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74"/>
  </p:notesMasterIdLst>
  <p:handoutMasterIdLst>
    <p:handoutMasterId r:id="rId75"/>
  </p:handoutMasterIdLst>
  <p:sldIdLst>
    <p:sldId id="256" r:id="rId2"/>
    <p:sldId id="379" r:id="rId3"/>
    <p:sldId id="779" r:id="rId4"/>
    <p:sldId id="780" r:id="rId5"/>
    <p:sldId id="781" r:id="rId6"/>
    <p:sldId id="782" r:id="rId7"/>
    <p:sldId id="783" r:id="rId8"/>
    <p:sldId id="784" r:id="rId9"/>
    <p:sldId id="785" r:id="rId10"/>
    <p:sldId id="786" r:id="rId11"/>
    <p:sldId id="787" r:id="rId12"/>
    <p:sldId id="778" r:id="rId13"/>
    <p:sldId id="788" r:id="rId14"/>
    <p:sldId id="789" r:id="rId15"/>
    <p:sldId id="790" r:id="rId16"/>
    <p:sldId id="791" r:id="rId17"/>
    <p:sldId id="792" r:id="rId18"/>
    <p:sldId id="793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  <p:sldId id="808" r:id="rId34"/>
    <p:sldId id="809" r:id="rId35"/>
    <p:sldId id="810" r:id="rId36"/>
    <p:sldId id="811" r:id="rId37"/>
    <p:sldId id="812" r:id="rId38"/>
    <p:sldId id="813" r:id="rId39"/>
    <p:sldId id="814" r:id="rId40"/>
    <p:sldId id="815" r:id="rId41"/>
    <p:sldId id="816" r:id="rId42"/>
    <p:sldId id="817" r:id="rId43"/>
    <p:sldId id="818" r:id="rId44"/>
    <p:sldId id="819" r:id="rId45"/>
    <p:sldId id="820" r:id="rId46"/>
    <p:sldId id="821" r:id="rId47"/>
    <p:sldId id="822" r:id="rId48"/>
    <p:sldId id="823" r:id="rId49"/>
    <p:sldId id="824" r:id="rId50"/>
    <p:sldId id="825" r:id="rId51"/>
    <p:sldId id="826" r:id="rId52"/>
    <p:sldId id="827" r:id="rId53"/>
    <p:sldId id="828" r:id="rId54"/>
    <p:sldId id="829" r:id="rId55"/>
    <p:sldId id="830" r:id="rId56"/>
    <p:sldId id="844" r:id="rId57"/>
    <p:sldId id="831" r:id="rId58"/>
    <p:sldId id="832" r:id="rId59"/>
    <p:sldId id="833" r:id="rId60"/>
    <p:sldId id="834" r:id="rId61"/>
    <p:sldId id="835" r:id="rId62"/>
    <p:sldId id="836" r:id="rId63"/>
    <p:sldId id="837" r:id="rId64"/>
    <p:sldId id="838" r:id="rId65"/>
    <p:sldId id="839" r:id="rId66"/>
    <p:sldId id="840" r:id="rId67"/>
    <p:sldId id="841" r:id="rId68"/>
    <p:sldId id="842" r:id="rId69"/>
    <p:sldId id="843" r:id="rId70"/>
    <p:sldId id="720" r:id="rId71"/>
    <p:sldId id="330" r:id="rId72"/>
    <p:sldId id="305" r:id="rId7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DEAE9"/>
    <a:srgbClr val="CCFFCC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72" d="100"/>
          <a:sy n="72" d="100"/>
        </p:scale>
        <p:origin x="8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puter-monitor-png/download/38658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9EF-B9E2-4F61-A48E-163C74D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B3C266-67D5-4BDB-A9A3-01A6CB85EE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02963"/>
            <a:ext cx="8153400" cy="4090273"/>
          </a:xfrm>
        </p:spPr>
      </p:pic>
    </p:spTree>
    <p:extLst>
      <p:ext uri="{BB962C8B-B14F-4D97-AF65-F5344CB8AC3E}">
        <p14:creationId xmlns:p14="http://schemas.microsoft.com/office/powerpoint/2010/main" val="123236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9EF-B9E2-4F61-A48E-163C74D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B6F54-56ED-5A94-EEF0-34D89182B202}"/>
              </a:ext>
            </a:extLst>
          </p:cNvPr>
          <p:cNvSpPr txBox="1"/>
          <p:nvPr/>
        </p:nvSpPr>
        <p:spPr>
          <a:xfrm>
            <a:off x="779928" y="1810871"/>
            <a:ext cx="7431741" cy="48185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.*;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RockPaperScissor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final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SCISSOR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final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ROCK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final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PAPER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2;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가위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(0),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바위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(1),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보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(2):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user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computer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Math.</a:t>
            </a:r>
            <a:r>
              <a:rPr lang="en-US" altLang="ko-KR" sz="1400" b="0" i="1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* 3);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if( user == computer )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인간과 컴퓨터가 비겼음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");</a:t>
            </a:r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ko-KR" altLang="en-US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else if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user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==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computer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+ 1) % 3)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// 0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은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한테 지고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은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한테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, 2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는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0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한테 진다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인간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user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컴퓨터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computer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인간 승리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else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인간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user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컴퓨터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computer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컴퓨터 승리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8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3728-D8EC-42D2-9F4A-B27044F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95CC954-B9FB-44AA-857C-637F8F6DEE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06926"/>
            <a:ext cx="8153400" cy="3263148"/>
          </a:xfrm>
        </p:spPr>
      </p:pic>
    </p:spTree>
    <p:extLst>
      <p:ext uri="{BB962C8B-B14F-4D97-AF65-F5344CB8AC3E}">
        <p14:creationId xmlns:p14="http://schemas.microsoft.com/office/powerpoint/2010/main" val="166382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34569-1030-4EC0-898E-28798648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BFFB4-9DB5-4888-8DC6-C13EFC5648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7306" y="1600200"/>
            <a:ext cx="5697561" cy="4495800"/>
          </a:xfrm>
        </p:spPr>
      </p:pic>
    </p:spTree>
    <p:extLst>
      <p:ext uri="{BB962C8B-B14F-4D97-AF65-F5344CB8AC3E}">
        <p14:creationId xmlns:p14="http://schemas.microsoft.com/office/powerpoint/2010/main" val="166505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F6B2-51E9-4954-BAFF-E2A5013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EC66DF-72CD-4CA8-9578-3D3158C670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5195"/>
            <a:ext cx="8153400" cy="1369480"/>
          </a:xfrm>
        </p:spPr>
      </p:pic>
    </p:spTree>
    <p:extLst>
      <p:ext uri="{BB962C8B-B14F-4D97-AF65-F5344CB8AC3E}">
        <p14:creationId xmlns:p14="http://schemas.microsoft.com/office/powerpoint/2010/main" val="159279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F6B2-51E9-4954-BAFF-E2A5013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02B40-5FD8-1429-C1E4-72F30F6C72C8}"/>
              </a:ext>
            </a:extLst>
          </p:cNvPr>
          <p:cNvSpPr txBox="1"/>
          <p:nvPr/>
        </p:nvSpPr>
        <p:spPr>
          <a:xfrm>
            <a:off x="779928" y="1577789"/>
            <a:ext cx="7431741" cy="50516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.*;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Score2Grade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algn="l" defTabSz="36000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number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char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algn="l" defTabSz="36000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성적을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sng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number</a:t>
            </a:r>
            <a:r>
              <a:rPr lang="en-US" altLang="ko-KR" sz="14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sng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/ 10;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switch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number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10: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9: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'A'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8: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'B'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7: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'C'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6: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'D'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default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'F'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grade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74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AF0A-9B45-456B-BBB6-05694C34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문에 문자열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E89-66C0-4377-82BE-CB19757419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7</a:t>
            </a:r>
            <a:r>
              <a:rPr lang="ko-KR" altLang="en-US" dirty="0"/>
              <a:t>부터는 </a:t>
            </a:r>
            <a:r>
              <a:rPr lang="en-US" altLang="ko-KR" dirty="0"/>
              <a:t>switch </a:t>
            </a:r>
            <a:r>
              <a:rPr lang="ko-KR" altLang="en-US" dirty="0"/>
              <a:t>문의 제어식으로 </a:t>
            </a:r>
            <a:r>
              <a:rPr lang="en-US" altLang="ko-KR" dirty="0"/>
              <a:t>String </a:t>
            </a:r>
            <a:r>
              <a:rPr lang="ko-KR" altLang="en-US" dirty="0"/>
              <a:t>객체를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D869-F569-1692-6441-F1DE863146FE}"/>
              </a:ext>
            </a:extLst>
          </p:cNvPr>
          <p:cNvSpPr txBox="1"/>
          <p:nvPr/>
        </p:nvSpPr>
        <p:spPr>
          <a:xfrm>
            <a:off x="1099611" y="2294964"/>
            <a:ext cx="7431741" cy="20036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String s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"yes"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;</a:t>
            </a: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switch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(s) 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case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"yes"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: ...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break;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case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"no"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: ...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break;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C253-4632-4826-AD82-0BDE9F4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B1975A-93FA-4A74-BE06-E8C72CBAFE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6487"/>
            <a:ext cx="8153400" cy="1176589"/>
          </a:xfrm>
        </p:spPr>
      </p:pic>
    </p:spTree>
    <p:extLst>
      <p:ext uri="{BB962C8B-B14F-4D97-AF65-F5344CB8AC3E}">
        <p14:creationId xmlns:p14="http://schemas.microsoft.com/office/powerpoint/2010/main" val="5850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C253-4632-4826-AD82-0BDE9F4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83B29-46E3-6C15-CC24-BC9730B49D3A}"/>
              </a:ext>
            </a:extLst>
          </p:cNvPr>
          <p:cNvSpPr txBox="1"/>
          <p:nvPr/>
        </p:nvSpPr>
        <p:spPr>
          <a:xfrm>
            <a:off x="856129" y="1694328"/>
            <a:ext cx="7431741" cy="45988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StringSwitch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defTabSz="360000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피자 종류를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String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model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price=0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endParaRPr lang="en-US" altLang="ko-KR" sz="1400" b="1" i="0" u="none" strike="noStrike" baseline="0" dirty="0">
              <a:solidFill>
                <a:srgbClr val="7F0055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		switch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model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콤비네이션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			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슈퍼슈프림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20000;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포테이토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15000;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쉬림프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25000;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default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	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	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피자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model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의 가격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price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2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48A0E-CC29-42FB-A303-040CE1D8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향상된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5161-4DC2-4328-8AF8-7BB3F5284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12</a:t>
            </a:r>
            <a:r>
              <a:rPr lang="ko-KR" altLang="en-US" dirty="0"/>
              <a:t>부터는 “</a:t>
            </a:r>
            <a:r>
              <a:rPr lang="ko-KR" altLang="en-US" dirty="0" err="1"/>
              <a:t>화살표”를</a:t>
            </a:r>
            <a:r>
              <a:rPr lang="ko-KR" altLang="en-US" dirty="0"/>
              <a:t> 사용하는 향상된 </a:t>
            </a:r>
            <a:r>
              <a:rPr lang="en-US" altLang="ko-KR" dirty="0"/>
              <a:t>switch </a:t>
            </a:r>
            <a:r>
              <a:rPr lang="ko-KR" altLang="en-US" dirty="0"/>
              <a:t>문을 사용할 수 있다</a:t>
            </a:r>
            <a:r>
              <a:rPr lang="en-US" altLang="ko-KR" dirty="0"/>
              <a:t>. “case-&gt;S ”</a:t>
            </a:r>
            <a:r>
              <a:rPr lang="ko-KR" altLang="en-US" dirty="0"/>
              <a:t>과 같은 형식을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07A28-165B-64C5-7B5F-1507A524C924}"/>
              </a:ext>
            </a:extLst>
          </p:cNvPr>
          <p:cNvSpPr txBox="1"/>
          <p:nvPr/>
        </p:nvSpPr>
        <p:spPr>
          <a:xfrm>
            <a:off x="973476" y="5526741"/>
            <a:ext cx="7431741" cy="56925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주말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F7F1E-618F-1174-FFB4-BFD67C099F04}"/>
              </a:ext>
            </a:extLst>
          </p:cNvPr>
          <p:cNvSpPr txBox="1"/>
          <p:nvPr/>
        </p:nvSpPr>
        <p:spPr>
          <a:xfrm>
            <a:off x="973477" y="2447365"/>
            <a:ext cx="7431741" cy="29762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 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Test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 static 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var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day =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"SAT"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var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today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"";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switch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(day)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"SAT", "SUN"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-&gt; today =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주말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case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"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MON", "TUS", "WED", "THU", "FRI"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-&gt; today =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주중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default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-&gt;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System.out.println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Error"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System.out.println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(today);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6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F6AC71-224D-4C8B-AC9B-CBAC701B46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0044" y="1600200"/>
            <a:ext cx="6263911" cy="44958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C019C-B4FB-41D2-9739-ECFD8A5D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0B80C9-A307-4279-A645-3B89D1C6B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76948"/>
            <a:ext cx="8153400" cy="3942303"/>
          </a:xfrm>
        </p:spPr>
      </p:pic>
    </p:spTree>
    <p:extLst>
      <p:ext uri="{BB962C8B-B14F-4D97-AF65-F5344CB8AC3E}">
        <p14:creationId xmlns:p14="http://schemas.microsoft.com/office/powerpoint/2010/main" val="271076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0EBE-99BF-4E3F-8D4E-CE5B6DE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CC7C5A-589C-4815-9D90-0E76E19D50E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64351"/>
            <a:ext cx="8153400" cy="3767498"/>
          </a:xfrm>
        </p:spPr>
      </p:pic>
    </p:spTree>
    <p:extLst>
      <p:ext uri="{BB962C8B-B14F-4D97-AF65-F5344CB8AC3E}">
        <p14:creationId xmlns:p14="http://schemas.microsoft.com/office/powerpoint/2010/main" val="292074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0EBE-99BF-4E3F-8D4E-CE5B6DE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B5F9EE-CAE3-4D30-84BA-419DE3B459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1957"/>
            <a:ext cx="8153400" cy="1866968"/>
          </a:xfrm>
        </p:spPr>
      </p:pic>
    </p:spTree>
    <p:extLst>
      <p:ext uri="{BB962C8B-B14F-4D97-AF65-F5344CB8AC3E}">
        <p14:creationId xmlns:p14="http://schemas.microsoft.com/office/powerpoint/2010/main" val="27215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0AAD-5AD4-46C1-922A-2F0D1264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 출력하기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1D9D6-D982-4CC4-A9C6-2656FA318B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0946"/>
            <a:ext cx="8153400" cy="1958637"/>
          </a:xfrm>
        </p:spPr>
      </p:pic>
    </p:spTree>
    <p:extLst>
      <p:ext uri="{BB962C8B-B14F-4D97-AF65-F5344CB8AC3E}">
        <p14:creationId xmlns:p14="http://schemas.microsoft.com/office/powerpoint/2010/main" val="143303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0AAD-5AD4-46C1-922A-2F0D1264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 출력하기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9B2AC-EFA9-3721-9CF9-E8D524BEF9A1}"/>
              </a:ext>
            </a:extLst>
          </p:cNvPr>
          <p:cNvSpPr txBox="1"/>
          <p:nvPr/>
        </p:nvSpPr>
        <p:spPr>
          <a:xfrm>
            <a:off x="973477" y="1934135"/>
            <a:ext cx="7431741" cy="23420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ForExample1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i = 0; i &lt; 5; i++)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값은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912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정수의 합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8B292-AED2-CC4E-41BC-C97339C2FC4F}"/>
              </a:ext>
            </a:extLst>
          </p:cNvPr>
          <p:cNvSpPr txBox="1"/>
          <p:nvPr/>
        </p:nvSpPr>
        <p:spPr>
          <a:xfrm>
            <a:off x="856129" y="1999127"/>
            <a:ext cx="7696200" cy="506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부터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까지의 정수의 합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= 55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145F-A5EF-5A50-EE75-B1E6E55606AB}"/>
              </a:ext>
            </a:extLst>
          </p:cNvPr>
          <p:cNvSpPr txBox="1"/>
          <p:nvPr/>
        </p:nvSpPr>
        <p:spPr>
          <a:xfrm>
            <a:off x="856129" y="2913529"/>
            <a:ext cx="7696200" cy="30569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Sum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sum = 0;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i = 1; i&lt;= 10; i++)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sum +=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 </a:t>
            </a:r>
            <a:endParaRPr lang="en-US" altLang="ko-KR" sz="1400" b="0" i="0" u="none" strike="noStrike" baseline="0" dirty="0">
              <a:solidFill>
                <a:srgbClr val="3F7F5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"1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까지의 정수의 합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 %d\n"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sum);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9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07ED2-2EEC-4D86-A1CC-C95495FE5A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3031" y="1782575"/>
            <a:ext cx="6772275" cy="1495425"/>
          </a:xfrm>
        </p:spPr>
      </p:pic>
    </p:spTree>
    <p:extLst>
      <p:ext uri="{BB962C8B-B14F-4D97-AF65-F5344CB8AC3E}">
        <p14:creationId xmlns:p14="http://schemas.microsoft.com/office/powerpoint/2010/main" val="274930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C1590-C6C6-40BF-91D5-A5B2D57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3C5D9-37F1-78E9-B95C-97B42860537C}"/>
              </a:ext>
            </a:extLst>
          </p:cNvPr>
          <p:cNvSpPr txBox="1"/>
          <p:nvPr/>
        </p:nvSpPr>
        <p:spPr>
          <a:xfrm>
            <a:off x="841248" y="1819835"/>
            <a:ext cx="7696200" cy="45899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.*;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algn="l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Factorial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</a:t>
            </a:r>
            <a:r>
              <a:rPr lang="en-US" altLang="ko-KR" sz="14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long fact = 1;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n;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정수를 입력하시요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Scanner scan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0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n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i = 1; i &lt;= n; i++)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fact = fact *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"%d!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%d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n, fact);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94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6D6B-0CF2-4382-9233-639815F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약수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19E4D7-F3AF-4ECC-98A9-630C89D277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33519"/>
            <a:ext cx="8153400" cy="1450101"/>
          </a:xfrm>
        </p:spPr>
      </p:pic>
    </p:spTree>
    <p:extLst>
      <p:ext uri="{BB962C8B-B14F-4D97-AF65-F5344CB8AC3E}">
        <p14:creationId xmlns:p14="http://schemas.microsoft.com/office/powerpoint/2010/main" val="404205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96D6B-0CF2-4382-9233-639815F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약수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0FD9-03E7-2F59-522D-77A5B2022562}"/>
              </a:ext>
            </a:extLst>
          </p:cNvPr>
          <p:cNvSpPr txBox="1"/>
          <p:nvPr/>
        </p:nvSpPr>
        <p:spPr>
          <a:xfrm>
            <a:off x="841248" y="1819835"/>
            <a:ext cx="7696200" cy="35589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Divisor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Scanner </a:t>
            </a:r>
            <a:r>
              <a:rPr lang="en-US" altLang="ko-KR" sz="1400" b="0" i="0" u="sng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scan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양의 정수를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scan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의 약수는 다음과 같습니다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1;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&lt;=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++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%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== 0)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93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B8D4D-6CE4-4392-BFD0-CC4C986B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1A424-29B8-4C78-A465-71B04B2D1E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조건에 따라서 서로 다른 처리를 하고 싶을 때 사용하는 구조가 </a:t>
            </a:r>
            <a:r>
              <a:rPr lang="en-US" altLang="ko-KR" dirty="0"/>
              <a:t>if-else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FA363-33A0-405E-92F9-00D7305A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1" y="2508718"/>
            <a:ext cx="6888437" cy="33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3F65D-FA1E-4A3E-BBE9-2C88958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C8AFD7-7748-4A85-9AC1-DD4CBD85C1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37884"/>
            <a:ext cx="8153400" cy="1515868"/>
          </a:xfrm>
        </p:spPr>
      </p:pic>
    </p:spTree>
    <p:extLst>
      <p:ext uri="{BB962C8B-B14F-4D97-AF65-F5344CB8AC3E}">
        <p14:creationId xmlns:p14="http://schemas.microsoft.com/office/powerpoint/2010/main" val="362784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31393-FE15-4956-A331-07B75DF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F51969-6E48-4409-B38E-98ED121DBF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53732"/>
            <a:ext cx="8077200" cy="3343275"/>
          </a:xfrm>
        </p:spPr>
      </p:pic>
    </p:spTree>
    <p:extLst>
      <p:ext uri="{BB962C8B-B14F-4D97-AF65-F5344CB8AC3E}">
        <p14:creationId xmlns:p14="http://schemas.microsoft.com/office/powerpoint/2010/main" val="211756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31393-FE15-4956-A331-07B75DF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4134AE-6922-4571-A2C7-0B6AED9FA8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49675"/>
            <a:ext cx="8153400" cy="1788756"/>
          </a:xfrm>
        </p:spPr>
      </p:pic>
    </p:spTree>
    <p:extLst>
      <p:ext uri="{BB962C8B-B14F-4D97-AF65-F5344CB8AC3E}">
        <p14:creationId xmlns:p14="http://schemas.microsoft.com/office/powerpoint/2010/main" val="127293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5FAB-92D8-4494-BBB6-33E218F9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“환영합니다</a:t>
            </a:r>
            <a:r>
              <a:rPr lang="en-US" altLang="ko-KR" dirty="0"/>
              <a:t>.”</a:t>
            </a:r>
            <a:r>
              <a:rPr lang="ko-KR" altLang="en-US" dirty="0"/>
              <a:t>를 화면에 </a:t>
            </a:r>
            <a:r>
              <a:rPr lang="en-US" altLang="ko-KR" dirty="0"/>
              <a:t>5</a:t>
            </a:r>
            <a:r>
              <a:rPr lang="ko-KR" altLang="en-US" dirty="0"/>
              <a:t>번 출력하는 예제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CFA31-5752-3671-E22B-9B1258DA79E7}"/>
              </a:ext>
            </a:extLst>
          </p:cNvPr>
          <p:cNvSpPr txBox="1"/>
          <p:nvPr/>
        </p:nvSpPr>
        <p:spPr>
          <a:xfrm>
            <a:off x="1004046" y="4849907"/>
            <a:ext cx="7431741" cy="17032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!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! 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! 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! 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! 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반복이 종료되었습니다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E5FDE-0F9B-C4B3-947B-9410EBB40C2C}"/>
              </a:ext>
            </a:extLst>
          </p:cNvPr>
          <p:cNvSpPr txBox="1"/>
          <p:nvPr/>
        </p:nvSpPr>
        <p:spPr>
          <a:xfrm>
            <a:off x="1004046" y="1869140"/>
            <a:ext cx="7431741" cy="24608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WelcomeLoop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&lt; 5)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환영합니다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++;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반복이 종료되었습니다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47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C411-4910-4576-AE80-63C5E02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-1</a:t>
            </a:r>
            <a:r>
              <a:rPr lang="ko-KR" altLang="en-US" dirty="0"/>
              <a:t>의 값이 입력될 때까지 합계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2D4D9B-D915-480C-8DDE-4CE2325921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9316" y="1821690"/>
            <a:ext cx="8153400" cy="2188161"/>
          </a:xfrm>
        </p:spPr>
      </p:pic>
    </p:spTree>
    <p:extLst>
      <p:ext uri="{BB962C8B-B14F-4D97-AF65-F5344CB8AC3E}">
        <p14:creationId xmlns:p14="http://schemas.microsoft.com/office/powerpoint/2010/main" val="3502159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C411-4910-4576-AE80-63C5E02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-1</a:t>
            </a:r>
            <a:r>
              <a:rPr lang="ko-KR" altLang="en-US" dirty="0"/>
              <a:t>의 값이 입력될 때까지 합계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DDF59-4C60-432C-ED07-34C3FAE8479B}"/>
              </a:ext>
            </a:extLst>
          </p:cNvPr>
          <p:cNvSpPr txBox="1"/>
          <p:nvPr/>
        </p:nvSpPr>
        <p:spPr>
          <a:xfrm>
            <a:off x="1004046" y="1869140"/>
            <a:ext cx="7431741" cy="37517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[])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0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0, value = 0;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while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(value != -1)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 value;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정수를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value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정수의 합은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sum+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68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CEB5-47D4-4C29-8E29-35F646DE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C1A4FA-5F80-493E-B442-F975251812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9612" y="1836364"/>
            <a:ext cx="7724775" cy="3324225"/>
          </a:xfrm>
        </p:spPr>
      </p:pic>
    </p:spTree>
    <p:extLst>
      <p:ext uri="{BB962C8B-B14F-4D97-AF65-F5344CB8AC3E}">
        <p14:creationId xmlns:p14="http://schemas.microsoft.com/office/powerpoint/2010/main" val="428095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4980-92C3-43D8-B2A8-E141E93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정확한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02CF65-952B-4820-8C80-08E2E556F1D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76402"/>
            <a:ext cx="8153400" cy="2299442"/>
          </a:xfrm>
        </p:spPr>
      </p:pic>
    </p:spTree>
    <p:extLst>
      <p:ext uri="{BB962C8B-B14F-4D97-AF65-F5344CB8AC3E}">
        <p14:creationId xmlns:p14="http://schemas.microsoft.com/office/powerpoint/2010/main" val="2742112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4980-92C3-43D8-B2A8-E141E93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정확한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2161-9348-2BE6-5A42-5D9BC5F903DD}"/>
              </a:ext>
            </a:extLst>
          </p:cNvPr>
          <p:cNvSpPr txBox="1"/>
          <p:nvPr/>
        </p:nvSpPr>
        <p:spPr>
          <a:xfrm>
            <a:off x="856129" y="1701053"/>
            <a:ext cx="7431741" cy="29516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CheckInput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[])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0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month;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올바른 월을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[1-12]: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month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}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(month &lt; 1 || month &gt; 12);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사용자가 입력한 월은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 month);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C3250-3DE0-AC13-3056-D94A460DCC66}"/>
              </a:ext>
            </a:extLst>
          </p:cNvPr>
          <p:cNvSpPr txBox="1"/>
          <p:nvPr/>
        </p:nvSpPr>
        <p:spPr>
          <a:xfrm>
            <a:off x="856128" y="4984375"/>
            <a:ext cx="7431741" cy="121023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올바른 월을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[1-12]: 13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올바른 월을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[1-12]: 14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올바른 월을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[1-12]: 0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올바른 월을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[1-12]: 1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사용자가 입력한 월은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1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30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AA045-57FF-43F0-8C78-89F3F833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E23CD-72FF-4B31-9FF7-CFE15043BD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반복문은 중첩되어 사용될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반복문</a:t>
            </a:r>
            <a:r>
              <a:rPr lang="ko-KR" altLang="en-US" dirty="0"/>
              <a:t> 안에 다른 반복문이 실행될 수 있다</a:t>
            </a:r>
            <a:r>
              <a:rPr lang="en-US" altLang="ko-KR" dirty="0"/>
              <a:t>. </a:t>
            </a:r>
            <a:r>
              <a:rPr lang="ko-KR" altLang="en-US" dirty="0"/>
              <a:t>이러한 형태를 중첩 </a:t>
            </a:r>
            <a:r>
              <a:rPr lang="ko-KR" altLang="en-US" dirty="0" err="1"/>
              <a:t>반복문</a:t>
            </a:r>
            <a:r>
              <a:rPr lang="en-US" altLang="ko-KR" dirty="0"/>
              <a:t>(nested loop)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39D10-02FB-41B7-8625-9F035B4C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2713505"/>
            <a:ext cx="685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27528-371A-4064-83B0-86C9E04F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7C4DCB-5E56-4BA3-86A7-A7543BC499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7918"/>
            <a:ext cx="8153400" cy="2121209"/>
          </a:xfrm>
        </p:spPr>
      </p:pic>
    </p:spTree>
    <p:extLst>
      <p:ext uri="{BB962C8B-B14F-4D97-AF65-F5344CB8AC3E}">
        <p14:creationId xmlns:p14="http://schemas.microsoft.com/office/powerpoint/2010/main" val="1809645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6A7B-A914-44F5-BCE9-312D50E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사각형 모양 출력하기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BCDD8-EAB9-9F74-F5B4-FC991F8380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중첩 반복문은 실제 프로그래밍에서 많이 나오는 형태로 특히 사각형과 비슷한 데이터를 처리하는데 유용하다</a:t>
            </a:r>
            <a:r>
              <a:rPr lang="en-US" altLang="ko-KR" dirty="0"/>
              <a:t>. </a:t>
            </a:r>
            <a:r>
              <a:rPr lang="ko-KR" altLang="en-US" dirty="0"/>
              <a:t>다음 예제는 *기호를 사각형 모양으로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A6433-20D4-06CC-20FA-450CF71C588F}"/>
              </a:ext>
            </a:extLst>
          </p:cNvPr>
          <p:cNvSpPr txBox="1"/>
          <p:nvPr/>
        </p:nvSpPr>
        <p:spPr>
          <a:xfrm>
            <a:off x="1004046" y="2967316"/>
            <a:ext cx="7431741" cy="121023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184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6A7B-A914-44F5-BCE9-312D50E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사각형 모양 출력하기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E6805-55F5-47B8-7295-545BF0D4BC53}"/>
              </a:ext>
            </a:extLst>
          </p:cNvPr>
          <p:cNvSpPr txBox="1"/>
          <p:nvPr/>
        </p:nvSpPr>
        <p:spPr>
          <a:xfrm>
            <a:off x="767288" y="1871383"/>
            <a:ext cx="7740218" cy="3408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.*;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NestedLoop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s-E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s-E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y = 0; y &lt; 5; y++)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 = 0; x &lt; 10; x++)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"*"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509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ED01-F949-4F9D-9A28-54125675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r>
              <a:rPr lang="en-US" altLang="ko-KR" dirty="0"/>
              <a:t>, continue</a:t>
            </a:r>
            <a:r>
              <a:rPr lang="ko-KR" altLang="en-US" dirty="0"/>
              <a:t> 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2E314A-F17C-4184-B09D-6C6DD171AF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4688"/>
            <a:ext cx="8153400" cy="19711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EE2C50-8F6D-4E7C-A6E2-758121C7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3" y="3923740"/>
            <a:ext cx="8228446" cy="19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75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5C7C-D7D4-4353-B72E-6ABD2A68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무한루프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5022B-1510-453E-9E2B-92B4DDCB0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문을 사용할 때</a:t>
            </a:r>
            <a:r>
              <a:rPr lang="en-US" altLang="ko-KR" dirty="0"/>
              <a:t>, </a:t>
            </a:r>
            <a:r>
              <a:rPr lang="ko-KR" altLang="en-US" dirty="0"/>
              <a:t>종료 조건을 만들려면 상당히 까다로운 경우가 있다</a:t>
            </a:r>
            <a:r>
              <a:rPr lang="en-US" altLang="ko-KR" dirty="0"/>
              <a:t>-&gt;</a:t>
            </a:r>
            <a:r>
              <a:rPr lang="ko-KR" altLang="en-US" dirty="0"/>
              <a:t>이 경우에는 </a:t>
            </a:r>
            <a:r>
              <a:rPr lang="en-US" altLang="ko-KR" dirty="0"/>
              <a:t>while(true)</a:t>
            </a:r>
            <a:r>
              <a:rPr lang="ko-KR" altLang="en-US" dirty="0"/>
              <a:t>를 이용하여 무한 루프를 만들고 무한 루프 안에서 </a:t>
            </a:r>
            <a:r>
              <a:rPr lang="en-US" altLang="ko-KR" dirty="0"/>
              <a:t>break</a:t>
            </a:r>
            <a:r>
              <a:rPr lang="ko-KR" altLang="en-US" dirty="0"/>
              <a:t>를 사용하여서 루프를 빠져나가는 조건을 기술하는 편이 가독성이 높고 코딩하기 쉽다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C18BC-BAA1-45A6-849F-83BBAEE6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4" y="3294529"/>
            <a:ext cx="7107051" cy="15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8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8998-C654-4C6D-84F8-CADA9DD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711AA-68D9-687C-4E4A-01EAB85AB1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입력한 점수들의 평균을 내는 프로그램을 작성한다</a:t>
            </a:r>
            <a:r>
              <a:rPr lang="en-US" altLang="ko-KR" dirty="0"/>
              <a:t>. </a:t>
            </a:r>
            <a:r>
              <a:rPr lang="ko-KR" altLang="en-US" dirty="0"/>
              <a:t>만약 사용자가 음수를 입력하면 </a:t>
            </a:r>
            <a:r>
              <a:rPr lang="en-US" altLang="ko-KR" dirty="0"/>
              <a:t>break</a:t>
            </a:r>
            <a:r>
              <a:rPr lang="ko-KR" altLang="en-US" dirty="0"/>
              <a:t>에 의하여 반복 루프가 종료되게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350B8-F67B-8A8E-25F3-4C06B07C1FF6}"/>
              </a:ext>
            </a:extLst>
          </p:cNvPr>
          <p:cNvSpPr txBox="1"/>
          <p:nvPr/>
        </p:nvSpPr>
        <p:spPr>
          <a:xfrm>
            <a:off x="1004046" y="2967316"/>
            <a:ext cx="7431741" cy="121023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점수를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10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점수를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20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점수를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-1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평균은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15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558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8998-C654-4C6D-84F8-CADA9DD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B4983-1743-718E-D17A-0E08B1859DFB}"/>
              </a:ext>
            </a:extLst>
          </p:cNvPr>
          <p:cNvSpPr txBox="1"/>
          <p:nvPr/>
        </p:nvSpPr>
        <p:spPr>
          <a:xfrm>
            <a:off x="856129" y="1790699"/>
            <a:ext cx="7431741" cy="38212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.*;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</a:t>
            </a: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Averager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total = 0, count = 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Scanner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0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true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점수를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grade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(grade &lt; 0)                          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break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  total += grade;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        count++;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     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평균은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 total / count);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3276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B3445-A27D-4F9A-AA60-83095B6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5FCCA-E76C-4F01-B05B-A3CB9C4541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7955"/>
            <a:ext cx="8153400" cy="2164619"/>
          </a:xfrm>
        </p:spPr>
      </p:pic>
    </p:spTree>
    <p:extLst>
      <p:ext uri="{BB962C8B-B14F-4D97-AF65-F5344CB8AC3E}">
        <p14:creationId xmlns:p14="http://schemas.microsoft.com/office/powerpoint/2010/main" val="1313466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5357-FA24-417A-B080-BCCDE789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1926A-FE6F-43F3-9BAE-CE12DC82DD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은 여러 개의 변수를 하나로 묶어 넣은 것이다</a:t>
            </a:r>
            <a:r>
              <a:rPr lang="en-US" altLang="ko-KR" dirty="0"/>
              <a:t>. </a:t>
            </a:r>
            <a:r>
              <a:rPr lang="ko-KR" altLang="en-US" dirty="0"/>
              <a:t>배열을 사용하면 같은 종류의 대량의 데이터를 한 번에 선언할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8D5C8-3BCB-42F9-9B1B-CC71C29C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51396"/>
            <a:ext cx="6364941" cy="2811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AC260-4C74-4081-8184-70D53045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46" y="5710099"/>
            <a:ext cx="2022942" cy="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9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D5F-9E3B-42E8-8C8B-C22BC4D3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67FB-8304-424C-98A3-C4635AEEC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참조 변수부터 다음과 같이 선언한다</a:t>
            </a:r>
            <a:r>
              <a:rPr lang="en-US" altLang="ko-KR" dirty="0"/>
              <a:t>. </a:t>
            </a:r>
            <a:r>
              <a:rPr lang="ko-KR" altLang="en-US" dirty="0"/>
              <a:t>정수형 배열을 만든다면 배열 참조 변수는 </a:t>
            </a:r>
            <a:r>
              <a:rPr lang="en-US" altLang="ko-KR" dirty="0"/>
              <a:t>int[] </a:t>
            </a:r>
            <a:r>
              <a:rPr lang="ko-KR" altLang="en-US" dirty="0"/>
              <a:t>타입으로 선언하면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493E0-BD4A-4AF7-BE1A-8EB68DF5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62" y="2526367"/>
            <a:ext cx="61341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8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D5F-9E3B-42E8-8C8B-C22BC4D3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67FB-8304-424C-98A3-C4635AEEC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 배열은 </a:t>
            </a:r>
            <a:r>
              <a:rPr lang="en-US" altLang="ko-KR" dirty="0"/>
              <a:t>new </a:t>
            </a:r>
            <a:r>
              <a:rPr lang="ko-KR" altLang="en-US" dirty="0"/>
              <a:t>연산자를 사용하여서 생성하여야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669097-4196-4D6D-B75F-63051CBE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6" y="2391434"/>
            <a:ext cx="8055007" cy="26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C01F-2055-44FC-AE31-BCA0C658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짝수와 홀수 구별하기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AE646-0227-47CA-8F8A-8552733EBB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4137"/>
            <a:ext cx="8153400" cy="1506092"/>
          </a:xfrm>
        </p:spPr>
      </p:pic>
    </p:spTree>
    <p:extLst>
      <p:ext uri="{BB962C8B-B14F-4D97-AF65-F5344CB8AC3E}">
        <p14:creationId xmlns:p14="http://schemas.microsoft.com/office/powerpoint/2010/main" val="3815228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1ED6-53B8-4FE6-8BE7-677E5535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반복문과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DF727-BBBB-4BB6-831F-1DF307111E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각각의 요소는 인덱스</a:t>
            </a:r>
            <a:r>
              <a:rPr lang="en-US" altLang="ko-KR" dirty="0"/>
              <a:t>(index)</a:t>
            </a:r>
            <a:r>
              <a:rPr lang="ko-KR" altLang="en-US" dirty="0"/>
              <a:t>라는 번호로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DCA4C-2EF8-CBDE-EAB2-A3CEB759C7ED}"/>
              </a:ext>
            </a:extLst>
          </p:cNvPr>
          <p:cNvSpPr txBox="1"/>
          <p:nvPr/>
        </p:nvSpPr>
        <p:spPr>
          <a:xfrm>
            <a:off x="973477" y="6293224"/>
            <a:ext cx="7431741" cy="4078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0 1 2 3 4 5 6 7 8 9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38A6A-44A1-E89C-9CFD-0BAB81D0AD66}"/>
              </a:ext>
            </a:extLst>
          </p:cNvPr>
          <p:cNvSpPr txBox="1"/>
          <p:nvPr/>
        </p:nvSpPr>
        <p:spPr>
          <a:xfrm>
            <a:off x="973477" y="2270308"/>
            <a:ext cx="7431741" cy="38256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 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ArrayTest1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[10];</a:t>
            </a:r>
          </a:p>
          <a:p>
            <a:pPr algn="l"/>
            <a:endParaRPr lang="nn-NO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s.length;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++) {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]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algn="l"/>
            <a:endParaRPr lang="nn-NO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s.length; 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++) {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]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035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AE5C-42DA-44D4-8CA1-03D28912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AC299-449F-445F-B6D5-77211812D0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1235"/>
            <a:ext cx="8153400" cy="4495800"/>
          </a:xfrm>
        </p:spPr>
        <p:txBody>
          <a:bodyPr/>
          <a:lstStyle/>
          <a:p>
            <a:r>
              <a:rPr lang="ko-KR" altLang="en-US" dirty="0"/>
              <a:t>배열 이름이 </a:t>
            </a:r>
            <a:r>
              <a:rPr lang="en-US" altLang="ko-KR" dirty="0"/>
              <a:t>s</a:t>
            </a:r>
            <a:r>
              <a:rPr lang="ko-KR" altLang="en-US" dirty="0"/>
              <a:t>라면 </a:t>
            </a:r>
            <a:r>
              <a:rPr lang="en-US" altLang="ko-KR" dirty="0" err="1"/>
              <a:t>s.length</a:t>
            </a:r>
            <a:r>
              <a:rPr lang="en-US" altLang="ko-KR" dirty="0"/>
              <a:t> </a:t>
            </a:r>
            <a:r>
              <a:rPr lang="ko-KR" altLang="en-US" dirty="0"/>
              <a:t>가 배열의 크기가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D61E9-7E3D-4092-BB4F-C1D5DB8D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09" y="2254064"/>
            <a:ext cx="5981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1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BCE8-0919-42A4-A853-115A979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40782-C3DE-4694-06EA-C072D6CDC859}"/>
              </a:ext>
            </a:extLst>
          </p:cNvPr>
          <p:cNvSpPr txBox="1"/>
          <p:nvPr/>
        </p:nvSpPr>
        <p:spPr>
          <a:xfrm>
            <a:off x="973477" y="4379257"/>
            <a:ext cx="7431741" cy="4078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10 20 30 40 50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88367-8462-4BB6-C41F-D46E36579ADA}"/>
              </a:ext>
            </a:extLst>
          </p:cNvPr>
          <p:cNvSpPr txBox="1"/>
          <p:nvPr/>
        </p:nvSpPr>
        <p:spPr>
          <a:xfrm>
            <a:off x="973477" y="1848968"/>
            <a:ext cx="7431741" cy="21044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ArrayTest3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) {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  <a:p>
            <a:pPr algn="l"/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</a:t>
            </a:r>
            <a:r>
              <a:rPr lang="fr-FR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int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[] scores = { 10, 20, 30, 40, 50 };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= 0;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&lt;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scores</a:t>
            </a:r>
            <a:r>
              <a:rPr lang="en-US" altLang="ko-KR" sz="14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.</a:t>
            </a:r>
            <a:r>
              <a:rPr lang="en-US" altLang="ko-KR" sz="1400" b="0" i="0" u="sng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length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++)</a:t>
            </a:r>
          </a:p>
          <a:p>
            <a:pPr marR="0" algn="l" rtl="0"/>
            <a:r>
              <a:rPr lang="da-DK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       System.</a:t>
            </a:r>
            <a:r>
              <a:rPr lang="da-DK" altLang="ko-KR" sz="1400" b="0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out</a:t>
            </a:r>
            <a:r>
              <a:rPr lang="da-DK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.print(scores[i]+</a:t>
            </a:r>
            <a:r>
              <a:rPr lang="da-DK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 "</a:t>
            </a:r>
            <a:r>
              <a:rPr lang="da-DK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2924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54F-AF0C-4F7D-B26D-FB300D0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for-each </a:t>
            </a:r>
            <a:r>
              <a:rPr lang="ko-KR" altLang="en-US" dirty="0"/>
              <a:t>루프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7FB0-AB05-4DA2-B3AC-B4D748E56B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586"/>
            <a:ext cx="8153400" cy="2071285"/>
          </a:xfrm>
        </p:spPr>
      </p:pic>
    </p:spTree>
    <p:extLst>
      <p:ext uri="{BB962C8B-B14F-4D97-AF65-F5344CB8AC3E}">
        <p14:creationId xmlns:p14="http://schemas.microsoft.com/office/powerpoint/2010/main" val="2124982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AE09-3BA1-40CD-BA33-646FC8C0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B700-2B99-4A53-9B6A-DFBE1F81D2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정수형 배열을 작성하고 </a:t>
            </a:r>
            <a:r>
              <a:rPr lang="en-US" altLang="ko-KR" dirty="0"/>
              <a:t>for-each </a:t>
            </a:r>
            <a:r>
              <a:rPr lang="ko-KR" altLang="en-US" dirty="0"/>
              <a:t>루프로 배열에서 정수를 하나씩 꺼내서 화면에 출력하여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BEDC-FEAF-4A3A-650E-832798D55FF4}"/>
              </a:ext>
            </a:extLst>
          </p:cNvPr>
          <p:cNvSpPr txBox="1"/>
          <p:nvPr/>
        </p:nvSpPr>
        <p:spPr>
          <a:xfrm>
            <a:off x="1036230" y="5311586"/>
            <a:ext cx="7431741" cy="4078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10 20 30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2C69B-484A-D55B-78FA-0F8BC6AA1037}"/>
              </a:ext>
            </a:extLst>
          </p:cNvPr>
          <p:cNvSpPr txBox="1"/>
          <p:nvPr/>
        </p:nvSpPr>
        <p:spPr>
          <a:xfrm>
            <a:off x="1036230" y="2781297"/>
            <a:ext cx="7431741" cy="21044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ArrayTest4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[] numbers = { 10, 20, 30 };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</a:t>
            </a:r>
            <a:r>
              <a:rPr lang="en-US" altLang="ko-KR" sz="1400" b="1" i="0" u="sng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for</a:t>
            </a:r>
            <a:r>
              <a:rPr lang="en-US" altLang="ko-KR" sz="14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(</a:t>
            </a:r>
            <a:r>
              <a:rPr lang="en-US" altLang="ko-KR" sz="1400" b="1" i="0" u="sng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int</a:t>
            </a:r>
            <a:r>
              <a:rPr lang="en-US" altLang="ko-KR" sz="14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value : numbers)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System.</a:t>
            </a:r>
            <a:r>
              <a:rPr lang="en-US" altLang="ko-KR" sz="1400" b="0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(value+</a:t>
            </a:r>
            <a:r>
              <a:rPr lang="en-US" altLang="ko-KR" sz="1600" b="0" i="0" u="none" strike="noStrike" baseline="0" dirty="0">
                <a:solidFill>
                  <a:srgbClr val="2A00FF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}</a:t>
            </a:r>
          </a:p>
          <a:p>
            <a:pPr marR="0" algn="just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바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171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5055-F28B-4507-AA76-989751C9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 배열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B4EC1-B90E-16D2-B7CD-5456BB2B76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앞에서는 정수 배열만을 살펴보았는데 실수 배열이나 문자열의 배열도 얼마든지 생성하여 사용할 수 있다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5</a:t>
            </a:r>
            <a:r>
              <a:rPr lang="ko-KR" altLang="en-US" dirty="0"/>
              <a:t>가지의 피자 </a:t>
            </a:r>
            <a:r>
              <a:rPr lang="ko-KR" altLang="en-US" dirty="0" err="1"/>
              <a:t>토핑의</a:t>
            </a:r>
            <a:r>
              <a:rPr lang="ko-KR" altLang="en-US" dirty="0"/>
              <a:t> 종류를 문자열 배열에 저장하고 배열에 저장된 문자열을 꺼내서 화면에 출력하여 보자</a:t>
            </a:r>
            <a:r>
              <a:rPr lang="en-US" altLang="ko-KR" dirty="0"/>
              <a:t>. for-each </a:t>
            </a:r>
            <a:r>
              <a:rPr lang="ko-KR" altLang="en-US" dirty="0"/>
              <a:t>루프를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7B960-91DF-6026-20BA-8EF75ED01AEA}"/>
              </a:ext>
            </a:extLst>
          </p:cNvPr>
          <p:cNvSpPr txBox="1"/>
          <p:nvPr/>
        </p:nvSpPr>
        <p:spPr>
          <a:xfrm>
            <a:off x="973477" y="3225053"/>
            <a:ext cx="7431741" cy="4078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Pepperoni Mushrooms Onions Sausage Bacon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6873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BB058-4F38-25D4-5FAC-446BF716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 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E4E0A-1104-9DF2-5902-0A805607FD12}"/>
              </a:ext>
            </a:extLst>
          </p:cNvPr>
          <p:cNvSpPr txBox="1"/>
          <p:nvPr/>
        </p:nvSpPr>
        <p:spPr>
          <a:xfrm>
            <a:off x="785218" y="1705533"/>
            <a:ext cx="7431741" cy="30547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PizzaTopping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String[]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toppings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{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"Pepperoni"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"Mushrooms"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"Onions"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"Sausage"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"Bacon"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};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(String s: toppings)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(s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74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A831-FEBE-4937-B7DD-FAD46F3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453B75-B064-432A-9E90-1D0AB599BD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52209"/>
            <a:ext cx="8153400" cy="1776791"/>
          </a:xfrm>
        </p:spPr>
      </p:pic>
    </p:spTree>
    <p:extLst>
      <p:ext uri="{BB962C8B-B14F-4D97-AF65-F5344CB8AC3E}">
        <p14:creationId xmlns:p14="http://schemas.microsoft.com/office/powerpoint/2010/main" val="2120504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AB85-1F2A-4F77-B44A-0EA1F320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55C7B-C8CA-4EF5-BE29-BB4AB2B8A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54578"/>
            <a:ext cx="8153400" cy="2860265"/>
          </a:xfrm>
        </p:spPr>
      </p:pic>
    </p:spTree>
    <p:extLst>
      <p:ext uri="{BB962C8B-B14F-4D97-AF65-F5344CB8AC3E}">
        <p14:creationId xmlns:p14="http://schemas.microsoft.com/office/powerpoint/2010/main" val="916363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4DF9B8-3FE9-4042-5B21-14B8F0A2B5DA}"/>
              </a:ext>
            </a:extLst>
          </p:cNvPr>
          <p:cNvSpPr txBox="1"/>
          <p:nvPr/>
        </p:nvSpPr>
        <p:spPr>
          <a:xfrm>
            <a:off x="785218" y="1705533"/>
            <a:ext cx="7431741" cy="12079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nn-NO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for(int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i=0; i &lt;3; i++)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for(int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j=0; j&lt;5;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System.out.println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(s[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][j]);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608B45-ECAE-49DE-8A18-FA29918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배열과 중첩된 루프</a:t>
            </a: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16850F5E-8B90-46C9-A347-3018169FDEE9}"/>
              </a:ext>
            </a:extLst>
          </p:cNvPr>
          <p:cNvSpPr/>
          <p:nvPr/>
        </p:nvSpPr>
        <p:spPr>
          <a:xfrm>
            <a:off x="3585881" y="4527177"/>
            <a:ext cx="1685365" cy="11026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25"/>
              <a:gd name="adj6" fmla="val -39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차원 배열의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EE34E-AA9D-CBC1-7E2B-6D31D4C2DDDC}"/>
              </a:ext>
            </a:extLst>
          </p:cNvPr>
          <p:cNvSpPr txBox="1"/>
          <p:nvPr/>
        </p:nvSpPr>
        <p:spPr>
          <a:xfrm>
            <a:off x="785218" y="3227295"/>
            <a:ext cx="7431741" cy="12079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[][]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testArray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=  { 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{10, 20, 30},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{40, 50, 60},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{70, 80, 90} 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};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8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C01F-2055-44FC-AE31-BCA0C658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짝수와 홀수 구별하기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2F2B1-3D39-E53F-2A91-D9A76637E8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9F1AF-CD61-0EAC-3FE5-87D84836886E}"/>
              </a:ext>
            </a:extLst>
          </p:cNvPr>
          <p:cNvSpPr txBox="1"/>
          <p:nvPr/>
        </p:nvSpPr>
        <p:spPr>
          <a:xfrm>
            <a:off x="612648" y="1600200"/>
            <a:ext cx="8153400" cy="4495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EvenOdd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number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Scanner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정수를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number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number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% 2 == 0) {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입력된 정수는 짝수입니다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}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입력된 정수는 홀수입니다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0507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0BF7-FFC3-402D-AABB-04FB3E01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극장 관객 수 계산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5CC4A-391C-36EE-75EC-70466331B5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극장에 앉아있는 관객들을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차원 배열로 나타낼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관객이 있는 좌석은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관객이 없는 좌석은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나타낸다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극장에 앉아있는 관객들의 수를 세는 프로그램을 작성해보자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AF602-79B8-D760-A37E-5C637EED9ABC}"/>
              </a:ext>
            </a:extLst>
          </p:cNvPr>
          <p:cNvSpPr txBox="1"/>
          <p:nvPr/>
        </p:nvSpPr>
        <p:spPr>
          <a:xfrm>
            <a:off x="973477" y="2848535"/>
            <a:ext cx="7431741" cy="4078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현재 관객 수는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7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명입니다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570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0BF7-FFC3-402D-AABB-04FB3E01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극장 관객 수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91A7B-C37A-8948-1F56-2F643D5B6566}"/>
              </a:ext>
            </a:extLst>
          </p:cNvPr>
          <p:cNvSpPr txBox="1"/>
          <p:nvPr/>
        </p:nvSpPr>
        <p:spPr>
          <a:xfrm>
            <a:off x="785218" y="1810871"/>
            <a:ext cx="7431741" cy="37651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TheaterSeats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[][]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seats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{ 	{0, 0, 0, 1, 1, 0, 0, 0, 0, 0},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{0, 0, 1, 1, 0, 0, 0, 0, 0, 0},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{0, 0, 0, 0, 0, 0, 1, 1, 1, 0} };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=0;</a:t>
            </a:r>
          </a:p>
          <a:p>
            <a:pPr marR="0" algn="l" defTabSz="360000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seats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length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++) 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seats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].</a:t>
            </a:r>
            <a:r>
              <a:rPr lang="en-US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length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++) 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seats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][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k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];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현재 관객 수는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명입니다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404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C7B0-DB5D-4EE5-BDB3-917F51A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래그드</a:t>
            </a:r>
            <a:r>
              <a:rPr lang="ko-KR" altLang="en-US" dirty="0"/>
              <a:t> 배열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C190A7-E226-45A2-836F-2F870113A5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96540" y="3054724"/>
            <a:ext cx="4533129" cy="30255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8CC89-4DBF-4D33-9638-AA6AB013DAE3}"/>
              </a:ext>
            </a:extLst>
          </p:cNvPr>
          <p:cNvSpPr txBox="1"/>
          <p:nvPr/>
        </p:nvSpPr>
        <p:spPr>
          <a:xfrm>
            <a:off x="788894" y="1641322"/>
            <a:ext cx="7897906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</a:rPr>
              <a:t>int[][] ragged = new int[MAX_ROWS+1][];</a:t>
            </a:r>
          </a:p>
          <a:p>
            <a:pPr algn="l"/>
            <a:endParaRPr lang="pt-BR" altLang="ko-KR" sz="1400" b="0" i="0" u="none" strike="noStrike" baseline="0" dirty="0">
              <a:latin typeface="Century Schoolbook" panose="02040604050505020304" pitchFamily="18" charset="0"/>
            </a:endParaRPr>
          </a:p>
          <a:p>
            <a:pPr algn="l"/>
            <a:r>
              <a:rPr lang="pt-BR" altLang="ko-KR" sz="1400" b="0" i="0" u="none" strike="noStrike" baseline="0" dirty="0">
                <a:latin typeface="Century Schoolbook" panose="02040604050505020304" pitchFamily="18" charset="0"/>
              </a:rPr>
              <a:t>for(int r=0; r&lt;=MAX_ROWS; r++)</a:t>
            </a:r>
          </a:p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</a:rPr>
              <a:t>	ragged[r] = new int[r+1];</a:t>
            </a:r>
          </a:p>
        </p:txBody>
      </p:sp>
    </p:spTree>
    <p:extLst>
      <p:ext uri="{BB962C8B-B14F-4D97-AF65-F5344CB8AC3E}">
        <p14:creationId xmlns:p14="http://schemas.microsoft.com/office/powerpoint/2010/main" val="1570786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C7B0-DB5D-4EE5-BDB3-917F51A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래그드</a:t>
            </a:r>
            <a:r>
              <a:rPr lang="ko-KR" altLang="en-US" dirty="0"/>
              <a:t> 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8798C-7F9D-993E-5ED0-3B555F180C2D}"/>
              </a:ext>
            </a:extLst>
          </p:cNvPr>
          <p:cNvSpPr txBox="1"/>
          <p:nvPr/>
        </p:nvSpPr>
        <p:spPr>
          <a:xfrm>
            <a:off x="785218" y="1810872"/>
            <a:ext cx="7431741" cy="33617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RaggedArray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[][] ragged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[3][];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ragged[0]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[1];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ragged[1]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[2];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ragged[2]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[3];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pt-BR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pt-BR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r = 0; r &lt; ragged.</a:t>
            </a:r>
            <a:r>
              <a:rPr lang="pt-BR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length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r++)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c = 0; c &lt; ragged[r].</a:t>
            </a:r>
            <a:r>
              <a:rPr lang="en-US" altLang="ko-KR" sz="1400" b="0" i="0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length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c++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ragged[r][c] = c;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113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D34-66C2-4477-9BCC-3ECD6D82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래그드</a:t>
            </a:r>
            <a:r>
              <a:rPr lang="ko-KR" altLang="en-US" dirty="0"/>
              <a:t> 배열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220CE2-17B7-438E-9B70-1F0BF47260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8492" y="1761284"/>
            <a:ext cx="4191000" cy="1914525"/>
          </a:xfrm>
        </p:spPr>
      </p:pic>
    </p:spTree>
    <p:extLst>
      <p:ext uri="{BB962C8B-B14F-4D97-AF65-F5344CB8AC3E}">
        <p14:creationId xmlns:p14="http://schemas.microsoft.com/office/powerpoint/2010/main" val="878475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D34-66C2-4477-9BCC-3ECD6D82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래그드</a:t>
            </a:r>
            <a:r>
              <a:rPr lang="ko-KR" altLang="en-US" dirty="0"/>
              <a:t> 배열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A4E09-5330-01D1-0DE5-7CF9B390C51A}"/>
              </a:ext>
            </a:extLst>
          </p:cNvPr>
          <p:cNvSpPr txBox="1"/>
          <p:nvPr/>
        </p:nvSpPr>
        <p:spPr>
          <a:xfrm>
            <a:off x="1004046" y="5912223"/>
            <a:ext cx="7431741" cy="7171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[1, 2, 3, 4]</a:t>
            </a:r>
          </a:p>
          <a:p>
            <a:r>
              <a:rPr lang="en-US" altLang="ko-KR" sz="1400" dirty="0"/>
              <a:t>[5, 6, 7]</a:t>
            </a:r>
          </a:p>
          <a:p>
            <a:r>
              <a:rPr lang="en-US" altLang="ko-KR" sz="1400" dirty="0"/>
              <a:t>[8, 9]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FD66D-9F6E-6A8C-4353-D21DFFED50B8}"/>
              </a:ext>
            </a:extLst>
          </p:cNvPr>
          <p:cNvSpPr txBox="1"/>
          <p:nvPr/>
        </p:nvSpPr>
        <p:spPr>
          <a:xfrm>
            <a:off x="1004046" y="1678639"/>
            <a:ext cx="7431741" cy="3996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java.util.Arrays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RaggedArray2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rarray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[3][];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rarray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[0]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 { 1, 2, 3, 4 };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rarray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[1]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 { 5, 6, 7 };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rarray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[2]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 { 8, 9 };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rarray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Arrays.</a:t>
            </a:r>
            <a:r>
              <a:rPr lang="en-US" altLang="ko-KR" sz="1400" b="0" i="1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toString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9658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DAF4-D862-41AA-A1C3-20A6404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D587DE-E6C0-4545-BD8C-27D0F51DA8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85138"/>
            <a:ext cx="8153400" cy="4125924"/>
          </a:xfrm>
        </p:spPr>
      </p:pic>
    </p:spTree>
    <p:extLst>
      <p:ext uri="{BB962C8B-B14F-4D97-AF65-F5344CB8AC3E}">
        <p14:creationId xmlns:p14="http://schemas.microsoft.com/office/powerpoint/2010/main" val="3832822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04E7-967D-4CD4-A68B-6555267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59DCD-1B77-42FF-B1DC-369FA47596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라는 클래스를 제공하는데</a:t>
            </a:r>
            <a:r>
              <a:rPr lang="en-US" altLang="ko-KR" dirty="0"/>
              <a:t>, </a:t>
            </a:r>
            <a:r>
              <a:rPr lang="ko-KR" altLang="en-US" dirty="0"/>
              <a:t>이 클래스를 사용하면 배열의 크기를 동적으로 변경하면서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CAC87D-5133-4EEA-B2AF-7BCB1B4E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7" y="2668962"/>
            <a:ext cx="5824626" cy="28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04E7-967D-4CD4-A68B-6555267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F365AE-4D0B-4AB5-82FD-9C64DF274C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4844"/>
            <a:ext cx="8153400" cy="2054982"/>
          </a:xfrm>
        </p:spPr>
      </p:pic>
    </p:spTree>
    <p:extLst>
      <p:ext uri="{BB962C8B-B14F-4D97-AF65-F5344CB8AC3E}">
        <p14:creationId xmlns:p14="http://schemas.microsoft.com/office/powerpoint/2010/main" val="2302994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FB3E-DF7A-43A8-83C1-B806DCC7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친구들의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C0A67-EA5C-1D58-AE14-A59FBFFF6C51}"/>
              </a:ext>
            </a:extLst>
          </p:cNvPr>
          <p:cNvSpPr txBox="1"/>
          <p:nvPr/>
        </p:nvSpPr>
        <p:spPr>
          <a:xfrm>
            <a:off x="856127" y="5195046"/>
            <a:ext cx="7431741" cy="7575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철수 영희 순신 자영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884BF-48B4-F4F9-DCE6-C76D66FF81AB}"/>
              </a:ext>
            </a:extLst>
          </p:cNvPr>
          <p:cNvSpPr txBox="1"/>
          <p:nvPr/>
        </p:nvSpPr>
        <p:spPr>
          <a:xfrm>
            <a:off x="856128" y="1754840"/>
            <a:ext cx="7431741" cy="31286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.*;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ArrayListTest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[])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ArrayList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&lt;String&gt;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ArrayList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&lt;&gt;();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.add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철수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.add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영희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.add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순신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.add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자영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(String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obj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: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obj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22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C29FE-E25D-447F-BA6D-E963FFF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49008-3BAE-A8C0-D35B-CC1D6A6BF76F}"/>
              </a:ext>
            </a:extLst>
          </p:cNvPr>
          <p:cNvSpPr txBox="1"/>
          <p:nvPr/>
        </p:nvSpPr>
        <p:spPr>
          <a:xfrm>
            <a:off x="1004045" y="5602941"/>
            <a:ext cx="7431741" cy="7620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정수를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10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양수입니다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1D45B-198F-DFE1-DC1B-261F83550978}"/>
              </a:ext>
            </a:extLst>
          </p:cNvPr>
          <p:cNvSpPr txBox="1"/>
          <p:nvPr/>
        </p:nvSpPr>
        <p:spPr>
          <a:xfrm>
            <a:off x="1004045" y="1703293"/>
            <a:ext cx="7431741" cy="33079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Nested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int number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 if(number &gt; 0 ) 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양수입니다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 else if (number ==0 ) 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"0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    else  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음수입니다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176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예제는 프로그램이 가지고 있는 정수를 사용자가 알아맞히는 게임이다</a:t>
            </a:r>
            <a:r>
              <a:rPr lang="en-US" altLang="ko-KR" dirty="0"/>
              <a:t>. </a:t>
            </a:r>
            <a:r>
              <a:rPr lang="ko-KR" altLang="en-US" dirty="0"/>
              <a:t>사용자가 답을 제시하면 프로그램은 자신이 저장한 정수와 비교하여 제시된 정수가 더 </a:t>
            </a:r>
            <a:r>
              <a:rPr lang="ko-KR" altLang="en-US" dirty="0" err="1"/>
              <a:t>높은지</a:t>
            </a:r>
            <a:r>
              <a:rPr lang="ko-KR" altLang="en-US" dirty="0"/>
              <a:t> </a:t>
            </a:r>
            <a:r>
              <a:rPr lang="ko-KR" altLang="en-US" dirty="0" err="1"/>
              <a:t>낮은지</a:t>
            </a:r>
            <a:r>
              <a:rPr lang="ko-KR" altLang="en-US" dirty="0"/>
              <a:t> 만을 알려준다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273A-BF8F-4482-AE67-BDB4F4CDB0CE}"/>
              </a:ext>
            </a:extLst>
          </p:cNvPr>
          <p:cNvSpPr txBox="1"/>
          <p:nvPr/>
        </p:nvSpPr>
        <p:spPr>
          <a:xfrm>
            <a:off x="1237128" y="3312457"/>
            <a:ext cx="7431741" cy="236220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정답을 추측하여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보시오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10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제시한 정수가 낮습니다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정답을 추측하여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보시오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30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제시한 정수가 낮습니다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정답을 추측하여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보시오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60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제시한 정수가 높습니다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정답을 추측하여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보시오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59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축하합니다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시도횟수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=4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186A2-8629-4D34-81F6-2A9AF6F48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695" y="3173504"/>
            <a:ext cx="744070" cy="7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조건문은 조건에 따라 여러 실행 경로로 분기하는 구조로서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switch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문은 현재의 반복을 중단하고 반복 루프를 빠져나갈 때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절에는 정수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문자열이 올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반복문은 조건에 따라 문장을 반복하여 실행하는 구조로서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문은 문장을 무조건 한번 실행한 후에 조건을 검사하여 반복한다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반복문안에 다른 반복문을 둘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배열은 같은 자료형의 데이터를 여러 개 순차적으로 저장하는 자료 구조이다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배열은 객체이다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배열을 생성하려면 먼저 참조 변수부터 선언한다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참조 변수는 배열 객체의 주소를 저장하는 변수이다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이어서 배열을 생성하여 저장 공간을 확보한다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개를 저장하는 배열은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int[4];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같이 만든다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크기는 배열 객체의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필드에 저장된다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3FE0-53ED-4743-B8E5-AC84076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4AACEF-ACE2-4819-ADF5-C15BEA7AD9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9593"/>
            <a:ext cx="8153400" cy="1730332"/>
          </a:xfrm>
        </p:spPr>
      </p:pic>
    </p:spTree>
    <p:extLst>
      <p:ext uri="{BB962C8B-B14F-4D97-AF65-F5344CB8AC3E}">
        <p14:creationId xmlns:p14="http://schemas.microsoft.com/office/powerpoint/2010/main" val="4177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3FE0-53ED-4743-B8E5-AC84076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학점 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622F5-6B29-DE67-BEB1-E7C1522EFA2A}"/>
              </a:ext>
            </a:extLst>
          </p:cNvPr>
          <p:cNvSpPr txBox="1"/>
          <p:nvPr/>
        </p:nvSpPr>
        <p:spPr>
          <a:xfrm>
            <a:off x="779928" y="1694328"/>
            <a:ext cx="7431741" cy="49350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Grading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성적을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90)			// ①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80)		// ②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70)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60)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학점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F"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74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2251</TotalTime>
  <Words>3692</Words>
  <Application>Microsoft Office PowerPoint</Application>
  <PresentationFormat>화면 슬라이드 쇼(4:3)</PresentationFormat>
  <Paragraphs>525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굴림</vt:lpstr>
      <vt:lpstr>Arial</vt:lpstr>
      <vt:lpstr>Century Schoolbook</vt:lpstr>
      <vt:lpstr>Times New Roman</vt:lpstr>
      <vt:lpstr>Tw Cen MT</vt:lpstr>
      <vt:lpstr>Wingdings</vt:lpstr>
      <vt:lpstr>Wingdings 2</vt:lpstr>
      <vt:lpstr>가을</vt:lpstr>
      <vt:lpstr>3장 조건문, 반복문, 배열</vt:lpstr>
      <vt:lpstr>3장의 목표</vt:lpstr>
      <vt:lpstr>if-else 문</vt:lpstr>
      <vt:lpstr>if-else 문의 구조</vt:lpstr>
      <vt:lpstr>예제: 짝수와 홀수 구별하기</vt:lpstr>
      <vt:lpstr>예제: 짝수와 홀수 구별하기</vt:lpstr>
      <vt:lpstr>다중 if-else 문</vt:lpstr>
      <vt:lpstr>예제: 학점 결정</vt:lpstr>
      <vt:lpstr>예제: 학점 결정</vt:lpstr>
      <vt:lpstr>예제: 가위, 바위, 보 게임</vt:lpstr>
      <vt:lpstr>예제: 가위, 바위, 보 게임</vt:lpstr>
      <vt:lpstr>중간점검</vt:lpstr>
      <vt:lpstr>switch 문</vt:lpstr>
      <vt:lpstr>예제: 학점 결정</vt:lpstr>
      <vt:lpstr>예제: 학점 결정</vt:lpstr>
      <vt:lpstr>switch 문에 문자열 사용</vt:lpstr>
      <vt:lpstr>예제: </vt:lpstr>
      <vt:lpstr>예제: </vt:lpstr>
      <vt:lpstr>향상된 switch 문</vt:lpstr>
      <vt:lpstr>중간점검</vt:lpstr>
      <vt:lpstr>for 문</vt:lpstr>
      <vt:lpstr>for 문</vt:lpstr>
      <vt:lpstr>예제: 0부터 4까지 출력하기</vt:lpstr>
      <vt:lpstr>예제: 0부터 4까지 출력하기</vt:lpstr>
      <vt:lpstr>예제: 정수의 합 계산하기</vt:lpstr>
      <vt:lpstr>예제: 팩토리얼 계산하기</vt:lpstr>
      <vt:lpstr>예제: 팩토리얼 계산하기</vt:lpstr>
      <vt:lpstr>예제: 약수 계산하기</vt:lpstr>
      <vt:lpstr>예제: 약수 계산하기</vt:lpstr>
      <vt:lpstr>중간 점검</vt:lpstr>
      <vt:lpstr>while 문</vt:lpstr>
      <vt:lpstr>while 문</vt:lpstr>
      <vt:lpstr>예제: “환영합니다.”를 화면에 5번 출력하는 예제</vt:lpstr>
      <vt:lpstr>예제: -1의 값이 입력될 때까지 합계 계산하기</vt:lpstr>
      <vt:lpstr>예제: -1의 값이 입력될 때까지 합계 계산하기</vt:lpstr>
      <vt:lpstr>do-while문</vt:lpstr>
      <vt:lpstr>예제: 정확한 입력받기</vt:lpstr>
      <vt:lpstr>예제: 정확한 입력받기</vt:lpstr>
      <vt:lpstr>중첩 반복문</vt:lpstr>
      <vt:lpstr>예제: 사각형 모양 출력하기</vt:lpstr>
      <vt:lpstr>예제: 사각형 모양 출력하기</vt:lpstr>
      <vt:lpstr>break 문, continue 문</vt:lpstr>
      <vt:lpstr>무한루프 </vt:lpstr>
      <vt:lpstr>예제: </vt:lpstr>
      <vt:lpstr>예제: </vt:lpstr>
      <vt:lpstr>중간점검</vt:lpstr>
      <vt:lpstr>배열</vt:lpstr>
      <vt:lpstr>배열의 선언과 사용</vt:lpstr>
      <vt:lpstr>배열의 선언과 사용</vt:lpstr>
      <vt:lpstr>반복문과 배열</vt:lpstr>
      <vt:lpstr>배열의 크기</vt:lpstr>
      <vt:lpstr>배열의 초기화</vt:lpstr>
      <vt:lpstr>for-each 루프</vt:lpstr>
      <vt:lpstr>예제: </vt:lpstr>
      <vt:lpstr>예제: 문자열 배열</vt:lpstr>
      <vt:lpstr>예제: 문자열 배열</vt:lpstr>
      <vt:lpstr>중간점검</vt:lpstr>
      <vt:lpstr>2차원 배열</vt:lpstr>
      <vt:lpstr>2차원 배열과 중첩된 루프</vt:lpstr>
      <vt:lpstr>예제: 극장 관객 수 계산</vt:lpstr>
      <vt:lpstr>예제: 극장 관객 수 계산</vt:lpstr>
      <vt:lpstr>래그드 배열</vt:lpstr>
      <vt:lpstr>래그드 배열</vt:lpstr>
      <vt:lpstr>예제: 래그드 배열 생성</vt:lpstr>
      <vt:lpstr>예제: 래그드 배열 생성</vt:lpstr>
      <vt:lpstr>중간점검</vt:lpstr>
      <vt:lpstr>ArrayList</vt:lpstr>
      <vt:lpstr>ArrayList</vt:lpstr>
      <vt:lpstr>예제: 친구들의 리스트</vt:lpstr>
      <vt:lpstr>Mini Project: 숫자 추측 게임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이승훈</cp:lastModifiedBy>
  <cp:revision>498</cp:revision>
  <dcterms:created xsi:type="dcterms:W3CDTF">2007-06-29T06:43:39Z</dcterms:created>
  <dcterms:modified xsi:type="dcterms:W3CDTF">2023-09-20T04:39:19Z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