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67"/>
  </p:notesMasterIdLst>
  <p:handoutMasterIdLst>
    <p:handoutMasterId r:id="rId68"/>
  </p:handoutMasterIdLst>
  <p:sldIdLst>
    <p:sldId id="256" r:id="rId2"/>
    <p:sldId id="379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63" r:id="rId46"/>
    <p:sldId id="764" r:id="rId47"/>
    <p:sldId id="765" r:id="rId48"/>
    <p:sldId id="766" r:id="rId49"/>
    <p:sldId id="767" r:id="rId50"/>
    <p:sldId id="768" r:id="rId51"/>
    <p:sldId id="769" r:id="rId52"/>
    <p:sldId id="770" r:id="rId53"/>
    <p:sldId id="771" r:id="rId54"/>
    <p:sldId id="772" r:id="rId55"/>
    <p:sldId id="773" r:id="rId56"/>
    <p:sldId id="779" r:id="rId57"/>
    <p:sldId id="774" r:id="rId58"/>
    <p:sldId id="775" r:id="rId59"/>
    <p:sldId id="776" r:id="rId60"/>
    <p:sldId id="777" r:id="rId61"/>
    <p:sldId id="780" r:id="rId62"/>
    <p:sldId id="778" r:id="rId63"/>
    <p:sldId id="720" r:id="rId64"/>
    <p:sldId id="330" r:id="rId65"/>
    <p:sldId id="305" r:id="rId6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E9"/>
    <a:srgbClr val="FFFFCC"/>
    <a:srgbClr val="CCFFCC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2" d="100"/>
          <a:sy n="102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puter-monitor-png/download/38658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자바 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6726-20FD-4E00-AA16-1994A89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0C10F-DA1B-46E0-A027-AE9796FEE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r>
              <a:rPr lang="ko-KR" altLang="en-US" dirty="0"/>
              <a:t>은 사용자가 컴퓨터에게 작업을 지시하는 단위이다</a:t>
            </a:r>
            <a:r>
              <a:rPr lang="en-US" altLang="ko-KR" dirty="0"/>
              <a:t>. </a:t>
            </a:r>
            <a:r>
              <a:rPr lang="ko-KR" altLang="en-US" dirty="0"/>
              <a:t>문장은 프로그램을 이루는 가장 기초적인 단위가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762B0-CFF5-446F-BCAE-540222A3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8" y="2772336"/>
            <a:ext cx="4619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BEF38-5987-4A38-9F3D-CD8AD363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CBFB-6E69-453E-B270-4E9D137BF0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소스 코드가 하는 일을 설명하는 </a:t>
            </a:r>
            <a:r>
              <a:rPr lang="ko-KR" altLang="en-US" dirty="0" err="1"/>
              <a:t>설명글로서</a:t>
            </a:r>
            <a:r>
              <a:rPr lang="ko-KR" altLang="en-US" dirty="0"/>
              <a:t> 프로그램의 실행 결과에 영향을 끼치지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/* text */</a:t>
            </a:r>
          </a:p>
          <a:p>
            <a:pPr lvl="1"/>
            <a:r>
              <a:rPr lang="ko-KR" altLang="en-US" dirty="0"/>
              <a:t>주석의 시작과 끝을 </a:t>
            </a:r>
            <a:r>
              <a:rPr lang="en-US" altLang="ko-KR" dirty="0"/>
              <a:t>/* 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로 표시한다</a:t>
            </a:r>
            <a:r>
              <a:rPr lang="en-US" altLang="ko-KR" dirty="0"/>
              <a:t>. </a:t>
            </a:r>
            <a:r>
              <a:rPr lang="ko-KR" altLang="en-US" dirty="0"/>
              <a:t>여러 줄을 주석 처리할 때는 이 방법을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text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에서 줄의 </a:t>
            </a:r>
            <a:r>
              <a:rPr lang="ko-KR" altLang="en-US" dirty="0" err="1"/>
              <a:t>끝까지가</a:t>
            </a:r>
            <a:r>
              <a:rPr lang="ko-KR" altLang="en-US" dirty="0"/>
              <a:t> 주석이다</a:t>
            </a:r>
            <a:r>
              <a:rPr lang="en-US" altLang="ko-KR" dirty="0"/>
              <a:t>. </a:t>
            </a:r>
            <a:r>
              <a:rPr lang="ko-KR" altLang="en-US" dirty="0"/>
              <a:t>한 </a:t>
            </a:r>
            <a:r>
              <a:rPr lang="ko-KR" altLang="en-US" dirty="0" err="1"/>
              <a:t>줄짜리</a:t>
            </a:r>
            <a:r>
              <a:rPr lang="ko-KR" altLang="en-US" dirty="0"/>
              <a:t> 주석만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27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4D54-4B87-4A02-9B41-F064CD2F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0AF85F-6625-4DA1-92F4-EBB3B8DFF5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8353"/>
            <a:ext cx="8153400" cy="1905894"/>
          </a:xfrm>
        </p:spPr>
      </p:pic>
    </p:spTree>
    <p:extLst>
      <p:ext uri="{BB962C8B-B14F-4D97-AF65-F5344CB8AC3E}">
        <p14:creationId xmlns:p14="http://schemas.microsoft.com/office/powerpoint/2010/main" val="32146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8E35-A07A-41E4-8966-4FB2BD24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9DBCF-4B48-4B27-93A6-3B6C15DFFD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데이터를 담아두는 상자로 생각할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FDD44-BB2B-49B8-B479-2604D77C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08248"/>
            <a:ext cx="8453718" cy="1183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6E999-88E5-4D95-B983-AB5E2E13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28" y="2527882"/>
            <a:ext cx="1776586" cy="16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868A-7922-4FF8-9D75-5DB4509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62FA3-EE01-4F24-8123-CCEE324D76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알파벳 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  <a:r>
              <a:rPr lang="ko-KR" altLang="en-US" dirty="0"/>
              <a:t>한글 이름도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문자는 반드시 알파벳 또는 밑줄 문자 </a:t>
            </a:r>
            <a:r>
              <a:rPr lang="en-US" altLang="ko-KR" dirty="0"/>
              <a:t>_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‘%’, ‘&amp;’, ‘#’</a:t>
            </a:r>
            <a:r>
              <a:rPr lang="ko-KR" altLang="en-US" dirty="0"/>
              <a:t>와 같은 특수 문자는 사용할 수 없다</a:t>
            </a:r>
            <a:r>
              <a:rPr lang="en-US" altLang="ko-KR" dirty="0"/>
              <a:t>. </a:t>
            </a:r>
            <a:r>
              <a:rPr lang="ko-KR" altLang="en-US" dirty="0"/>
              <a:t>단 ‘</a:t>
            </a:r>
            <a:r>
              <a:rPr lang="en-US" altLang="ko-KR" dirty="0"/>
              <a:t>$’</a:t>
            </a:r>
            <a:r>
              <a:rPr lang="ko-KR" altLang="en-US" dirty="0"/>
              <a:t>와 ‘</a:t>
            </a:r>
            <a:r>
              <a:rPr lang="en-US" altLang="ko-KR" dirty="0"/>
              <a:t>_’</a:t>
            </a:r>
            <a:r>
              <a:rPr lang="ko-KR" altLang="en-US" dirty="0"/>
              <a:t>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대문자와 소문자를 구별하여 서로 다른 것으로 취급한다</a:t>
            </a:r>
            <a:r>
              <a:rPr lang="en-US" altLang="ko-KR" dirty="0"/>
              <a:t>. </a:t>
            </a:r>
            <a:r>
              <a:rPr lang="ko-KR" altLang="en-US" dirty="0"/>
              <a:t>따라서 변수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Index, INDEX</a:t>
            </a:r>
            <a:r>
              <a:rPr lang="ko-KR" altLang="en-US" dirty="0"/>
              <a:t>은 모두 서로 다른 변수이다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언어 키워드</a:t>
            </a:r>
            <a:r>
              <a:rPr lang="en-US" altLang="ko-KR" dirty="0"/>
              <a:t>(if, while, true, false, null,...)</a:t>
            </a:r>
            <a:r>
              <a:rPr lang="ko-KR" altLang="en-US" dirty="0"/>
              <a:t>와 똑같은 이름은 허용되지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14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796E-F14C-4AB4-8143-2F2C613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키워드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21ADBE-A162-4713-BBAA-0E50118F5B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8938"/>
            <a:ext cx="8153400" cy="3418323"/>
          </a:xfrm>
        </p:spPr>
      </p:pic>
    </p:spTree>
    <p:extLst>
      <p:ext uri="{BB962C8B-B14F-4D97-AF65-F5344CB8AC3E}">
        <p14:creationId xmlns:p14="http://schemas.microsoft.com/office/powerpoint/2010/main" val="26400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02AE-8919-4A52-961B-30602F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5838EE-7464-417F-B96C-F39560F791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32501"/>
            <a:ext cx="8153400" cy="15059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450E6-BEE0-448C-967A-A00032E4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3373043"/>
            <a:ext cx="8270748" cy="14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1AD9A-FE29-4773-B527-04CC952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식별자의 관례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8AED67-10CA-4FEE-90D4-787B2B6DA8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26565"/>
            <a:ext cx="8153400" cy="1983964"/>
          </a:xfrm>
        </p:spPr>
      </p:pic>
    </p:spTree>
    <p:extLst>
      <p:ext uri="{BB962C8B-B14F-4D97-AF65-F5344CB8AC3E}">
        <p14:creationId xmlns:p14="http://schemas.microsoft.com/office/powerpoint/2010/main" val="279274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50C7-FC4A-414A-9B24-68414827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55416-5D2F-49DC-B75A-361E391BBD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은 변수에 저장되는 데이터의 타입을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926BAA-64A6-4F3F-980B-9C940167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1" y="2296904"/>
            <a:ext cx="4592977" cy="3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4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753AE-A304-4410-BCBE-3073ECE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기초형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18" y="2400481"/>
            <a:ext cx="5885714" cy="28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장의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FE918D-FB38-41A9-91B6-6B7F8F391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2265" y="1697971"/>
            <a:ext cx="6410325" cy="4371975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753AE-A304-4410-BCBE-3073ECE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505E1C6-19F6-4627-AEE2-6C54ED0D325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9542"/>
            <a:ext cx="8153400" cy="2834480"/>
          </a:xfrm>
        </p:spPr>
      </p:pic>
    </p:spTree>
    <p:extLst>
      <p:ext uri="{BB962C8B-B14F-4D97-AF65-F5344CB8AC3E}">
        <p14:creationId xmlns:p14="http://schemas.microsoft.com/office/powerpoint/2010/main" val="37704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8AE1-AD54-4D5C-AE05-C71DDEE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9EEAB-8A40-4305-BC19-5831B7173F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문자형인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는 하나의 문자를 저장할 수 있다</a:t>
            </a:r>
            <a:r>
              <a:rPr lang="en-US" altLang="ko-KR" dirty="0"/>
              <a:t>. </a:t>
            </a:r>
            <a:r>
              <a:rPr lang="ko-KR" altLang="en-US" dirty="0"/>
              <a:t>자바에서는 모든 문자를 </a:t>
            </a:r>
            <a:r>
              <a:rPr lang="en-US" altLang="ko-KR" dirty="0"/>
              <a:t>2</a:t>
            </a:r>
            <a:r>
              <a:rPr lang="ko-KR" altLang="en-US" dirty="0"/>
              <a:t>바이트의 유니코드</a:t>
            </a:r>
            <a:r>
              <a:rPr lang="en-US" altLang="ko-KR" dirty="0"/>
              <a:t>(</a:t>
            </a:r>
            <a:r>
              <a:rPr lang="en-US" altLang="ko-KR" dirty="0" err="1"/>
              <a:t>unicode</a:t>
            </a:r>
            <a:r>
              <a:rPr lang="en-US" altLang="ko-KR" dirty="0"/>
              <a:t>)</a:t>
            </a:r>
            <a:r>
              <a:rPr lang="ko-KR" altLang="en-US" dirty="0"/>
              <a:t>로 나타낸다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F40B-B1AE-4BD2-9D52-4E4F7527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9" y="2552700"/>
            <a:ext cx="7844117" cy="11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B60B5-AAD4-4F59-A512-43FE210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877F6-DA35-403D-9B95-216ADF3A7C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이란</a:t>
            </a:r>
            <a:r>
              <a:rPr lang="en-US" altLang="ko-KR" dirty="0"/>
              <a:t>, x = 100;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과 같이 소스 코드에 직접 쓰여 있는 값을 의미한다</a:t>
            </a:r>
            <a:r>
              <a:rPr lang="en-US" altLang="ko-KR" dirty="0"/>
              <a:t>. </a:t>
            </a:r>
            <a:r>
              <a:rPr lang="ko-KR" altLang="en-US" dirty="0" err="1"/>
              <a:t>리터럴에는</a:t>
            </a:r>
            <a:r>
              <a:rPr lang="ko-KR" altLang="en-US" dirty="0"/>
              <a:t> 정수형</a:t>
            </a:r>
            <a:r>
              <a:rPr lang="en-US" altLang="ko-KR" dirty="0"/>
              <a:t>, </a:t>
            </a:r>
            <a:r>
              <a:rPr lang="ko-KR" altLang="en-US" dirty="0"/>
              <a:t>부동소수점형</a:t>
            </a:r>
            <a:r>
              <a:rPr lang="en-US" altLang="ko-KR" dirty="0"/>
              <a:t>, </a:t>
            </a:r>
            <a:r>
              <a:rPr lang="ko-KR" altLang="en-US" dirty="0"/>
              <a:t>문자형 등의 여러 가지 타입이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62C05-2E50-4BE0-9881-62D54688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101228"/>
            <a:ext cx="6076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30A30-962F-4F87-BB10-E7E24A04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논리형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5F08D-32FA-4989-8AFC-43F3F39892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type)</a:t>
            </a:r>
            <a:r>
              <a:rPr lang="ko-KR" altLang="en-US" dirty="0"/>
              <a:t>은 참과 거짓을 나타내는 데 사용된다</a:t>
            </a:r>
            <a:r>
              <a:rPr lang="en-US" altLang="ko-KR" dirty="0"/>
              <a:t>. </a:t>
            </a:r>
            <a:r>
              <a:rPr lang="ko-KR" altLang="en-US" dirty="0"/>
              <a:t>논리형은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만을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BBCAF-02AB-4D8C-B255-50DFDF36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21" y="2567268"/>
            <a:ext cx="7917797" cy="8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E345-0601-4C0E-AD52-343A9423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F13FE-AD91-4864-8E1B-C6948262A9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란 프로그램이 실행하는 동안</a:t>
            </a:r>
            <a:r>
              <a:rPr lang="en-US" altLang="ko-KR" dirty="0"/>
              <a:t>, </a:t>
            </a:r>
            <a:r>
              <a:rPr lang="ko-KR" altLang="en-US" dirty="0"/>
              <a:t>값이 변하지 않는 수 또는 변경 불가능한 수를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171EB-108D-4A38-B234-8EB8DE5B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09862"/>
            <a:ext cx="6477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1467-A2C8-4C20-854A-F201F97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추론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E59B-41FF-4873-B334-ABFAEA3A8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10</a:t>
            </a:r>
            <a:r>
              <a:rPr lang="ko-KR" altLang="en-US" dirty="0"/>
              <a:t>부터는 </a:t>
            </a:r>
            <a:r>
              <a:rPr lang="en-US" altLang="ko-KR" dirty="0"/>
              <a:t>var </a:t>
            </a:r>
            <a:r>
              <a:rPr lang="ko-KR" altLang="en-US" dirty="0"/>
              <a:t>키워드를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지역 변수의 타입을 자동으로 추론하는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88352-95EA-429B-B72D-AAA5A37B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8" y="2463053"/>
            <a:ext cx="7474324" cy="1494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90CCD5-11E2-41B6-869B-F1C776C7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28" y="4166354"/>
            <a:ext cx="7474324" cy="19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A0E89-FCC7-4DF2-BA58-D8AC2E59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추론 실패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A15D-F0BF-4056-A248-1F57EA5FFA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컴파일러가 지역 변수 유형을 추론하기에 충분한 정보가 없으면 컴파일이 실패한다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5905-EEA4-44B1-AA01-0495C86A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4" y="2664038"/>
            <a:ext cx="7330888" cy="7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3F59-3213-4212-BD91-DEEB1B72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</a:t>
            </a:r>
            <a:r>
              <a:rPr lang="ko-KR" altLang="en-US" dirty="0"/>
              <a:t>광년 거리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8A5A5-4C97-F499-27B9-AA462C74B00B}"/>
              </a:ext>
            </a:extLst>
          </p:cNvPr>
          <p:cNvSpPr txBox="1"/>
          <p:nvPr/>
        </p:nvSpPr>
        <p:spPr>
          <a:xfrm>
            <a:off x="1004044" y="2147048"/>
            <a:ext cx="7431741" cy="58718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/>
              <a:t>빛이 </a:t>
            </a:r>
            <a:r>
              <a:rPr lang="en-US" altLang="ko-KR" sz="1400" dirty="0"/>
              <a:t>1</a:t>
            </a:r>
            <a:r>
              <a:rPr lang="ko-KR" altLang="en-US" sz="1400" dirty="0"/>
              <a:t>년 동안 가는 거리 </a:t>
            </a:r>
            <a:r>
              <a:rPr lang="en-US" altLang="ko-KR" sz="1400" dirty="0"/>
              <a:t>: 9.4608E12 km.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3491D-E8CE-E2D4-56FF-DD0E34879BC4}"/>
              </a:ext>
            </a:extLst>
          </p:cNvPr>
          <p:cNvSpPr txBox="1"/>
          <p:nvPr/>
        </p:nvSpPr>
        <p:spPr>
          <a:xfrm>
            <a:off x="1004044" y="3086099"/>
            <a:ext cx="7431741" cy="2552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Light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final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LIGHT_SPEED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3e5;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distance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distance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LIGHT_SPEED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 365 * 24 * 60 * 60;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빛이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년 동안 가는 거리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distance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km."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21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DCC0F-702C-402C-A684-E5A45E3B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원의 면적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EC971-BA7D-690B-61E8-4320C61624D3}"/>
              </a:ext>
            </a:extLst>
          </p:cNvPr>
          <p:cNvSpPr txBox="1"/>
          <p:nvPr/>
        </p:nvSpPr>
        <p:spPr>
          <a:xfrm>
            <a:off x="1004044" y="2147048"/>
            <a:ext cx="7431741" cy="58718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/>
              <a:t>반지름이 </a:t>
            </a:r>
            <a:r>
              <a:rPr lang="en-US" altLang="ko-KR" sz="1400" dirty="0"/>
              <a:t>5</a:t>
            </a:r>
            <a:r>
              <a:rPr lang="ko-KR" altLang="en-US" sz="1400" dirty="0"/>
              <a:t>인 원의 면적은 </a:t>
            </a:r>
            <a:r>
              <a:rPr lang="en-US" altLang="ko-KR" sz="1400" dirty="0"/>
              <a:t>78.5398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23BEB-1554-7472-8BFD-2B003C8176B4}"/>
              </a:ext>
            </a:extLst>
          </p:cNvPr>
          <p:cNvSpPr txBox="1"/>
          <p:nvPr/>
        </p:nvSpPr>
        <p:spPr>
          <a:xfrm>
            <a:off x="1004044" y="3086099"/>
            <a:ext cx="7431741" cy="25527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AreaTest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final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3.141592;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5.0;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PI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반지름이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5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인 원의 면적은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618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36C9A-CF98-4A9D-80AE-225E5FE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DF1D5-E4B3-419D-8163-02CAABE00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문자들의 모임이다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7854A-E57E-4D7C-8986-8F246F6D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7" y="2236134"/>
            <a:ext cx="7725616" cy="836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00151-6063-46CA-8963-64B4EB62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3" y="3162300"/>
            <a:ext cx="7918704" cy="618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8BC10-45F8-43B2-AF02-82A553DC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3" y="3900115"/>
            <a:ext cx="7873879" cy="9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18B9-D354-4C07-BA67-CE37F794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2D8FF-9D91-4F77-8D39-00317AC9C1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장에서는 자바 프로그램을 구성하는 여러 가지 요소들을 살펴보자</a:t>
            </a:r>
            <a:r>
              <a:rPr lang="en-US" altLang="ko-KR" dirty="0"/>
              <a:t>. </a:t>
            </a:r>
            <a:r>
              <a:rPr lang="ko-KR" altLang="en-US" dirty="0"/>
              <a:t>이어서 자바가 </a:t>
            </a:r>
            <a:r>
              <a:rPr lang="ko-KR" altLang="en-US" dirty="0" err="1"/>
              <a:t>지원하는여러</a:t>
            </a:r>
            <a:r>
              <a:rPr lang="ko-KR" altLang="en-US" dirty="0"/>
              <a:t> 가지 자료형에 대하여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93DF6-85B3-469F-148C-D0E2709B7BF1}"/>
              </a:ext>
            </a:extLst>
          </p:cNvPr>
          <p:cNvSpPr txBox="1"/>
          <p:nvPr/>
        </p:nvSpPr>
        <p:spPr>
          <a:xfrm>
            <a:off x="973476" y="5943599"/>
            <a:ext cx="7431741" cy="38548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90FF8-48ED-9D42-277C-A999C593FD31}"/>
              </a:ext>
            </a:extLst>
          </p:cNvPr>
          <p:cNvSpPr txBox="1"/>
          <p:nvPr/>
        </p:nvSpPr>
        <p:spPr>
          <a:xfrm>
            <a:off x="973476" y="2483219"/>
            <a:ext cx="7431741" cy="32990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/*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덧셈 프로그램 *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								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휴먼명조"/>
                <a:ea typeface="굴림체" panose="020B0609000101010101" pitchFamily="49" charset="-127"/>
              </a:rPr>
              <a:t>①　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주석 </a:t>
            </a:r>
          </a:p>
          <a:p>
            <a:pPr marR="0" algn="l" defTabSz="360000" rtl="0"/>
            <a:endParaRPr lang="en-US" altLang="ko-KR" sz="1400" b="1" i="0" u="none" strike="noStrike" baseline="0" dirty="0">
              <a:solidFill>
                <a:srgbClr val="7F0055"/>
              </a:solidFill>
              <a:latin typeface="Century Schoolbook" panose="02040604050505020304" pitchFamily="18" charset="0"/>
              <a:ea typeface="굴림체" panose="020B0609000101010101" pitchFamily="49" charset="-127"/>
            </a:endParaRPr>
          </a:p>
          <a:p>
            <a:pPr defTabSz="36000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Add 							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 smtClean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②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　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클래스 정의 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{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) {		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③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　</a:t>
            </a:r>
            <a:r>
              <a:rPr lang="ko-KR" altLang="en-US" sz="1400" b="0" i="0" u="none" strike="noStrike" baseline="0" dirty="0" smtClean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메서드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정의</a:t>
            </a:r>
          </a:p>
          <a:p>
            <a:pPr defTabSz="36000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y, 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;							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0" i="0" u="none" strike="noStrike" baseline="0" dirty="0" smtClean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④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　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변수 선언 		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x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= 100;								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⑤　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대입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(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할당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)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연산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= 200;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체" panose="020B0609000101010101" pitchFamily="49" charset="-127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;	</a:t>
            </a:r>
            <a:endParaRPr lang="en-US" altLang="ko-KR" sz="1400" b="0" i="0" u="none" strike="noStrike" baseline="0" dirty="0">
              <a:solidFill>
                <a:srgbClr val="3F7F5F"/>
              </a:solidFill>
              <a:latin typeface="Century Schoolbook" panose="02040604050505020304" pitchFamily="18" charset="0"/>
              <a:ea typeface="굴림체" panose="020B0609000101010101" pitchFamily="49" charset="-127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);				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⑥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바탕" panose="02030600000101010101" pitchFamily="18" charset="-127"/>
                <a:ea typeface="굴림체" panose="020B0609000101010101" pitchFamily="49" charset="-127"/>
              </a:rPr>
              <a:t>　</a:t>
            </a:r>
            <a:r>
              <a:rPr lang="ko-KR" altLang="en-US" sz="1400" b="0" i="0" u="none" strike="noStrike" baseline="0" dirty="0" err="1">
                <a:solidFill>
                  <a:srgbClr val="3F7F5F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출력문</a:t>
            </a:r>
            <a:endParaRPr lang="ko-KR" altLang="en-US" sz="1400" b="0" i="0" u="none" strike="noStrike" baseline="0" dirty="0">
              <a:solidFill>
                <a:srgbClr val="3F7F5F"/>
              </a:solidFill>
              <a:latin typeface="Century Schoolbook" panose="02040604050505020304" pitchFamily="18" charset="0"/>
              <a:ea typeface="굴림체" panose="020B0609000101010101" pitchFamily="49" charset="-127"/>
            </a:endParaRP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}											</a:t>
            </a:r>
            <a:endParaRPr lang="ko-KR" altLang="en-US" sz="1400" b="0" i="0" u="none" strike="noStrike" baseline="0" dirty="0">
              <a:solidFill>
                <a:srgbClr val="3F7F5F"/>
              </a:solidFill>
              <a:latin typeface="Century Schoolbook" panose="02040604050505020304" pitchFamily="18" charset="0"/>
              <a:ea typeface="굴림체" panose="020B0609000101010101" pitchFamily="49" charset="-127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}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948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8073-CBF8-4798-9995-2B8A299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2C605-BECB-4A10-B7B3-CF1109DA54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컴퓨터에서는 산술적인 연산을 하기 전에 피연산자의 타입을 통일하여야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AAF74-EB8C-4A1F-999E-E229329E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5" y="2372566"/>
            <a:ext cx="6607269" cy="1237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7132F-EBBB-4332-B840-817F0E36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41" y="4157710"/>
            <a:ext cx="7752230" cy="6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A794-2DF8-464F-A6BE-3C83EF1D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강제적인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B0E9E-BA02-4CFF-B623-4479500F62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8010"/>
            <a:ext cx="8153400" cy="1370768"/>
          </a:xfrm>
        </p:spPr>
      </p:pic>
    </p:spTree>
    <p:extLst>
      <p:ext uri="{BB962C8B-B14F-4D97-AF65-F5344CB8AC3E}">
        <p14:creationId xmlns:p14="http://schemas.microsoft.com/office/powerpoint/2010/main" val="248756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2E1E8-468E-4068-A83B-747EAB20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형변환</a:t>
            </a:r>
            <a:r>
              <a:rPr lang="ko-KR" altLang="en-US" dirty="0"/>
              <a:t> 실습하기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C3771-3CD7-BD09-5AF1-E9E992952844}"/>
              </a:ext>
            </a:extLst>
          </p:cNvPr>
          <p:cNvSpPr txBox="1"/>
          <p:nvPr/>
        </p:nvSpPr>
        <p:spPr>
          <a:xfrm>
            <a:off x="973477" y="5571564"/>
            <a:ext cx="7431741" cy="81130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0.2</a:t>
            </a:r>
          </a:p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7DEFF-13CB-6EEB-828E-5A10B608936A}"/>
              </a:ext>
            </a:extLst>
          </p:cNvPr>
          <p:cNvSpPr txBox="1"/>
          <p:nvPr/>
        </p:nvSpPr>
        <p:spPr>
          <a:xfrm>
            <a:off x="973476" y="1795181"/>
            <a:ext cx="7431741" cy="34312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TypeConversion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 / 5;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1 / 5;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1.7 + (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1.8;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 </a:t>
            </a:r>
            <a:endParaRPr lang="ko-KR" altLang="en-US" sz="1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30725424-5B87-FBA6-C739-07BC27FA3DBB}"/>
              </a:ext>
            </a:extLst>
          </p:cNvPr>
          <p:cNvSpPr/>
          <p:nvPr/>
        </p:nvSpPr>
        <p:spPr>
          <a:xfrm>
            <a:off x="5638800" y="2438400"/>
            <a:ext cx="2088776" cy="58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961"/>
              <a:gd name="adj6" fmla="val -99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정수 연산</a:t>
            </a: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FD8D82FA-4878-99C4-12CC-50AF724D8370}"/>
              </a:ext>
            </a:extLst>
          </p:cNvPr>
          <p:cNvSpPr/>
          <p:nvPr/>
        </p:nvSpPr>
        <p:spPr>
          <a:xfrm>
            <a:off x="6468841" y="3104029"/>
            <a:ext cx="2088776" cy="58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961"/>
              <a:gd name="adj6" fmla="val -99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1.0</a:t>
            </a:r>
            <a:r>
              <a:rPr lang="ko-KR" altLang="en-US" dirty="0"/>
              <a:t>으로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60C6D16D-4A06-5E30-0BB0-6DFE6AC30497}"/>
              </a:ext>
            </a:extLst>
          </p:cNvPr>
          <p:cNvSpPr/>
          <p:nvPr/>
        </p:nvSpPr>
        <p:spPr>
          <a:xfrm>
            <a:off x="6836394" y="3832411"/>
            <a:ext cx="2088776" cy="58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961"/>
              <a:gd name="adj6" fmla="val -99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1+1</a:t>
            </a:r>
            <a:r>
              <a:rPr lang="ko-KR" altLang="en-US" dirty="0"/>
              <a:t>로 계산된다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30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BF592-47B8-43DC-A68A-24398134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3856E2-580D-424F-90F7-8C4C975AE3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78273"/>
            <a:ext cx="8153400" cy="3701454"/>
          </a:xfrm>
        </p:spPr>
      </p:pic>
    </p:spTree>
    <p:extLst>
      <p:ext uri="{BB962C8B-B14F-4D97-AF65-F5344CB8AC3E}">
        <p14:creationId xmlns:p14="http://schemas.microsoft.com/office/powerpoint/2010/main" val="159581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6621-2DC6-427A-AD06-FE638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4FBB4-70FA-440A-A9A4-03DDC449D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콘솔에서 읽는 것은 </a:t>
            </a:r>
            <a:r>
              <a:rPr lang="en-US" altLang="ko-KR" dirty="0"/>
              <a:t>System.in</a:t>
            </a:r>
            <a:r>
              <a:rPr lang="ko-KR" altLang="en-US" dirty="0"/>
              <a:t>을 사용한다</a:t>
            </a:r>
            <a:r>
              <a:rPr lang="en-US" altLang="ko-KR" dirty="0"/>
              <a:t>. System.in</a:t>
            </a:r>
            <a:r>
              <a:rPr lang="ko-KR" altLang="en-US" dirty="0"/>
              <a:t>은 키보드에서 바이트를 읽어서 우리에게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2DD45-234C-41AF-A348-2CD8281A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1" y="2505075"/>
            <a:ext cx="7718051" cy="1616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1A02B7-C1F3-4BA1-BA02-551E034B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4471505"/>
            <a:ext cx="7306236" cy="2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5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A8E3-233E-44CE-AA6E-C097D60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두 수를 받아서 더하기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13B86-4ADC-4467-B0D3-8D0C941D90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4516" y="1771076"/>
            <a:ext cx="8153400" cy="1303272"/>
          </a:xfrm>
        </p:spPr>
      </p:pic>
    </p:spTree>
    <p:extLst>
      <p:ext uri="{BB962C8B-B14F-4D97-AF65-F5344CB8AC3E}">
        <p14:creationId xmlns:p14="http://schemas.microsoft.com/office/powerpoint/2010/main" val="2332028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A8E3-233E-44CE-AA6E-C097D60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두 수를 받아서 더하기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6F849-1510-BD59-E9D2-7ACEDE42A34B}"/>
              </a:ext>
            </a:extLst>
          </p:cNvPr>
          <p:cNvSpPr txBox="1"/>
          <p:nvPr/>
        </p:nvSpPr>
        <p:spPr>
          <a:xfrm>
            <a:off x="973476" y="1698811"/>
            <a:ext cx="7431741" cy="81130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첫 번째 숫자를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10</a:t>
            </a:r>
          </a:p>
          <a:p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두 번째 숫자를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: 20</a:t>
            </a:r>
          </a:p>
          <a:p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30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0EA48-2A57-7079-8550-29C468B9AC92}"/>
              </a:ext>
            </a:extLst>
          </p:cNvPr>
          <p:cNvSpPr txBox="1"/>
          <p:nvPr/>
        </p:nvSpPr>
        <p:spPr>
          <a:xfrm>
            <a:off x="973476" y="2687169"/>
            <a:ext cx="7431741" cy="39422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Add2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[]) {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첫 번째 숫자를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줄을 바꾸지 않는다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 번째 숫자를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sum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합을 출력한다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497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CECE5-A77C-43FD-B05D-756FC2E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 문장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DABE0-F12E-4058-A11D-4B13B803CC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모든 클래스는 사용하기 전에 </a:t>
            </a:r>
            <a:r>
              <a:rPr lang="en-US" altLang="ko-KR" dirty="0"/>
              <a:t>import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A3B87-3B6C-4942-80FF-7FED26D7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39495"/>
            <a:ext cx="6819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0127-0C0B-4327-B29A-9B2EA3AD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이클립스에서의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BDC14-CFD1-4271-A049-2F1AD5201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이클립스에서는 각종 </a:t>
            </a:r>
            <a:r>
              <a:rPr lang="en-US" altLang="ko-KR" dirty="0"/>
              <a:t>import</a:t>
            </a:r>
            <a:r>
              <a:rPr lang="ko-KR" altLang="en-US" dirty="0"/>
              <a:t>를 쉽게 할 수 있는 기능을 제공한다</a:t>
            </a:r>
            <a:r>
              <a:rPr lang="en-US" altLang="ko-KR" dirty="0"/>
              <a:t>. </a:t>
            </a:r>
            <a:r>
              <a:rPr lang="ko-KR" altLang="en-US" dirty="0"/>
              <a:t>오류가 표시된 문장에 커서를 올리고 잠시 있으면</a:t>
            </a:r>
            <a:r>
              <a:rPr lang="en-US" altLang="ko-KR" dirty="0"/>
              <a:t>, </a:t>
            </a:r>
            <a:r>
              <a:rPr lang="ko-KR" altLang="en-US" dirty="0"/>
              <a:t>해결책을 제공하는 </a:t>
            </a:r>
            <a:r>
              <a:rPr lang="en-US" altLang="ko-KR" dirty="0"/>
              <a:t>Quick Fix </a:t>
            </a:r>
            <a:r>
              <a:rPr lang="ko-KR" altLang="en-US" dirty="0"/>
              <a:t>기능을 이용할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파일 전체에 등장하는 모든 클래스를 </a:t>
            </a:r>
            <a:r>
              <a:rPr lang="en-US" altLang="ko-KR" dirty="0"/>
              <a:t>import</a:t>
            </a:r>
            <a:r>
              <a:rPr lang="ko-KR" altLang="en-US" dirty="0"/>
              <a:t>하려면 </a:t>
            </a:r>
            <a:r>
              <a:rPr lang="en-US" altLang="ko-KR" dirty="0" err="1"/>
              <a:t>Shift+Ctrl+O</a:t>
            </a:r>
            <a:r>
              <a:rPr lang="ko-KR" altLang="en-US" dirty="0"/>
              <a:t>를 누르면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5648F-BB80-4544-B298-02384B35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85" y="2809875"/>
            <a:ext cx="72485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A79-34CD-4254-9782-AA3E39E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C240-CD92-4CC4-A45F-8913663A9F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클래스는 키보드로부터 바이트 값을 받아서 분리자를 이용하여 각 바이트들을 토큰</a:t>
            </a:r>
            <a:r>
              <a:rPr lang="en-US" altLang="ko-KR" dirty="0"/>
              <a:t>(token)</a:t>
            </a:r>
            <a:r>
              <a:rPr lang="ko-KR" altLang="en-US" dirty="0"/>
              <a:t>으로 분리한다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특별한 지정이 없으면 분리자는 공백문자</a:t>
            </a:r>
            <a:r>
              <a:rPr lang="en-US" altLang="ko-KR" dirty="0"/>
              <a:t>(‘ ’, ‘\n’, ‘\t’)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998C0-55AB-4120-B59A-392930EB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93" y="3158098"/>
            <a:ext cx="7141789" cy="11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7DC1-D1E7-4E97-BF4A-62EB469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1437B-7ABC-438F-87A2-520AF37F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는 자바와 같은 객체 지향 언어의 기본적인 빌딩 블록이다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클래스들이 모여서 하나의 자바 프로그램이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18F92-F173-4E30-BDE7-F47872DA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3217283"/>
            <a:ext cx="7787282" cy="20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2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A79-34CD-4254-9782-AA3E39E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C240-CD92-4CC4-A45F-8913663A9F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 name = </a:t>
            </a:r>
            <a:r>
              <a:rPr lang="en-US" altLang="ko-KR" dirty="0" err="1"/>
              <a:t>sc.next</a:t>
            </a:r>
            <a:r>
              <a:rPr lang="en-US" altLang="ko-KR" dirty="0"/>
              <a:t>(); // </a:t>
            </a:r>
            <a:r>
              <a:rPr lang="ko-KR" altLang="en-US" dirty="0"/>
              <a:t>한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 "Kim"</a:t>
            </a:r>
            <a:r>
              <a:rPr lang="ko-KR" altLang="en-US" dirty="0"/>
              <a:t>을 읽는다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age = </a:t>
            </a:r>
            <a:r>
              <a:rPr lang="en-US" altLang="ko-KR" dirty="0" err="1"/>
              <a:t>sc.nextInt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"20"</a:t>
            </a:r>
            <a:r>
              <a:rPr lang="ko-KR" altLang="en-US" dirty="0"/>
              <a:t>을 정수 </a:t>
            </a:r>
            <a:r>
              <a:rPr lang="en-US" altLang="ko-KR" dirty="0"/>
              <a:t>20</a:t>
            </a:r>
            <a:r>
              <a:rPr lang="ko-KR" altLang="en-US" dirty="0"/>
              <a:t>으로 변환하여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weight = </a:t>
            </a:r>
            <a:r>
              <a:rPr lang="en-US" altLang="ko-KR" dirty="0" err="1"/>
              <a:t>sc.nextDouble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"84.0"</a:t>
            </a:r>
            <a:r>
              <a:rPr lang="ko-KR" altLang="en-US" dirty="0"/>
              <a:t>을 실수 </a:t>
            </a:r>
            <a:r>
              <a:rPr lang="en-US" altLang="ko-KR" dirty="0"/>
              <a:t>84.0</a:t>
            </a:r>
            <a:r>
              <a:rPr lang="ko-KR" altLang="en-US" dirty="0"/>
              <a:t>으로 변환하여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line = </a:t>
            </a:r>
            <a:r>
              <a:rPr lang="en-US" altLang="ko-KR" dirty="0" err="1"/>
              <a:t>sc.nextLine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"Kim 20 84.0"</a:t>
            </a:r>
            <a:r>
              <a:rPr lang="ko-KR" altLang="en-US" dirty="0"/>
              <a:t>이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658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0E35-B59C-43C8-9A37-BDFBF5C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이름과 나이를 받는 프로그램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04036A-1091-40ED-97F7-117BBA4FF7A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79154"/>
            <a:ext cx="8153400" cy="1230552"/>
          </a:xfrm>
        </p:spPr>
      </p:pic>
    </p:spTree>
    <p:extLst>
      <p:ext uri="{BB962C8B-B14F-4D97-AF65-F5344CB8AC3E}">
        <p14:creationId xmlns:p14="http://schemas.microsoft.com/office/powerpoint/2010/main" val="1938983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0E35-B59C-43C8-9A37-BDFBF5C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이름과 나이를 받는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5E384-0615-45B5-3C53-BC4EBE919161}"/>
              </a:ext>
            </a:extLst>
          </p:cNvPr>
          <p:cNvSpPr txBox="1"/>
          <p:nvPr/>
        </p:nvSpPr>
        <p:spPr>
          <a:xfrm>
            <a:off x="856129" y="1862416"/>
            <a:ext cx="7431741" cy="45742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.*;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InputString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String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name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이름을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name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.nextLine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나이를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name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님 안녕하세요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! 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살이시네요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20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B65F-231D-49AB-A0CA-6943B2B6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998E17-6B21-4F80-864B-DDA87C5546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5666"/>
            <a:ext cx="8153400" cy="1623334"/>
          </a:xfrm>
        </p:spPr>
      </p:pic>
    </p:spTree>
    <p:extLst>
      <p:ext uri="{BB962C8B-B14F-4D97-AF65-F5344CB8AC3E}">
        <p14:creationId xmlns:p14="http://schemas.microsoft.com/office/powerpoint/2010/main" val="3914262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0C63C-8A36-4971-A220-0FCC70F8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수식과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62CB-C54D-466E-BD09-BAD2FAF01F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수식은 피연산자와 연산자로 이루어진다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는 특정한 연산을 나타내는 기호를 의미한다</a:t>
            </a:r>
            <a:r>
              <a:rPr lang="en-US" altLang="ko-KR" dirty="0"/>
              <a:t>. </a:t>
            </a:r>
            <a:r>
              <a:rPr lang="ko-KR" altLang="en-US" dirty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는 연산의 대상이다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A79D6-1ACE-4C44-872A-D38F833B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15" y="3005417"/>
            <a:ext cx="5019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BB100-2A66-4970-B431-00834FC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40C780-E8AB-468F-AD02-31F505863B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8902" y="1600200"/>
            <a:ext cx="8001145" cy="4495800"/>
          </a:xfrm>
        </p:spPr>
      </p:pic>
    </p:spTree>
    <p:extLst>
      <p:ext uri="{BB962C8B-B14F-4D97-AF65-F5344CB8AC3E}">
        <p14:creationId xmlns:p14="http://schemas.microsoft.com/office/powerpoint/2010/main" val="259613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5D52-6790-47B6-9D90-492F059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E1A06F-9231-4D60-AFD3-3DE9D291EC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20278"/>
            <a:ext cx="8153400" cy="237027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6DAE2-2CBE-40F0-A58D-54A7356B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7" y="4190556"/>
            <a:ext cx="6581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6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4083-DDA9-46CE-83FD-F856D76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나머지 연산자 예제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4C5CEDF-A06C-518A-7CBF-F911495BCD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초 단위의 시간을 받아서 몇 분과 몇 초인지를 계산하여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487FA-F037-103B-0E62-C9B3DBA21EE5}"/>
              </a:ext>
            </a:extLst>
          </p:cNvPr>
          <p:cNvSpPr txBox="1"/>
          <p:nvPr/>
        </p:nvSpPr>
        <p:spPr>
          <a:xfrm>
            <a:off x="856129" y="2420469"/>
            <a:ext cx="7431741" cy="121023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/>
              <a:t>초를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:310</a:t>
            </a:r>
          </a:p>
          <a:p>
            <a:r>
              <a:rPr lang="en-US" altLang="ko-KR" sz="1400" dirty="0"/>
              <a:t>310</a:t>
            </a:r>
            <a:r>
              <a:rPr lang="ko-KR" altLang="en-US" sz="1400" dirty="0"/>
              <a:t>초는 </a:t>
            </a:r>
            <a:r>
              <a:rPr lang="en-US" altLang="ko-KR" sz="1400" dirty="0"/>
              <a:t>5</a:t>
            </a:r>
            <a:r>
              <a:rPr lang="ko-KR" altLang="en-US" sz="1400" dirty="0"/>
              <a:t>분 </a:t>
            </a:r>
            <a:r>
              <a:rPr lang="en-US" altLang="ko-KR" sz="1400" dirty="0"/>
              <a:t>10</a:t>
            </a:r>
            <a:r>
              <a:rPr lang="ko-KR" altLang="en-US" sz="1400" dirty="0"/>
              <a:t>초입니다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6223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4083-DDA9-46CE-83FD-F856D76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형변환</a:t>
            </a:r>
            <a:r>
              <a:rPr lang="ko-KR" altLang="en-US" dirty="0"/>
              <a:t> 실습하기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74178-D8D4-C013-0FCF-3FA5B041DDF9}"/>
              </a:ext>
            </a:extLst>
          </p:cNvPr>
          <p:cNvSpPr txBox="1"/>
          <p:nvPr/>
        </p:nvSpPr>
        <p:spPr>
          <a:xfrm>
            <a:off x="856129" y="1909481"/>
            <a:ext cx="7431741" cy="3729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java.util.Scanner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CalTime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Scanner </a:t>
            </a:r>
            <a:r>
              <a:rPr lang="en-US" altLang="ko-KR" sz="1400" b="0" i="0" u="sng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Scanner(System.</a:t>
            </a:r>
            <a:r>
              <a:rPr lang="en-U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초를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.nextInt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sec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%60);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나머지 연산자를 이용한다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min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/60);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정수 나눗셈을 이용한다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 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3F7F5F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time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초는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min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분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sec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초입니다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."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0280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3E59-00C5-48D9-A355-33441F95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6EB9D5-41C2-4266-B4C6-B7AA8F882F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2618" y="1681162"/>
            <a:ext cx="6410325" cy="2200275"/>
          </a:xfrm>
        </p:spPr>
      </p:pic>
    </p:spTree>
    <p:extLst>
      <p:ext uri="{BB962C8B-B14F-4D97-AF65-F5344CB8AC3E}">
        <p14:creationId xmlns:p14="http://schemas.microsoft.com/office/powerpoint/2010/main" val="19773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B4F1B-C4FA-4DE1-9B39-9DC5321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소스 파일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3440-1DC1-4EEF-B164-6FA6FD0338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소스 파일 이름은 항상 </a:t>
            </a:r>
            <a:r>
              <a:rPr lang="en-US" altLang="ko-KR" dirty="0"/>
              <a:t>public</a:t>
            </a:r>
            <a:r>
              <a:rPr lang="ko-KR" altLang="en-US" dirty="0"/>
              <a:t>이 붙은 클래스의 이름과 동일하여야 한다</a:t>
            </a:r>
            <a:r>
              <a:rPr lang="en-US" altLang="ko-KR" dirty="0"/>
              <a:t>. </a:t>
            </a:r>
            <a:r>
              <a:rPr lang="ko-KR" altLang="en-US" dirty="0"/>
              <a:t>위의 소스 파일이름은 반드시 </a:t>
            </a:r>
            <a:r>
              <a:rPr lang="en-US" altLang="ko-KR" dirty="0"/>
              <a:t>Add.java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EEC4F-E69A-4127-AE72-F6AB789F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1" y="2623101"/>
            <a:ext cx="7351058" cy="20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036F-A0EF-427D-9DB9-E91AAAB5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증감</a:t>
            </a:r>
            <a:r>
              <a:rPr lang="en-US" altLang="ko-KR" dirty="0"/>
              <a:t>, </a:t>
            </a:r>
            <a:r>
              <a:rPr lang="ko-KR" altLang="en-US" dirty="0"/>
              <a:t>복합 대입 연산자 실습하기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ED1F8-ACF4-FE9D-E3CA-92E32AA2C61E}"/>
              </a:ext>
            </a:extLst>
          </p:cNvPr>
          <p:cNvSpPr txBox="1"/>
          <p:nvPr/>
        </p:nvSpPr>
        <p:spPr>
          <a:xfrm>
            <a:off x="1004046" y="5710518"/>
            <a:ext cx="7431741" cy="6364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altLang="ko-KR" sz="1400" dirty="0"/>
              <a:t>a=1,  b=2</a:t>
            </a:r>
          </a:p>
          <a:p>
            <a:r>
              <a:rPr lang="pt-BR" altLang="ko-KR" sz="1400" dirty="0"/>
              <a:t>c=110,  d=20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5DDA3-A9FA-520D-2096-3BB730CEE491}"/>
              </a:ext>
            </a:extLst>
          </p:cNvPr>
          <p:cNvSpPr txBox="1"/>
          <p:nvPr/>
        </p:nvSpPr>
        <p:spPr>
          <a:xfrm>
            <a:off x="1004046" y="2026023"/>
            <a:ext cx="7431741" cy="34065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IncOperator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s-E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1, 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++; 	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// x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의 값이 사용되기 전에 증가된다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 a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는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가 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b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++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		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// y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의 값이 사용된 후에 증가된다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 b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는 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이 된다</a:t>
            </a:r>
            <a:r>
              <a:rPr lang="en-US" altLang="ko-KR" sz="1400" b="0" i="0" u="none" strike="noStrike" baseline="0" dirty="0">
                <a:solidFill>
                  <a:srgbClr val="3F7F5F"/>
                </a:solidFill>
                <a:latin typeface="Century Schoolbook" panose="02040604050505020304" pitchFamily="18" charset="0"/>
              </a:rPr>
              <a:t>.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"a="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",  b="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b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100,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200;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+= 10;			// c = c + 10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/= 10;			// d = d / 10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"c="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",  d="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7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BF78A-CE8E-4C16-8E19-68BF0844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0AFC-7999-4805-8F37-772FA1B2A6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피연산자를 비교하는 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18CA9-52C8-4B9E-AD37-C13FAD9B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463613"/>
            <a:ext cx="7769352" cy="25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C228-F6F4-4832-8ED5-97892531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DD50B-0CB2-4F7D-9BA5-B4CA891C32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연산자는 여러 개의 조건을 조합하여 참인지 거짓인지를 따질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D56B2-C1F4-4254-9102-E9F78B60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624137"/>
            <a:ext cx="7918704" cy="14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05C4-6CC5-4D53-BFAF-5C52178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관계 연산자 실습하기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7E29B-B669-CCB2-9D2F-E688D320D65E}"/>
              </a:ext>
            </a:extLst>
          </p:cNvPr>
          <p:cNvSpPr txBox="1"/>
          <p:nvPr/>
        </p:nvSpPr>
        <p:spPr>
          <a:xfrm>
            <a:off x="1004046" y="5710518"/>
            <a:ext cx="7431741" cy="6364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a-DK" altLang="ko-KR" sz="1400" dirty="0"/>
              <a:t>false true false true false true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BAF62-29AE-F09C-758F-ADBBCE0FF710}"/>
              </a:ext>
            </a:extLst>
          </p:cNvPr>
          <p:cNvSpPr txBox="1"/>
          <p:nvPr/>
        </p:nvSpPr>
        <p:spPr>
          <a:xfrm>
            <a:off x="1004046" y="2026023"/>
            <a:ext cx="7431741" cy="34514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defTabSz="360000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CompOperator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R="0" algn="l" defTabSz="360000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defTabSz="360000" rtl="0"/>
            <a:endParaRPr lang="nn-NO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.print((3 == 4) + 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.print((3 != 4) + 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.print((3 &gt; 4) + 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.print((4 &gt; 3) + 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defTabSz="360000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((3 == 3 &amp;&amp; 4 == 7)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		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#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하나만 거짓이면 전체가 거짓</a:t>
            </a: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((3 == 3 || 4 == 7) +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		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#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하나만 참이면 전체가 참</a:t>
            </a:r>
          </a:p>
          <a:p>
            <a:pPr marR="0" algn="l" defTabSz="360000" rtl="0"/>
            <a:endParaRPr lang="en-US" altLang="ko-KR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defTabSz="360000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defTabSz="360000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801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957D-C36F-4825-9FE8-DA1B45E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614976-3858-415C-85F8-195CCE3948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44453"/>
            <a:ext cx="8153400" cy="17178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B9C389-3377-42EF-94FD-F11C7DE9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67" y="3643312"/>
            <a:ext cx="7188241" cy="21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8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46EE7-BA6E-4955-A21B-6306F11E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 실습하기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73A9C7-2DE6-441E-8575-18C66535D4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43371"/>
          <a:stretch/>
        </p:blipFill>
        <p:spPr>
          <a:xfrm>
            <a:off x="612648" y="1300730"/>
            <a:ext cx="7661776" cy="30830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139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05C4-6CC5-4D53-BFAF-5C52178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 실습하기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7E29B-B669-CCB2-9D2F-E688D320D65E}"/>
              </a:ext>
            </a:extLst>
          </p:cNvPr>
          <p:cNvSpPr txBox="1"/>
          <p:nvPr/>
        </p:nvSpPr>
        <p:spPr>
          <a:xfrm>
            <a:off x="1004046" y="4580965"/>
            <a:ext cx="7431741" cy="6364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문열림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상태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=</a:t>
            </a:r>
            <a:r>
              <a:rPr lang="da-DK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true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BAF62-29AE-F09C-758F-ADBBCE0FF710}"/>
              </a:ext>
            </a:extLst>
          </p:cNvPr>
          <p:cNvSpPr txBox="1"/>
          <p:nvPr/>
        </p:nvSpPr>
        <p:spPr>
          <a:xfrm>
            <a:off x="1004046" y="2026023"/>
            <a:ext cx="7431741" cy="22232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BitOperator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byte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0b01101110;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.print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문열림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상태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+ ((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status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&amp; 0b00000100)!=0) 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12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09EB-F793-46CA-A5FC-8D544DBB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83E353-4AF8-4401-94BB-154CAC548F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55791"/>
            <a:ext cx="8153400" cy="1928287"/>
          </a:xfrm>
        </p:spPr>
      </p:pic>
    </p:spTree>
    <p:extLst>
      <p:ext uri="{BB962C8B-B14F-4D97-AF65-F5344CB8AC3E}">
        <p14:creationId xmlns:p14="http://schemas.microsoft.com/office/powerpoint/2010/main" val="798703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6465E-0373-482D-8D3A-408B7EC8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이동 연산자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D5FB-C7C1-78B1-4D06-7A636FA0CE91}"/>
              </a:ext>
            </a:extLst>
          </p:cNvPr>
          <p:cNvSpPr txBox="1"/>
          <p:nvPr/>
        </p:nvSpPr>
        <p:spPr>
          <a:xfrm>
            <a:off x="1004046" y="5208495"/>
            <a:ext cx="7431741" cy="63649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s-E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x&amp;y=8    x|y=15    x^y=7    ~x=-14    </a:t>
            </a:r>
          </a:p>
          <a:p>
            <a:r>
              <a:rPr lang="es-E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x&gt;&gt;1=6    x&lt;&lt;1=26    x&gt;&gt;&gt;1=6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76818-98A9-F34A-398F-CA8087D0D5C3}"/>
              </a:ext>
            </a:extLst>
          </p:cNvPr>
          <p:cNvSpPr txBox="1"/>
          <p:nvPr/>
        </p:nvSpPr>
        <p:spPr>
          <a:xfrm>
            <a:off x="1004046" y="2026023"/>
            <a:ext cx="7431741" cy="28687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BitOperator2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0b00001101;		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13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0b00001010;		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10</a:t>
            </a:r>
          </a:p>
          <a:p>
            <a:pPr marR="0" algn="l" rtl="0"/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System.</a:t>
            </a:r>
            <a:r>
              <a:rPr lang="es-E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</a:t>
            </a:r>
            <a:r>
              <a:rPr lang="es-E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"x&amp;y="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&amp; 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)+</a:t>
            </a:r>
            <a:r>
              <a:rPr lang="es-E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System.</a:t>
            </a:r>
            <a:r>
              <a:rPr lang="fr-FR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</a:t>
            </a:r>
            <a:r>
              <a:rPr lang="fr-FR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"x|y="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fr-FR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| </a:t>
            </a:r>
            <a:r>
              <a:rPr lang="fr-FR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)+</a:t>
            </a:r>
            <a:r>
              <a:rPr lang="fr-FR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System.</a:t>
            </a:r>
            <a:r>
              <a:rPr lang="es-ES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</a:t>
            </a:r>
            <a:r>
              <a:rPr lang="es-E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"x^y="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^ </a:t>
            </a:r>
            <a:r>
              <a:rPr lang="es-E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y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)+</a:t>
            </a:r>
            <a:r>
              <a:rPr lang="es-E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es-E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"~x="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+(~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)+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"x&gt;&gt;1="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&gt;&gt;1)+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System.</a:t>
            </a:r>
            <a:r>
              <a:rPr lang="nn-NO" altLang="ko-KR" sz="1400" b="1" i="1" u="none" strike="noStrike" baseline="0" dirty="0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.print(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"x&lt;&lt;1="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nn-NO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&lt;&lt;1)+</a:t>
            </a:r>
            <a:r>
              <a:rPr lang="nn-NO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    "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"x&gt;&gt;&gt;1="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&gt;&gt;&gt;1));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080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FB64A-A0D3-429A-A300-A2241C04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2A1436-9236-4099-A82F-4A3DDF0584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9539" y="1647825"/>
            <a:ext cx="3429000" cy="1781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AD001-3A59-4C02-B300-6C6878F5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1" y="3857625"/>
            <a:ext cx="7610756" cy="10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80D5-8DA0-4716-9A5E-50C4368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E5C02-9F39-4CD5-A1B8-22BB5EDB4D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/>
              <a:t>method)</a:t>
            </a:r>
            <a:r>
              <a:rPr lang="ko-KR" altLang="en-US" dirty="0"/>
              <a:t>는 특정한 작업을 수행하는 코드의 묶음이다</a:t>
            </a:r>
            <a:r>
              <a:rPr lang="en-US" altLang="ko-KR" dirty="0"/>
              <a:t>. </a:t>
            </a:r>
            <a:r>
              <a:rPr lang="ko-KR" altLang="en-US" dirty="0"/>
              <a:t>만약 여러분들이 </a:t>
            </a:r>
            <a:r>
              <a:rPr lang="en-US" altLang="ko-KR" dirty="0"/>
              <a:t>C </a:t>
            </a:r>
            <a:r>
              <a:rPr lang="ko-KR" altLang="en-US" dirty="0"/>
              <a:t>언어를 알고 있다면 </a:t>
            </a:r>
            <a:r>
              <a:rPr lang="ko-KR" altLang="en-US" dirty="0" smtClean="0"/>
              <a:t>메서드는 </a:t>
            </a:r>
            <a:r>
              <a:rPr lang="ko-KR" altLang="en-US" dirty="0"/>
              <a:t>“클래스 안에 정의된 </a:t>
            </a:r>
            <a:r>
              <a:rPr lang="ko-KR" altLang="en-US" dirty="0" err="1"/>
              <a:t>함수”라고</a:t>
            </a:r>
            <a:r>
              <a:rPr lang="ko-KR" altLang="en-US" dirty="0"/>
              <a:t> 생각하면 쉽게 이해될 것이다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8F6DC-0753-4279-99A2-14B353A5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5" y="2972080"/>
            <a:ext cx="7019118" cy="27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8BA1-C088-4170-9584-E5ADD718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FBB208-D570-4A16-AE71-E4A07F1797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48182"/>
          <a:stretch/>
        </p:blipFill>
        <p:spPr>
          <a:xfrm>
            <a:off x="476787" y="1651747"/>
            <a:ext cx="8289261" cy="332142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557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6465E-0373-482D-8D3A-408B7EC8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조건 연산자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D5FB-C7C1-78B1-4D06-7A636FA0CE91}"/>
              </a:ext>
            </a:extLst>
          </p:cNvPr>
          <p:cNvSpPr txBox="1"/>
          <p:nvPr/>
        </p:nvSpPr>
        <p:spPr>
          <a:xfrm>
            <a:off x="1004046" y="5208494"/>
            <a:ext cx="7431741" cy="94129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20cm 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피자 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개의 면적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=2513.2736</a:t>
            </a:r>
          </a:p>
          <a:p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30cm 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피자 면적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=2827.4328</a:t>
            </a:r>
          </a:p>
          <a:p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30cm 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피자 </a:t>
            </a:r>
            <a:r>
              <a:rPr lang="ko-KR" altLang="en-US" sz="14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한개를</a:t>
            </a:r>
            <a:r>
              <a:rPr lang="ko-KR" altLang="en-US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 주문하세요</a:t>
            </a:r>
            <a:r>
              <a:rPr lang="en-US" altLang="ko-KR" sz="1400" dirty="0"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76818-98A9-F34A-398F-CA8087D0D5C3}"/>
              </a:ext>
            </a:extLst>
          </p:cNvPr>
          <p:cNvSpPr txBox="1"/>
          <p:nvPr/>
        </p:nvSpPr>
        <p:spPr>
          <a:xfrm>
            <a:off x="1004046" y="2026023"/>
            <a:ext cx="7431741" cy="28687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import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java.util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.*;</a:t>
            </a:r>
          </a:p>
          <a:p>
            <a:pPr marR="0" algn="l" rtl="0"/>
            <a:endParaRPr lang="ko-KR" altLang="en-US" sz="14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Pizza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static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ko-KR" sz="1400" b="0" i="0" u="none" strike="noStrike" baseline="0" dirty="0" err="1">
                <a:solidFill>
                  <a:srgbClr val="6A3E3E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2 * 3.141592 * 20 * 20;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1" i="0" u="none" strike="noStrike" baseline="0" dirty="0">
                <a:solidFill>
                  <a:srgbClr val="7F0055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3.141592 * 30 * 30;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"20cm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피자 면적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="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"30cm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피자 면적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="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400" b="1" i="1" u="none" strike="noStrike" baseline="0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.println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((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&gt; </a:t>
            </a:r>
            <a:r>
              <a:rPr lang="en-US" altLang="ko-KR" sz="1400" b="0" i="0" u="none" strike="noStrike" baseline="0" dirty="0">
                <a:solidFill>
                  <a:srgbClr val="6A3E3E"/>
                </a:solidFill>
                <a:latin typeface="Century Schoolbook" panose="02040604050505020304" pitchFamily="18" charset="0"/>
              </a:rPr>
              <a:t>area2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)?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"20cm </a:t>
            </a:r>
            <a:r>
              <a:rPr lang="ko-KR" altLang="en-US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두개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"30cm </a:t>
            </a:r>
            <a:r>
              <a:rPr lang="ko-KR" altLang="en-US" sz="1400" b="0" i="0" u="none" strike="noStrike" baseline="0" dirty="0" err="1">
                <a:solidFill>
                  <a:srgbClr val="2A00FF"/>
                </a:solidFill>
                <a:latin typeface="Century Schoolbook" panose="02040604050505020304" pitchFamily="18" charset="0"/>
              </a:rPr>
              <a:t>한개</a:t>
            </a:r>
            <a:r>
              <a:rPr lang="en-US" altLang="ko-KR" sz="1400" b="0" i="0" u="none" strike="noStrike" baseline="0" dirty="0">
                <a:solidFill>
                  <a:srgbClr val="2A0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pPr marR="0" algn="l" rtl="0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121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3728-D8EC-42D2-9F4A-B27044F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CC99E-E331-4AB5-8C25-01438A05B3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95633"/>
            <a:ext cx="8153400" cy="2496840"/>
          </a:xfrm>
        </p:spPr>
      </p:pic>
    </p:spTree>
    <p:extLst>
      <p:ext uri="{BB962C8B-B14F-4D97-AF65-F5344CB8AC3E}">
        <p14:creationId xmlns:p14="http://schemas.microsoft.com/office/powerpoint/2010/main" val="1663823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온도 변환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화씨 온도를 받아서 섭씨 온도로 환산하여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섭씨 온도를 받아서 화씨 온도로 환산하여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273A-BF8F-4482-AE67-BDB4F4CDB0CE}"/>
              </a:ext>
            </a:extLst>
          </p:cNvPr>
          <p:cNvSpPr txBox="1"/>
          <p:nvPr/>
        </p:nvSpPr>
        <p:spPr>
          <a:xfrm>
            <a:off x="1237128" y="3312457"/>
            <a:ext cx="7431741" cy="19453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=====================================</a:t>
            </a:r>
          </a:p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1. </a:t>
            </a:r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화씨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-&gt;</a:t>
            </a:r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섭씨</a:t>
            </a:r>
          </a:p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2. </a:t>
            </a:r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섭씨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-&gt;</a:t>
            </a:r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화씨</a:t>
            </a:r>
          </a:p>
          <a:p>
            <a:pPr algn="l"/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=====================================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번호를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선택하시오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화씨온도를 </a:t>
            </a:r>
            <a:r>
              <a:rPr lang="ko-KR" altLang="en-US" sz="1400" b="0" i="0" u="none" strike="noStrike" baseline="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: 100.0</a:t>
            </a:r>
          </a:p>
          <a:p>
            <a:pPr algn="l"/>
            <a:r>
              <a:rPr lang="ko-KR" altLang="en-US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섭씨온도는 </a:t>
            </a:r>
            <a:r>
              <a:rPr lang="en-US" altLang="ko-KR" sz="1400" b="0" i="0" u="none" strike="noStrike" baseline="0" dirty="0">
                <a:latin typeface="Century Schoolbook" panose="02040604050505020304" pitchFamily="18" charset="0"/>
                <a:ea typeface="굴림" panose="020B0600000101010101" pitchFamily="50" charset="-127"/>
              </a:rPr>
              <a:t>37.77777777777778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186A2-8629-4D34-81F6-2A9AF6F48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695" y="3173504"/>
            <a:ext cx="744070" cy="7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자바와 같은 객체 지향 언어의 기본적인 빌딩 블록이다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클래스들이 모여서 하나의 자바 프로그램이 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메서드</a:t>
            </a:r>
            <a:r>
              <a:rPr lang="en-US" altLang="ko-KR" sz="16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특정한 작업을 수행하는 코드의 묶음이다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(statement)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사용자가 컴퓨터에게 작업을 지시하는 단위이다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데이터를 담아두는 상자로 생각할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자바에는 크게 나누어서 기초형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(primitive type)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참조형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(reference type)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자료형이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기초형은 다시 정수형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실수형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논리형으로 분류할 수 있고 참조형에는 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인터페이스가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이용하여 콘솔에서 정수나 실수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문자열을 읽는다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문장은 다른 클래스를 포함시키는 문장이다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/, %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산술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&gt;, &lt;=, &gt;=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관계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&amp;&amp;, ||, !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같은 논리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80D5-8DA0-4716-9A5E-50C4368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메서드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B16872-F19A-4238-8587-D8A21D5AC0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62891"/>
            <a:ext cx="8153400" cy="2120911"/>
          </a:xfrm>
        </p:spPr>
      </p:pic>
    </p:spTree>
    <p:extLst>
      <p:ext uri="{BB962C8B-B14F-4D97-AF65-F5344CB8AC3E}">
        <p14:creationId xmlns:p14="http://schemas.microsoft.com/office/powerpoint/2010/main" val="41725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116-AED2-4550-873E-C236BF2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메서드 </a:t>
            </a:r>
            <a:r>
              <a:rPr lang="ko-KR" altLang="en-US" dirty="0"/>
              <a:t>호출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A3B9B3-BFCE-405C-ABB4-A45BE5B79E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7871"/>
            <a:ext cx="8153400" cy="3700457"/>
          </a:xfrm>
        </p:spPr>
      </p:pic>
    </p:spTree>
    <p:extLst>
      <p:ext uri="{BB962C8B-B14F-4D97-AF65-F5344CB8AC3E}">
        <p14:creationId xmlns:p14="http://schemas.microsoft.com/office/powerpoint/2010/main" val="1129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2A87F-0DBD-412B-BE19-22FC1857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일반적인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EA2E-72B4-434B-8FFE-CD2C9A62F7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일반적으로 하나의 소스 파일은 하나의 클래스를 포함하고 있다</a:t>
            </a:r>
            <a:r>
              <a:rPr lang="en-US" altLang="ko-KR" dirty="0"/>
              <a:t>. </a:t>
            </a:r>
            <a:r>
              <a:rPr lang="ko-KR" altLang="en-US" dirty="0"/>
              <a:t>하나의 클래스 안에는 여러 개의 </a:t>
            </a:r>
            <a:r>
              <a:rPr lang="ko-KR" altLang="en-US" dirty="0" smtClean="0"/>
              <a:t>메서드가 </a:t>
            </a:r>
            <a:r>
              <a:rPr lang="ko-KR" altLang="en-US" dirty="0"/>
              <a:t>포함될 수 있으며 하나의 </a:t>
            </a:r>
            <a:r>
              <a:rPr lang="ko-KR" altLang="en-US" dirty="0" smtClean="0"/>
              <a:t>메서드 </a:t>
            </a:r>
            <a:r>
              <a:rPr lang="ko-KR" altLang="en-US" dirty="0"/>
              <a:t>안 에는 여러 개의 문장이 포함될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9090A-56BA-4201-9376-DD0C7236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20" y="2814917"/>
            <a:ext cx="3949433" cy="34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2187</TotalTime>
  <Words>2204</Words>
  <Application>Microsoft Office PowerPoint</Application>
  <PresentationFormat>화면 슬라이드 쇼(4:3)</PresentationFormat>
  <Paragraphs>316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6" baseType="lpstr">
      <vt:lpstr>Century Schoolbook</vt:lpstr>
      <vt:lpstr>HY얕은샘물M</vt:lpstr>
      <vt:lpstr>Tw Cen MT</vt:lpstr>
      <vt:lpstr>굴림</vt:lpstr>
      <vt:lpstr>굴림체</vt:lpstr>
      <vt:lpstr>바탕</vt:lpstr>
      <vt:lpstr>휴먼명조</vt:lpstr>
      <vt:lpstr>Arial</vt:lpstr>
      <vt:lpstr>Wingdings</vt:lpstr>
      <vt:lpstr>Wingdings 2</vt:lpstr>
      <vt:lpstr>가을</vt:lpstr>
      <vt:lpstr>2장 자바 프로그래밍 기초</vt:lpstr>
      <vt:lpstr>2장의 목표</vt:lpstr>
      <vt:lpstr>자바 프로그램 구성 요소</vt:lpstr>
      <vt:lpstr>클래스</vt:lpstr>
      <vt:lpstr>클래스와 소스 파일 이름</vt:lpstr>
      <vt:lpstr>메서드</vt:lpstr>
      <vt:lpstr>메서드</vt:lpstr>
      <vt:lpstr>메서드 호출</vt:lpstr>
      <vt:lpstr>자바 프로그램의 일반적인 구조</vt:lpstr>
      <vt:lpstr>문장</vt:lpstr>
      <vt:lpstr>주석</vt:lpstr>
      <vt:lpstr>중간점검</vt:lpstr>
      <vt:lpstr>변수와 자료형</vt:lpstr>
      <vt:lpstr>식별자 만들기</vt:lpstr>
      <vt:lpstr>자바 키워드</vt:lpstr>
      <vt:lpstr>식별자의 예</vt:lpstr>
      <vt:lpstr>식별자의 관례</vt:lpstr>
      <vt:lpstr>자료형</vt:lpstr>
      <vt:lpstr>기초형</vt:lpstr>
      <vt:lpstr>기초형</vt:lpstr>
      <vt:lpstr>문자형 </vt:lpstr>
      <vt:lpstr>리터럴</vt:lpstr>
      <vt:lpstr>논리형 리터럴</vt:lpstr>
      <vt:lpstr>상수</vt:lpstr>
      <vt:lpstr>변수 타입 추론</vt:lpstr>
      <vt:lpstr>변수 타입 추론 실패 사례</vt:lpstr>
      <vt:lpstr>예제: 1광년 거리 계산하기</vt:lpstr>
      <vt:lpstr>예제: 원의 면적 계산하기</vt:lpstr>
      <vt:lpstr>문자열</vt:lpstr>
      <vt:lpstr>형변환</vt:lpstr>
      <vt:lpstr>강제적인 형변환</vt:lpstr>
      <vt:lpstr>예제: 형변환 실습하기</vt:lpstr>
      <vt:lpstr>중간점검</vt:lpstr>
      <vt:lpstr>콘솔에서 입력받기</vt:lpstr>
      <vt:lpstr>예제: 사용자로부터 입력받은 두 수를 받아서 더하기</vt:lpstr>
      <vt:lpstr>예제: 사용자로부터 입력받은 두 수를 받아서 더하기</vt:lpstr>
      <vt:lpstr>import 문장 </vt:lpstr>
      <vt:lpstr>이클립스에서의 import</vt:lpstr>
      <vt:lpstr>Scanner 클래스</vt:lpstr>
      <vt:lpstr>Scanner 클래스</vt:lpstr>
      <vt:lpstr>예제: 사용자로부터 이름과 나이를 받는 프로그램</vt:lpstr>
      <vt:lpstr>예제: 사용자로부터 이름과 나이를 받는 프로그램</vt:lpstr>
      <vt:lpstr>중간점검</vt:lpstr>
      <vt:lpstr>수식과 연산자</vt:lpstr>
      <vt:lpstr>연산자</vt:lpstr>
      <vt:lpstr>산술 연산</vt:lpstr>
      <vt:lpstr>예제: 나머지 연산자 예제</vt:lpstr>
      <vt:lpstr>예제: 형변환 실습하기</vt:lpstr>
      <vt:lpstr>복합 대입 연산자</vt:lpstr>
      <vt:lpstr>예제: 증감, 복합 대입 연산자 실습하기</vt:lpstr>
      <vt:lpstr>관계 연산자</vt:lpstr>
      <vt:lpstr>논리 연산자</vt:lpstr>
      <vt:lpstr>예제: 관계 연산자 실습하기</vt:lpstr>
      <vt:lpstr>비트 연산자</vt:lpstr>
      <vt:lpstr>예제: 비트 연산자 실습하기</vt:lpstr>
      <vt:lpstr>예제: 비트 연산자 실습하기</vt:lpstr>
      <vt:lpstr>비트 이동 연산자</vt:lpstr>
      <vt:lpstr>예제: 비트 이동 연산자</vt:lpstr>
      <vt:lpstr>조건 연산자</vt:lpstr>
      <vt:lpstr>조건 연산자 예제</vt:lpstr>
      <vt:lpstr>예제: 조건 연산자 예제</vt:lpstr>
      <vt:lpstr>중간점검</vt:lpstr>
      <vt:lpstr>Mini Project: 온도 변환 프로그램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KwangjaeLee</cp:lastModifiedBy>
  <cp:revision>438</cp:revision>
  <dcterms:created xsi:type="dcterms:W3CDTF">2007-06-29T06:43:39Z</dcterms:created>
  <dcterms:modified xsi:type="dcterms:W3CDTF">2023-09-11T08:17:23Z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