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media/image8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301" r:id="rId2"/>
    <p:sldId id="256" r:id="rId3"/>
    <p:sldId id="434" r:id="rId4"/>
    <p:sldId id="435" r:id="rId5"/>
    <p:sldId id="436" r:id="rId6"/>
    <p:sldId id="437" r:id="rId7"/>
    <p:sldId id="438" r:id="rId8"/>
    <p:sldId id="439" r:id="rId9"/>
    <p:sldId id="378" r:id="rId10"/>
  </p:sldIdLst>
  <p:sldSz cx="9144000" cy="6858000" type="screen4x3"/>
  <p:notesSz cx="9144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43" autoAdjust="0"/>
    <p:restoredTop sz="81978" autoAdjust="0"/>
  </p:normalViewPr>
  <p:slideViewPr>
    <p:cSldViewPr>
      <p:cViewPr varScale="1">
        <p:scale>
          <a:sx n="128" d="100"/>
          <a:sy n="128" d="100"/>
        </p:scale>
        <p:origin x="396" y="12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98C5FF-1B25-4801-A4DC-BB1032288640}" type="datetimeFigureOut">
              <a:rPr lang="ko-KR" altLang="en-US" smtClean="0"/>
              <a:t>2023-09-08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804D6D-2E1A-4C72-AB15-CF8F5F7A76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0976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맑은 고딕"/>
                <a:cs typeface="맑은 고딕"/>
              </a:defRPr>
            </a:lvl1pPr>
          </a:lstStyle>
          <a:p>
            <a:pPr marL="38100">
              <a:lnSpc>
                <a:spcPct val="100000"/>
              </a:lnSpc>
              <a:spcBef>
                <a:spcPts val="185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6597395"/>
            <a:ext cx="9144000" cy="260985"/>
          </a:xfrm>
          <a:custGeom>
            <a:avLst/>
            <a:gdLst/>
            <a:ahLst/>
            <a:cxnLst/>
            <a:rect l="l" t="t" r="r" b="b"/>
            <a:pathLst>
              <a:path w="9144000" h="260984">
                <a:moveTo>
                  <a:pt x="0" y="260603"/>
                </a:moveTo>
                <a:lnTo>
                  <a:pt x="9144000" y="260603"/>
                </a:lnTo>
                <a:lnTo>
                  <a:pt x="9144000" y="0"/>
                </a:lnTo>
                <a:lnTo>
                  <a:pt x="0" y="0"/>
                </a:lnTo>
                <a:lnTo>
                  <a:pt x="0" y="260603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83819" y="684276"/>
            <a:ext cx="8961755" cy="0"/>
          </a:xfrm>
          <a:custGeom>
            <a:avLst/>
            <a:gdLst/>
            <a:ahLst/>
            <a:cxnLst/>
            <a:rect l="l" t="t" r="r" b="b"/>
            <a:pathLst>
              <a:path w="8961755">
                <a:moveTo>
                  <a:pt x="0" y="0"/>
                </a:moveTo>
                <a:lnTo>
                  <a:pt x="8961501" y="0"/>
                </a:lnTo>
              </a:path>
            </a:pathLst>
          </a:custGeom>
          <a:ln w="6096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001F5F"/>
                </a:solidFill>
                <a:latin typeface="맑은 고딕"/>
                <a:cs typeface="맑은 고딕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맑은 고딕"/>
                <a:cs typeface="맑은 고딕"/>
              </a:defRPr>
            </a:lvl1pPr>
          </a:lstStyle>
          <a:p>
            <a:pPr marL="38100">
              <a:lnSpc>
                <a:spcPct val="100000"/>
              </a:lnSpc>
              <a:spcBef>
                <a:spcPts val="185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001F5F"/>
                </a:solidFill>
                <a:latin typeface="맑은 고딕"/>
                <a:cs typeface="맑은 고딕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맑은 고딕"/>
                <a:cs typeface="맑은 고딕"/>
              </a:defRPr>
            </a:lvl1pPr>
          </a:lstStyle>
          <a:p>
            <a:pPr marL="38100">
              <a:lnSpc>
                <a:spcPct val="100000"/>
              </a:lnSpc>
              <a:spcBef>
                <a:spcPts val="185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001F5F"/>
                </a:solidFill>
                <a:latin typeface="맑은 고딕"/>
                <a:cs typeface="맑은 고딕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맑은 고딕"/>
                <a:cs typeface="맑은 고딕"/>
              </a:defRPr>
            </a:lvl1pPr>
          </a:lstStyle>
          <a:p>
            <a:pPr marL="38100">
              <a:lnSpc>
                <a:spcPct val="100000"/>
              </a:lnSpc>
              <a:spcBef>
                <a:spcPts val="185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맑은 고딕"/>
                <a:cs typeface="맑은 고딕"/>
              </a:defRPr>
            </a:lvl1pPr>
          </a:lstStyle>
          <a:p>
            <a:pPr marL="38100">
              <a:lnSpc>
                <a:spcPct val="100000"/>
              </a:lnSpc>
              <a:spcBef>
                <a:spcPts val="185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77940"/>
            <a:ext cx="2103120" cy="276999"/>
          </a:xfrm>
        </p:spPr>
        <p:txBody>
          <a:bodyPr/>
          <a:lstStyle/>
          <a:p>
            <a:fld id="{AD48D421-1A86-4C5F-B66A-1CCBFFBB9283}" type="datetime1">
              <a:rPr lang="ko-KR" altLang="en-US" smtClean="0"/>
              <a:t>2023-09-08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08960" y="6377940"/>
            <a:ext cx="2926080" cy="830997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본 슬라이드에 제공되는 모든 자료에 대한 저작권은 반드시 검토 후 사용하세요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846566" y="6618322"/>
            <a:ext cx="216534" cy="153888"/>
          </a:xfrm>
        </p:spPr>
        <p:txBody>
          <a:bodyPr/>
          <a:lstStyle/>
          <a:p>
            <a:fld id="{7A96CBF6-9F1D-46A7-939A-466EC12BDC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668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>
                <a:latin typeface="+mn-ea"/>
                <a:ea typeface="+mn-ea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77940"/>
            <a:ext cx="2103120" cy="276999"/>
          </a:xfrm>
        </p:spPr>
        <p:txBody>
          <a:bodyPr/>
          <a:lstStyle/>
          <a:p>
            <a:fld id="{50F47304-1F70-423F-ACAC-2570D72FA36D}" type="datetimeFigureOut">
              <a:rPr lang="ko-KR" altLang="en-US" smtClean="0"/>
              <a:t>2023-09-08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08960" y="6377940"/>
            <a:ext cx="2926080" cy="276999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846566" y="6618322"/>
            <a:ext cx="216534" cy="153888"/>
          </a:xfrm>
        </p:spPr>
        <p:txBody>
          <a:bodyPr/>
          <a:lstStyle/>
          <a:p>
            <a:fld id="{7E61DB82-47E2-406E-98F5-746A637F89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9381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6597395"/>
            <a:ext cx="9144000" cy="260985"/>
          </a:xfrm>
          <a:custGeom>
            <a:avLst/>
            <a:gdLst/>
            <a:ahLst/>
            <a:cxnLst/>
            <a:rect l="l" t="t" r="r" b="b"/>
            <a:pathLst>
              <a:path w="9144000" h="260984">
                <a:moveTo>
                  <a:pt x="0" y="260603"/>
                </a:moveTo>
                <a:lnTo>
                  <a:pt x="9144000" y="260603"/>
                </a:lnTo>
                <a:lnTo>
                  <a:pt x="9144000" y="0"/>
                </a:lnTo>
                <a:lnTo>
                  <a:pt x="0" y="0"/>
                </a:lnTo>
                <a:lnTo>
                  <a:pt x="0" y="260603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4967" y="245109"/>
            <a:ext cx="8894064" cy="3308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rgbClr val="001F5F"/>
                </a:solidFill>
                <a:latin typeface="맑은 고딕"/>
                <a:cs typeface="맑은 고딕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0197" y="1982470"/>
            <a:ext cx="8523605" cy="45853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846566" y="6618322"/>
            <a:ext cx="216534" cy="193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bg1"/>
                </a:solidFill>
                <a:latin typeface="맑은 고딕"/>
                <a:cs typeface="맑은 고딕"/>
              </a:defRPr>
            </a:lvl1pPr>
          </a:lstStyle>
          <a:p>
            <a:pPr marL="38100">
              <a:lnSpc>
                <a:spcPct val="100000"/>
              </a:lnSpc>
              <a:spcBef>
                <a:spcPts val="185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7" r:id="rId6"/>
    <p:sldLayoutId id="2147483671" r:id="rId7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vermesongs.com/2016/09/cover-qa-whats-favorite-muppets-cover-song.html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8600" y="457200"/>
            <a:ext cx="8617966" cy="5715000"/>
          </a:xfrm>
          <a:custGeom>
            <a:avLst/>
            <a:gdLst/>
            <a:ahLst/>
            <a:cxnLst/>
            <a:rect l="l" t="t" r="r" b="b"/>
            <a:pathLst>
              <a:path w="7777480" h="3744595">
                <a:moveTo>
                  <a:pt x="0" y="624077"/>
                </a:moveTo>
                <a:lnTo>
                  <a:pt x="1877" y="575305"/>
                </a:lnTo>
                <a:lnTo>
                  <a:pt x="7418" y="527559"/>
                </a:lnTo>
                <a:lnTo>
                  <a:pt x="16482" y="480979"/>
                </a:lnTo>
                <a:lnTo>
                  <a:pt x="28932" y="435703"/>
                </a:lnTo>
                <a:lnTo>
                  <a:pt x="44628" y="391871"/>
                </a:lnTo>
                <a:lnTo>
                  <a:pt x="63432" y="349620"/>
                </a:lnTo>
                <a:lnTo>
                  <a:pt x="85205" y="309089"/>
                </a:lnTo>
                <a:lnTo>
                  <a:pt x="109809" y="270418"/>
                </a:lnTo>
                <a:lnTo>
                  <a:pt x="137104" y="233745"/>
                </a:lnTo>
                <a:lnTo>
                  <a:pt x="166951" y="199208"/>
                </a:lnTo>
                <a:lnTo>
                  <a:pt x="199213" y="166947"/>
                </a:lnTo>
                <a:lnTo>
                  <a:pt x="233750" y="137100"/>
                </a:lnTo>
                <a:lnTo>
                  <a:pt x="270424" y="109805"/>
                </a:lnTo>
                <a:lnTo>
                  <a:pt x="309095" y="85202"/>
                </a:lnTo>
                <a:lnTo>
                  <a:pt x="349625" y="63430"/>
                </a:lnTo>
                <a:lnTo>
                  <a:pt x="391876" y="44626"/>
                </a:lnTo>
                <a:lnTo>
                  <a:pt x="435708" y="28931"/>
                </a:lnTo>
                <a:lnTo>
                  <a:pt x="480983" y="16481"/>
                </a:lnTo>
                <a:lnTo>
                  <a:pt x="527562" y="7417"/>
                </a:lnTo>
                <a:lnTo>
                  <a:pt x="575307" y="1877"/>
                </a:lnTo>
                <a:lnTo>
                  <a:pt x="624077" y="0"/>
                </a:lnTo>
                <a:lnTo>
                  <a:pt x="7152894" y="0"/>
                </a:lnTo>
                <a:lnTo>
                  <a:pt x="7201666" y="1877"/>
                </a:lnTo>
                <a:lnTo>
                  <a:pt x="7249412" y="7417"/>
                </a:lnTo>
                <a:lnTo>
                  <a:pt x="7295992" y="16481"/>
                </a:lnTo>
                <a:lnTo>
                  <a:pt x="7341268" y="28931"/>
                </a:lnTo>
                <a:lnTo>
                  <a:pt x="7385100" y="44626"/>
                </a:lnTo>
                <a:lnTo>
                  <a:pt x="7427351" y="63430"/>
                </a:lnTo>
                <a:lnTo>
                  <a:pt x="7467882" y="85202"/>
                </a:lnTo>
                <a:lnTo>
                  <a:pt x="7506553" y="109805"/>
                </a:lnTo>
                <a:lnTo>
                  <a:pt x="7543226" y="137100"/>
                </a:lnTo>
                <a:lnTo>
                  <a:pt x="7577763" y="166947"/>
                </a:lnTo>
                <a:lnTo>
                  <a:pt x="7610024" y="199208"/>
                </a:lnTo>
                <a:lnTo>
                  <a:pt x="7639871" y="233745"/>
                </a:lnTo>
                <a:lnTo>
                  <a:pt x="7667166" y="270418"/>
                </a:lnTo>
                <a:lnTo>
                  <a:pt x="7691769" y="309089"/>
                </a:lnTo>
                <a:lnTo>
                  <a:pt x="7713541" y="349620"/>
                </a:lnTo>
                <a:lnTo>
                  <a:pt x="7732345" y="391871"/>
                </a:lnTo>
                <a:lnTo>
                  <a:pt x="7748040" y="435703"/>
                </a:lnTo>
                <a:lnTo>
                  <a:pt x="7760490" y="480979"/>
                </a:lnTo>
                <a:lnTo>
                  <a:pt x="7769554" y="527559"/>
                </a:lnTo>
                <a:lnTo>
                  <a:pt x="7775094" y="575305"/>
                </a:lnTo>
                <a:lnTo>
                  <a:pt x="7776972" y="624077"/>
                </a:lnTo>
                <a:lnTo>
                  <a:pt x="7776972" y="3120390"/>
                </a:lnTo>
                <a:lnTo>
                  <a:pt x="7775094" y="3169162"/>
                </a:lnTo>
                <a:lnTo>
                  <a:pt x="7769554" y="3216908"/>
                </a:lnTo>
                <a:lnTo>
                  <a:pt x="7760490" y="3263488"/>
                </a:lnTo>
                <a:lnTo>
                  <a:pt x="7748040" y="3308764"/>
                </a:lnTo>
                <a:lnTo>
                  <a:pt x="7732345" y="3352596"/>
                </a:lnTo>
                <a:lnTo>
                  <a:pt x="7713541" y="3394847"/>
                </a:lnTo>
                <a:lnTo>
                  <a:pt x="7691769" y="3435378"/>
                </a:lnTo>
                <a:lnTo>
                  <a:pt x="7667166" y="3474049"/>
                </a:lnTo>
                <a:lnTo>
                  <a:pt x="7639871" y="3510722"/>
                </a:lnTo>
                <a:lnTo>
                  <a:pt x="7610024" y="3545259"/>
                </a:lnTo>
                <a:lnTo>
                  <a:pt x="7577763" y="3577520"/>
                </a:lnTo>
                <a:lnTo>
                  <a:pt x="7543226" y="3607367"/>
                </a:lnTo>
                <a:lnTo>
                  <a:pt x="7506553" y="3634662"/>
                </a:lnTo>
                <a:lnTo>
                  <a:pt x="7467882" y="3659265"/>
                </a:lnTo>
                <a:lnTo>
                  <a:pt x="7427351" y="3681037"/>
                </a:lnTo>
                <a:lnTo>
                  <a:pt x="7385100" y="3699841"/>
                </a:lnTo>
                <a:lnTo>
                  <a:pt x="7341268" y="3715536"/>
                </a:lnTo>
                <a:lnTo>
                  <a:pt x="7295992" y="3727986"/>
                </a:lnTo>
                <a:lnTo>
                  <a:pt x="7249412" y="3737050"/>
                </a:lnTo>
                <a:lnTo>
                  <a:pt x="7201666" y="3742590"/>
                </a:lnTo>
                <a:lnTo>
                  <a:pt x="7152894" y="3744468"/>
                </a:lnTo>
                <a:lnTo>
                  <a:pt x="624077" y="3744468"/>
                </a:lnTo>
                <a:lnTo>
                  <a:pt x="575307" y="3742590"/>
                </a:lnTo>
                <a:lnTo>
                  <a:pt x="527562" y="3737050"/>
                </a:lnTo>
                <a:lnTo>
                  <a:pt x="480983" y="3727986"/>
                </a:lnTo>
                <a:lnTo>
                  <a:pt x="435708" y="3715536"/>
                </a:lnTo>
                <a:lnTo>
                  <a:pt x="391876" y="3699841"/>
                </a:lnTo>
                <a:lnTo>
                  <a:pt x="349625" y="3681037"/>
                </a:lnTo>
                <a:lnTo>
                  <a:pt x="309095" y="3659265"/>
                </a:lnTo>
                <a:lnTo>
                  <a:pt x="270424" y="3634662"/>
                </a:lnTo>
                <a:lnTo>
                  <a:pt x="233750" y="3607367"/>
                </a:lnTo>
                <a:lnTo>
                  <a:pt x="199213" y="3577520"/>
                </a:lnTo>
                <a:lnTo>
                  <a:pt x="166951" y="3545259"/>
                </a:lnTo>
                <a:lnTo>
                  <a:pt x="137104" y="3510722"/>
                </a:lnTo>
                <a:lnTo>
                  <a:pt x="109809" y="3474049"/>
                </a:lnTo>
                <a:lnTo>
                  <a:pt x="85205" y="3435378"/>
                </a:lnTo>
                <a:lnTo>
                  <a:pt x="63432" y="3394847"/>
                </a:lnTo>
                <a:lnTo>
                  <a:pt x="44628" y="3352596"/>
                </a:lnTo>
                <a:lnTo>
                  <a:pt x="28932" y="3308764"/>
                </a:lnTo>
                <a:lnTo>
                  <a:pt x="16482" y="3263488"/>
                </a:lnTo>
                <a:lnTo>
                  <a:pt x="7418" y="3216908"/>
                </a:lnTo>
                <a:lnTo>
                  <a:pt x="1877" y="3169162"/>
                </a:lnTo>
                <a:lnTo>
                  <a:pt x="0" y="3120390"/>
                </a:lnTo>
                <a:lnTo>
                  <a:pt x="0" y="624077"/>
                </a:lnTo>
                <a:close/>
              </a:path>
            </a:pathLst>
          </a:custGeom>
          <a:ln w="3175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60883" y="914400"/>
            <a:ext cx="8153400" cy="49423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5600" algn="l"/>
              </a:tabLst>
            </a:pPr>
            <a:r>
              <a:rPr lang="ko-KR" altLang="en-US" sz="2400" b="1" dirty="0">
                <a:solidFill>
                  <a:srgbClr val="001F5F"/>
                </a:solidFill>
                <a:latin typeface="맑은 고딕"/>
                <a:cs typeface="맑은 고딕"/>
              </a:rPr>
              <a:t>본 강의 동영상 및 자료는 대한민국 저작권법을 준수합니다</a:t>
            </a:r>
            <a:r>
              <a:rPr lang="en-US" altLang="ko-KR" sz="2400" b="1" dirty="0">
                <a:solidFill>
                  <a:srgbClr val="001F5F"/>
                </a:solidFill>
                <a:latin typeface="맑은 고딕"/>
                <a:cs typeface="맑은 고딕"/>
              </a:rPr>
              <a:t>. 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5600" algn="l"/>
              </a:tabLst>
            </a:pPr>
            <a:endParaRPr lang="en-US" altLang="ko-KR" sz="2400" b="1" dirty="0">
              <a:solidFill>
                <a:srgbClr val="001F5F"/>
              </a:solidFill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5600" algn="l"/>
              </a:tabLst>
            </a:pPr>
            <a:r>
              <a:rPr lang="ko-KR" altLang="en-US" sz="2400" b="1" dirty="0">
                <a:solidFill>
                  <a:srgbClr val="001F5F"/>
                </a:solidFill>
                <a:latin typeface="맑은 고딕"/>
                <a:cs typeface="맑은 고딕"/>
              </a:rPr>
              <a:t>본 강의 동영상 및 자료는 </a:t>
            </a:r>
            <a:endParaRPr lang="en-US" altLang="ko-KR" sz="2400" b="1" dirty="0">
              <a:solidFill>
                <a:srgbClr val="001F5F"/>
              </a:solidFill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5600" algn="l"/>
              </a:tabLst>
            </a:pPr>
            <a:r>
              <a:rPr lang="ko-KR" altLang="en-US" sz="2400" b="1" dirty="0">
                <a:solidFill>
                  <a:srgbClr val="001F5F"/>
                </a:solidFill>
                <a:latin typeface="맑은 고딕"/>
                <a:cs typeface="맑은 고딕"/>
              </a:rPr>
              <a:t>상명대학교 재학생들의 </a:t>
            </a:r>
            <a:endParaRPr lang="en-US" altLang="ko-KR" sz="2400" b="1" dirty="0">
              <a:solidFill>
                <a:srgbClr val="001F5F"/>
              </a:solidFill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5600" algn="l"/>
              </a:tabLst>
            </a:pPr>
            <a:r>
              <a:rPr lang="ko-KR" altLang="en-US" sz="2400" b="1" dirty="0">
                <a:solidFill>
                  <a:srgbClr val="001F5F"/>
                </a:solidFill>
                <a:latin typeface="맑은 고딕"/>
                <a:cs typeface="맑은 고딕"/>
              </a:rPr>
              <a:t>수업목적으로 </a:t>
            </a:r>
            <a:r>
              <a:rPr lang="ko-KR" altLang="en-US" sz="2400" b="1" dirty="0" err="1">
                <a:solidFill>
                  <a:srgbClr val="001F5F"/>
                </a:solidFill>
                <a:latin typeface="맑은 고딕"/>
                <a:cs typeface="맑은 고딕"/>
              </a:rPr>
              <a:t>제작・배포되는</a:t>
            </a:r>
            <a:r>
              <a:rPr lang="ko-KR" altLang="en-US" sz="2400" b="1" dirty="0">
                <a:solidFill>
                  <a:srgbClr val="001F5F"/>
                </a:solidFill>
                <a:latin typeface="맑은 고딕"/>
                <a:cs typeface="맑은 고딕"/>
              </a:rPr>
              <a:t> 것이므로</a:t>
            </a:r>
            <a:r>
              <a:rPr lang="en-US" altLang="ko-KR" sz="2400" b="1" dirty="0">
                <a:solidFill>
                  <a:srgbClr val="001F5F"/>
                </a:solidFill>
                <a:latin typeface="맑은 고딕"/>
                <a:cs typeface="맑은 고딕"/>
              </a:rPr>
              <a:t>, 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5600" algn="l"/>
              </a:tabLst>
            </a:pPr>
            <a:endParaRPr lang="en-US" altLang="ko-KR" sz="2400" b="1" dirty="0">
              <a:solidFill>
                <a:srgbClr val="001F5F"/>
              </a:solidFill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5600" algn="l"/>
              </a:tabLst>
            </a:pPr>
            <a:r>
              <a:rPr lang="ko-KR" altLang="en-US" sz="2400" b="1" dirty="0">
                <a:solidFill>
                  <a:srgbClr val="001F5F"/>
                </a:solidFill>
                <a:latin typeface="맑은 고딕"/>
                <a:cs typeface="맑은 고딕"/>
              </a:rPr>
              <a:t>수업목적으로 내려 받은 강의 동영상 및 자료는 </a:t>
            </a:r>
            <a:endParaRPr lang="en-US" altLang="ko-KR" sz="2400" b="1" dirty="0">
              <a:solidFill>
                <a:srgbClr val="001F5F"/>
              </a:solidFill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5600" algn="l"/>
              </a:tabLst>
            </a:pPr>
            <a:r>
              <a:rPr lang="ko-KR" altLang="en-US" sz="2400" b="1" dirty="0">
                <a:solidFill>
                  <a:srgbClr val="001F5F"/>
                </a:solidFill>
                <a:latin typeface="맑은 고딕"/>
                <a:cs typeface="맑은 고딕"/>
              </a:rPr>
              <a:t>수업 목적 이외에 다른 용도로 사용할 수 없으며</a:t>
            </a:r>
            <a:r>
              <a:rPr lang="en-US" altLang="ko-KR" sz="2400" b="1" dirty="0">
                <a:solidFill>
                  <a:srgbClr val="001F5F"/>
                </a:solidFill>
                <a:latin typeface="맑은 고딕"/>
                <a:cs typeface="맑은 고딕"/>
              </a:rPr>
              <a:t>, 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5600" algn="l"/>
              </a:tabLst>
            </a:pPr>
            <a:endParaRPr lang="en-US" altLang="ko-KR" sz="2400" b="1" dirty="0">
              <a:solidFill>
                <a:srgbClr val="001F5F"/>
              </a:solidFill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5600" algn="l"/>
              </a:tabLst>
            </a:pPr>
            <a:r>
              <a:rPr lang="ko-KR" altLang="en-US" sz="2400" b="1" dirty="0">
                <a:solidFill>
                  <a:srgbClr val="001F5F"/>
                </a:solidFill>
                <a:latin typeface="맑은 고딕"/>
                <a:cs typeface="맑은 고딕"/>
              </a:rPr>
              <a:t>다른 장소 및 타인에게 복제</a:t>
            </a:r>
            <a:r>
              <a:rPr lang="en-US" altLang="ko-KR" sz="2400" b="1" dirty="0">
                <a:solidFill>
                  <a:srgbClr val="001F5F"/>
                </a:solidFill>
                <a:latin typeface="맑은 고딕"/>
                <a:cs typeface="맑은 고딕"/>
              </a:rPr>
              <a:t>, </a:t>
            </a:r>
            <a:r>
              <a:rPr lang="ko-KR" altLang="en-US" sz="2400" b="1" dirty="0">
                <a:solidFill>
                  <a:srgbClr val="001F5F"/>
                </a:solidFill>
                <a:latin typeface="맑은 고딕"/>
                <a:cs typeface="맑은 고딕"/>
              </a:rPr>
              <a:t>전송하여 공유할 수 없습니다</a:t>
            </a:r>
            <a:r>
              <a:rPr lang="en-US" altLang="ko-KR" sz="2400" b="1" dirty="0">
                <a:solidFill>
                  <a:srgbClr val="001F5F"/>
                </a:solidFill>
                <a:latin typeface="맑은 고딕"/>
                <a:cs typeface="맑은 고딕"/>
              </a:rPr>
              <a:t>. 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5600" algn="l"/>
              </a:tabLst>
            </a:pPr>
            <a:endParaRPr lang="en-US" altLang="ko-KR" sz="2400" b="1" dirty="0">
              <a:solidFill>
                <a:srgbClr val="001F5F"/>
              </a:solidFill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5600" algn="l"/>
              </a:tabLst>
            </a:pPr>
            <a:r>
              <a:rPr lang="ko-KR" altLang="en-US" sz="2400" b="1" dirty="0">
                <a:solidFill>
                  <a:srgbClr val="001F5F"/>
                </a:solidFill>
                <a:latin typeface="맑은 고딕"/>
                <a:cs typeface="맑은 고딕"/>
              </a:rPr>
              <a:t>이를 위반해서 발생하는 모든 법적 책임은 </a:t>
            </a:r>
            <a:endParaRPr lang="en-US" altLang="ko-KR" sz="2400" b="1" dirty="0">
              <a:solidFill>
                <a:srgbClr val="001F5F"/>
              </a:solidFill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5600" algn="l"/>
              </a:tabLst>
            </a:pPr>
            <a:r>
              <a:rPr lang="ko-KR" altLang="en-US" sz="2400" b="1" dirty="0">
                <a:solidFill>
                  <a:srgbClr val="001F5F"/>
                </a:solidFill>
                <a:latin typeface="맑은 고딕"/>
                <a:cs typeface="맑은 고딕"/>
              </a:rPr>
              <a:t>행위 주체인 본인에게 있습니다</a:t>
            </a:r>
            <a:r>
              <a:rPr lang="en-US" altLang="ko-KR" sz="2400" b="1" dirty="0">
                <a:solidFill>
                  <a:srgbClr val="001F5F"/>
                </a:solidFill>
                <a:latin typeface="맑은 고딕"/>
                <a:cs typeface="맑은 고딕"/>
              </a:rPr>
              <a:t>.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85"/>
              </a:spcBef>
            </a:pPr>
            <a:fld id="{81D60167-4931-47E6-BA6A-407CBD079E47}" type="slidenum">
              <a:rPr spc="-5" dirty="0"/>
              <a:t>1</a:t>
            </a:fld>
            <a:endParaRPr spc="-5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59301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597395"/>
            <a:ext cx="9144000" cy="260985"/>
          </a:xfrm>
          <a:custGeom>
            <a:avLst/>
            <a:gdLst/>
            <a:ahLst/>
            <a:cxnLst/>
            <a:rect l="l" t="t" r="r" b="b"/>
            <a:pathLst>
              <a:path w="9144000" h="260984">
                <a:moveTo>
                  <a:pt x="0" y="260603"/>
                </a:moveTo>
                <a:lnTo>
                  <a:pt x="9144000" y="260603"/>
                </a:lnTo>
                <a:lnTo>
                  <a:pt x="9144000" y="0"/>
                </a:lnTo>
                <a:lnTo>
                  <a:pt x="0" y="0"/>
                </a:lnTo>
                <a:lnTo>
                  <a:pt x="0" y="260603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96240" y="1772411"/>
            <a:ext cx="8425180" cy="2376170"/>
          </a:xfrm>
          <a:custGeom>
            <a:avLst/>
            <a:gdLst/>
            <a:ahLst/>
            <a:cxnLst/>
            <a:rect l="l" t="t" r="r" b="b"/>
            <a:pathLst>
              <a:path w="8425180" h="2376170">
                <a:moveTo>
                  <a:pt x="0" y="395986"/>
                </a:moveTo>
                <a:lnTo>
                  <a:pt x="2664" y="349806"/>
                </a:lnTo>
                <a:lnTo>
                  <a:pt x="10458" y="305190"/>
                </a:lnTo>
                <a:lnTo>
                  <a:pt x="23085" y="262437"/>
                </a:lnTo>
                <a:lnTo>
                  <a:pt x="40249" y="221842"/>
                </a:lnTo>
                <a:lnTo>
                  <a:pt x="61651" y="183703"/>
                </a:lnTo>
                <a:lnTo>
                  <a:pt x="86995" y="148318"/>
                </a:lnTo>
                <a:lnTo>
                  <a:pt x="115984" y="115982"/>
                </a:lnTo>
                <a:lnTo>
                  <a:pt x="148320" y="86994"/>
                </a:lnTo>
                <a:lnTo>
                  <a:pt x="183707" y="61651"/>
                </a:lnTo>
                <a:lnTo>
                  <a:pt x="221847" y="40249"/>
                </a:lnTo>
                <a:lnTo>
                  <a:pt x="262443" y="23085"/>
                </a:lnTo>
                <a:lnTo>
                  <a:pt x="305198" y="10458"/>
                </a:lnTo>
                <a:lnTo>
                  <a:pt x="349816" y="2664"/>
                </a:lnTo>
                <a:lnTo>
                  <a:pt x="395998" y="0"/>
                </a:lnTo>
                <a:lnTo>
                  <a:pt x="8028685" y="0"/>
                </a:lnTo>
                <a:lnTo>
                  <a:pt x="8074865" y="2664"/>
                </a:lnTo>
                <a:lnTo>
                  <a:pt x="8119481" y="10458"/>
                </a:lnTo>
                <a:lnTo>
                  <a:pt x="8162234" y="23085"/>
                </a:lnTo>
                <a:lnTo>
                  <a:pt x="8202829" y="40249"/>
                </a:lnTo>
                <a:lnTo>
                  <a:pt x="8240968" y="61651"/>
                </a:lnTo>
                <a:lnTo>
                  <a:pt x="8276353" y="86994"/>
                </a:lnTo>
                <a:lnTo>
                  <a:pt x="8308689" y="115982"/>
                </a:lnTo>
                <a:lnTo>
                  <a:pt x="8337677" y="148318"/>
                </a:lnTo>
                <a:lnTo>
                  <a:pt x="8363020" y="183703"/>
                </a:lnTo>
                <a:lnTo>
                  <a:pt x="8384422" y="221842"/>
                </a:lnTo>
                <a:lnTo>
                  <a:pt x="8401586" y="262437"/>
                </a:lnTo>
                <a:lnTo>
                  <a:pt x="8414213" y="305190"/>
                </a:lnTo>
                <a:lnTo>
                  <a:pt x="8422007" y="349806"/>
                </a:lnTo>
                <a:lnTo>
                  <a:pt x="8424671" y="395986"/>
                </a:lnTo>
                <a:lnTo>
                  <a:pt x="8424671" y="1979930"/>
                </a:lnTo>
                <a:lnTo>
                  <a:pt x="8422007" y="2026109"/>
                </a:lnTo>
                <a:lnTo>
                  <a:pt x="8414213" y="2070725"/>
                </a:lnTo>
                <a:lnTo>
                  <a:pt x="8401586" y="2113478"/>
                </a:lnTo>
                <a:lnTo>
                  <a:pt x="8384422" y="2154073"/>
                </a:lnTo>
                <a:lnTo>
                  <a:pt x="8363020" y="2192212"/>
                </a:lnTo>
                <a:lnTo>
                  <a:pt x="8337677" y="2227597"/>
                </a:lnTo>
                <a:lnTo>
                  <a:pt x="8308689" y="2259933"/>
                </a:lnTo>
                <a:lnTo>
                  <a:pt x="8276353" y="2288921"/>
                </a:lnTo>
                <a:lnTo>
                  <a:pt x="8240968" y="2314264"/>
                </a:lnTo>
                <a:lnTo>
                  <a:pt x="8202829" y="2335666"/>
                </a:lnTo>
                <a:lnTo>
                  <a:pt x="8162234" y="2352830"/>
                </a:lnTo>
                <a:lnTo>
                  <a:pt x="8119481" y="2365457"/>
                </a:lnTo>
                <a:lnTo>
                  <a:pt x="8074865" y="2373251"/>
                </a:lnTo>
                <a:lnTo>
                  <a:pt x="8028685" y="2375916"/>
                </a:lnTo>
                <a:lnTo>
                  <a:pt x="395998" y="2375916"/>
                </a:lnTo>
                <a:lnTo>
                  <a:pt x="349816" y="2373251"/>
                </a:lnTo>
                <a:lnTo>
                  <a:pt x="305198" y="2365457"/>
                </a:lnTo>
                <a:lnTo>
                  <a:pt x="262443" y="2352830"/>
                </a:lnTo>
                <a:lnTo>
                  <a:pt x="221847" y="2335666"/>
                </a:lnTo>
                <a:lnTo>
                  <a:pt x="183707" y="2314264"/>
                </a:lnTo>
                <a:lnTo>
                  <a:pt x="148320" y="2288921"/>
                </a:lnTo>
                <a:lnTo>
                  <a:pt x="115984" y="2259933"/>
                </a:lnTo>
                <a:lnTo>
                  <a:pt x="86995" y="2227597"/>
                </a:lnTo>
                <a:lnTo>
                  <a:pt x="61651" y="2192212"/>
                </a:lnTo>
                <a:lnTo>
                  <a:pt x="40249" y="2154073"/>
                </a:lnTo>
                <a:lnTo>
                  <a:pt x="23085" y="2113478"/>
                </a:lnTo>
                <a:lnTo>
                  <a:pt x="10458" y="2070725"/>
                </a:lnTo>
                <a:lnTo>
                  <a:pt x="2664" y="2026109"/>
                </a:lnTo>
                <a:lnTo>
                  <a:pt x="0" y="1979930"/>
                </a:lnTo>
                <a:lnTo>
                  <a:pt x="0" y="395986"/>
                </a:lnTo>
                <a:close/>
              </a:path>
            </a:pathLst>
          </a:custGeom>
          <a:ln w="3175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39339" y="2372867"/>
            <a:ext cx="0" cy="1200150"/>
          </a:xfrm>
          <a:custGeom>
            <a:avLst/>
            <a:gdLst/>
            <a:ahLst/>
            <a:cxnLst/>
            <a:rect l="l" t="t" r="r" b="b"/>
            <a:pathLst>
              <a:path h="1200150">
                <a:moveTo>
                  <a:pt x="0" y="0"/>
                </a:moveTo>
                <a:lnTo>
                  <a:pt x="0" y="1199769"/>
                </a:lnTo>
              </a:path>
            </a:pathLst>
          </a:custGeom>
          <a:ln w="6096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191" y="0"/>
            <a:ext cx="9131807" cy="10165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048000" y="2377323"/>
            <a:ext cx="5383530" cy="132023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z="2500" spc="-130" dirty="0"/>
              <a:t>알고리즘과 </a:t>
            </a:r>
            <a:r>
              <a:rPr lang="ko-KR" altLang="en-US" sz="2500" spc="-130" dirty="0" err="1"/>
              <a:t>게임콘텐츠</a:t>
            </a:r>
            <a:r>
              <a:rPr lang="ko-KR" altLang="en-US" sz="2500" spc="-130" dirty="0"/>
              <a:t> </a:t>
            </a:r>
            <a:r>
              <a:rPr lang="en-US" altLang="ko-KR" sz="2500" spc="-130" dirty="0"/>
              <a:t>– </a:t>
            </a:r>
            <a:r>
              <a:rPr lang="ko-KR" altLang="en-US" sz="2500" spc="-130" dirty="0"/>
              <a:t>실습</a:t>
            </a:r>
            <a:br>
              <a:rPr lang="en-US" sz="2500" spc="-315" dirty="0"/>
            </a:br>
            <a:br>
              <a:rPr lang="en-US" altLang="ko-KR" spc="-105" dirty="0"/>
            </a:br>
            <a:r>
              <a:rPr lang="ko-KR" altLang="en-US" spc="-105" dirty="0"/>
              <a:t>조건문</a:t>
            </a:r>
            <a:r>
              <a:rPr lang="en-US" altLang="ko-KR" spc="-105"/>
              <a:t>/ </a:t>
            </a:r>
            <a:r>
              <a:rPr lang="ko-KR" altLang="en-US" spc="-105" dirty="0"/>
              <a:t>반복문의 응용</a:t>
            </a:r>
            <a:br>
              <a:rPr lang="en-US" altLang="ko-KR" spc="-105" dirty="0"/>
            </a:br>
            <a:r>
              <a:rPr lang="en-US" altLang="ko-KR" spc="-105" dirty="0"/>
              <a:t>(</a:t>
            </a:r>
            <a:r>
              <a:rPr lang="ko-KR" altLang="en-US" spc="-105" dirty="0"/>
              <a:t>숫자야구게임</a:t>
            </a:r>
            <a:r>
              <a:rPr lang="en-US" altLang="ko-KR" spc="-105" dirty="0"/>
              <a:t>)</a:t>
            </a:r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571500" y="2394204"/>
            <a:ext cx="1584960" cy="1152525"/>
          </a:xfrm>
          <a:custGeom>
            <a:avLst/>
            <a:gdLst/>
            <a:ahLst/>
            <a:cxnLst/>
            <a:rect l="l" t="t" r="r" b="b"/>
            <a:pathLst>
              <a:path w="1584960" h="1152525">
                <a:moveTo>
                  <a:pt x="0" y="1152144"/>
                </a:moveTo>
                <a:lnTo>
                  <a:pt x="1584960" y="1152144"/>
                </a:lnTo>
                <a:lnTo>
                  <a:pt x="1584960" y="0"/>
                </a:lnTo>
                <a:lnTo>
                  <a:pt x="0" y="0"/>
                </a:lnTo>
                <a:lnTo>
                  <a:pt x="0" y="1152144"/>
                </a:lnTo>
                <a:close/>
              </a:path>
            </a:pathLst>
          </a:custGeom>
          <a:ln w="9144">
            <a:solidFill>
              <a:srgbClr val="7E7E7E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71500" y="2209800"/>
            <a:ext cx="1696212" cy="14356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735451" y="4942078"/>
            <a:ext cx="2392680" cy="7566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1F5F"/>
                </a:solidFill>
                <a:latin typeface="맑은 고딕"/>
                <a:cs typeface="맑은 고딕"/>
              </a:rPr>
              <a:t>202</a:t>
            </a:r>
            <a:r>
              <a:rPr lang="en-US" sz="1800" b="1" dirty="0">
                <a:solidFill>
                  <a:srgbClr val="001F5F"/>
                </a:solidFill>
                <a:latin typeface="맑은 고딕"/>
                <a:cs typeface="맑은 고딕"/>
              </a:rPr>
              <a:t>3</a:t>
            </a:r>
            <a:r>
              <a:rPr sz="1800" b="1" dirty="0">
                <a:solidFill>
                  <a:srgbClr val="001F5F"/>
                </a:solidFill>
                <a:latin typeface="맑은 고딕"/>
                <a:cs typeface="맑은 고딕"/>
              </a:rPr>
              <a:t>. </a:t>
            </a:r>
            <a:r>
              <a:rPr lang="en-US" sz="1800" b="1" dirty="0">
                <a:solidFill>
                  <a:srgbClr val="001F5F"/>
                </a:solidFill>
                <a:latin typeface="맑은 고딕"/>
                <a:cs typeface="맑은 고딕"/>
              </a:rPr>
              <a:t>9</a:t>
            </a:r>
            <a:r>
              <a:rPr sz="1800" b="1" dirty="0">
                <a:solidFill>
                  <a:srgbClr val="001F5F"/>
                </a:solidFill>
                <a:latin typeface="맑은 고딕"/>
                <a:cs typeface="맑은 고딕"/>
              </a:rPr>
              <a:t>.</a:t>
            </a:r>
            <a:r>
              <a:rPr sz="1800" b="1" spc="-40" dirty="0">
                <a:solidFill>
                  <a:srgbClr val="001F5F"/>
                </a:solidFill>
                <a:latin typeface="맑은 고딕"/>
                <a:cs typeface="맑은 고딕"/>
              </a:rPr>
              <a:t> </a:t>
            </a:r>
            <a:r>
              <a:rPr lang="en-US" sz="1800" b="1" spc="-40" dirty="0">
                <a:solidFill>
                  <a:srgbClr val="001F5F"/>
                </a:solidFill>
                <a:latin typeface="맑은 고딕"/>
                <a:cs typeface="맑은 고딕"/>
              </a:rPr>
              <a:t>8</a:t>
            </a:r>
            <a:r>
              <a:rPr sz="1800" b="1" dirty="0">
                <a:solidFill>
                  <a:srgbClr val="001F5F"/>
                </a:solidFill>
                <a:latin typeface="맑은 고딕"/>
                <a:cs typeface="맑은 고딕"/>
              </a:rPr>
              <a:t>.</a:t>
            </a:r>
            <a:endParaRPr sz="1800" dirty="0">
              <a:latin typeface="맑은 고딕"/>
              <a:cs typeface="맑은 고딕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1150" dirty="0">
              <a:latin typeface="맑은 고딕"/>
              <a:cs typeface="맑은 고딕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lang="ko-KR" altLang="en-US" b="1" spc="-85" dirty="0">
                <a:solidFill>
                  <a:srgbClr val="001F5F"/>
                </a:solidFill>
                <a:latin typeface="맑은 고딕"/>
                <a:cs typeface="맑은 고딕"/>
              </a:rPr>
              <a:t>김성기</a:t>
            </a:r>
            <a:endParaRPr sz="1800" dirty="0">
              <a:latin typeface="맑은 고딕"/>
              <a:cs typeface="맑은 고딕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BAB8F6-1E47-4826-9A75-5D29C667E976}"/>
              </a:ext>
            </a:extLst>
          </p:cNvPr>
          <p:cNvSpPr txBox="1">
            <a:spLocks noChangeArrowheads="1"/>
          </p:cNvSpPr>
          <p:nvPr/>
        </p:nvSpPr>
        <p:spPr>
          <a:xfrm>
            <a:off x="529445" y="1354933"/>
            <a:ext cx="8404659" cy="478061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>
                <a:solidFill>
                  <a:srgbClr val="002060"/>
                </a:solidFill>
                <a:latin typeface="+mj-ea"/>
              </a:rPr>
              <a:t>숫자야구</a:t>
            </a:r>
            <a:r>
              <a:rPr lang="ko-KR" altLang="en-US" dirty="0">
                <a:solidFill>
                  <a:srgbClr val="002060"/>
                </a:solidFill>
                <a:latin typeface="+mj-ea"/>
              </a:rPr>
              <a:t> 게임 구현 </a:t>
            </a:r>
            <a:r>
              <a:rPr lang="en-US" altLang="ko-KR" dirty="0">
                <a:solidFill>
                  <a:srgbClr val="002060"/>
                </a:solidFill>
                <a:latin typeface="+mj-ea"/>
              </a:rPr>
              <a:t>– </a:t>
            </a:r>
            <a:r>
              <a:rPr lang="ko-KR" altLang="en-US" dirty="0">
                <a:solidFill>
                  <a:srgbClr val="002060"/>
                </a:solidFill>
                <a:latin typeface="+mj-ea"/>
              </a:rPr>
              <a:t>실행 결과 화면</a:t>
            </a:r>
          </a:p>
        </p:txBody>
      </p:sp>
      <p:sp>
        <p:nvSpPr>
          <p:cNvPr id="7" name="슬라이드 번호 개체 틀 3">
            <a:extLst>
              <a:ext uri="{FF2B5EF4-FFF2-40B4-BE49-F238E27FC236}">
                <a16:creationId xmlns:a16="http://schemas.microsoft.com/office/drawing/2014/main" id="{629CC268-4A4B-4553-B536-9D35ACFA6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25344" y="5702089"/>
            <a:ext cx="984019" cy="153888"/>
          </a:xfrm>
        </p:spPr>
        <p:txBody>
          <a:bodyPr/>
          <a:lstStyle/>
          <a:p>
            <a:fld id="{7A96CBF6-9F1D-46A7-939A-466EC12BDCCD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2A41D2F-1579-43FB-9CE1-D0A0BCBF1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52" y="2057400"/>
            <a:ext cx="8919695" cy="419884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98883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BAB8F6-1E47-4826-9A75-5D29C667E976}"/>
              </a:ext>
            </a:extLst>
          </p:cNvPr>
          <p:cNvSpPr txBox="1">
            <a:spLocks noChangeArrowheads="1"/>
          </p:cNvSpPr>
          <p:nvPr/>
        </p:nvSpPr>
        <p:spPr>
          <a:xfrm>
            <a:off x="529445" y="1354933"/>
            <a:ext cx="8404659" cy="478061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>
                <a:solidFill>
                  <a:srgbClr val="002060"/>
                </a:solidFill>
                <a:latin typeface="+mj-ea"/>
              </a:rPr>
              <a:t>숫자야구</a:t>
            </a:r>
            <a:r>
              <a:rPr lang="ko-KR" altLang="en-US" dirty="0">
                <a:solidFill>
                  <a:srgbClr val="002060"/>
                </a:solidFill>
                <a:latin typeface="+mj-ea"/>
              </a:rPr>
              <a:t> 게임 구현 </a:t>
            </a:r>
            <a:r>
              <a:rPr lang="en-US" altLang="ko-KR" dirty="0">
                <a:solidFill>
                  <a:srgbClr val="002060"/>
                </a:solidFill>
                <a:latin typeface="+mj-ea"/>
              </a:rPr>
              <a:t>– </a:t>
            </a:r>
            <a:r>
              <a:rPr lang="ko-KR" altLang="en-US" dirty="0">
                <a:solidFill>
                  <a:srgbClr val="002060"/>
                </a:solidFill>
                <a:latin typeface="+mj-ea"/>
              </a:rPr>
              <a:t>소스코드 구조</a:t>
            </a:r>
          </a:p>
        </p:txBody>
      </p:sp>
      <p:sp>
        <p:nvSpPr>
          <p:cNvPr id="7" name="슬라이드 번호 개체 틀 3">
            <a:extLst>
              <a:ext uri="{FF2B5EF4-FFF2-40B4-BE49-F238E27FC236}">
                <a16:creationId xmlns:a16="http://schemas.microsoft.com/office/drawing/2014/main" id="{629CC268-4A4B-4553-B536-9D35ACFA6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25344" y="5702089"/>
            <a:ext cx="984019" cy="153888"/>
          </a:xfrm>
        </p:spPr>
        <p:txBody>
          <a:bodyPr/>
          <a:lstStyle/>
          <a:p>
            <a:fld id="{7A96CBF6-9F1D-46A7-939A-466EC12BDCCD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411DE67-1EDD-4DCD-BF2F-71333B0E215A}"/>
              </a:ext>
            </a:extLst>
          </p:cNvPr>
          <p:cNvSpPr/>
          <p:nvPr/>
        </p:nvSpPr>
        <p:spPr bwMode="auto">
          <a:xfrm>
            <a:off x="577401" y="2133600"/>
            <a:ext cx="7989198" cy="4114800"/>
          </a:xfrm>
          <a:prstGeom prst="rect">
            <a:avLst/>
          </a:prstGeom>
          <a:solidFill>
            <a:srgbClr val="FFFFCC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08000" tIns="54000" rIns="108000" bIns="54000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r>
              <a:rPr lang="en-US" altLang="ko-KR" sz="1600" dirty="0">
                <a:latin typeface="HY중고딕" panose="02030600000101010101" pitchFamily="18" charset="-127"/>
                <a:ea typeface="HY중고딕" panose="02030600000101010101" pitchFamily="18" charset="-127"/>
              </a:rPr>
              <a:t># 1. </a:t>
            </a:r>
            <a:r>
              <a:rPr lang="ko-KR" altLang="en-US" sz="1600" dirty="0">
                <a:latin typeface="HY중고딕" panose="02030600000101010101" pitchFamily="18" charset="-127"/>
                <a:ea typeface="HY중고딕" panose="02030600000101010101" pitchFamily="18" charset="-127"/>
              </a:rPr>
              <a:t>비밀 숫자 생성</a:t>
            </a:r>
            <a:endParaRPr lang="en-US" altLang="ko-KR" sz="16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600" dirty="0">
                <a:latin typeface="HY중고딕" panose="02030600000101010101" pitchFamily="18" charset="-127"/>
                <a:ea typeface="HY중고딕" panose="02030600000101010101" pitchFamily="18" charset="-127"/>
              </a:rPr>
              <a:t>…</a:t>
            </a:r>
          </a:p>
          <a:p>
            <a:pPr>
              <a:lnSpc>
                <a:spcPct val="120000"/>
              </a:lnSpc>
            </a:pPr>
            <a:endParaRPr lang="en-US" altLang="ko-KR" sz="16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600" dirty="0">
                <a:latin typeface="HY중고딕" panose="02030600000101010101" pitchFamily="18" charset="-127"/>
                <a:ea typeface="HY중고딕" panose="02030600000101010101" pitchFamily="18" charset="-127"/>
              </a:rPr>
              <a:t># 2. </a:t>
            </a:r>
            <a:r>
              <a:rPr lang="ko-KR" altLang="en-US" sz="1600" dirty="0">
                <a:latin typeface="HY중고딕" panose="02030600000101010101" pitchFamily="18" charset="-127"/>
                <a:ea typeface="HY중고딕" panose="02030600000101010101" pitchFamily="18" charset="-127"/>
              </a:rPr>
              <a:t>추론</a:t>
            </a:r>
            <a:endParaRPr lang="en-US" altLang="ko-KR" sz="16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600" dirty="0">
                <a:latin typeface="HY중고딕" panose="02030600000101010101" pitchFamily="18" charset="-127"/>
                <a:ea typeface="HY중고딕" panose="02030600000101010101" pitchFamily="18" charset="-127"/>
              </a:rPr>
              <a:t>for chance in range(10, 0, -1):		# 10</a:t>
            </a:r>
            <a:r>
              <a:rPr lang="ko-KR" altLang="en-US" sz="1600" dirty="0">
                <a:latin typeface="HY중고딕" panose="02030600000101010101" pitchFamily="18" charset="-127"/>
                <a:ea typeface="HY중고딕" panose="02030600000101010101" pitchFamily="18" charset="-127"/>
              </a:rPr>
              <a:t>번의 기회 부여</a:t>
            </a:r>
          </a:p>
          <a:p>
            <a:pPr>
              <a:lnSpc>
                <a:spcPct val="120000"/>
              </a:lnSpc>
            </a:pPr>
            <a:r>
              <a:rPr lang="ko-KR" altLang="en-US" sz="1600" dirty="0">
                <a:latin typeface="HY중고딕" panose="02030600000101010101" pitchFamily="18" charset="-127"/>
                <a:ea typeface="HY중고딕" panose="02030600000101010101" pitchFamily="18" charset="-127"/>
              </a:rPr>
              <a:t>    </a:t>
            </a:r>
            <a:r>
              <a:rPr lang="en-US" altLang="ko-KR" sz="1600" dirty="0">
                <a:latin typeface="HY중고딕" panose="02030600000101010101" pitchFamily="18" charset="-127"/>
                <a:ea typeface="HY중고딕" panose="02030600000101010101" pitchFamily="18" charset="-127"/>
              </a:rPr>
              <a:t># 2.1 </a:t>
            </a:r>
            <a:r>
              <a:rPr lang="ko-KR" altLang="en-US" sz="1600" dirty="0">
                <a:latin typeface="HY중고딕" panose="02030600000101010101" pitchFamily="18" charset="-127"/>
                <a:ea typeface="HY중고딕" panose="02030600000101010101" pitchFamily="18" charset="-127"/>
              </a:rPr>
              <a:t>추론 숫자 입력</a:t>
            </a:r>
            <a:endParaRPr lang="en-US" altLang="ko-KR" sz="16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600" dirty="0">
                <a:latin typeface="HY중고딕" panose="02030600000101010101" pitchFamily="18" charset="-127"/>
                <a:ea typeface="HY중고딕" panose="02030600000101010101" pitchFamily="18" charset="-127"/>
              </a:rPr>
              <a:t>    </a:t>
            </a:r>
            <a:r>
              <a:rPr lang="en-US" altLang="ko-KR" sz="1600" dirty="0">
                <a:latin typeface="HY중고딕" panose="02030600000101010101" pitchFamily="18" charset="-127"/>
                <a:ea typeface="HY중고딕" panose="02030600000101010101" pitchFamily="18" charset="-127"/>
              </a:rPr>
              <a:t>…</a:t>
            </a:r>
          </a:p>
          <a:p>
            <a:pPr>
              <a:lnSpc>
                <a:spcPct val="120000"/>
              </a:lnSpc>
            </a:pPr>
            <a:r>
              <a:rPr lang="en-US" altLang="ko-KR" sz="1600" dirty="0">
                <a:latin typeface="HY중고딕" panose="02030600000101010101" pitchFamily="18" charset="-127"/>
                <a:ea typeface="HY중고딕" panose="02030600000101010101" pitchFamily="18" charset="-127"/>
              </a:rPr>
              <a:t>    # 2.2 </a:t>
            </a:r>
            <a:r>
              <a:rPr lang="ko-KR" altLang="en-US" sz="1600" dirty="0">
                <a:latin typeface="HY중고딕" panose="02030600000101010101" pitchFamily="18" charset="-127"/>
                <a:ea typeface="HY중고딕" panose="02030600000101010101" pitchFamily="18" charset="-127"/>
              </a:rPr>
              <a:t>추론 숫자 분석</a:t>
            </a:r>
            <a:endParaRPr lang="en-US" altLang="ko-KR" sz="16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600" dirty="0">
                <a:latin typeface="HY중고딕" panose="02030600000101010101" pitchFamily="18" charset="-127"/>
                <a:ea typeface="HY중고딕" panose="02030600000101010101" pitchFamily="18" charset="-127"/>
              </a:rPr>
              <a:t>    …</a:t>
            </a:r>
          </a:p>
          <a:p>
            <a:pPr>
              <a:lnSpc>
                <a:spcPct val="120000"/>
              </a:lnSpc>
            </a:pPr>
            <a:r>
              <a:rPr lang="en-US" altLang="ko-KR" sz="1600" dirty="0">
                <a:latin typeface="HY중고딕" panose="02030600000101010101" pitchFamily="18" charset="-127"/>
                <a:ea typeface="HY중고딕" panose="02030600000101010101" pitchFamily="18" charset="-127"/>
              </a:rPr>
              <a:t>    # 2.3 </a:t>
            </a:r>
            <a:r>
              <a:rPr lang="ko-KR" altLang="en-US" sz="1600" dirty="0">
                <a:latin typeface="HY중고딕" panose="02030600000101010101" pitchFamily="18" charset="-127"/>
                <a:ea typeface="HY중고딕" panose="02030600000101010101" pitchFamily="18" charset="-127"/>
              </a:rPr>
              <a:t>분석 결과 출력</a:t>
            </a:r>
            <a:endParaRPr lang="en-US" altLang="ko-KR" sz="16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600" dirty="0">
                <a:latin typeface="HY중고딕" panose="02030600000101010101" pitchFamily="18" charset="-127"/>
                <a:ea typeface="HY중고딕" panose="02030600000101010101" pitchFamily="18" charset="-127"/>
              </a:rPr>
              <a:t>    …</a:t>
            </a:r>
          </a:p>
          <a:p>
            <a:pPr>
              <a:lnSpc>
                <a:spcPct val="120000"/>
              </a:lnSpc>
            </a:pPr>
            <a:r>
              <a:rPr lang="en-US" altLang="ko-KR" sz="1600" dirty="0">
                <a:latin typeface="HY중고딕" panose="02030600000101010101" pitchFamily="18" charset="-127"/>
                <a:ea typeface="HY중고딕" panose="02030600000101010101" pitchFamily="18" charset="-127"/>
              </a:rPr>
              <a:t>else:</a:t>
            </a:r>
          </a:p>
          <a:p>
            <a:pPr>
              <a:lnSpc>
                <a:spcPct val="120000"/>
              </a:lnSpc>
            </a:pPr>
            <a:r>
              <a:rPr lang="en-US" altLang="ko-KR" sz="1600" dirty="0">
                <a:latin typeface="HY중고딕" panose="02030600000101010101" pitchFamily="18" charset="-127"/>
                <a:ea typeface="HY중고딕" panose="02030600000101010101" pitchFamily="18" charset="-127"/>
              </a:rPr>
              <a:t>    print ('You failed to guess my number..') 	# 10</a:t>
            </a:r>
            <a:r>
              <a:rPr lang="ko-KR" altLang="en-US" sz="1600" dirty="0">
                <a:latin typeface="HY중고딕" panose="02030600000101010101" pitchFamily="18" charset="-127"/>
                <a:ea typeface="HY중고딕" panose="02030600000101010101" pitchFamily="18" charset="-127"/>
              </a:rPr>
              <a:t>번의 기회에 실패하였을 때</a:t>
            </a:r>
          </a:p>
        </p:txBody>
      </p:sp>
    </p:spTree>
    <p:extLst>
      <p:ext uri="{BB962C8B-B14F-4D97-AF65-F5344CB8AC3E}">
        <p14:creationId xmlns:p14="http://schemas.microsoft.com/office/powerpoint/2010/main" val="3624829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BAB8F6-1E47-4826-9A75-5D29C667E976}"/>
              </a:ext>
            </a:extLst>
          </p:cNvPr>
          <p:cNvSpPr txBox="1">
            <a:spLocks noChangeArrowheads="1"/>
          </p:cNvSpPr>
          <p:nvPr/>
        </p:nvSpPr>
        <p:spPr>
          <a:xfrm>
            <a:off x="529445" y="1354933"/>
            <a:ext cx="8404659" cy="478061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>
                <a:solidFill>
                  <a:srgbClr val="002060"/>
                </a:solidFill>
                <a:latin typeface="+mj-ea"/>
              </a:rPr>
              <a:t>숫자야구</a:t>
            </a:r>
            <a:r>
              <a:rPr lang="ko-KR" altLang="en-US" dirty="0">
                <a:solidFill>
                  <a:srgbClr val="002060"/>
                </a:solidFill>
                <a:latin typeface="+mj-ea"/>
              </a:rPr>
              <a:t> 게임 구현 </a:t>
            </a:r>
            <a:r>
              <a:rPr lang="en-US" altLang="ko-KR" dirty="0">
                <a:solidFill>
                  <a:srgbClr val="002060"/>
                </a:solidFill>
                <a:latin typeface="+mj-ea"/>
              </a:rPr>
              <a:t>– </a:t>
            </a:r>
            <a:r>
              <a:rPr lang="ko-KR" altLang="en-US" dirty="0" err="1">
                <a:solidFill>
                  <a:srgbClr val="002060"/>
                </a:solidFill>
                <a:latin typeface="+mj-ea"/>
              </a:rPr>
              <a:t>비밀숫자</a:t>
            </a:r>
            <a:r>
              <a:rPr lang="ko-KR" altLang="en-US" dirty="0">
                <a:solidFill>
                  <a:srgbClr val="002060"/>
                </a:solidFill>
                <a:latin typeface="+mj-ea"/>
              </a:rPr>
              <a:t> 생성</a:t>
            </a:r>
          </a:p>
        </p:txBody>
      </p:sp>
      <p:sp>
        <p:nvSpPr>
          <p:cNvPr id="7" name="슬라이드 번호 개체 틀 3">
            <a:extLst>
              <a:ext uri="{FF2B5EF4-FFF2-40B4-BE49-F238E27FC236}">
                <a16:creationId xmlns:a16="http://schemas.microsoft.com/office/drawing/2014/main" id="{629CC268-4A4B-4553-B536-9D35ACFA6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25344" y="5702089"/>
            <a:ext cx="984019" cy="153888"/>
          </a:xfrm>
        </p:spPr>
        <p:txBody>
          <a:bodyPr/>
          <a:lstStyle/>
          <a:p>
            <a:fld id="{7A96CBF6-9F1D-46A7-939A-466EC12BDCCD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435B5DE-29C7-4E87-B894-9E1714D460F4}"/>
              </a:ext>
            </a:extLst>
          </p:cNvPr>
          <p:cNvSpPr/>
          <p:nvPr/>
        </p:nvSpPr>
        <p:spPr bwMode="auto">
          <a:xfrm>
            <a:off x="3368460" y="2225417"/>
            <a:ext cx="5316404" cy="4022983"/>
          </a:xfrm>
          <a:prstGeom prst="rect">
            <a:avLst/>
          </a:prstGeom>
          <a:solidFill>
            <a:srgbClr val="FFFFCC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08000" tIns="54000" rIns="108000" bIns="54000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r>
              <a:rPr lang="en-US" altLang="ko-KR" sz="16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import random</a:t>
            </a:r>
          </a:p>
          <a:p>
            <a:pPr>
              <a:lnSpc>
                <a:spcPct val="120000"/>
              </a:lnSpc>
            </a:pPr>
            <a:r>
              <a:rPr lang="en-US" altLang="ko-KR" sz="1600" b="1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secretLen</a:t>
            </a:r>
            <a:r>
              <a:rPr lang="en-US" altLang="ko-KR" sz="16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 = 3</a:t>
            </a:r>
          </a:p>
          <a:p>
            <a:pPr>
              <a:lnSpc>
                <a:spcPct val="120000"/>
              </a:lnSpc>
            </a:pPr>
            <a:endParaRPr lang="en-US" altLang="ko-KR" sz="1600" b="1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6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# </a:t>
            </a:r>
            <a:r>
              <a:rPr lang="ko-KR" altLang="en-US" sz="16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비밀 숫자 생성</a:t>
            </a:r>
            <a:endParaRPr lang="en-US" altLang="ko-KR" sz="1600" b="1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600" b="1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secretList</a:t>
            </a:r>
            <a:r>
              <a:rPr lang="en-US" altLang="ko-KR" sz="16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 = </a:t>
            </a:r>
            <a:r>
              <a:rPr lang="en-US" altLang="ko-KR" sz="1600" b="1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random.sample</a:t>
            </a:r>
            <a:r>
              <a:rPr lang="en-US" altLang="ko-KR" sz="16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(range(10), </a:t>
            </a:r>
            <a:r>
              <a:rPr lang="en-US" altLang="ko-KR" sz="1600" b="1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secretLen</a:t>
            </a:r>
            <a:r>
              <a:rPr lang="en-US" altLang="ko-KR" sz="16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)	# 0~9 </a:t>
            </a:r>
            <a:r>
              <a:rPr lang="ko-KR" altLang="en-US" sz="16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중 </a:t>
            </a:r>
            <a:r>
              <a:rPr lang="en-US" altLang="ko-KR" sz="16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3</a:t>
            </a:r>
            <a:r>
              <a:rPr lang="ko-KR" altLang="en-US" sz="16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개 랜덤 선택</a:t>
            </a:r>
          </a:p>
          <a:p>
            <a:pPr>
              <a:lnSpc>
                <a:spcPct val="120000"/>
              </a:lnSpc>
            </a:pPr>
            <a:r>
              <a:rPr lang="en-US" altLang="ko-KR" sz="16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secret = ''</a:t>
            </a:r>
          </a:p>
          <a:p>
            <a:pPr>
              <a:lnSpc>
                <a:spcPct val="120000"/>
              </a:lnSpc>
            </a:pPr>
            <a:r>
              <a:rPr lang="en-US" altLang="ko-KR" sz="16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for i in range(</a:t>
            </a:r>
            <a:r>
              <a:rPr lang="en-US" altLang="ko-KR" sz="1600" b="1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secretLen</a:t>
            </a:r>
            <a:r>
              <a:rPr lang="en-US" altLang="ko-KR" sz="16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):</a:t>
            </a:r>
          </a:p>
          <a:p>
            <a:pPr>
              <a:lnSpc>
                <a:spcPct val="120000"/>
              </a:lnSpc>
            </a:pPr>
            <a:r>
              <a:rPr lang="en-US" altLang="ko-KR" sz="16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    secret += </a:t>
            </a:r>
            <a:r>
              <a:rPr lang="en-US" altLang="ko-KR" sz="1600" b="1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str</a:t>
            </a:r>
            <a:r>
              <a:rPr lang="en-US" altLang="ko-KR" sz="16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(</a:t>
            </a:r>
            <a:r>
              <a:rPr lang="en-US" altLang="ko-KR" sz="1600" b="1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secretList</a:t>
            </a:r>
            <a:r>
              <a:rPr lang="en-US" altLang="ko-KR" sz="16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[i])			# </a:t>
            </a:r>
            <a:r>
              <a:rPr lang="ko-KR" altLang="en-US" sz="16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문자열로 변환</a:t>
            </a:r>
          </a:p>
          <a:p>
            <a:pPr>
              <a:lnSpc>
                <a:spcPct val="120000"/>
              </a:lnSpc>
            </a:pPr>
            <a:endParaRPr lang="ko-KR" altLang="en-US" sz="1600" b="1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6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print (secret)			# </a:t>
            </a:r>
            <a:r>
              <a:rPr lang="ko-KR" altLang="en-US" sz="16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테스트용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46DFFE95-5503-4C62-AB97-20AA163FC2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587243"/>
            <a:ext cx="2310080" cy="3407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오른쪽 화살표 1">
            <a:extLst>
              <a:ext uri="{FF2B5EF4-FFF2-40B4-BE49-F238E27FC236}">
                <a16:creationId xmlns:a16="http://schemas.microsoft.com/office/drawing/2014/main" id="{AFDDB7C0-873A-49CE-B426-1A3BB02E94AF}"/>
              </a:ext>
            </a:extLst>
          </p:cNvPr>
          <p:cNvSpPr/>
          <p:nvPr/>
        </p:nvSpPr>
        <p:spPr>
          <a:xfrm>
            <a:off x="2631197" y="3281512"/>
            <a:ext cx="491067" cy="486029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</p:spTree>
    <p:extLst>
      <p:ext uri="{BB962C8B-B14F-4D97-AF65-F5344CB8AC3E}">
        <p14:creationId xmlns:p14="http://schemas.microsoft.com/office/powerpoint/2010/main" val="2877922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BAB8F6-1E47-4826-9A75-5D29C667E976}"/>
              </a:ext>
            </a:extLst>
          </p:cNvPr>
          <p:cNvSpPr txBox="1">
            <a:spLocks noChangeArrowheads="1"/>
          </p:cNvSpPr>
          <p:nvPr/>
        </p:nvSpPr>
        <p:spPr>
          <a:xfrm>
            <a:off x="529445" y="1354933"/>
            <a:ext cx="8404659" cy="478061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>
                <a:solidFill>
                  <a:srgbClr val="002060"/>
                </a:solidFill>
                <a:latin typeface="+mj-ea"/>
              </a:rPr>
              <a:t>숫자야구</a:t>
            </a:r>
            <a:r>
              <a:rPr lang="ko-KR" altLang="en-US" dirty="0">
                <a:solidFill>
                  <a:srgbClr val="002060"/>
                </a:solidFill>
                <a:latin typeface="+mj-ea"/>
              </a:rPr>
              <a:t> 게임 구현 </a:t>
            </a:r>
            <a:r>
              <a:rPr lang="en-US" altLang="ko-KR" dirty="0">
                <a:solidFill>
                  <a:srgbClr val="002060"/>
                </a:solidFill>
                <a:latin typeface="+mj-ea"/>
              </a:rPr>
              <a:t>– </a:t>
            </a:r>
            <a:r>
              <a:rPr lang="ko-KR" altLang="en-US" dirty="0" err="1">
                <a:solidFill>
                  <a:srgbClr val="002060"/>
                </a:solidFill>
                <a:latin typeface="+mj-ea"/>
              </a:rPr>
              <a:t>추론숫자</a:t>
            </a:r>
            <a:r>
              <a:rPr lang="ko-KR" altLang="en-US" dirty="0">
                <a:solidFill>
                  <a:srgbClr val="002060"/>
                </a:solidFill>
                <a:latin typeface="+mj-ea"/>
              </a:rPr>
              <a:t> 입력</a:t>
            </a:r>
          </a:p>
        </p:txBody>
      </p:sp>
      <p:sp>
        <p:nvSpPr>
          <p:cNvPr id="7" name="슬라이드 번호 개체 틀 3">
            <a:extLst>
              <a:ext uri="{FF2B5EF4-FFF2-40B4-BE49-F238E27FC236}">
                <a16:creationId xmlns:a16="http://schemas.microsoft.com/office/drawing/2014/main" id="{629CC268-4A4B-4553-B536-9D35ACFA6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25344" y="5702089"/>
            <a:ext cx="984019" cy="153888"/>
          </a:xfrm>
        </p:spPr>
        <p:txBody>
          <a:bodyPr/>
          <a:lstStyle/>
          <a:p>
            <a:fld id="{7A96CBF6-9F1D-46A7-939A-466EC12BDCCD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8D15F10-09B8-4510-A406-364D9C96B8BD}"/>
              </a:ext>
            </a:extLst>
          </p:cNvPr>
          <p:cNvSpPr/>
          <p:nvPr/>
        </p:nvSpPr>
        <p:spPr bwMode="auto">
          <a:xfrm>
            <a:off x="2473886" y="2457823"/>
            <a:ext cx="6426199" cy="3398154"/>
          </a:xfrm>
          <a:prstGeom prst="rect">
            <a:avLst/>
          </a:prstGeom>
          <a:solidFill>
            <a:srgbClr val="FFFFCC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08000" tIns="54000" rIns="108000" bIns="54000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r>
              <a:rPr lang="en-US" altLang="ko-KR" sz="16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for chance in range(10, 0, -1):		# 10</a:t>
            </a:r>
            <a:r>
              <a:rPr lang="ko-KR" altLang="en-US" sz="16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번의 기회</a:t>
            </a:r>
          </a:p>
          <a:p>
            <a:pPr>
              <a:lnSpc>
                <a:spcPct val="120000"/>
              </a:lnSpc>
            </a:pPr>
            <a:r>
              <a:rPr lang="ko-KR" altLang="en-US" sz="16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    </a:t>
            </a:r>
            <a:r>
              <a:rPr lang="en-US" altLang="ko-KR" sz="16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# </a:t>
            </a:r>
            <a:r>
              <a:rPr lang="ko-KR" altLang="en-US" sz="16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추론 숫자 입력</a:t>
            </a:r>
          </a:p>
          <a:p>
            <a:pPr>
              <a:lnSpc>
                <a:spcPct val="120000"/>
              </a:lnSpc>
            </a:pPr>
            <a:r>
              <a:rPr lang="ko-KR" altLang="en-US" sz="16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    </a:t>
            </a:r>
            <a:r>
              <a:rPr lang="en-US" altLang="ko-KR" sz="16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while True:</a:t>
            </a:r>
          </a:p>
          <a:p>
            <a:pPr>
              <a:lnSpc>
                <a:spcPct val="120000"/>
              </a:lnSpc>
            </a:pPr>
            <a:r>
              <a:rPr lang="en-US" altLang="ko-KR" sz="16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        guess = input(("You have %d chance(s). " % chance) + "Guess my three-digit number: ")	</a:t>
            </a:r>
            <a:endParaRPr lang="ko-KR" altLang="en-US" sz="1600" b="1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6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        </a:t>
            </a:r>
            <a:r>
              <a:rPr lang="en-US" altLang="ko-KR" sz="16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if </a:t>
            </a:r>
            <a:r>
              <a:rPr lang="en-US" altLang="ko-KR" sz="1600" b="1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len</a:t>
            </a:r>
            <a:r>
              <a:rPr lang="en-US" altLang="ko-KR" sz="16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(guess) == </a:t>
            </a:r>
            <a:r>
              <a:rPr lang="en-US" altLang="ko-KR" sz="1600" b="1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secretLen</a:t>
            </a:r>
            <a:r>
              <a:rPr lang="en-US" altLang="ko-KR" sz="16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 and </a:t>
            </a:r>
            <a:r>
              <a:rPr lang="en-US" altLang="ko-KR" sz="1600" b="1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guess.isdigit</a:t>
            </a:r>
            <a:r>
              <a:rPr lang="en-US" altLang="ko-KR" sz="16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():  </a:t>
            </a:r>
          </a:p>
          <a:p>
            <a:pPr>
              <a:lnSpc>
                <a:spcPct val="120000"/>
              </a:lnSpc>
            </a:pPr>
            <a:r>
              <a:rPr lang="en-US" altLang="ko-KR" sz="16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        # </a:t>
            </a:r>
            <a:r>
              <a:rPr lang="ko-KR" altLang="en-US" sz="16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올바른 입력 시 중단</a:t>
            </a:r>
          </a:p>
          <a:p>
            <a:pPr>
              <a:lnSpc>
                <a:spcPct val="120000"/>
              </a:lnSpc>
            </a:pPr>
            <a:r>
              <a:rPr lang="ko-KR" altLang="en-US" sz="16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            </a:t>
            </a:r>
            <a:r>
              <a:rPr lang="en-US" altLang="ko-KR" sz="16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break</a:t>
            </a:r>
          </a:p>
          <a:p>
            <a:pPr>
              <a:lnSpc>
                <a:spcPct val="120000"/>
              </a:lnSpc>
            </a:pPr>
            <a:endParaRPr lang="en-US" altLang="ko-KR" sz="1600" b="1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6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    print (guess)			# </a:t>
            </a:r>
            <a:r>
              <a:rPr lang="ko-KR" altLang="en-US" sz="16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테스트용</a:t>
            </a:r>
          </a:p>
        </p:txBody>
      </p:sp>
      <p:sp>
        <p:nvSpPr>
          <p:cNvPr id="13" name="오른쪽 화살표 1">
            <a:extLst>
              <a:ext uri="{FF2B5EF4-FFF2-40B4-BE49-F238E27FC236}">
                <a16:creationId xmlns:a16="http://schemas.microsoft.com/office/drawing/2014/main" id="{8D971B99-4FE6-4800-BC4D-686E49354601}"/>
              </a:ext>
            </a:extLst>
          </p:cNvPr>
          <p:cNvSpPr/>
          <p:nvPr/>
        </p:nvSpPr>
        <p:spPr>
          <a:xfrm>
            <a:off x="1982819" y="3525104"/>
            <a:ext cx="491067" cy="486029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80C3A8C4-E1BD-47BE-81FB-22EDC1CDE6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4" y="2811837"/>
            <a:ext cx="1842456" cy="28902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0111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BAB8F6-1E47-4826-9A75-5D29C667E976}"/>
              </a:ext>
            </a:extLst>
          </p:cNvPr>
          <p:cNvSpPr txBox="1">
            <a:spLocks noChangeArrowheads="1"/>
          </p:cNvSpPr>
          <p:nvPr/>
        </p:nvSpPr>
        <p:spPr>
          <a:xfrm>
            <a:off x="529445" y="1354933"/>
            <a:ext cx="8404659" cy="478061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>
                <a:solidFill>
                  <a:srgbClr val="002060"/>
                </a:solidFill>
                <a:latin typeface="+mj-ea"/>
              </a:rPr>
              <a:t>숫자야구</a:t>
            </a:r>
            <a:r>
              <a:rPr lang="ko-KR" altLang="en-US" dirty="0">
                <a:solidFill>
                  <a:srgbClr val="002060"/>
                </a:solidFill>
                <a:latin typeface="+mj-ea"/>
              </a:rPr>
              <a:t> 게임 구현 </a:t>
            </a:r>
            <a:r>
              <a:rPr lang="en-US" altLang="ko-KR" dirty="0">
                <a:solidFill>
                  <a:srgbClr val="002060"/>
                </a:solidFill>
                <a:latin typeface="+mj-ea"/>
              </a:rPr>
              <a:t>– </a:t>
            </a:r>
            <a:r>
              <a:rPr lang="ko-KR" altLang="en-US" dirty="0" err="1">
                <a:solidFill>
                  <a:srgbClr val="002060"/>
                </a:solidFill>
                <a:latin typeface="+mj-ea"/>
              </a:rPr>
              <a:t>추론숫자</a:t>
            </a:r>
            <a:r>
              <a:rPr lang="ko-KR" altLang="en-US" dirty="0">
                <a:solidFill>
                  <a:srgbClr val="002060"/>
                </a:solidFill>
                <a:latin typeface="+mj-ea"/>
              </a:rPr>
              <a:t> 분석</a:t>
            </a:r>
          </a:p>
        </p:txBody>
      </p:sp>
      <p:sp>
        <p:nvSpPr>
          <p:cNvPr id="7" name="슬라이드 번호 개체 틀 3">
            <a:extLst>
              <a:ext uri="{FF2B5EF4-FFF2-40B4-BE49-F238E27FC236}">
                <a16:creationId xmlns:a16="http://schemas.microsoft.com/office/drawing/2014/main" id="{629CC268-4A4B-4553-B536-9D35ACFA6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25344" y="5702089"/>
            <a:ext cx="984019" cy="153888"/>
          </a:xfrm>
        </p:spPr>
        <p:txBody>
          <a:bodyPr/>
          <a:lstStyle/>
          <a:p>
            <a:fld id="{7A96CBF6-9F1D-46A7-939A-466EC12BDCCD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25317C4-CAE2-438C-8BF0-A468A900AF76}"/>
              </a:ext>
            </a:extLst>
          </p:cNvPr>
          <p:cNvSpPr/>
          <p:nvPr/>
        </p:nvSpPr>
        <p:spPr bwMode="auto">
          <a:xfrm>
            <a:off x="4821914" y="1002023"/>
            <a:ext cx="3877733" cy="5538446"/>
          </a:xfrm>
          <a:prstGeom prst="rect">
            <a:avLst/>
          </a:prstGeom>
          <a:solidFill>
            <a:srgbClr val="FFFFCC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08000" tIns="54000" rIns="108000" bIns="54000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r>
              <a:rPr lang="en-US" altLang="ko-KR" sz="16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for chance in range(10, 0, -1):	   # 10</a:t>
            </a:r>
            <a:r>
              <a:rPr lang="ko-KR" altLang="en-US" sz="16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번의 기회</a:t>
            </a:r>
          </a:p>
          <a:p>
            <a:pPr>
              <a:lnSpc>
                <a:spcPct val="120000"/>
              </a:lnSpc>
            </a:pPr>
            <a:r>
              <a:rPr lang="ko-KR" altLang="en-US" sz="16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    </a:t>
            </a:r>
            <a:r>
              <a:rPr lang="en-US" altLang="ko-KR" sz="16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# </a:t>
            </a:r>
            <a:r>
              <a:rPr lang="ko-KR" altLang="en-US" sz="16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추론 숫자 입력</a:t>
            </a:r>
          </a:p>
          <a:p>
            <a:pPr>
              <a:lnSpc>
                <a:spcPct val="120000"/>
              </a:lnSpc>
            </a:pPr>
            <a:r>
              <a:rPr lang="ko-KR" altLang="en-US" sz="16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    </a:t>
            </a:r>
            <a:r>
              <a:rPr lang="en-US" altLang="ko-KR" sz="16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…</a:t>
            </a:r>
          </a:p>
          <a:p>
            <a:pPr>
              <a:lnSpc>
                <a:spcPct val="120000"/>
              </a:lnSpc>
            </a:pPr>
            <a:endParaRPr lang="en-US" altLang="ko-KR" sz="1600" b="1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6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    # </a:t>
            </a:r>
            <a:r>
              <a:rPr lang="ko-KR" altLang="en-US" sz="16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추론 숫자 분석</a:t>
            </a:r>
          </a:p>
          <a:p>
            <a:pPr>
              <a:lnSpc>
                <a:spcPct val="120000"/>
              </a:lnSpc>
            </a:pPr>
            <a:r>
              <a:rPr lang="ko-KR" altLang="en-US" sz="16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    </a:t>
            </a:r>
            <a:r>
              <a:rPr lang="en-US" altLang="ko-KR" sz="16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strike = 0 # </a:t>
            </a:r>
            <a:r>
              <a:rPr lang="ko-KR" altLang="en-US" sz="16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스트라이크 초기화</a:t>
            </a:r>
          </a:p>
          <a:p>
            <a:pPr>
              <a:lnSpc>
                <a:spcPct val="120000"/>
              </a:lnSpc>
            </a:pPr>
            <a:r>
              <a:rPr lang="ko-KR" altLang="en-US" sz="16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    </a:t>
            </a:r>
            <a:r>
              <a:rPr lang="en-US" altLang="ko-KR" sz="16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ball = 0			  # </a:t>
            </a:r>
            <a:r>
              <a:rPr lang="ko-KR" altLang="en-US" sz="16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볼 초기화</a:t>
            </a:r>
          </a:p>
          <a:p>
            <a:pPr>
              <a:lnSpc>
                <a:spcPct val="120000"/>
              </a:lnSpc>
            </a:pPr>
            <a:r>
              <a:rPr lang="ko-KR" altLang="en-US" sz="16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    </a:t>
            </a:r>
            <a:r>
              <a:rPr lang="en-US" altLang="ko-KR" sz="16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for i in range(</a:t>
            </a:r>
            <a:r>
              <a:rPr lang="en-US" altLang="ko-KR" sz="1600" b="1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secretLen</a:t>
            </a:r>
            <a:r>
              <a:rPr lang="en-US" altLang="ko-KR" sz="16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):</a:t>
            </a:r>
          </a:p>
          <a:p>
            <a:pPr>
              <a:lnSpc>
                <a:spcPct val="120000"/>
              </a:lnSpc>
            </a:pPr>
            <a:r>
              <a:rPr lang="en-US" altLang="ko-KR" sz="16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        if secret[i] == guess[i]: </a:t>
            </a:r>
          </a:p>
          <a:p>
            <a:pPr>
              <a:lnSpc>
                <a:spcPct val="120000"/>
              </a:lnSpc>
            </a:pPr>
            <a:r>
              <a:rPr lang="en-US" altLang="ko-KR" sz="16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            strike += 1		  # </a:t>
            </a:r>
            <a:r>
              <a:rPr lang="ko-KR" altLang="en-US" sz="16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스트라이크 증가</a:t>
            </a:r>
          </a:p>
          <a:p>
            <a:pPr>
              <a:lnSpc>
                <a:spcPct val="120000"/>
              </a:lnSpc>
            </a:pPr>
            <a:r>
              <a:rPr lang="ko-KR" altLang="en-US" sz="16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        </a:t>
            </a:r>
            <a:r>
              <a:rPr lang="en-US" altLang="ko-KR" sz="1600" b="1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elif</a:t>
            </a:r>
            <a:r>
              <a:rPr lang="en-US" altLang="ko-KR" sz="16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 secret[i] in guess: </a:t>
            </a:r>
          </a:p>
          <a:p>
            <a:pPr>
              <a:lnSpc>
                <a:spcPct val="120000"/>
              </a:lnSpc>
            </a:pPr>
            <a:r>
              <a:rPr lang="en-US" altLang="ko-KR" sz="16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            ball += 1	# </a:t>
            </a:r>
            <a:r>
              <a:rPr lang="ko-KR" altLang="en-US" sz="16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볼 증가   </a:t>
            </a:r>
          </a:p>
          <a:p>
            <a:pPr>
              <a:lnSpc>
                <a:spcPct val="120000"/>
              </a:lnSpc>
            </a:pPr>
            <a:endParaRPr lang="ko-KR" altLang="en-US" sz="1600" b="1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6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    </a:t>
            </a:r>
            <a:r>
              <a:rPr lang="en-US" altLang="ko-KR" sz="16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print(secret, strike, ball)	  </a:t>
            </a:r>
          </a:p>
          <a:p>
            <a:pPr>
              <a:lnSpc>
                <a:spcPct val="120000"/>
              </a:lnSpc>
            </a:pPr>
            <a:r>
              <a:rPr lang="en-US" altLang="ko-KR" sz="16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   # </a:t>
            </a:r>
            <a:r>
              <a:rPr lang="ko-KR" altLang="en-US" sz="16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테스트용</a:t>
            </a:r>
          </a:p>
        </p:txBody>
      </p:sp>
      <p:sp>
        <p:nvSpPr>
          <p:cNvPr id="10" name="오른쪽 화살표 1">
            <a:extLst>
              <a:ext uri="{FF2B5EF4-FFF2-40B4-BE49-F238E27FC236}">
                <a16:creationId xmlns:a16="http://schemas.microsoft.com/office/drawing/2014/main" id="{1E7350D8-6D70-4BF2-858A-6F515339DACD}"/>
              </a:ext>
            </a:extLst>
          </p:cNvPr>
          <p:cNvSpPr/>
          <p:nvPr/>
        </p:nvSpPr>
        <p:spPr>
          <a:xfrm>
            <a:off x="3771353" y="3529354"/>
            <a:ext cx="491067" cy="486029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6E68A88A-45FC-4C7B-B394-9E477B4041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22" y="2667000"/>
            <a:ext cx="3367977" cy="3519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1392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BAB8F6-1E47-4826-9A75-5D29C667E976}"/>
              </a:ext>
            </a:extLst>
          </p:cNvPr>
          <p:cNvSpPr txBox="1">
            <a:spLocks noChangeArrowheads="1"/>
          </p:cNvSpPr>
          <p:nvPr/>
        </p:nvSpPr>
        <p:spPr>
          <a:xfrm>
            <a:off x="529445" y="1354933"/>
            <a:ext cx="8404659" cy="478061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>
                <a:solidFill>
                  <a:srgbClr val="002060"/>
                </a:solidFill>
                <a:latin typeface="+mj-ea"/>
              </a:rPr>
              <a:t>숫자야구</a:t>
            </a:r>
            <a:r>
              <a:rPr lang="ko-KR" altLang="en-US" dirty="0">
                <a:solidFill>
                  <a:srgbClr val="002060"/>
                </a:solidFill>
                <a:latin typeface="+mj-ea"/>
              </a:rPr>
              <a:t> 게임 구현 </a:t>
            </a:r>
            <a:r>
              <a:rPr lang="en-US" altLang="ko-KR" dirty="0">
                <a:solidFill>
                  <a:srgbClr val="002060"/>
                </a:solidFill>
                <a:latin typeface="+mj-ea"/>
              </a:rPr>
              <a:t>– </a:t>
            </a:r>
            <a:r>
              <a:rPr lang="ko-KR" altLang="en-US" dirty="0">
                <a:solidFill>
                  <a:srgbClr val="002060"/>
                </a:solidFill>
                <a:latin typeface="+mj-ea"/>
              </a:rPr>
              <a:t>분석 결과 출력</a:t>
            </a:r>
          </a:p>
        </p:txBody>
      </p:sp>
      <p:sp>
        <p:nvSpPr>
          <p:cNvPr id="7" name="슬라이드 번호 개체 틀 3">
            <a:extLst>
              <a:ext uri="{FF2B5EF4-FFF2-40B4-BE49-F238E27FC236}">
                <a16:creationId xmlns:a16="http://schemas.microsoft.com/office/drawing/2014/main" id="{629CC268-4A4B-4553-B536-9D35ACFA6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25344" y="5702089"/>
            <a:ext cx="984019" cy="153888"/>
          </a:xfrm>
        </p:spPr>
        <p:txBody>
          <a:bodyPr/>
          <a:lstStyle/>
          <a:p>
            <a:fld id="{7A96CBF6-9F1D-46A7-939A-466EC12BDCCD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12" name="오른쪽 화살표 1">
            <a:extLst>
              <a:ext uri="{FF2B5EF4-FFF2-40B4-BE49-F238E27FC236}">
                <a16:creationId xmlns:a16="http://schemas.microsoft.com/office/drawing/2014/main" id="{1CC55814-F6C3-49F0-AE90-320E5963A4D3}"/>
              </a:ext>
            </a:extLst>
          </p:cNvPr>
          <p:cNvSpPr/>
          <p:nvPr/>
        </p:nvSpPr>
        <p:spPr>
          <a:xfrm>
            <a:off x="4112433" y="3439985"/>
            <a:ext cx="491067" cy="486029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1A0150EE-3A12-4769-9188-C988476F29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28" y="2207377"/>
            <a:ext cx="3543167" cy="420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5B20659-4DF7-45C3-986C-EDDD78379F92}"/>
              </a:ext>
            </a:extLst>
          </p:cNvPr>
          <p:cNvSpPr/>
          <p:nvPr/>
        </p:nvSpPr>
        <p:spPr bwMode="auto">
          <a:xfrm>
            <a:off x="4840567" y="99081"/>
            <a:ext cx="3979334" cy="6682719"/>
          </a:xfrm>
          <a:prstGeom prst="rect">
            <a:avLst/>
          </a:prstGeom>
          <a:solidFill>
            <a:srgbClr val="FFFFCC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08000" tIns="54000" rIns="108000" bIns="54000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r>
              <a:rPr lang="en-US" altLang="ko-KR" sz="16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for chance in range(10, 0, -1):</a:t>
            </a:r>
            <a:endParaRPr lang="ko-KR" altLang="en-US" sz="1600" b="1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6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    </a:t>
            </a:r>
            <a:r>
              <a:rPr lang="en-US" altLang="ko-KR" sz="16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…</a:t>
            </a:r>
          </a:p>
          <a:p>
            <a:pPr>
              <a:lnSpc>
                <a:spcPct val="120000"/>
              </a:lnSpc>
            </a:pPr>
            <a:r>
              <a:rPr lang="en-US" altLang="ko-KR" sz="16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    # </a:t>
            </a:r>
            <a:r>
              <a:rPr lang="ko-KR" altLang="en-US" sz="16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추론 숫자 분석</a:t>
            </a:r>
          </a:p>
          <a:p>
            <a:pPr>
              <a:lnSpc>
                <a:spcPct val="120000"/>
              </a:lnSpc>
            </a:pPr>
            <a:r>
              <a:rPr lang="ko-KR" altLang="en-US" sz="16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    </a:t>
            </a:r>
            <a:r>
              <a:rPr lang="en-US" altLang="ko-KR" sz="16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…</a:t>
            </a:r>
          </a:p>
          <a:p>
            <a:pPr>
              <a:lnSpc>
                <a:spcPct val="120000"/>
              </a:lnSpc>
            </a:pPr>
            <a:r>
              <a:rPr lang="en-US" altLang="ko-KR" sz="16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    # </a:t>
            </a:r>
            <a:r>
              <a:rPr lang="ko-KR" altLang="en-US" sz="16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분석 결과 출력</a:t>
            </a:r>
          </a:p>
          <a:p>
            <a:pPr>
              <a:lnSpc>
                <a:spcPct val="120000"/>
              </a:lnSpc>
            </a:pPr>
            <a:r>
              <a:rPr lang="ko-KR" altLang="en-US" sz="16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    </a:t>
            </a:r>
            <a:r>
              <a:rPr lang="en-US" altLang="ko-KR" sz="16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if strike == </a:t>
            </a:r>
            <a:r>
              <a:rPr lang="en-US" altLang="ko-KR" sz="1600" b="1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secretLen</a:t>
            </a:r>
            <a:r>
              <a:rPr lang="en-US" altLang="ko-KR" sz="16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:</a:t>
            </a:r>
            <a:endParaRPr lang="ko-KR" altLang="en-US" sz="1600" b="1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6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        </a:t>
            </a:r>
            <a:r>
              <a:rPr lang="en-US" altLang="ko-KR" sz="16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print('You guessed my number!!')</a:t>
            </a:r>
            <a:endParaRPr lang="ko-KR" altLang="en-US" sz="1600" b="1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6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        </a:t>
            </a:r>
            <a:r>
              <a:rPr lang="en-US" altLang="ko-KR" sz="16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break					</a:t>
            </a:r>
            <a:endParaRPr lang="ko-KR" altLang="en-US" sz="1600" b="1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6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    </a:t>
            </a:r>
            <a:r>
              <a:rPr lang="en-US" altLang="ko-KR" sz="16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if strike &gt; 0: 		</a:t>
            </a:r>
            <a:endParaRPr lang="ko-KR" altLang="en-US" sz="1600" b="1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6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        </a:t>
            </a:r>
            <a:r>
              <a:rPr lang="en-US" altLang="ko-KR" sz="16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if ball &gt; 0:</a:t>
            </a:r>
            <a:endParaRPr lang="ko-KR" altLang="en-US" sz="1600" b="1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6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            </a:t>
            </a:r>
            <a:r>
              <a:rPr lang="en-US" altLang="ko-KR" sz="16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print("%d strike(s) and %d ball(s)\n" % (strike, ball))</a:t>
            </a:r>
          </a:p>
          <a:p>
            <a:pPr>
              <a:lnSpc>
                <a:spcPct val="120000"/>
              </a:lnSpc>
            </a:pPr>
            <a:r>
              <a:rPr lang="en-US" altLang="ko-KR" sz="16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        else:  	</a:t>
            </a:r>
            <a:endParaRPr lang="ko-KR" altLang="en-US" sz="1600" b="1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6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            </a:t>
            </a:r>
            <a:r>
              <a:rPr lang="en-US" altLang="ko-KR" sz="16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print("%d strike(s)\n" % strike)</a:t>
            </a:r>
          </a:p>
          <a:p>
            <a:pPr>
              <a:lnSpc>
                <a:spcPct val="120000"/>
              </a:lnSpc>
            </a:pPr>
            <a:r>
              <a:rPr lang="en-US" altLang="ko-KR" sz="16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    else:</a:t>
            </a:r>
            <a:endParaRPr lang="ko-KR" altLang="en-US" sz="1600" b="1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6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        </a:t>
            </a:r>
            <a:r>
              <a:rPr lang="en-US" altLang="ko-KR" sz="16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if ball &gt; 0: </a:t>
            </a:r>
            <a:endParaRPr lang="ko-KR" altLang="en-US" sz="1600" b="1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6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            </a:t>
            </a:r>
            <a:r>
              <a:rPr lang="en-US" altLang="ko-KR" sz="16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print ("%d ball(s)\n" % ball)</a:t>
            </a:r>
          </a:p>
          <a:p>
            <a:pPr>
              <a:lnSpc>
                <a:spcPct val="120000"/>
              </a:lnSpc>
            </a:pPr>
            <a:r>
              <a:rPr lang="en-US" altLang="ko-KR" sz="16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        else:   		</a:t>
            </a:r>
            <a:endParaRPr lang="ko-KR" altLang="en-US" sz="1600" b="1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6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            </a:t>
            </a:r>
            <a:r>
              <a:rPr lang="en-US" altLang="ko-KR" sz="16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print ("Out\n")</a:t>
            </a:r>
          </a:p>
          <a:p>
            <a:pPr>
              <a:lnSpc>
                <a:spcPct val="120000"/>
              </a:lnSpc>
            </a:pPr>
            <a:r>
              <a:rPr lang="en-US" altLang="ko-KR" sz="16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else:</a:t>
            </a:r>
          </a:p>
          <a:p>
            <a:pPr>
              <a:lnSpc>
                <a:spcPct val="120000"/>
              </a:lnSpc>
            </a:pPr>
            <a:r>
              <a:rPr lang="en-US" altLang="ko-KR" sz="16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    print ('You failed to guess my number..')		</a:t>
            </a:r>
            <a:endParaRPr lang="ko-KR" altLang="en-US" sz="1600" b="1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014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D539DEDB-C118-4C37-8C03-71B7B799F8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793957" y="2368717"/>
            <a:ext cx="5691155" cy="2388253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81A25B1-8C14-4E25-B947-3104B1838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6CBF6-9F1D-46A7-939A-466EC12BDCC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969535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9|2.5|3.3|3.8|1.9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6325</TotalTime>
  <Words>605</Words>
  <Application>Microsoft Office PowerPoint</Application>
  <PresentationFormat>화면 슬라이드 쇼(4:3)</PresentationFormat>
  <Paragraphs>98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HY중고딕</vt:lpstr>
      <vt:lpstr>맑은 고딕</vt:lpstr>
      <vt:lpstr>Calibri</vt:lpstr>
      <vt:lpstr>Office Theme</vt:lpstr>
      <vt:lpstr>PowerPoint 프레젠테이션</vt:lpstr>
      <vt:lpstr>알고리즘과 게임콘텐츠 – 실습  조건문/ 반복문의 응용 (숫자야구게임)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Kwon Jungin</dc:creator>
  <cp:lastModifiedBy>김성기/_교수_SW중심대학사업단</cp:lastModifiedBy>
  <cp:revision>1033</cp:revision>
  <dcterms:created xsi:type="dcterms:W3CDTF">2020-03-04T08:40:39Z</dcterms:created>
  <dcterms:modified xsi:type="dcterms:W3CDTF">2023-09-08T07:27:13Z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2020-03-03T00:00:00Z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2020-03-04T00:00:00Z</vt:filetime>
  </property>
</Properties>
</file>