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01" r:id="rId2"/>
    <p:sldId id="256" r:id="rId3"/>
    <p:sldId id="379" r:id="rId4"/>
    <p:sldId id="409" r:id="rId5"/>
    <p:sldId id="410" r:id="rId6"/>
    <p:sldId id="430" r:id="rId7"/>
    <p:sldId id="431" r:id="rId8"/>
    <p:sldId id="432" r:id="rId9"/>
    <p:sldId id="433" r:id="rId10"/>
    <p:sldId id="411" r:id="rId11"/>
    <p:sldId id="340" r:id="rId12"/>
    <p:sldId id="413" r:id="rId13"/>
    <p:sldId id="414" r:id="rId14"/>
    <p:sldId id="415" r:id="rId15"/>
    <p:sldId id="347" r:id="rId16"/>
    <p:sldId id="348" r:id="rId17"/>
    <p:sldId id="1779" r:id="rId18"/>
    <p:sldId id="1780" r:id="rId19"/>
    <p:sldId id="1781" r:id="rId20"/>
    <p:sldId id="417" r:id="rId21"/>
    <p:sldId id="349" r:id="rId22"/>
    <p:sldId id="350" r:id="rId23"/>
    <p:sldId id="355" r:id="rId24"/>
    <p:sldId id="357" r:id="rId25"/>
    <p:sldId id="359" r:id="rId26"/>
    <p:sldId id="363" r:id="rId27"/>
    <p:sldId id="529" r:id="rId28"/>
    <p:sldId id="378" r:id="rId2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81978" autoAdjust="0"/>
  </p:normalViewPr>
  <p:slideViewPr>
    <p:cSldViewPr>
      <p:cViewPr varScale="1">
        <p:scale>
          <a:sx n="128" d="100"/>
          <a:sy n="128" d="100"/>
        </p:scale>
        <p:origin x="39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8C5FF-1B25-4801-A4DC-BB1032288640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04D6D-2E1A-4C72-AB15-CF8F5F7A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7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2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3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7395"/>
            <a:ext cx="9144000" cy="260985"/>
          </a:xfrm>
          <a:custGeom>
            <a:avLst/>
            <a:gdLst/>
            <a:ahLst/>
            <a:cxnLst/>
            <a:rect l="l" t="t" r="r" b="b"/>
            <a:pathLst>
              <a:path w="9144000" h="260984">
                <a:moveTo>
                  <a:pt x="0" y="260603"/>
                </a:moveTo>
                <a:lnTo>
                  <a:pt x="9144000" y="260603"/>
                </a:lnTo>
                <a:lnTo>
                  <a:pt x="9144000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19" y="684276"/>
            <a:ext cx="8961755" cy="0"/>
          </a:xfrm>
          <a:custGeom>
            <a:avLst/>
            <a:gdLst/>
            <a:ahLst/>
            <a:cxnLst/>
            <a:rect l="l" t="t" r="r" b="b"/>
            <a:pathLst>
              <a:path w="8961755">
                <a:moveTo>
                  <a:pt x="0" y="0"/>
                </a:moveTo>
                <a:lnTo>
                  <a:pt x="8961501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AD48D421-1A86-4C5F-B66A-1CCBFFBB9283}" type="datetime1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83099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본 슬라이드에 제공되는 모든 자료에 대한 저작권은 반드시 검토 후 사용하세요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46566" y="6618322"/>
            <a:ext cx="216534" cy="153888"/>
          </a:xfrm>
        </p:spPr>
        <p:txBody>
          <a:bodyPr/>
          <a:lstStyle/>
          <a:p>
            <a:fld id="{7A96CBF6-9F1D-46A7-939A-466EC12B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6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50F47304-1F70-423F-ACAC-2570D72FA36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46566" y="6618322"/>
            <a:ext cx="216534" cy="153888"/>
          </a:xfrm>
        </p:spPr>
        <p:txBody>
          <a:bodyPr/>
          <a:lstStyle/>
          <a:p>
            <a:fld id="{7E61DB82-47E2-406E-98F5-746A637F8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8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7395"/>
            <a:ext cx="9144000" cy="260985"/>
          </a:xfrm>
          <a:custGeom>
            <a:avLst/>
            <a:gdLst/>
            <a:ahLst/>
            <a:cxnLst/>
            <a:rect l="l" t="t" r="r" b="b"/>
            <a:pathLst>
              <a:path w="9144000" h="260984">
                <a:moveTo>
                  <a:pt x="0" y="260603"/>
                </a:moveTo>
                <a:lnTo>
                  <a:pt x="9144000" y="260603"/>
                </a:lnTo>
                <a:lnTo>
                  <a:pt x="9144000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67" y="245109"/>
            <a:ext cx="8894064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197" y="1982470"/>
            <a:ext cx="8523605" cy="4585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6566" y="6618322"/>
            <a:ext cx="216534" cy="19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1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vermesongs.com/2016/09/cover-qa-whats-favorite-muppets-cover-song.html" TargetMode="Externa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457200"/>
            <a:ext cx="8617966" cy="5715000"/>
          </a:xfrm>
          <a:custGeom>
            <a:avLst/>
            <a:gdLst/>
            <a:ahLst/>
            <a:cxnLst/>
            <a:rect l="l" t="t" r="r" b="b"/>
            <a:pathLst>
              <a:path w="7777480" h="3744595">
                <a:moveTo>
                  <a:pt x="0" y="624077"/>
                </a:moveTo>
                <a:lnTo>
                  <a:pt x="1877" y="575305"/>
                </a:lnTo>
                <a:lnTo>
                  <a:pt x="7418" y="527559"/>
                </a:lnTo>
                <a:lnTo>
                  <a:pt x="16482" y="480979"/>
                </a:lnTo>
                <a:lnTo>
                  <a:pt x="28932" y="435703"/>
                </a:lnTo>
                <a:lnTo>
                  <a:pt x="44628" y="391871"/>
                </a:lnTo>
                <a:lnTo>
                  <a:pt x="63432" y="349620"/>
                </a:lnTo>
                <a:lnTo>
                  <a:pt x="85205" y="309089"/>
                </a:lnTo>
                <a:lnTo>
                  <a:pt x="109809" y="270418"/>
                </a:lnTo>
                <a:lnTo>
                  <a:pt x="137104" y="233745"/>
                </a:lnTo>
                <a:lnTo>
                  <a:pt x="166951" y="199208"/>
                </a:lnTo>
                <a:lnTo>
                  <a:pt x="199213" y="166947"/>
                </a:lnTo>
                <a:lnTo>
                  <a:pt x="233750" y="137100"/>
                </a:lnTo>
                <a:lnTo>
                  <a:pt x="270424" y="109805"/>
                </a:lnTo>
                <a:lnTo>
                  <a:pt x="309095" y="85202"/>
                </a:lnTo>
                <a:lnTo>
                  <a:pt x="349625" y="63430"/>
                </a:lnTo>
                <a:lnTo>
                  <a:pt x="391876" y="44626"/>
                </a:lnTo>
                <a:lnTo>
                  <a:pt x="435708" y="28931"/>
                </a:lnTo>
                <a:lnTo>
                  <a:pt x="480983" y="16481"/>
                </a:lnTo>
                <a:lnTo>
                  <a:pt x="527562" y="7417"/>
                </a:lnTo>
                <a:lnTo>
                  <a:pt x="575307" y="1877"/>
                </a:lnTo>
                <a:lnTo>
                  <a:pt x="624077" y="0"/>
                </a:lnTo>
                <a:lnTo>
                  <a:pt x="7152894" y="0"/>
                </a:lnTo>
                <a:lnTo>
                  <a:pt x="7201666" y="1877"/>
                </a:lnTo>
                <a:lnTo>
                  <a:pt x="7249412" y="7417"/>
                </a:lnTo>
                <a:lnTo>
                  <a:pt x="7295992" y="16481"/>
                </a:lnTo>
                <a:lnTo>
                  <a:pt x="7341268" y="28931"/>
                </a:lnTo>
                <a:lnTo>
                  <a:pt x="7385100" y="44626"/>
                </a:lnTo>
                <a:lnTo>
                  <a:pt x="7427351" y="63430"/>
                </a:lnTo>
                <a:lnTo>
                  <a:pt x="7467882" y="85202"/>
                </a:lnTo>
                <a:lnTo>
                  <a:pt x="7506553" y="109805"/>
                </a:lnTo>
                <a:lnTo>
                  <a:pt x="7543226" y="137100"/>
                </a:lnTo>
                <a:lnTo>
                  <a:pt x="7577763" y="166947"/>
                </a:lnTo>
                <a:lnTo>
                  <a:pt x="7610024" y="199208"/>
                </a:lnTo>
                <a:lnTo>
                  <a:pt x="7639871" y="233745"/>
                </a:lnTo>
                <a:lnTo>
                  <a:pt x="7667166" y="270418"/>
                </a:lnTo>
                <a:lnTo>
                  <a:pt x="7691769" y="309089"/>
                </a:lnTo>
                <a:lnTo>
                  <a:pt x="7713541" y="349620"/>
                </a:lnTo>
                <a:lnTo>
                  <a:pt x="7732345" y="391871"/>
                </a:lnTo>
                <a:lnTo>
                  <a:pt x="7748040" y="435703"/>
                </a:lnTo>
                <a:lnTo>
                  <a:pt x="7760490" y="480979"/>
                </a:lnTo>
                <a:lnTo>
                  <a:pt x="7769554" y="527559"/>
                </a:lnTo>
                <a:lnTo>
                  <a:pt x="7775094" y="575305"/>
                </a:lnTo>
                <a:lnTo>
                  <a:pt x="7776972" y="624077"/>
                </a:lnTo>
                <a:lnTo>
                  <a:pt x="7776972" y="3120390"/>
                </a:lnTo>
                <a:lnTo>
                  <a:pt x="7775094" y="3169162"/>
                </a:lnTo>
                <a:lnTo>
                  <a:pt x="7769554" y="3216908"/>
                </a:lnTo>
                <a:lnTo>
                  <a:pt x="7760490" y="3263488"/>
                </a:lnTo>
                <a:lnTo>
                  <a:pt x="7748040" y="3308764"/>
                </a:lnTo>
                <a:lnTo>
                  <a:pt x="7732345" y="3352596"/>
                </a:lnTo>
                <a:lnTo>
                  <a:pt x="7713541" y="3394847"/>
                </a:lnTo>
                <a:lnTo>
                  <a:pt x="7691769" y="3435378"/>
                </a:lnTo>
                <a:lnTo>
                  <a:pt x="7667166" y="3474049"/>
                </a:lnTo>
                <a:lnTo>
                  <a:pt x="7639871" y="3510722"/>
                </a:lnTo>
                <a:lnTo>
                  <a:pt x="7610024" y="3545259"/>
                </a:lnTo>
                <a:lnTo>
                  <a:pt x="7577763" y="3577520"/>
                </a:lnTo>
                <a:lnTo>
                  <a:pt x="7543226" y="3607367"/>
                </a:lnTo>
                <a:lnTo>
                  <a:pt x="7506553" y="3634662"/>
                </a:lnTo>
                <a:lnTo>
                  <a:pt x="7467882" y="3659265"/>
                </a:lnTo>
                <a:lnTo>
                  <a:pt x="7427351" y="3681037"/>
                </a:lnTo>
                <a:lnTo>
                  <a:pt x="7385100" y="3699841"/>
                </a:lnTo>
                <a:lnTo>
                  <a:pt x="7341268" y="3715536"/>
                </a:lnTo>
                <a:lnTo>
                  <a:pt x="7295992" y="3727986"/>
                </a:lnTo>
                <a:lnTo>
                  <a:pt x="7249412" y="3737050"/>
                </a:lnTo>
                <a:lnTo>
                  <a:pt x="7201666" y="3742590"/>
                </a:lnTo>
                <a:lnTo>
                  <a:pt x="7152894" y="3744468"/>
                </a:lnTo>
                <a:lnTo>
                  <a:pt x="624077" y="3744468"/>
                </a:lnTo>
                <a:lnTo>
                  <a:pt x="575307" y="3742590"/>
                </a:lnTo>
                <a:lnTo>
                  <a:pt x="527562" y="3737050"/>
                </a:lnTo>
                <a:lnTo>
                  <a:pt x="480983" y="3727986"/>
                </a:lnTo>
                <a:lnTo>
                  <a:pt x="435708" y="3715536"/>
                </a:lnTo>
                <a:lnTo>
                  <a:pt x="391876" y="3699841"/>
                </a:lnTo>
                <a:lnTo>
                  <a:pt x="349625" y="3681037"/>
                </a:lnTo>
                <a:lnTo>
                  <a:pt x="309095" y="3659265"/>
                </a:lnTo>
                <a:lnTo>
                  <a:pt x="270424" y="3634662"/>
                </a:lnTo>
                <a:lnTo>
                  <a:pt x="233750" y="3607367"/>
                </a:lnTo>
                <a:lnTo>
                  <a:pt x="199213" y="3577520"/>
                </a:lnTo>
                <a:lnTo>
                  <a:pt x="166951" y="3545259"/>
                </a:lnTo>
                <a:lnTo>
                  <a:pt x="137104" y="3510722"/>
                </a:lnTo>
                <a:lnTo>
                  <a:pt x="109809" y="3474049"/>
                </a:lnTo>
                <a:lnTo>
                  <a:pt x="85205" y="3435378"/>
                </a:lnTo>
                <a:lnTo>
                  <a:pt x="63432" y="3394847"/>
                </a:lnTo>
                <a:lnTo>
                  <a:pt x="44628" y="3352596"/>
                </a:lnTo>
                <a:lnTo>
                  <a:pt x="28932" y="3308764"/>
                </a:lnTo>
                <a:lnTo>
                  <a:pt x="16482" y="3263488"/>
                </a:lnTo>
                <a:lnTo>
                  <a:pt x="7418" y="3216908"/>
                </a:lnTo>
                <a:lnTo>
                  <a:pt x="1877" y="3169162"/>
                </a:lnTo>
                <a:lnTo>
                  <a:pt x="0" y="3120390"/>
                </a:lnTo>
                <a:lnTo>
                  <a:pt x="0" y="624077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0883" y="914400"/>
            <a:ext cx="8153400" cy="494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본 강의 동영상 및 자료는 대한민국 저작권법을 준수합니다</a:t>
            </a:r>
            <a:r>
              <a:rPr lang="en-US" altLang="ko-KR" sz="2400" b="1" dirty="0">
                <a:solidFill>
                  <a:srgbClr val="001F5F"/>
                </a:solidFill>
                <a:latin typeface="맑은 고딕"/>
                <a:cs typeface="맑은 고딕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본 강의 동영상 및 자료는 </a:t>
            </a: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상명대학교 재학생들의 </a:t>
            </a: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수업목적으로 </a:t>
            </a:r>
            <a:r>
              <a:rPr lang="ko-KR" altLang="en-US" sz="2400" b="1" dirty="0" err="1">
                <a:solidFill>
                  <a:srgbClr val="001F5F"/>
                </a:solidFill>
                <a:latin typeface="맑은 고딕"/>
                <a:cs typeface="맑은 고딕"/>
              </a:rPr>
              <a:t>제작・배포되는</a:t>
            </a: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 것이므로</a:t>
            </a:r>
            <a:r>
              <a:rPr lang="en-US" altLang="ko-KR" sz="2400" b="1" dirty="0">
                <a:solidFill>
                  <a:srgbClr val="001F5F"/>
                </a:solidFill>
                <a:latin typeface="맑은 고딕"/>
                <a:cs typeface="맑은 고딕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수업목적으로 내려 받은 강의 동영상 및 자료는 </a:t>
            </a: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수업 목적 이외에 다른 용도로 사용할 수 없으며</a:t>
            </a:r>
            <a:r>
              <a:rPr lang="en-US" altLang="ko-KR" sz="2400" b="1" dirty="0">
                <a:solidFill>
                  <a:srgbClr val="001F5F"/>
                </a:solidFill>
                <a:latin typeface="맑은 고딕"/>
                <a:cs typeface="맑은 고딕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다른 장소 및 타인에게 복제</a:t>
            </a:r>
            <a:r>
              <a:rPr lang="en-US" altLang="ko-KR" sz="2400" b="1" dirty="0">
                <a:solidFill>
                  <a:srgbClr val="001F5F"/>
                </a:solidFill>
                <a:latin typeface="맑은 고딕"/>
                <a:cs typeface="맑은 고딕"/>
              </a:rPr>
              <a:t>, </a:t>
            </a: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전송하여 공유할 수 없습니다</a:t>
            </a:r>
            <a:r>
              <a:rPr lang="en-US" altLang="ko-KR" sz="2400" b="1" dirty="0">
                <a:solidFill>
                  <a:srgbClr val="001F5F"/>
                </a:solidFill>
                <a:latin typeface="맑은 고딕"/>
                <a:cs typeface="맑은 고딕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이를 위반해서 발생하는 모든 법적 책임은 </a:t>
            </a:r>
            <a:endParaRPr lang="en-US" altLang="ko-KR" sz="2400" b="1" dirty="0">
              <a:solidFill>
                <a:srgbClr val="001F5F"/>
              </a:solidFill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ko-KR" altLang="en-US" sz="2400" b="1" dirty="0">
                <a:solidFill>
                  <a:srgbClr val="001F5F"/>
                </a:solidFill>
                <a:latin typeface="맑은 고딕"/>
                <a:cs typeface="맑은 고딕"/>
              </a:rPr>
              <a:t>행위 주체인 본인에게 있습니다</a:t>
            </a:r>
            <a:r>
              <a:rPr lang="en-US" altLang="ko-KR" sz="2400" b="1" dirty="0">
                <a:solidFill>
                  <a:srgbClr val="001F5F"/>
                </a:solidFill>
                <a:latin typeface="맑은 고딕"/>
                <a:cs typeface="맑은 고딕"/>
              </a:rPr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30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13" dirty="0"/>
              <a:t>if</a:t>
            </a:r>
            <a:r>
              <a:rPr lang="ko-KR" altLang="en-US" spc="-113" dirty="0"/>
              <a:t>문으로 참과 거짓을 가려봅시다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295400"/>
            <a:ext cx="8523605" cy="4585334"/>
          </a:xfrm>
        </p:spPr>
        <p:txBody>
          <a:bodyPr/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참일 때 실행하는 문장과 거짓일 때 실행하는 문장이 다를 때 사용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F9EE9DB2-F9FA-B6D1-AEC5-E1F182EAAF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1A7E20-FC64-2A64-321B-F3374578BA7C}"/>
              </a:ext>
            </a:extLst>
          </p:cNvPr>
          <p:cNvGrpSpPr/>
          <p:nvPr/>
        </p:nvGrpSpPr>
        <p:grpSpPr>
          <a:xfrm>
            <a:off x="1665860" y="2514600"/>
            <a:ext cx="5812277" cy="3556826"/>
            <a:chOff x="2188723" y="2767774"/>
            <a:chExt cx="5014742" cy="278840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8723" y="2767774"/>
              <a:ext cx="4663289" cy="2639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115" y="5220423"/>
              <a:ext cx="1400175" cy="335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E739F1-5C8D-5B77-830D-3C2A2CAE8B7C}"/>
                </a:ext>
              </a:extLst>
            </p:cNvPr>
            <p:cNvSpPr/>
            <p:nvPr/>
          </p:nvSpPr>
          <p:spPr>
            <a:xfrm>
              <a:off x="6139550" y="4957440"/>
              <a:ext cx="1063915" cy="43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5869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13" dirty="0"/>
              <a:t>if</a:t>
            </a:r>
            <a:r>
              <a:rPr lang="ko-KR" altLang="en-US" spc="-113" dirty="0"/>
              <a:t>문으로 참과 거짓을 가려봅시다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0247"/>
            <a:r>
              <a:rPr lang="en-US" altLang="ko-KR" dirty="0" err="1"/>
              <a:t> </a:t>
            </a:r>
            <a:endParaRPr lang="en-US" altLang="ko-KR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D6221C3A-3B7D-CA47-AFA1-B71DED8CEB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7406FB-B935-0DED-CF84-EE3887FE88B8}"/>
              </a:ext>
            </a:extLst>
          </p:cNvPr>
          <p:cNvGrpSpPr/>
          <p:nvPr/>
        </p:nvGrpSpPr>
        <p:grpSpPr>
          <a:xfrm>
            <a:off x="609600" y="1295400"/>
            <a:ext cx="7658100" cy="5001133"/>
            <a:chOff x="1417807" y="2188735"/>
            <a:chExt cx="6308387" cy="3412889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807" y="4772510"/>
              <a:ext cx="516413" cy="22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078" y="4644136"/>
              <a:ext cx="1443038" cy="421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046" y="4667167"/>
              <a:ext cx="1035844" cy="364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84B51A3-04C1-E17A-1567-39367077ADC6}"/>
                </a:ext>
              </a:extLst>
            </p:cNvPr>
            <p:cNvSpPr/>
            <p:nvPr/>
          </p:nvSpPr>
          <p:spPr>
            <a:xfrm>
              <a:off x="6139550" y="4644136"/>
              <a:ext cx="1586644" cy="43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5DFF7BE-96AA-1CF5-870E-F9C33DD5FC81}"/>
                </a:ext>
              </a:extLst>
            </p:cNvPr>
            <p:cNvGrpSpPr/>
            <p:nvPr/>
          </p:nvGrpSpPr>
          <p:grpSpPr>
            <a:xfrm>
              <a:off x="2032201" y="2188735"/>
              <a:ext cx="5582684" cy="3412889"/>
              <a:chOff x="2757910" y="908721"/>
              <a:chExt cx="7443579" cy="4550519"/>
            </a:xfrm>
          </p:grpSpPr>
          <p:pic>
            <p:nvPicPr>
              <p:cNvPr id="8195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5470" y="908721"/>
                <a:ext cx="4156019" cy="4005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96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7910" y="2184128"/>
                <a:ext cx="3253446" cy="2700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D6FC5AC-4BEB-80DA-B1BD-B1F6188CBF18}"/>
                  </a:ext>
                </a:extLst>
              </p:cNvPr>
              <p:cNvSpPr/>
              <p:nvPr/>
            </p:nvSpPr>
            <p:spPr>
              <a:xfrm>
                <a:off x="4239795" y="4884760"/>
                <a:ext cx="1805675" cy="574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02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spc="-113" dirty="0"/>
              <a:t>if</a:t>
            </a:r>
            <a:r>
              <a:rPr lang="ko-KR" altLang="en-US" sz="3300" spc="-113" dirty="0"/>
              <a:t>문 안에 </a:t>
            </a:r>
            <a:r>
              <a:rPr lang="en-US" altLang="ko-KR" sz="3300" spc="-113" dirty="0"/>
              <a:t>if</a:t>
            </a:r>
            <a:r>
              <a:rPr lang="ko-KR" altLang="en-US" sz="3300" spc="-113" dirty="0"/>
              <a:t>문이 들어가면 어떻게 될까요</a:t>
            </a:r>
            <a:r>
              <a:rPr lang="en-US" altLang="ko-KR" sz="3300" spc="-113" dirty="0"/>
              <a:t>?</a:t>
            </a:r>
            <a:r>
              <a:rPr lang="en-US" altLang="ko-KR" sz="3300" dirty="0"/>
              <a:t>(1)</a:t>
            </a:r>
            <a:endParaRPr lang="ko-KR" altLang="en-US" sz="3300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295400"/>
            <a:ext cx="8523605" cy="4585334"/>
          </a:xfrm>
        </p:spPr>
        <p:txBody>
          <a:bodyPr/>
          <a:lstStyle/>
          <a:p>
            <a:r>
              <a:rPr lang="en-US" altLang="ko-KR" dirty="0"/>
              <a:t>if ~ else ~ if ~ else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ABDD9314-BA26-DB10-37C7-098010DE67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1905000"/>
            <a:ext cx="6172200" cy="408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72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spc="-113" dirty="0"/>
              <a:t>if</a:t>
            </a:r>
            <a:r>
              <a:rPr lang="ko-KR" altLang="en-US" sz="3300" spc="-113" dirty="0"/>
              <a:t>문 안에 </a:t>
            </a:r>
            <a:r>
              <a:rPr lang="en-US" altLang="ko-KR" sz="3300" spc="-113" dirty="0"/>
              <a:t>if</a:t>
            </a:r>
            <a:r>
              <a:rPr lang="ko-KR" altLang="en-US" sz="3300" spc="-113" dirty="0"/>
              <a:t>문이 들어가면 어떻게 될까요</a:t>
            </a:r>
            <a:r>
              <a:rPr lang="en-US" altLang="ko-KR" sz="3300" spc="-113" dirty="0"/>
              <a:t>?</a:t>
            </a:r>
            <a:r>
              <a:rPr lang="en-US" altLang="ko-KR" sz="3300" dirty="0"/>
              <a:t>(2)</a:t>
            </a:r>
            <a:endParaRPr lang="ko-KR" altLang="en-US" sz="3300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행에서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50</a:t>
            </a:r>
            <a:r>
              <a:rPr lang="ko-KR" altLang="en-US" dirty="0"/>
              <a:t>보다 크면 참이므로 들여쓰기가 된 부분</a:t>
            </a:r>
            <a:r>
              <a:rPr lang="en-US" altLang="ko-KR" dirty="0"/>
              <a:t>(4</a:t>
            </a:r>
            <a:r>
              <a:rPr lang="ko-KR" altLang="en-US" dirty="0"/>
              <a:t>행</a:t>
            </a:r>
            <a:r>
              <a:rPr lang="en-US" altLang="ko-KR" dirty="0"/>
              <a:t>~7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내용을 실행</a:t>
            </a:r>
            <a:endParaRPr lang="en-US" altLang="ko-KR" dirty="0"/>
          </a:p>
          <a:p>
            <a:pPr marL="342900" lvl="1"/>
            <a:r>
              <a:rPr lang="en-US" altLang="ko-KR" dirty="0"/>
              <a:t>  </a:t>
            </a:r>
            <a:r>
              <a:rPr lang="ko-KR" altLang="en-US" dirty="0"/>
              <a:t>그 안에서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보다 작아서 </a:t>
            </a:r>
            <a:r>
              <a:rPr lang="en-US" altLang="ko-KR" dirty="0"/>
              <a:t>5</a:t>
            </a:r>
            <a:r>
              <a:rPr lang="ko-KR" altLang="en-US" dirty="0"/>
              <a:t>행을 출력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E7A10097-D8BD-E640-A9D0-93D1331FDC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C2CD9E-B8D9-F214-CE65-C4768E2F31DC}"/>
              </a:ext>
            </a:extLst>
          </p:cNvPr>
          <p:cNvGrpSpPr/>
          <p:nvPr/>
        </p:nvGrpSpPr>
        <p:grpSpPr>
          <a:xfrm>
            <a:off x="671551" y="1447800"/>
            <a:ext cx="7800897" cy="3886200"/>
            <a:chOff x="1236044" y="2208920"/>
            <a:chExt cx="6364753" cy="259903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879" y="2208920"/>
              <a:ext cx="5315918" cy="2599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0744" y="2208920"/>
              <a:ext cx="901995" cy="325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415" y="4434353"/>
              <a:ext cx="497018" cy="20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AC8563-43BD-8189-78C2-F3DF37A2CDBD}"/>
                </a:ext>
              </a:extLst>
            </p:cNvPr>
            <p:cNvSpPr/>
            <p:nvPr/>
          </p:nvSpPr>
          <p:spPr>
            <a:xfrm>
              <a:off x="1236044" y="2209515"/>
              <a:ext cx="1127778" cy="43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24373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spc="-113" dirty="0"/>
              <a:t>if</a:t>
            </a:r>
            <a:r>
              <a:rPr lang="ko-KR" altLang="en-US" sz="3300" spc="-113" dirty="0"/>
              <a:t>문 안에 </a:t>
            </a:r>
            <a:r>
              <a:rPr lang="en-US" altLang="ko-KR" sz="3300" spc="-113" dirty="0"/>
              <a:t>if</a:t>
            </a:r>
            <a:r>
              <a:rPr lang="ko-KR" altLang="en-US" sz="3300" spc="-113" dirty="0"/>
              <a:t>문이 들어가면 어떻게 될까요</a:t>
            </a:r>
            <a:r>
              <a:rPr lang="en-US" altLang="ko-KR" sz="3300" spc="-113" dirty="0"/>
              <a:t>?</a:t>
            </a:r>
            <a:r>
              <a:rPr lang="en-US" altLang="ko-KR" sz="3300" dirty="0"/>
              <a:t>(3)</a:t>
            </a:r>
            <a:endParaRPr lang="ko-KR" altLang="en-US" sz="3300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219200"/>
            <a:ext cx="8523605" cy="4585334"/>
          </a:xfrm>
        </p:spPr>
        <p:txBody>
          <a:bodyPr/>
          <a:lstStyle/>
          <a:p>
            <a:pPr lvl="1"/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문의 실제 사례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761029A-0009-C896-F14E-561706C4C3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EB9A45-C861-37F7-80F7-196E350F4C55}"/>
              </a:ext>
            </a:extLst>
          </p:cNvPr>
          <p:cNvGrpSpPr/>
          <p:nvPr/>
        </p:nvGrpSpPr>
        <p:grpSpPr>
          <a:xfrm>
            <a:off x="1447800" y="1600200"/>
            <a:ext cx="5029200" cy="4773317"/>
            <a:chOff x="3069639" y="2181062"/>
            <a:chExt cx="3617068" cy="3509052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604" y="5062455"/>
              <a:ext cx="3312103" cy="627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2A88E08-C374-69D6-5A7F-4F4A3FDDD8ED}"/>
                </a:ext>
              </a:extLst>
            </p:cNvPr>
            <p:cNvGrpSpPr/>
            <p:nvPr/>
          </p:nvGrpSpPr>
          <p:grpSpPr>
            <a:xfrm>
              <a:off x="3069639" y="2181062"/>
              <a:ext cx="3617067" cy="2850566"/>
              <a:chOff x="3795950" y="683696"/>
              <a:chExt cx="5959780" cy="4639827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900" y="683696"/>
                <a:ext cx="4559830" cy="4639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25BDCB9-16FF-1509-6A89-2F61FEF173FF}"/>
                  </a:ext>
                </a:extLst>
              </p:cNvPr>
              <p:cNvSpPr/>
              <p:nvPr/>
            </p:nvSpPr>
            <p:spPr>
              <a:xfrm>
                <a:off x="3795950" y="1583796"/>
                <a:ext cx="1418553" cy="574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00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spc="-113" dirty="0"/>
              <a:t>if</a:t>
            </a:r>
            <a:r>
              <a:rPr lang="ko-KR" altLang="en-US" sz="3300" spc="-113" dirty="0"/>
              <a:t>문 안에 </a:t>
            </a:r>
            <a:r>
              <a:rPr lang="en-US" altLang="ko-KR" sz="3300" spc="-113" dirty="0"/>
              <a:t>if</a:t>
            </a:r>
            <a:r>
              <a:rPr lang="ko-KR" altLang="en-US" sz="3300" spc="-113" dirty="0"/>
              <a:t>문이 들어가면 어떻게 될까요</a:t>
            </a:r>
            <a:r>
              <a:rPr lang="en-US" altLang="ko-KR" sz="3300" spc="-113" dirty="0"/>
              <a:t>?</a:t>
            </a:r>
            <a:r>
              <a:rPr lang="en-US" altLang="ko-KR" sz="3300" dirty="0"/>
              <a:t>(4)</a:t>
            </a:r>
            <a:endParaRPr lang="ko-KR" altLang="en-US" sz="33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199" y="947717"/>
            <a:ext cx="6705600" cy="549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977875E1-C953-49C5-DA3E-8DEC59C1CB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21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300" spc="-113" dirty="0"/>
              <a:t>if</a:t>
            </a:r>
            <a:r>
              <a:rPr lang="ko-KR" altLang="en-US" sz="3300" spc="-113" dirty="0"/>
              <a:t>문 안에 </a:t>
            </a:r>
            <a:r>
              <a:rPr lang="en-US" altLang="ko-KR" sz="3300" spc="-113" dirty="0"/>
              <a:t>if</a:t>
            </a:r>
            <a:r>
              <a:rPr lang="ko-KR" altLang="en-US" sz="3300" spc="-113" dirty="0"/>
              <a:t>문이 들어가면 어떻게 될까요</a:t>
            </a:r>
            <a:r>
              <a:rPr lang="en-US" altLang="ko-KR" sz="3300" spc="-113" dirty="0"/>
              <a:t>?</a:t>
            </a:r>
            <a:r>
              <a:rPr lang="en-US" altLang="ko-KR" sz="3300" dirty="0"/>
              <a:t>(5)</a:t>
            </a:r>
            <a:endParaRPr lang="ko-KR" altLang="en-US" sz="3300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295400"/>
            <a:ext cx="8523605" cy="4585334"/>
          </a:xfrm>
        </p:spPr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~ else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A5F831FB-185B-B912-0AF3-28124753C7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5F6924-0A40-3FB0-6C3A-CBC356C5E68C}"/>
              </a:ext>
            </a:extLst>
          </p:cNvPr>
          <p:cNvGrpSpPr/>
          <p:nvPr/>
        </p:nvGrpSpPr>
        <p:grpSpPr>
          <a:xfrm>
            <a:off x="123718" y="1738912"/>
            <a:ext cx="7543800" cy="4720626"/>
            <a:chOff x="2115979" y="2422720"/>
            <a:chExt cx="4957763" cy="313610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979" y="2422720"/>
              <a:ext cx="4957763" cy="3136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2B5A0F-BCE0-7A10-4F2F-383FB31B012A}"/>
                </a:ext>
              </a:extLst>
            </p:cNvPr>
            <p:cNvSpPr/>
            <p:nvPr/>
          </p:nvSpPr>
          <p:spPr>
            <a:xfrm>
              <a:off x="2115979" y="5127966"/>
              <a:ext cx="1063915" cy="43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46205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13" dirty="0"/>
              <a:t>단순 </a:t>
            </a:r>
            <a:r>
              <a:rPr lang="en-US" altLang="ko-KR" spc="-113" dirty="0"/>
              <a:t>for</a:t>
            </a:r>
            <a:r>
              <a:rPr lang="ko-KR" altLang="en-US" spc="-113" dirty="0"/>
              <a:t>문으로 일거리를 줄여봅시다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447800"/>
            <a:ext cx="8523605" cy="3323987"/>
          </a:xfrm>
        </p:spPr>
        <p:txBody>
          <a:bodyPr/>
          <a:lstStyle/>
          <a:p>
            <a:pPr lvl="1"/>
            <a:r>
              <a:rPr lang="en-US" altLang="ko-KR" dirty="0"/>
              <a:t>print()</a:t>
            </a:r>
            <a:r>
              <a:rPr lang="ko-KR" altLang="en-US" dirty="0"/>
              <a:t>에서 </a:t>
            </a:r>
            <a:r>
              <a:rPr lang="en-US" altLang="ko-KR" dirty="0" err="1"/>
              <a:t>i</a:t>
            </a:r>
            <a:r>
              <a:rPr lang="ko-KR" altLang="en-US" dirty="0"/>
              <a:t>값을 사용해서 제일 앞에 숫자를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range() </a:t>
            </a:r>
            <a:r>
              <a:rPr lang="ko-KR" altLang="en-US" dirty="0"/>
              <a:t>함수의 시작 값을 </a:t>
            </a:r>
            <a:r>
              <a:rPr lang="en-US" altLang="ko-KR" dirty="0"/>
              <a:t>2</a:t>
            </a:r>
            <a:r>
              <a:rPr lang="ko-KR" altLang="en-US" dirty="0"/>
              <a:t>로 하고 </a:t>
            </a:r>
            <a:r>
              <a:rPr lang="en-US" altLang="ko-KR" dirty="0" err="1"/>
              <a:t>i</a:t>
            </a:r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씩 줄여가며</a:t>
            </a:r>
            <a:r>
              <a:rPr lang="en-US" altLang="ko-KR" dirty="0"/>
              <a:t>(0</a:t>
            </a:r>
            <a:r>
              <a:rPr lang="ko-KR" altLang="en-US" dirty="0"/>
              <a:t>이 될 때까지</a:t>
            </a:r>
            <a:r>
              <a:rPr lang="en-US" altLang="ko-KR" dirty="0"/>
              <a:t>) print() </a:t>
            </a:r>
            <a:r>
              <a:rPr lang="ko-KR" altLang="en-US" dirty="0"/>
              <a:t>함수를 세 번 실행하는 프로그램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0D7BA3D7-3D86-2DE9-4F82-F39084ADA2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521657" cy="169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10501"/>
            <a:ext cx="5521657" cy="168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1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13" dirty="0"/>
              <a:t>단순 </a:t>
            </a:r>
            <a:r>
              <a:rPr lang="en-US" altLang="ko-KR" spc="-113" dirty="0"/>
              <a:t>for</a:t>
            </a:r>
            <a:r>
              <a:rPr lang="ko-KR" altLang="en-US" spc="-113" dirty="0"/>
              <a:t>문으로 일거리를 줄여봅시다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524000"/>
            <a:ext cx="8523605" cy="3877985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1~5</a:t>
            </a:r>
            <a:r>
              <a:rPr lang="ko-KR" altLang="en-US" dirty="0"/>
              <a:t>까지 숫자들을 차례대로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출력 결과가 한 줄에 나온 이유는 </a:t>
            </a:r>
            <a:r>
              <a:rPr lang="en-US" altLang="ko-KR" dirty="0"/>
              <a:t>print() </a:t>
            </a:r>
            <a:r>
              <a:rPr lang="ko-KR" altLang="en-US" dirty="0"/>
              <a:t>함수의 마지막에 </a:t>
            </a:r>
            <a:r>
              <a:rPr lang="en-US" altLang="ko-KR" dirty="0"/>
              <a:t>end=“ ”</a:t>
            </a:r>
            <a:r>
              <a:rPr lang="ko-KR" altLang="en-US" dirty="0"/>
              <a:t>를 썼기 때문</a:t>
            </a:r>
            <a:endParaRPr lang="en-US" altLang="ko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6B6D28E-2067-F35F-60D5-A91E3786ED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08" y="2590800"/>
            <a:ext cx="771378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10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000" spc="-113" dirty="0"/>
              <a:t>for</a:t>
            </a:r>
            <a:r>
              <a:rPr lang="ko-KR" altLang="en-US" sz="3000" spc="-113" dirty="0"/>
              <a:t>문 안에 </a:t>
            </a:r>
            <a:r>
              <a:rPr lang="en-US" altLang="ko-KR" sz="3000" spc="-113" dirty="0"/>
              <a:t>for</a:t>
            </a:r>
            <a:r>
              <a:rPr lang="ko-KR" altLang="en-US" sz="3000" spc="-113" dirty="0"/>
              <a:t>문이 들어가면 어떻게 될까요</a:t>
            </a:r>
            <a:r>
              <a:rPr lang="en-US" altLang="ko-KR" sz="3000" spc="-113" dirty="0"/>
              <a:t>?</a:t>
            </a:r>
            <a:r>
              <a:rPr lang="en-US" altLang="ko-KR" sz="3000" dirty="0"/>
              <a:t>(1)</a:t>
            </a:r>
            <a:endParaRPr lang="ko-KR" altLang="en-US" sz="3000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295400"/>
            <a:ext cx="8523605" cy="4585334"/>
          </a:xfrm>
        </p:spPr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문의 개념</a:t>
            </a:r>
            <a:endParaRPr lang="en-US" altLang="ko-KR" dirty="0"/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 내부에 또 다른 </a:t>
            </a:r>
            <a:r>
              <a:rPr lang="en-US" altLang="ko-KR" dirty="0"/>
              <a:t>for</a:t>
            </a:r>
            <a:r>
              <a:rPr lang="ko-KR" altLang="en-US" dirty="0"/>
              <a:t>문이 들어있는 형태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771E3DBC-479B-08C6-7CCC-913BAE9FF8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45" y="2133600"/>
            <a:ext cx="6347707" cy="35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73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97395"/>
            <a:ext cx="9144000" cy="260985"/>
          </a:xfrm>
          <a:custGeom>
            <a:avLst/>
            <a:gdLst/>
            <a:ahLst/>
            <a:cxnLst/>
            <a:rect l="l" t="t" r="r" b="b"/>
            <a:pathLst>
              <a:path w="9144000" h="260984">
                <a:moveTo>
                  <a:pt x="0" y="260603"/>
                </a:moveTo>
                <a:lnTo>
                  <a:pt x="9144000" y="260603"/>
                </a:lnTo>
                <a:lnTo>
                  <a:pt x="9144000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240" y="1772411"/>
            <a:ext cx="8425180" cy="2376170"/>
          </a:xfrm>
          <a:custGeom>
            <a:avLst/>
            <a:gdLst/>
            <a:ahLst/>
            <a:cxnLst/>
            <a:rect l="l" t="t" r="r" b="b"/>
            <a:pathLst>
              <a:path w="8425180" h="2376170">
                <a:moveTo>
                  <a:pt x="0" y="395986"/>
                </a:moveTo>
                <a:lnTo>
                  <a:pt x="2664" y="349806"/>
                </a:lnTo>
                <a:lnTo>
                  <a:pt x="10458" y="305190"/>
                </a:lnTo>
                <a:lnTo>
                  <a:pt x="23085" y="262437"/>
                </a:lnTo>
                <a:lnTo>
                  <a:pt x="40249" y="221842"/>
                </a:lnTo>
                <a:lnTo>
                  <a:pt x="61651" y="183703"/>
                </a:lnTo>
                <a:lnTo>
                  <a:pt x="86995" y="148318"/>
                </a:lnTo>
                <a:lnTo>
                  <a:pt x="115984" y="115982"/>
                </a:lnTo>
                <a:lnTo>
                  <a:pt x="148320" y="86994"/>
                </a:lnTo>
                <a:lnTo>
                  <a:pt x="183707" y="61651"/>
                </a:lnTo>
                <a:lnTo>
                  <a:pt x="221847" y="40249"/>
                </a:lnTo>
                <a:lnTo>
                  <a:pt x="262443" y="23085"/>
                </a:lnTo>
                <a:lnTo>
                  <a:pt x="305198" y="10458"/>
                </a:lnTo>
                <a:lnTo>
                  <a:pt x="349816" y="2664"/>
                </a:lnTo>
                <a:lnTo>
                  <a:pt x="395998" y="0"/>
                </a:lnTo>
                <a:lnTo>
                  <a:pt x="8028685" y="0"/>
                </a:lnTo>
                <a:lnTo>
                  <a:pt x="8074865" y="2664"/>
                </a:lnTo>
                <a:lnTo>
                  <a:pt x="8119481" y="10458"/>
                </a:lnTo>
                <a:lnTo>
                  <a:pt x="8162234" y="23085"/>
                </a:lnTo>
                <a:lnTo>
                  <a:pt x="8202829" y="40249"/>
                </a:lnTo>
                <a:lnTo>
                  <a:pt x="8240968" y="61651"/>
                </a:lnTo>
                <a:lnTo>
                  <a:pt x="8276353" y="86994"/>
                </a:lnTo>
                <a:lnTo>
                  <a:pt x="8308689" y="115982"/>
                </a:lnTo>
                <a:lnTo>
                  <a:pt x="8337677" y="148318"/>
                </a:lnTo>
                <a:lnTo>
                  <a:pt x="8363020" y="183703"/>
                </a:lnTo>
                <a:lnTo>
                  <a:pt x="8384422" y="221842"/>
                </a:lnTo>
                <a:lnTo>
                  <a:pt x="8401586" y="262437"/>
                </a:lnTo>
                <a:lnTo>
                  <a:pt x="8414213" y="305190"/>
                </a:lnTo>
                <a:lnTo>
                  <a:pt x="8422007" y="349806"/>
                </a:lnTo>
                <a:lnTo>
                  <a:pt x="8424671" y="395986"/>
                </a:lnTo>
                <a:lnTo>
                  <a:pt x="8424671" y="1979930"/>
                </a:lnTo>
                <a:lnTo>
                  <a:pt x="8422007" y="2026109"/>
                </a:lnTo>
                <a:lnTo>
                  <a:pt x="8414213" y="2070725"/>
                </a:lnTo>
                <a:lnTo>
                  <a:pt x="8401586" y="2113478"/>
                </a:lnTo>
                <a:lnTo>
                  <a:pt x="8384422" y="2154073"/>
                </a:lnTo>
                <a:lnTo>
                  <a:pt x="8363020" y="2192212"/>
                </a:lnTo>
                <a:lnTo>
                  <a:pt x="8337677" y="2227597"/>
                </a:lnTo>
                <a:lnTo>
                  <a:pt x="8308689" y="2259933"/>
                </a:lnTo>
                <a:lnTo>
                  <a:pt x="8276353" y="2288921"/>
                </a:lnTo>
                <a:lnTo>
                  <a:pt x="8240968" y="2314264"/>
                </a:lnTo>
                <a:lnTo>
                  <a:pt x="8202829" y="2335666"/>
                </a:lnTo>
                <a:lnTo>
                  <a:pt x="8162234" y="2352830"/>
                </a:lnTo>
                <a:lnTo>
                  <a:pt x="8119481" y="2365457"/>
                </a:lnTo>
                <a:lnTo>
                  <a:pt x="8074865" y="2373251"/>
                </a:lnTo>
                <a:lnTo>
                  <a:pt x="8028685" y="2375916"/>
                </a:lnTo>
                <a:lnTo>
                  <a:pt x="395998" y="2375916"/>
                </a:lnTo>
                <a:lnTo>
                  <a:pt x="349816" y="2373251"/>
                </a:lnTo>
                <a:lnTo>
                  <a:pt x="305198" y="2365457"/>
                </a:lnTo>
                <a:lnTo>
                  <a:pt x="262443" y="2352830"/>
                </a:lnTo>
                <a:lnTo>
                  <a:pt x="221847" y="2335666"/>
                </a:lnTo>
                <a:lnTo>
                  <a:pt x="183707" y="2314264"/>
                </a:lnTo>
                <a:lnTo>
                  <a:pt x="148320" y="2288921"/>
                </a:lnTo>
                <a:lnTo>
                  <a:pt x="115984" y="2259933"/>
                </a:lnTo>
                <a:lnTo>
                  <a:pt x="86995" y="2227597"/>
                </a:lnTo>
                <a:lnTo>
                  <a:pt x="61651" y="2192212"/>
                </a:lnTo>
                <a:lnTo>
                  <a:pt x="40249" y="2154073"/>
                </a:lnTo>
                <a:lnTo>
                  <a:pt x="23085" y="2113478"/>
                </a:lnTo>
                <a:lnTo>
                  <a:pt x="10458" y="2070725"/>
                </a:lnTo>
                <a:lnTo>
                  <a:pt x="2664" y="2026109"/>
                </a:lnTo>
                <a:lnTo>
                  <a:pt x="0" y="1979930"/>
                </a:lnTo>
                <a:lnTo>
                  <a:pt x="0" y="395986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9339" y="2372867"/>
            <a:ext cx="0" cy="1200150"/>
          </a:xfrm>
          <a:custGeom>
            <a:avLst/>
            <a:gdLst/>
            <a:ahLst/>
            <a:cxnLst/>
            <a:rect l="l" t="t" r="r" b="b"/>
            <a:pathLst>
              <a:path h="1200150">
                <a:moveTo>
                  <a:pt x="0" y="0"/>
                </a:moveTo>
                <a:lnTo>
                  <a:pt x="0" y="119976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1" y="0"/>
            <a:ext cx="9131807" cy="101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0" y="2377323"/>
            <a:ext cx="5383530" cy="1012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500" spc="-130" dirty="0"/>
              <a:t>알고리즘과 </a:t>
            </a:r>
            <a:r>
              <a:rPr lang="ko-KR" altLang="en-US" sz="2500" spc="-130" dirty="0" err="1"/>
              <a:t>게임콘텐츠</a:t>
            </a:r>
            <a:br>
              <a:rPr lang="en-US" sz="2500" spc="-315" dirty="0"/>
            </a:br>
            <a:br>
              <a:rPr lang="en-US" altLang="ko-KR" spc="-105" dirty="0"/>
            </a:br>
            <a:r>
              <a:rPr lang="en-US" altLang="ko-KR" spc="-105" dirty="0"/>
              <a:t>1</a:t>
            </a:r>
            <a:r>
              <a:rPr lang="ko-KR" altLang="en-US" spc="-105" dirty="0"/>
              <a:t>학기 정리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71500" y="2394204"/>
            <a:ext cx="1584960" cy="1152525"/>
          </a:xfrm>
          <a:custGeom>
            <a:avLst/>
            <a:gdLst/>
            <a:ahLst/>
            <a:cxnLst/>
            <a:rect l="l" t="t" r="r" b="b"/>
            <a:pathLst>
              <a:path w="1584960" h="1152525">
                <a:moveTo>
                  <a:pt x="0" y="1152144"/>
                </a:moveTo>
                <a:lnTo>
                  <a:pt x="1584960" y="1152144"/>
                </a:lnTo>
                <a:lnTo>
                  <a:pt x="1584960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9144">
            <a:solidFill>
              <a:srgbClr val="7E7E7E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" y="2209800"/>
            <a:ext cx="1696212" cy="1435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5451" y="4942078"/>
            <a:ext cx="2392680" cy="75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맑은 고딕"/>
                <a:cs typeface="맑은 고딕"/>
              </a:rPr>
              <a:t>202</a:t>
            </a:r>
            <a:r>
              <a:rPr lang="en-US" sz="1800" b="1" dirty="0">
                <a:solidFill>
                  <a:srgbClr val="001F5F"/>
                </a:solidFill>
                <a:latin typeface="맑은 고딕"/>
                <a:cs typeface="맑은 고딕"/>
              </a:rPr>
              <a:t>3</a:t>
            </a:r>
            <a:r>
              <a:rPr sz="1800" b="1" dirty="0">
                <a:solidFill>
                  <a:srgbClr val="001F5F"/>
                </a:solidFill>
                <a:latin typeface="맑은 고딕"/>
                <a:cs typeface="맑은 고딕"/>
              </a:rPr>
              <a:t>. </a:t>
            </a:r>
            <a:r>
              <a:rPr lang="en-US" sz="1800" b="1" dirty="0">
                <a:solidFill>
                  <a:srgbClr val="001F5F"/>
                </a:solidFill>
                <a:latin typeface="맑은 고딕"/>
                <a:cs typeface="맑은 고딕"/>
              </a:rPr>
              <a:t>9</a:t>
            </a:r>
            <a:r>
              <a:rPr sz="1800" b="1" dirty="0">
                <a:solidFill>
                  <a:srgbClr val="001F5F"/>
                </a:solidFill>
                <a:latin typeface="맑은 고딕"/>
                <a:cs typeface="맑은 고딕"/>
              </a:rPr>
              <a:t>.</a:t>
            </a:r>
            <a:r>
              <a:rPr sz="1800" b="1" spc="-40" dirty="0">
                <a:solidFill>
                  <a:srgbClr val="001F5F"/>
                </a:solidFill>
                <a:latin typeface="맑은 고딕"/>
                <a:cs typeface="맑은 고딕"/>
              </a:rPr>
              <a:t> </a:t>
            </a:r>
            <a:r>
              <a:rPr lang="en-US" sz="1800" b="1" spc="-40" dirty="0">
                <a:solidFill>
                  <a:srgbClr val="001F5F"/>
                </a:solidFill>
                <a:latin typeface="맑은 고딕"/>
                <a:cs typeface="맑은 고딕"/>
              </a:rPr>
              <a:t>8</a:t>
            </a:r>
            <a:r>
              <a:rPr sz="1800" b="1" dirty="0">
                <a:solidFill>
                  <a:srgbClr val="001F5F"/>
                </a:solidFill>
                <a:latin typeface="맑은 고딕"/>
                <a:cs typeface="맑은 고딕"/>
              </a:rPr>
              <a:t>.</a:t>
            </a:r>
            <a:endParaRPr sz="1800" dirty="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 dirty="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ko-KR" altLang="en-US" b="1" spc="-85" dirty="0">
                <a:solidFill>
                  <a:srgbClr val="001F5F"/>
                </a:solidFill>
                <a:latin typeface="맑은 고딕"/>
                <a:cs typeface="맑은 고딕"/>
              </a:rPr>
              <a:t>김성기</a:t>
            </a:r>
            <a:endParaRPr sz="18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000" spc="-113" dirty="0"/>
              <a:t>for</a:t>
            </a:r>
            <a:r>
              <a:rPr lang="ko-KR" altLang="en-US" sz="3000" spc="-113" dirty="0"/>
              <a:t>문 안에 </a:t>
            </a:r>
            <a:r>
              <a:rPr lang="en-US" altLang="ko-KR" sz="3000" spc="-113" dirty="0"/>
              <a:t>for</a:t>
            </a:r>
            <a:r>
              <a:rPr lang="ko-KR" altLang="en-US" sz="3000" spc="-113" dirty="0"/>
              <a:t>문이 들어가면 어떻게 될까요</a:t>
            </a:r>
            <a:r>
              <a:rPr lang="en-US" altLang="ko-KR" sz="3000" spc="-113" dirty="0"/>
              <a:t>?</a:t>
            </a:r>
            <a:r>
              <a:rPr lang="en-US" altLang="ko-KR" sz="3000" dirty="0"/>
              <a:t>(2)</a:t>
            </a:r>
            <a:endParaRPr lang="ko-KR" altLang="en-US" sz="3000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524000"/>
            <a:ext cx="8523605" cy="4585334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문의 기본 코드</a:t>
            </a:r>
            <a:endParaRPr lang="en-US" altLang="ko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34695B6E-D030-F4B4-13EE-13D3454679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43" y="2391973"/>
            <a:ext cx="7322911" cy="301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30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000" spc="-113" dirty="0"/>
              <a:t>for</a:t>
            </a:r>
            <a:r>
              <a:rPr lang="ko-KR" altLang="en-US" sz="3000" spc="-113" dirty="0"/>
              <a:t>문 안에 </a:t>
            </a:r>
            <a:r>
              <a:rPr lang="en-US" altLang="ko-KR" sz="3000" spc="-113" dirty="0"/>
              <a:t>for</a:t>
            </a:r>
            <a:r>
              <a:rPr lang="ko-KR" altLang="en-US" sz="3000" spc="-113" dirty="0"/>
              <a:t>문이 들어가면 어떻게 될까요</a:t>
            </a:r>
            <a:r>
              <a:rPr lang="en-US" altLang="ko-KR" sz="3000" spc="-113" dirty="0"/>
              <a:t>?</a:t>
            </a:r>
            <a:r>
              <a:rPr lang="en-US" altLang="ko-KR" sz="3000" dirty="0"/>
              <a:t>(3)</a:t>
            </a:r>
            <a:endParaRPr lang="ko-KR" altLang="en-US" sz="3000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371600"/>
            <a:ext cx="8523605" cy="4585334"/>
          </a:xfrm>
        </p:spPr>
        <p:txBody>
          <a:bodyPr/>
          <a:lstStyle/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문의 실행 횟수는 ‘바깥 </a:t>
            </a:r>
            <a:r>
              <a:rPr lang="en-US" altLang="ko-KR" dirty="0"/>
              <a:t>for</a:t>
            </a:r>
            <a:r>
              <a:rPr lang="ko-KR" altLang="en-US" dirty="0"/>
              <a:t>문 반복 횟수 </a:t>
            </a:r>
            <a:r>
              <a:rPr lang="en-US" altLang="ko-KR" dirty="0"/>
              <a:t>× </a:t>
            </a:r>
            <a:r>
              <a:rPr lang="ko-KR" altLang="en-US" dirty="0"/>
              <a:t>안쪽 </a:t>
            </a:r>
            <a:r>
              <a:rPr lang="en-US" altLang="ko-KR" dirty="0"/>
              <a:t>for</a:t>
            </a:r>
            <a:r>
              <a:rPr lang="ko-KR" altLang="en-US" dirty="0"/>
              <a:t>문 반복 횟수’</a:t>
            </a:r>
            <a:endParaRPr lang="en-US" altLang="ko-KR" dirty="0"/>
          </a:p>
          <a:p>
            <a:pPr lvl="1"/>
            <a:r>
              <a:rPr lang="ko-KR" altLang="en-US" dirty="0"/>
              <a:t>처리되는 순서</a:t>
            </a:r>
            <a:endParaRPr lang="en-US" altLang="ko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CAB0BFCB-8533-8A5A-1778-F96B2C400D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70" y="2438400"/>
            <a:ext cx="5450657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14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000" spc="-113" dirty="0"/>
              <a:t>for</a:t>
            </a:r>
            <a:r>
              <a:rPr lang="ko-KR" altLang="en-US" sz="3000" spc="-113" dirty="0"/>
              <a:t>문 안에 </a:t>
            </a:r>
            <a:r>
              <a:rPr lang="en-US" altLang="ko-KR" sz="3000" spc="-113" dirty="0"/>
              <a:t>for</a:t>
            </a:r>
            <a:r>
              <a:rPr lang="ko-KR" altLang="en-US" sz="3000" spc="-113" dirty="0"/>
              <a:t>문이 들어가면 어떻게 될까요</a:t>
            </a:r>
            <a:r>
              <a:rPr lang="en-US" altLang="ko-KR" sz="3000" spc="-113" dirty="0"/>
              <a:t>?</a:t>
            </a:r>
            <a:r>
              <a:rPr lang="en-US" altLang="ko-KR" sz="3000" dirty="0"/>
              <a:t>(4)</a:t>
            </a:r>
            <a:endParaRPr lang="ko-KR" altLang="en-US" sz="3000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0247"/>
            <a:r>
              <a:rPr lang="en-US" altLang="ko-KR" dirty="0"/>
              <a:t> </a:t>
            </a: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6BB0C880-C289-D5F6-3D83-D6F9672DF4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951F51-7F87-E12D-0279-D18DF7AB12EF}"/>
              </a:ext>
            </a:extLst>
          </p:cNvPr>
          <p:cNvGrpSpPr/>
          <p:nvPr/>
        </p:nvGrpSpPr>
        <p:grpSpPr>
          <a:xfrm>
            <a:off x="593725" y="914400"/>
            <a:ext cx="7239000" cy="5379381"/>
            <a:chOff x="2220686" y="2182767"/>
            <a:chExt cx="4634456" cy="3233419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859" y="2270230"/>
              <a:ext cx="4566283" cy="3145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61EB116-849B-59A6-530D-21424364159E}"/>
                </a:ext>
              </a:extLst>
            </p:cNvPr>
            <p:cNvSpPr/>
            <p:nvPr/>
          </p:nvSpPr>
          <p:spPr>
            <a:xfrm>
              <a:off x="2220686" y="2182767"/>
              <a:ext cx="849086" cy="222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270933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13" dirty="0"/>
              <a:t>While</a:t>
            </a:r>
            <a:r>
              <a:rPr lang="ko-KR" altLang="en-US" spc="-113" dirty="0"/>
              <a:t>문은 언제 사용할까요</a:t>
            </a:r>
            <a:r>
              <a:rPr lang="en-US" altLang="ko-KR" spc="-113" dirty="0"/>
              <a:t>?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143000"/>
            <a:ext cx="8523605" cy="2492990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문의 비교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문은 </a:t>
            </a:r>
            <a:r>
              <a:rPr lang="en-US" altLang="ko-KR" dirty="0"/>
              <a:t>while</a:t>
            </a:r>
            <a:r>
              <a:rPr lang="ko-KR" altLang="en-US" dirty="0"/>
              <a:t>문 안의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확인하여 값이 참이면 ‘문장’을 수행</a:t>
            </a:r>
            <a:r>
              <a:rPr lang="en-US" altLang="ko-KR" dirty="0"/>
              <a:t>. </a:t>
            </a:r>
            <a:r>
              <a:rPr lang="ko-KR" altLang="en-US" dirty="0"/>
              <a:t>조건식이 참인 동안 계속 반복함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0AEABAF4-62BA-0FE3-66C5-8E32AF8441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6" y="2099635"/>
            <a:ext cx="8157326" cy="71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07" y="3810000"/>
            <a:ext cx="3276600" cy="246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60" y="4033830"/>
            <a:ext cx="3255740" cy="1803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50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13" dirty="0"/>
              <a:t>While</a:t>
            </a:r>
            <a:r>
              <a:rPr lang="ko-KR" altLang="en-US" spc="-113" dirty="0"/>
              <a:t>문은 언제 사용할까요</a:t>
            </a:r>
            <a:r>
              <a:rPr lang="en-US" altLang="ko-KR" spc="-113" dirty="0"/>
              <a:t>?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219200"/>
            <a:ext cx="8523605" cy="4585334"/>
          </a:xfrm>
        </p:spPr>
        <p:txBody>
          <a:bodyPr/>
          <a:lstStyle/>
          <a:p>
            <a:pPr lvl="1"/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 비교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CD424B6F-A424-798E-AF79-B1F331CF65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4AFDE7-48AB-4E44-C5F9-335F9AFFBB48}"/>
              </a:ext>
            </a:extLst>
          </p:cNvPr>
          <p:cNvGrpSpPr/>
          <p:nvPr/>
        </p:nvGrpSpPr>
        <p:grpSpPr>
          <a:xfrm>
            <a:off x="1330905" y="1600200"/>
            <a:ext cx="6482188" cy="4764241"/>
            <a:chOff x="2478933" y="2511526"/>
            <a:chExt cx="4231855" cy="2938515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933" y="2511526"/>
              <a:ext cx="4231854" cy="1297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934" y="3808562"/>
              <a:ext cx="4231854" cy="1641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7156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13" dirty="0"/>
              <a:t>While</a:t>
            </a:r>
            <a:r>
              <a:rPr lang="ko-KR" altLang="en-US" spc="-113" dirty="0"/>
              <a:t>문은 언제 사용할까요</a:t>
            </a:r>
            <a:r>
              <a:rPr lang="en-US" altLang="ko-KR" spc="-113" dirty="0"/>
              <a:t>?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219200"/>
            <a:ext cx="8523605" cy="4585334"/>
          </a:xfrm>
        </p:spPr>
        <p:txBody>
          <a:bodyPr/>
          <a:lstStyle/>
          <a:p>
            <a:r>
              <a:rPr lang="ko-KR" altLang="en-US" dirty="0"/>
              <a:t>무한 루프를 위한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무한 루프를 적용하려면 ‘</a:t>
            </a:r>
            <a:r>
              <a:rPr lang="en-US" altLang="ko-KR" dirty="0"/>
              <a:t>while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: ’</a:t>
            </a:r>
            <a:r>
              <a:rPr lang="ko-KR" altLang="en-US" dirty="0"/>
              <a:t>의 </a:t>
            </a:r>
            <a:r>
              <a:rPr lang="ko-KR" altLang="en-US" dirty="0" err="1"/>
              <a:t>조건식을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1"/>
            <a:r>
              <a:rPr lang="ko-KR" altLang="en-US" dirty="0"/>
              <a:t>무한 루프를 중지하려면 </a:t>
            </a:r>
            <a:r>
              <a:rPr lang="en-US" altLang="ko-KR" dirty="0"/>
              <a:t>Ctrl + C </a:t>
            </a:r>
            <a:r>
              <a:rPr lang="ko-KR" altLang="en-US" dirty="0"/>
              <a:t>를 누름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D7AB1AFD-098F-371A-6CF9-1D0D129981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2D2268-04A0-A43F-5F5D-B718A56D0948}"/>
              </a:ext>
            </a:extLst>
          </p:cNvPr>
          <p:cNvGrpSpPr/>
          <p:nvPr/>
        </p:nvGrpSpPr>
        <p:grpSpPr>
          <a:xfrm>
            <a:off x="1600200" y="2203554"/>
            <a:ext cx="5943600" cy="4237991"/>
            <a:chOff x="2593530" y="2951266"/>
            <a:chExt cx="3956940" cy="2671559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3256" y="2951266"/>
              <a:ext cx="2757488" cy="2050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530" y="4895316"/>
              <a:ext cx="3956940" cy="727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711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13" dirty="0"/>
              <a:t>기타 </a:t>
            </a:r>
            <a:r>
              <a:rPr lang="ko-KR" altLang="en-US" spc="-113" dirty="0" err="1"/>
              <a:t>제어문을</a:t>
            </a:r>
            <a:r>
              <a:rPr lang="ko-KR" altLang="en-US" spc="-113" dirty="0"/>
              <a:t> 알아봅시다</a:t>
            </a:r>
            <a:r>
              <a:rPr lang="en-US" altLang="ko-KR" spc="-113" dirty="0"/>
              <a:t>(1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371600"/>
            <a:ext cx="8523605" cy="4585334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탈출하는 </a:t>
            </a:r>
            <a:r>
              <a:rPr lang="en-US" altLang="ko-KR" dirty="0"/>
              <a:t>break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6DD04C9-E29A-4C1F-302C-1BD1F31457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6F3175-4D8F-7A3D-443E-4F74E6EA20BB}"/>
              </a:ext>
            </a:extLst>
          </p:cNvPr>
          <p:cNvGrpSpPr/>
          <p:nvPr/>
        </p:nvGrpSpPr>
        <p:grpSpPr>
          <a:xfrm>
            <a:off x="653371" y="2133600"/>
            <a:ext cx="7834991" cy="4114800"/>
            <a:chOff x="1502074" y="2584253"/>
            <a:chExt cx="5701391" cy="2951521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4425" y="2584253"/>
              <a:ext cx="3175151" cy="168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074" y="5144928"/>
              <a:ext cx="5701391" cy="39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010" y="4250419"/>
              <a:ext cx="5049981" cy="732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891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13" dirty="0"/>
              <a:t>기타 제어문을 알아봅시다</a:t>
            </a:r>
            <a:r>
              <a:rPr lang="en-US" altLang="ko-KR" spc="-113" dirty="0"/>
              <a:t>(2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447800"/>
            <a:ext cx="8523605" cy="4585334"/>
          </a:xfrm>
        </p:spPr>
        <p:txBody>
          <a:bodyPr/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다시 돌아가는 </a:t>
            </a:r>
            <a:r>
              <a:rPr lang="en-US" altLang="ko-KR" dirty="0"/>
              <a:t>continue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continue</a:t>
            </a:r>
            <a:r>
              <a:rPr lang="ko-KR" altLang="en-US" dirty="0"/>
              <a:t>문을 만나면 무조건 블록의 남은 부분을 건너뛰고 반복문의 처음으로 돌아감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F310BFA5-FD98-0930-FDAC-9D9F6FD6BE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1" y="2362200"/>
            <a:ext cx="7942615" cy="395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674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539DEDB-C118-4C37-8C03-71B7B799F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93957" y="2368717"/>
            <a:ext cx="5691155" cy="238825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1A25B1-8C14-4E25-B947-3104B18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CBF6-9F1D-46A7-939A-466EC12BDCC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9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C77C4-48C1-4713-A3FC-E8D7B8AD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7" y="245109"/>
            <a:ext cx="8894064" cy="307777"/>
          </a:xfrm>
        </p:spPr>
        <p:txBody>
          <a:bodyPr/>
          <a:lstStyle/>
          <a:p>
            <a:pPr algn="ctr"/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0A5CA-DC66-49D5-B7F6-D7D09CBB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523605" cy="38862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endParaRPr lang="en-US" altLang="ko-KR" sz="2800" dirty="0">
              <a:solidFill>
                <a:srgbClr val="002060"/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+mn-ea"/>
              </a:rPr>
              <a:t>중첩 </a:t>
            </a:r>
            <a:r>
              <a:rPr lang="en-US" altLang="ko-KR" sz="2800" dirty="0">
                <a:solidFill>
                  <a:srgbClr val="002060"/>
                </a:solidFill>
                <a:latin typeface="+mn-ea"/>
              </a:rPr>
              <a:t>if</a:t>
            </a:r>
            <a:r>
              <a:rPr lang="ko-KR" altLang="en-US" sz="2800" dirty="0">
                <a:solidFill>
                  <a:srgbClr val="002060"/>
                </a:solidFill>
                <a:latin typeface="+mn-ea"/>
              </a:rPr>
              <a:t>문을 설명할 수 있다</a:t>
            </a:r>
            <a:r>
              <a:rPr lang="en-US" altLang="ko-KR" sz="2800" dirty="0">
                <a:solidFill>
                  <a:srgbClr val="002060"/>
                </a:solidFill>
                <a:latin typeface="+mn-ea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060"/>
              </a:solidFill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060"/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060"/>
                </a:solidFill>
                <a:latin typeface="+mn-ea"/>
              </a:rPr>
              <a:t>for</a:t>
            </a:r>
            <a:r>
              <a:rPr lang="ko-KR" altLang="en-US" sz="2800" dirty="0">
                <a:solidFill>
                  <a:srgbClr val="002060"/>
                </a:solidFill>
                <a:latin typeface="+mn-ea"/>
              </a:rPr>
              <a:t>문과 비슷한 </a:t>
            </a:r>
            <a:r>
              <a:rPr lang="en-US" altLang="ko-KR" sz="2800" dirty="0">
                <a:solidFill>
                  <a:srgbClr val="002060"/>
                </a:solidFill>
                <a:latin typeface="+mn-ea"/>
              </a:rPr>
              <a:t>while </a:t>
            </a:r>
            <a:r>
              <a:rPr lang="ko-KR" altLang="en-US" sz="2800" dirty="0">
                <a:solidFill>
                  <a:srgbClr val="002060"/>
                </a:solidFill>
                <a:latin typeface="+mn-ea"/>
              </a:rPr>
              <a:t>반복문을 설명할 수 있다</a:t>
            </a:r>
            <a:r>
              <a:rPr lang="en-US" altLang="ko-KR" sz="2800" dirty="0">
                <a:solidFill>
                  <a:srgbClr val="002060"/>
                </a:solidFill>
                <a:latin typeface="+mn-ea"/>
              </a:rPr>
              <a:t>. 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060"/>
              </a:solidFill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060"/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+mn-ea"/>
              </a:rPr>
              <a:t>반복문을 활용하는 다양한 방법을 설명할 수 있다</a:t>
            </a:r>
            <a:r>
              <a:rPr lang="en-US" altLang="ko-KR" sz="2800" dirty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B35B74-2A49-49E9-B231-FF8DC459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5866" y="643032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59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61DB82-47E2-406E-98F5-746A637F899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2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13" dirty="0"/>
              <a:t>if</a:t>
            </a:r>
            <a:r>
              <a:rPr lang="ko-KR" altLang="en-US" spc="-113" dirty="0"/>
              <a:t>문으로 참과 거짓을 가려봅시다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400" dirty="0"/>
              <a:t>들여 쓰기를 하지 않아 실행 하지 않아야 할 </a:t>
            </a:r>
            <a:r>
              <a:rPr lang="en-US" altLang="ko-KR" sz="2400" dirty="0"/>
              <a:t>5</a:t>
            </a:r>
            <a:r>
              <a:rPr lang="ko-KR" altLang="en-US" sz="2400" dirty="0"/>
              <a:t>행까지 실행 됨</a:t>
            </a:r>
            <a:r>
              <a:rPr lang="en-US" altLang="ko-KR" sz="2400" dirty="0"/>
              <a:t>. </a:t>
            </a:r>
          </a:p>
          <a:p>
            <a:pPr marL="342900" lvl="1"/>
            <a:r>
              <a:rPr lang="en-US" altLang="ko-KR" sz="2400" dirty="0"/>
              <a:t>  </a:t>
            </a: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7FB820D6-A23E-5F7E-CB57-92D6748850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8999F2-A688-25F1-3EF5-89683C5CA7D2}"/>
              </a:ext>
            </a:extLst>
          </p:cNvPr>
          <p:cNvGrpSpPr/>
          <p:nvPr/>
        </p:nvGrpSpPr>
        <p:grpSpPr>
          <a:xfrm>
            <a:off x="533400" y="1219200"/>
            <a:ext cx="7239000" cy="4419600"/>
            <a:chOff x="2292696" y="932826"/>
            <a:chExt cx="7581901" cy="3567106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697" y="1004257"/>
              <a:ext cx="7581900" cy="349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B1D3B0-0D90-D480-5889-4F0544830421}"/>
                </a:ext>
              </a:extLst>
            </p:cNvPr>
            <p:cNvSpPr/>
            <p:nvPr/>
          </p:nvSpPr>
          <p:spPr>
            <a:xfrm>
              <a:off x="2292696" y="932826"/>
              <a:ext cx="1549729" cy="711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8400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13" dirty="0"/>
              <a:t>if</a:t>
            </a:r>
            <a:r>
              <a:rPr lang="ko-KR" altLang="en-US" spc="-113" dirty="0"/>
              <a:t>문으로 참과 거짓을 가려봅시다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>
          <a:xfrm>
            <a:off x="310197" y="1143000"/>
            <a:ext cx="8523605" cy="4154984"/>
          </a:xfrm>
        </p:spPr>
        <p:txBody>
          <a:bodyPr/>
          <a:lstStyle/>
          <a:p>
            <a:pPr lvl="1"/>
            <a:r>
              <a:rPr lang="ko-KR" altLang="en-US" dirty="0"/>
              <a:t>다음과 같이 줄 바꿈을 수정하여 실행</a:t>
            </a:r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 err="1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err="1"/>
          </a:p>
          <a:p>
            <a:pPr lvl="1"/>
            <a:r>
              <a:rPr lang="ko-KR" altLang="en-US" dirty="0"/>
              <a:t>들여쓰기 잘못으로 오류 발생한 경우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D4FE1D-E7EB-B3DE-84D3-6B8E42D64F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93" y="5317040"/>
            <a:ext cx="5374212" cy="86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3700D59-623B-3802-62D2-BAB03AF3F5C2}"/>
              </a:ext>
            </a:extLst>
          </p:cNvPr>
          <p:cNvGrpSpPr/>
          <p:nvPr/>
        </p:nvGrpSpPr>
        <p:grpSpPr>
          <a:xfrm>
            <a:off x="1714501" y="1536856"/>
            <a:ext cx="5714998" cy="2860755"/>
            <a:chOff x="3346494" y="917504"/>
            <a:chExt cx="7110791" cy="311771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494" y="932826"/>
              <a:ext cx="7110791" cy="310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BBB5F2-F366-2D67-8FD6-41607802B8D4}"/>
                </a:ext>
              </a:extLst>
            </p:cNvPr>
            <p:cNvSpPr/>
            <p:nvPr/>
          </p:nvSpPr>
          <p:spPr>
            <a:xfrm>
              <a:off x="3346494" y="917504"/>
              <a:ext cx="1418553" cy="57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03604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블록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10197" y="1295400"/>
            <a:ext cx="8523605" cy="3600986"/>
          </a:xfrm>
        </p:spPr>
        <p:txBody>
          <a:bodyPr/>
          <a:lstStyle/>
          <a:p>
            <a:r>
              <a:rPr lang="ko-KR" altLang="en-US" dirty="0"/>
              <a:t>코드 블록</a:t>
            </a:r>
            <a:endParaRPr lang="en-US" altLang="ko-KR" dirty="0"/>
          </a:p>
          <a:p>
            <a:pPr lvl="1"/>
            <a:r>
              <a:rPr lang="ko-KR" altLang="en-US" dirty="0"/>
              <a:t>코드의 시작과 끝을 나타내는 역할을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 블록 내 모든 행은 반드시 들여쓰기</a:t>
            </a:r>
            <a:r>
              <a:rPr lang="en-US" altLang="ko-KR" dirty="0"/>
              <a:t>(indent)</a:t>
            </a:r>
            <a:r>
              <a:rPr lang="ko-KR" altLang="en-US" dirty="0"/>
              <a:t>를 해야 함</a:t>
            </a:r>
            <a:endParaRPr lang="en-US" altLang="ko-KR" dirty="0"/>
          </a:p>
          <a:p>
            <a:pPr lvl="1"/>
            <a:r>
              <a:rPr lang="ko-KR" altLang="en-US" dirty="0"/>
              <a:t>들여쓰기를 하지 않으면 에러가 발생함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49DC8830-F3FB-3CC6-6E7E-F58F1BF649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1266" name="Picture 2" descr="D:\01_출간예정\파이썬CT\04_기타\03_부속자료\04_그림&amp;표\6장\그림 6-6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99"/>
          <a:stretch/>
        </p:blipFill>
        <p:spPr bwMode="auto">
          <a:xfrm>
            <a:off x="1531772" y="2047322"/>
            <a:ext cx="608045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64" y="4683204"/>
            <a:ext cx="510607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52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블록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10197" y="1524000"/>
            <a:ext cx="8523605" cy="4585334"/>
          </a:xfrm>
        </p:spPr>
        <p:txBody>
          <a:bodyPr/>
          <a:lstStyle/>
          <a:p>
            <a:r>
              <a:rPr lang="ko-KR" altLang="en-US" dirty="0"/>
              <a:t>코드 블록의 들여쓰기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[Tab]</a:t>
            </a:r>
            <a:r>
              <a:rPr lang="ko-KR" altLang="en-US" dirty="0"/>
              <a:t>키를 써서 </a:t>
            </a:r>
            <a:r>
              <a:rPr lang="en-US" altLang="ko-KR" dirty="0"/>
              <a:t>4</a:t>
            </a:r>
            <a:r>
              <a:rPr lang="ko-KR" altLang="en-US" dirty="0"/>
              <a:t>칸씩 공백을 둠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꼭 </a:t>
            </a:r>
            <a:r>
              <a:rPr lang="en-US" altLang="ko-KR" dirty="0"/>
              <a:t>4</a:t>
            </a:r>
            <a:r>
              <a:rPr lang="ko-KR" altLang="en-US" dirty="0"/>
              <a:t>칸을 지킬 필요는 없으며</a:t>
            </a:r>
            <a:r>
              <a:rPr lang="en-US" altLang="ko-KR" dirty="0"/>
              <a:t>, </a:t>
            </a:r>
            <a:r>
              <a:rPr lang="ko-KR" altLang="en-US" dirty="0"/>
              <a:t>공백 개수가 달라도 정상적으로 실행됩니다 </a:t>
            </a: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CAAEE4A-9AAB-16EC-5F06-873C9785DF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2290" name="Picture 2" descr="D:\01_출간예정\파이썬CT\04_기타\03_부속자료\04_그림&amp;표\6장\그림 6-7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73"/>
          <a:stretch/>
        </p:blipFill>
        <p:spPr bwMode="auto">
          <a:xfrm>
            <a:off x="910350" y="3577892"/>
            <a:ext cx="7323298" cy="22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3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블록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10197" y="1447800"/>
            <a:ext cx="8523605" cy="4585334"/>
          </a:xfrm>
        </p:spPr>
        <p:txBody>
          <a:bodyPr/>
          <a:lstStyle/>
          <a:p>
            <a:r>
              <a:rPr lang="ko-KR" altLang="en-US" dirty="0"/>
              <a:t>코드 블록의 들여쓰기의 주의사항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공백 개수가 자유롭다고 해도 코드 블록 내에서의 공백은 들쭉날쭉하면 안 되며</a:t>
            </a:r>
            <a:r>
              <a:rPr lang="en-US" altLang="ko-KR" dirty="0"/>
              <a:t> </a:t>
            </a:r>
            <a:r>
              <a:rPr lang="ko-KR" altLang="en-US" dirty="0"/>
              <a:t>모든 행의 공백 개수는 동일해야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0FD5734D-C44F-9742-A7A4-7C5657443D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3314" name="Picture 2" descr="D:\01_출간예정\파이썬CT\04_기타\03_부속자료\04_그림&amp;표\6장\그림 6-8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5"/>
          <a:stretch/>
        </p:blipFill>
        <p:spPr bwMode="auto">
          <a:xfrm>
            <a:off x="1219694" y="3274241"/>
            <a:ext cx="6704609" cy="290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7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블록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10197" y="1447800"/>
            <a:ext cx="8523605" cy="4585334"/>
          </a:xfrm>
        </p:spPr>
        <p:txBody>
          <a:bodyPr/>
          <a:lstStyle/>
          <a:p>
            <a:r>
              <a:rPr lang="ko-KR" altLang="en-US" dirty="0"/>
              <a:t>코드 블록의 마지막</a:t>
            </a:r>
            <a:endParaRPr lang="en-US" altLang="ko-KR" dirty="0"/>
          </a:p>
          <a:p>
            <a:pPr lvl="1"/>
            <a:r>
              <a:rPr lang="ko-KR" altLang="en-US" dirty="0"/>
              <a:t>들여쓰기를 하지 않으면 코드 블록이 종료됐다고 간주함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CB5D03E-8A99-6C8C-CE46-A533091C9C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832725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96CBF6-9F1D-46A7-939A-466EC12BDCC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06427" y="2917128"/>
            <a:ext cx="3998873" cy="2341943"/>
            <a:chOff x="1807908" y="2172804"/>
            <a:chExt cx="6676853" cy="322235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03"/>
            <a:stretch/>
          </p:blipFill>
          <p:spPr bwMode="auto">
            <a:xfrm>
              <a:off x="1807908" y="2172804"/>
              <a:ext cx="6645027" cy="1411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581405"/>
              <a:ext cx="6649065" cy="181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340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0"/>
          <a:stretch/>
        </p:blipFill>
        <p:spPr bwMode="auto">
          <a:xfrm>
            <a:off x="4305300" y="3158490"/>
            <a:ext cx="4785724" cy="210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079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.5|3.3|3.8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673</Words>
  <Application>Microsoft Office PowerPoint</Application>
  <PresentationFormat>화면 슬라이드 쇼(4:3)</PresentationFormat>
  <Paragraphs>211</Paragraphs>
  <Slides>28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Calibri</vt:lpstr>
      <vt:lpstr>Office Theme</vt:lpstr>
      <vt:lpstr>PowerPoint 프레젠테이션</vt:lpstr>
      <vt:lpstr>알고리즘과 게임콘텐츠  1학기 정리</vt:lpstr>
      <vt:lpstr>학습목표</vt:lpstr>
      <vt:lpstr>if문으로 참과 거짓을 가려봅시다 (1)</vt:lpstr>
      <vt:lpstr>if문으로 참과 거짓을 가려봅시다 (2)</vt:lpstr>
      <vt:lpstr>코드 블록</vt:lpstr>
      <vt:lpstr>코드 블록</vt:lpstr>
      <vt:lpstr>코드 블록</vt:lpstr>
      <vt:lpstr>코드 블록</vt:lpstr>
      <vt:lpstr>if문으로 참과 거짓을 가려봅시다 (1)</vt:lpstr>
      <vt:lpstr>if문으로 참과 거짓을 가려봅시다 (2)</vt:lpstr>
      <vt:lpstr>if문 안에 if문이 들어가면 어떻게 될까요?(1)</vt:lpstr>
      <vt:lpstr>if문 안에 if문이 들어가면 어떻게 될까요?(2)</vt:lpstr>
      <vt:lpstr>if문 안에 if문이 들어가면 어떻게 될까요?(3)</vt:lpstr>
      <vt:lpstr>if문 안에 if문이 들어가면 어떻게 될까요?(4)</vt:lpstr>
      <vt:lpstr>if문 안에 if문이 들어가면 어떻게 될까요?(5)</vt:lpstr>
      <vt:lpstr>단순 for문으로 일거리를 줄여봅시다(1)</vt:lpstr>
      <vt:lpstr>단순 for문으로 일거리를 줄여봅시다(2)</vt:lpstr>
      <vt:lpstr>for문 안에 for문이 들어가면 어떻게 될까요?(1)</vt:lpstr>
      <vt:lpstr>for문 안에 for문이 들어가면 어떻게 될까요?(2)</vt:lpstr>
      <vt:lpstr>for문 안에 for문이 들어가면 어떻게 될까요?(3)</vt:lpstr>
      <vt:lpstr>for문 안에 for문이 들어가면 어떻게 될까요?(4)</vt:lpstr>
      <vt:lpstr>While문은 언제 사용할까요?(1)</vt:lpstr>
      <vt:lpstr>While문은 언제 사용할까요?(2)</vt:lpstr>
      <vt:lpstr>While문은 언제 사용할까요?(3)</vt:lpstr>
      <vt:lpstr>기타 제어문을 알아봅시다(1)</vt:lpstr>
      <vt:lpstr>기타 제어문을 알아봅시다(2)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Kwon Jungin</dc:creator>
  <cp:lastModifiedBy>김성기/_교수_SW중심대학사업단</cp:lastModifiedBy>
  <cp:revision>879</cp:revision>
  <dcterms:created xsi:type="dcterms:W3CDTF">2020-03-04T08:40:39Z</dcterms:created>
  <dcterms:modified xsi:type="dcterms:W3CDTF">2023-09-08T07:18:17Z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2020-03-04T00:00:00Z</vt:filetime>
  </property>
</Properties>
</file>