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595959"/>
                </a:solidFill>
                <a:latin typeface="Calibri"/>
              </a:rPr>
              <a:t>Employee performance analysis</a:t>
            </a:r>
          </a:p>
        </c:rich>
      </c:tx>
      <c:layout>
        <c:manualLayout>
          <c:xMode val="edge"/>
          <c:yMode val="edge"/>
          <c:x val="0.315004"/>
          <c:y val="0"/>
          <c:w val="0.230888"/>
          <c:h val="0.082018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0864"/>
          <c:y val="0.0820187"/>
          <c:w val="0.830032"/>
          <c:h val="0.864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trendline>
            <c:spPr>
              <a:noFill/>
              <a:ln w="19050" cap="rnd">
                <a:solidFill>
                  <a:schemeClr val="accent1"/>
                </a:solidFill>
                <a:prstDash val="sysDot"/>
                <a:round/>
              </a:ln>
              <a:effectLst/>
            </c:spPr>
            <c:trendlineType val="exp"/>
            <c:forward val="0"/>
            <c:backward val="0"/>
            <c:dispRSqr val="0"/>
            <c:dispEq val="0"/>
          </c:trendline>
          <c:cat>
            <c:strRef>
              <c:f>Sheet1!$B$1:$K$1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36.000000</c:v>
                </c:pt>
                <c:pt idx="1">
                  <c:v>39.000000</c:v>
                </c:pt>
                <c:pt idx="2">
                  <c:v>39.000000</c:v>
                </c:pt>
                <c:pt idx="3">
                  <c:v>39.000000</c:v>
                </c:pt>
                <c:pt idx="4">
                  <c:v>30.000000</c:v>
                </c:pt>
                <c:pt idx="5">
                  <c:v>34.000000</c:v>
                </c:pt>
                <c:pt idx="6">
                  <c:v>35.000000</c:v>
                </c:pt>
                <c:pt idx="7">
                  <c:v>46.000000</c:v>
                </c:pt>
                <c:pt idx="8">
                  <c:v>41.000000</c:v>
                </c:pt>
                <c:pt idx="9">
                  <c:v>30.000000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trendline>
            <c:spPr>
              <a:noFill/>
              <a:ln w="19050" cap="rnd">
                <a:solidFill>
                  <a:schemeClr val="accent2"/>
                </a:solidFill>
                <a:prstDash val="sysDot"/>
                <a:round/>
              </a:ln>
              <a:effectLst/>
            </c:spPr>
            <c:trendlineType val="linear"/>
            <c:forward val="0"/>
            <c:backward val="0"/>
            <c:dispRSqr val="0"/>
            <c:dispEq val="0"/>
          </c:trendline>
          <c:cat>
            <c:strRef>
              <c:f>Sheet1!$B$1:$K$1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Sheet1!$B$3:$K$3</c:f>
              <c:numCache>
                <c:ptCount val="10"/>
                <c:pt idx="0">
                  <c:v>235.000000</c:v>
                </c:pt>
                <c:pt idx="1">
                  <c:v>234.000000</c:v>
                </c:pt>
                <c:pt idx="2">
                  <c:v>240.000000</c:v>
                </c:pt>
                <c:pt idx="3">
                  <c:v>226.000000</c:v>
                </c:pt>
                <c:pt idx="4">
                  <c:v>251.000000</c:v>
                </c:pt>
                <c:pt idx="5">
                  <c:v>241.000000</c:v>
                </c:pt>
                <c:pt idx="6">
                  <c:v>228.000000</c:v>
                </c:pt>
                <c:pt idx="7">
                  <c:v>233.000000</c:v>
                </c:pt>
                <c:pt idx="8">
                  <c:v>233.000000</c:v>
                </c:pt>
                <c:pt idx="9">
                  <c:v>240.000000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Sheet1!$B$4:$K$4</c:f>
              <c:numCache>
                <c:ptCount val="10"/>
                <c:pt idx="0">
                  <c:v>24.000000</c:v>
                </c:pt>
                <c:pt idx="1">
                  <c:v>17.000000</c:v>
                </c:pt>
                <c:pt idx="2">
                  <c:v>16.000000</c:v>
                </c:pt>
                <c:pt idx="3">
                  <c:v>20.000000</c:v>
                </c:pt>
                <c:pt idx="4">
                  <c:v>11.000000</c:v>
                </c:pt>
                <c:pt idx="5">
                  <c:v>16.000000</c:v>
                </c:pt>
                <c:pt idx="6">
                  <c:v>23.000000</c:v>
                </c:pt>
                <c:pt idx="7">
                  <c:v>20.000000</c:v>
                </c:pt>
                <c:pt idx="8">
                  <c:v>15.000000</c:v>
                </c:pt>
                <c:pt idx="9">
                  <c:v>15.000000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Sheet1!$B$5:$K$5</c:f>
              <c:numCache>
                <c:ptCount val="10"/>
                <c:pt idx="0">
                  <c:v>8.000000</c:v>
                </c:pt>
                <c:pt idx="1">
                  <c:v>10.000000</c:v>
                </c:pt>
                <c:pt idx="2">
                  <c:v>7.000000</c:v>
                </c:pt>
                <c:pt idx="3">
                  <c:v>11.000000</c:v>
                </c:pt>
                <c:pt idx="4">
                  <c:v>12.000000</c:v>
                </c:pt>
                <c:pt idx="5">
                  <c:v>10.000000</c:v>
                </c:pt>
                <c:pt idx="6">
                  <c:v>13.000000</c:v>
                </c:pt>
                <c:pt idx="7">
                  <c:v>5.000000</c:v>
                </c:pt>
                <c:pt idx="8">
                  <c:v>8.000000</c:v>
                </c:pt>
                <c:pt idx="9">
                  <c:v>9.000000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75"/>
        <c:minorUnit val="37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77486"/>
          <c:y val="0.381718"/>
          <c:w val="0.122514"/>
          <c:h val="0.14860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idx="21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7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Rectangle 1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Straight Connector 1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Rectangle 20"/>
          <p:cNvSpPr/>
          <p:nvPr/>
        </p:nvSpPr>
        <p:spPr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itle 1"/>
          <p:cNvSpPr txBox="1"/>
          <p:nvPr>
            <p:ph type="ctrTitle"/>
          </p:nvPr>
        </p:nvSpPr>
        <p:spPr>
          <a:xfrm>
            <a:off x="235220" y="516835"/>
            <a:ext cx="7394179" cy="796743"/>
          </a:xfrm>
          <a:prstGeom prst="rect">
            <a:avLst/>
          </a:prstGeom>
        </p:spPr>
        <p:txBody>
          <a:bodyPr/>
          <a:lstStyle>
            <a:lvl1pPr>
              <a:defRPr spc="-100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Employee Data Analysis using Excel</a:t>
            </a:r>
          </a:p>
        </p:txBody>
      </p:sp>
      <p:sp>
        <p:nvSpPr>
          <p:cNvPr id="114" name="Subtitle 2"/>
          <p:cNvSpPr txBox="1"/>
          <p:nvPr>
            <p:ph type="subTitle" sz="half" idx="1"/>
          </p:nvPr>
        </p:nvSpPr>
        <p:spPr>
          <a:xfrm>
            <a:off x="566187" y="2775092"/>
            <a:ext cx="6424364" cy="2975335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STUDENT NAME: C D RENUMADHAVI</a:t>
            </a:r>
          </a:p>
          <a:p>
            <a:pPr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REGISTER NO: 312210431, </a:t>
            </a:r>
          </a:p>
          <a:p>
            <a:pPr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2FD59098196459EA66C4DA2BF752D9E4</a:t>
            </a:r>
          </a:p>
          <a:p>
            <a:pPr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DEPARTMENT: COMMERCE</a:t>
            </a:r>
          </a:p>
          <a:p>
            <a:pPr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COLLGE: GURU SHREE SHANTIVIJAI JAIN COLLEGE FOR WOMEN.</a:t>
            </a:r>
          </a:p>
        </p:txBody>
      </p:sp>
      <p:sp>
        <p:nvSpPr>
          <p:cNvPr id="115" name="Rectangle 22"/>
          <p:cNvSpPr/>
          <p:nvPr/>
        </p:nvSpPr>
        <p:spPr>
          <a:xfrm>
            <a:off x="7547894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49899" t="0" r="5520" b="0"/>
          <a:stretch>
            <a:fillRect/>
          </a:stretch>
        </p:blipFill>
        <p:spPr>
          <a:xfrm>
            <a:off x="7611902" y="10"/>
            <a:ext cx="4580098" cy="685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MODELLING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Modelling for Employee Data Analysis involves using statistical and machine learning techniques to identify relationships and patterns in the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</a:t>
            </a:r>
          </a:p>
        </p:txBody>
      </p:sp>
      <p:graphicFrame>
        <p:nvGraphicFramePr>
          <p:cNvPr id="146" name="Content Placeholder 3"/>
          <p:cNvGraphicFramePr/>
          <p:nvPr/>
        </p:nvGraphicFramePr>
        <p:xfrm>
          <a:off x="1159193" y="2068210"/>
          <a:ext cx="9951520" cy="370443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The Employee Data Analysis project aimed to improve employee retention, productivity, and organisational performance through data-driven insights. By leveraging statistical and machine learning techniques.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Project Title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Employee Performance Analysis Using Excel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</a:t>
            </a: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Overview</a:t>
            </a: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End Users</a:t>
            </a: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Solution and Proposition</a:t>
            </a: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Dataset Description</a:t>
            </a: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Modelling Approach</a:t>
            </a: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and Discussion</a:t>
            </a:r>
          </a:p>
          <a:p>
            <a:pPr marL="457200" indent="-457200">
              <a:buFontTx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"As a human resources manager, I want to improve employee retention, productivity, and overall organizational performance. To achieve this, I need to analyze our employee data to identify trends, patterns, and correlations that inform data-driven decisions.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Project Overview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Improve employee retention, productivity, and overall organizational performance by analyzing employee data to identify trends, patterns, and correlations that inform data-driven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Who are the End users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Employee data analytics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Our Solution and Its Value Proposition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Conditional formatting – missing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Filter – remove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Formula – performance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Pivot – summary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Graph – data visulaztion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Dataset Description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Employee =- Kaggle</a:t>
            </a:r>
          </a:p>
          <a:p>
            <a:pPr/>
            <a:r>
              <a:t>26-features</a:t>
            </a:r>
          </a:p>
          <a:p>
            <a:pPr/>
            <a:r>
              <a:t>9-features</a:t>
            </a:r>
          </a:p>
          <a:p>
            <a:pPr/>
            <a:r>
              <a:t>Emp id-num</a:t>
            </a:r>
          </a:p>
          <a:p>
            <a:pPr/>
            <a:r>
              <a:t>Name-text</a:t>
            </a:r>
          </a:p>
          <a:p>
            <a:pPr/>
            <a:r>
              <a:t>Emp type</a:t>
            </a:r>
          </a:p>
          <a:p>
            <a:pPr/>
            <a:r>
              <a:t>Performance Level</a:t>
            </a:r>
          </a:p>
          <a:p>
            <a:pPr/>
            <a:r>
              <a:t>Gender-male female</a:t>
            </a:r>
          </a:p>
          <a:p>
            <a:pPr/>
            <a:r>
              <a:t>Employee rating-num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Wow in Our Solution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Performance level =Ifs(Z8&gt;=5,"VERY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HIGH",Z8&gt;=4,"HIGH",Z8&gt;=3,"MED",TRUE,"LOW"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