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155d2e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155d2ec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155d2ec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d155d2ec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155d2ec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d155d2ec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1b6360e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1b6360e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155d2ec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155d2ec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155d2e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d155d2e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155d2ec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155d2ec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1b6360ee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1b6360ee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6360e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1b6360e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155d2e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d155d2e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3a3802ea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3a3802ea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155d2e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d155d2e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3a3802ea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3a3802ea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1b6360e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1b6360e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1b6360ee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1b6360ee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155d2e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155d2e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d155d2ec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d155d2ec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155d2ec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155d2ec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155d2ec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d155d2ec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12/fundamentals-of-deep-learning-introduction-to-lst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www.tensorflow.org/api_docs/python/tf/keras/layers/LS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12/fundamentals-of-deep-learning-introduction-to-lstm/" TargetMode="External"/><Relationship Id="rId2" Type="http://schemas.openxmlformats.org/officeDocument/2006/relationships/hyperlink" Target="https://www.tensorflow.org/api_docs/python/tf/keras/datasets/imdb/load_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ensorflow.org/api_docs/python/tf/keras/layers/LS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datasets/imdb/load_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NLP - Sentiment Analysis of “Large Movie Review Dataset” using LSTM network.</a:t>
            </a:r>
            <a:endParaRPr sz="2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607413" y="2445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u="sng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Contribution </a:t>
            </a:r>
            <a:r>
              <a:rPr lang="en-US" sz="2000" b="1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kern="100" dirty="0">
              <a:solidFill>
                <a:schemeClr val="bg2"/>
              </a:solidFill>
              <a:effectLst/>
              <a:latin typeface="Raleway" pitchFamily="2" charset="77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Team 18</a:t>
            </a:r>
            <a:endParaRPr lang="en-US" sz="2000" kern="100" dirty="0">
              <a:solidFill>
                <a:schemeClr val="bg2"/>
              </a:solidFill>
              <a:effectLst/>
              <a:latin typeface="Raleway" pitchFamily="2" charset="77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2000" kern="100" dirty="0">
              <a:solidFill>
                <a:schemeClr val="bg2"/>
              </a:solidFill>
              <a:effectLst/>
              <a:latin typeface="Raleway" pitchFamily="2" charset="77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u="sng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Members</a:t>
            </a:r>
            <a:endParaRPr lang="en-US" sz="2000" kern="100" dirty="0">
              <a:solidFill>
                <a:schemeClr val="bg2"/>
              </a:solidFill>
              <a:effectLst/>
              <a:latin typeface="Raleway" pitchFamily="2" charset="77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Preeti Singh – 1002013566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Sai Sharath Reddy </a:t>
            </a:r>
            <a:r>
              <a:rPr lang="en-US" sz="2000" kern="100" dirty="0" err="1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Koppula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 – 1002081785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 err="1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Renu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100" dirty="0" err="1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Aakanksha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100" dirty="0" err="1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Veesam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Raleway" pitchFamily="2" charset="77"/>
                <a:ea typeface="Calibri" panose="020F0502020204030204" pitchFamily="34" charset="0"/>
                <a:cs typeface="Mangal" panose="02040503050203030202" pitchFamily="18" charset="0"/>
              </a:rPr>
              <a:t> – 1002113666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Frequency Analysis of Review Lengths</a:t>
            </a:r>
            <a:endParaRPr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24" y="1982272"/>
            <a:ext cx="7409152" cy="1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Padding - to ensure all the reviews are of 610 length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03" y="2007675"/>
            <a:ext cx="5943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Padded Output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67" y="1119374"/>
            <a:ext cx="2092040" cy="33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 Creation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>
                <a:solidFill>
                  <a:schemeClr val="bg2"/>
                </a:solidFill>
              </a:rPr>
              <a:t>To serve as a baseline model we have created a simple LSTM based model to predict the movie review sentiment.</a:t>
            </a:r>
            <a:endParaRPr dirty="0">
              <a:solidFill>
                <a:schemeClr val="bg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>
                <a:solidFill>
                  <a:schemeClr val="bg2"/>
                </a:solidFill>
              </a:rPr>
              <a:t>Here is the architecture of the baseline LSTM model:</a:t>
            </a: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50" y="2721068"/>
            <a:ext cx="4514500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Embeddings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Wingdings" pitchFamily="2" charset="2"/>
              <a:buChar char="Ø"/>
            </a:pPr>
            <a:r>
              <a:rPr lang="en-GB" sz="1400" dirty="0">
                <a:solidFill>
                  <a:srgbClr val="212121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Embeddings hold a special place in Natural Language Processing.</a:t>
            </a:r>
            <a:endParaRPr sz="1400" dirty="0">
              <a:solidFill>
                <a:srgbClr val="212121"/>
              </a:solidFill>
              <a:highlight>
                <a:srgbClr val="FFFFFF"/>
              </a:highlight>
              <a:latin typeface="Raleway" pitchFamily="2" charset="77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Wingdings" pitchFamily="2" charset="2"/>
              <a:buChar char="Ø"/>
            </a:pPr>
            <a:r>
              <a:rPr lang="en-GB" sz="1400" dirty="0">
                <a:solidFill>
                  <a:srgbClr val="212121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Embeddings represent a sequence of tokens into different representation by considering the words and the context in which they appear.</a:t>
            </a:r>
            <a:endParaRPr sz="1400" dirty="0">
              <a:solidFill>
                <a:srgbClr val="212121"/>
              </a:solidFill>
              <a:highlight>
                <a:srgbClr val="FFFFFF"/>
              </a:highlight>
              <a:latin typeface="Raleway" pitchFamily="2" charset="77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Wingdings" pitchFamily="2" charset="2"/>
              <a:buChar char="Ø"/>
            </a:pPr>
            <a:r>
              <a:rPr lang="en-GB" sz="1400" dirty="0">
                <a:solidFill>
                  <a:srgbClr val="212121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In this case, each review is of length 610 words or tokens.</a:t>
            </a:r>
            <a:endParaRPr sz="1400" dirty="0">
              <a:solidFill>
                <a:srgbClr val="212121"/>
              </a:solidFill>
              <a:highlight>
                <a:srgbClr val="FFFFFF"/>
              </a:highlight>
              <a:latin typeface="Raleway" pitchFamily="2" charset="77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Wingdings" pitchFamily="2" charset="2"/>
              <a:buChar char="Ø"/>
            </a:pPr>
            <a:r>
              <a:rPr lang="en-GB" sz="1400" dirty="0">
                <a:solidFill>
                  <a:srgbClr val="212121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Now, by considering the tokens context, let's represent each review as a vector of size 32.</a:t>
            </a:r>
            <a:endParaRPr sz="1400" dirty="0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 Layer in Tensorflow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58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The 88586 - represents the total number of unique words in the training dataset.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EMBED_LEN - 32 for the baseline model.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MAX_LEN - each review is of length 610 tokens. 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3" y="2743740"/>
            <a:ext cx="87915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LSTM Layer</a:t>
            </a:r>
            <a:endParaRPr dirty="0"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729450" y="1793125"/>
            <a:ext cx="8063486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50" dirty="0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With LSTMs, the information flows through a mechanism known as cell states.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50" dirty="0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This way, LSTMs can selectively remember or forget things. 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50" dirty="0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The information at a particular cell state has three different dependencies.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 dirty="0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Ref.: </a:t>
            </a:r>
            <a:r>
              <a:rPr lang="en-GB" sz="1350" u="sng" dirty="0">
                <a:solidFill>
                  <a:schemeClr val="hlink"/>
                </a:solidFill>
                <a:highlight>
                  <a:srgbClr val="FFFFFF"/>
                </a:highlight>
                <a:latin typeface="Raleway" pitchFamily="2" charset="77"/>
                <a:hlinkClick r:id="rId3"/>
              </a:rPr>
              <a:t>https://www.analyticsvidhya.com/blog/2017/12/fundamentals-of-deep-learning-introduction-to-lstm/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 dirty="0" err="1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Tensorflow</a:t>
            </a:r>
            <a:r>
              <a:rPr lang="en-GB" sz="1350" dirty="0">
                <a:solidFill>
                  <a:srgbClr val="222222"/>
                </a:solidFill>
                <a:highlight>
                  <a:srgbClr val="FFFFFF"/>
                </a:highlight>
                <a:latin typeface="Raleway" pitchFamily="2" charset="77"/>
              </a:rPr>
              <a:t> LSTM: </a:t>
            </a:r>
            <a:r>
              <a:rPr lang="en-GB" sz="1350" u="sng" dirty="0">
                <a:solidFill>
                  <a:schemeClr val="hlink"/>
                </a:solidFill>
                <a:highlight>
                  <a:srgbClr val="FFFFFF"/>
                </a:highlight>
                <a:latin typeface="Raleway" pitchFamily="2" charset="77"/>
                <a:hlinkClick r:id="rId4"/>
              </a:rPr>
              <a:t>https://www.tensorflow.org/api_docs/python/tf/keras/layers/LSTM</a:t>
            </a: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</p:txBody>
      </p:sp>
      <p:pic>
        <p:nvPicPr>
          <p:cNvPr id="2" name="Google Shape;200;p30">
            <a:extLst>
              <a:ext uri="{FF2B5EF4-FFF2-40B4-BE49-F238E27FC236}">
                <a16:creationId xmlns:a16="http://schemas.microsoft.com/office/drawing/2014/main" id="{60C3169A-BCA2-4A28-5FC2-D79FB4280AB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593" y="3547300"/>
            <a:ext cx="566874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Baseline LSTM Model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392500" y="1853850"/>
            <a:ext cx="4587714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The baseline LSTM model that we came up with is very simple.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It has the following layers: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First layer is an Embedding layer - which represents each token or word with its context data. Context data is typically the set of words within which the current word appears in.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Then we have an LSTM with 128 neurons. LSTM layers capture long range dependencies in capturing a sequential relationship between the input words.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Lastly, we have a Dense layer that has a single node to classify whether a given review is positive or negative.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443" y="2091876"/>
            <a:ext cx="2691339" cy="15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725850" y="1735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We trained the baseline model for 5 epochs with a batch size of 64.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2"/>
              </a:solidFill>
              <a:latin typeface="Raleway" pitchFamily="2" charset="77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89" y="2179864"/>
            <a:ext cx="6883224" cy="2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Set Accuracy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727650" y="178496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So far, we got a test set accuracy of 86% (approximately).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We will work on improving the test set accuracy by varying the number of LSTM layers and the embedding size. 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50" y="2571750"/>
            <a:ext cx="55054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>
                <a:solidFill>
                  <a:schemeClr val="bg2"/>
                </a:solidFill>
                <a:latin typeface="Raleway" pitchFamily="2" charset="77"/>
              </a:rPr>
              <a:t>We are developing a Long Short-Term Memory (LSTM) based Deep Learning model to classify the Stanford’s “Large Movie Review Dataset”.</a:t>
            </a:r>
            <a:endParaRPr dirty="0">
              <a:solidFill>
                <a:schemeClr val="bg2"/>
              </a:solidFill>
              <a:latin typeface="Raleway" pitchFamily="2" charset="77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00" y="2909250"/>
            <a:ext cx="4216624" cy="191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Steps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D6CD65-B5C2-494A-A1B8-CFA7574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400" dirty="0">
                <a:solidFill>
                  <a:schemeClr val="bg2"/>
                </a:solidFill>
                <a:latin typeface="Raleway" pitchFamily="2" charset="77"/>
              </a:rPr>
              <a:t>Hyperparameter Tuning to reduce the gap between the accuracy obtained from train and test dataset, hence :</a:t>
            </a:r>
          </a:p>
          <a:p>
            <a:pPr lvl="1">
              <a:buFont typeface="Wingdings" pitchFamily="2" charset="2"/>
              <a:buChar char="q"/>
            </a:pPr>
            <a:endParaRPr lang="en-US" sz="1400" dirty="0">
              <a:solidFill>
                <a:schemeClr val="bg2"/>
              </a:solidFill>
              <a:latin typeface="Raleway" pitchFamily="2" charset="77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400" dirty="0">
                <a:solidFill>
                  <a:schemeClr val="bg2"/>
                </a:solidFill>
                <a:latin typeface="Raleway" pitchFamily="2" charset="77"/>
              </a:rPr>
              <a:t>Optimizing the model performance 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>
                <a:solidFill>
                  <a:schemeClr val="bg2"/>
                </a:solidFill>
                <a:latin typeface="Raleway" pitchFamily="2" charset="77"/>
              </a:rPr>
              <a:t>Preventing Overfitting or Underfitting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dirty="0">
                <a:solidFill>
                  <a:schemeClr val="bg2"/>
                </a:solidFill>
                <a:latin typeface="Raleway" pitchFamily="2" charset="77"/>
              </a:rPr>
              <a:t>Enabling Model Generalization</a:t>
            </a:r>
          </a:p>
          <a:p>
            <a:pPr lvl="1">
              <a:buFont typeface="Wingdings" pitchFamily="2" charset="2"/>
              <a:buChar char="q"/>
            </a:pPr>
            <a:endParaRPr lang="en-US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300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A27-22F0-3C9C-17A5-9F568DC1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03C29-7F8B-5D46-CC74-BA152DF4A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600" u="sng" dirty="0">
                <a:solidFill>
                  <a:srgbClr val="0070C0"/>
                </a:solidFill>
                <a:latin typeface="Raleway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https://www.tensorflow.org/api_docs/python/tf/keras/datasets/imdb/load_data</a:t>
            </a:r>
            <a:endParaRPr lang="en-GB" sz="1600" u="sng" dirty="0">
              <a:solidFill>
                <a:srgbClr val="0070C0"/>
              </a:solidFill>
              <a:latin typeface="Raleway" pitchFamily="2" charset="77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Wingdings" pitchFamily="2" charset="2"/>
              <a:buChar char="q"/>
            </a:pPr>
            <a:r>
              <a:rPr lang="en-GB" sz="1600" u="sng" dirty="0">
                <a:solidFill>
                  <a:schemeClr val="hlink"/>
                </a:solidFill>
                <a:highlight>
                  <a:srgbClr val="FFFFFF"/>
                </a:highlight>
                <a:latin typeface="Raleway" pitchFamily="2" charset="77"/>
                <a:hlinkClick r:id="rId3"/>
              </a:rPr>
              <a:t>https://www.analyticsvidhya.com/blog/2017/12/fundamentals-of-deep-learning-introduction-to-lstm/</a:t>
            </a:r>
            <a:endParaRPr lang="en-GB" sz="160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Wingdings" pitchFamily="2" charset="2"/>
              <a:buChar char="q"/>
            </a:pPr>
            <a:r>
              <a:rPr lang="en-GB" sz="1600" u="sng" dirty="0">
                <a:solidFill>
                  <a:schemeClr val="hlink"/>
                </a:solidFill>
                <a:highlight>
                  <a:srgbClr val="FFFFFF"/>
                </a:highlight>
                <a:latin typeface="Raleway" pitchFamily="2" charset="77"/>
                <a:hlinkClick r:id="rId4"/>
              </a:rPr>
              <a:t>https://www.tensorflow.org/api_docs/python/tf/keras/layers/LSTM</a:t>
            </a:r>
            <a:endParaRPr lang="en-GB" sz="1600" dirty="0">
              <a:solidFill>
                <a:srgbClr val="222222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>
              <a:buFont typeface="Wingdings" pitchFamily="2" charset="2"/>
              <a:buChar char="q"/>
            </a:pPr>
            <a:endParaRPr lang="en-GB" sz="1600" dirty="0">
              <a:solidFill>
                <a:srgbClr val="0070C0"/>
              </a:solidFill>
              <a:latin typeface="Raleway" pitchFamily="2" charset="77"/>
            </a:endParaRPr>
          </a:p>
          <a:p>
            <a:pPr>
              <a:buFont typeface="Wingdings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7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B610E48-73E0-CFF6-1C58-44400281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21" y="1513369"/>
            <a:ext cx="5347607" cy="2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We will be using the “Large Movie Review Dataset” as available in the Stanford’s data repository.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This dataset consists of 50,000 reviews divided into training and test sets: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Training Set Size: 25,000 reviews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Test Set Size: 25,000 reviews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These movie reviews are obtained from the IMDb website and consists of two classes Negative and Positive.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Positive Reviews: 25,000 reviews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Negative Reviews: 25,000 reviews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>
                <a:solidFill>
                  <a:schemeClr val="bg2"/>
                </a:solidFill>
                <a:latin typeface="Raleway" pitchFamily="2" charset="77"/>
              </a:rPr>
              <a:t>This is a balanced dataset where both the classes have equal number of samples.</a:t>
            </a:r>
            <a:endParaRPr sz="1200" dirty="0">
              <a:solidFill>
                <a:schemeClr val="bg2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 Done Till Now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Till Review#2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Downloaded the dataset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Performed Data Preparation and Data </a:t>
            </a:r>
            <a:r>
              <a:rPr lang="en-GB" sz="1400" dirty="0" err="1">
                <a:solidFill>
                  <a:schemeClr val="bg2"/>
                </a:solidFill>
                <a:latin typeface="Raleway" pitchFamily="2" charset="77"/>
              </a:rPr>
              <a:t>Preprocessing</a:t>
            </a: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 steps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Updates after Review#2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Wingdings" pitchFamily="2" charset="2"/>
              <a:buChar char="ü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Created a baseline LSTM model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- Test Split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/>
              <a:t>25,000 samples in the training dataset.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Ø"/>
            </a:pPr>
            <a:r>
              <a:rPr lang="en-GB" dirty="0"/>
              <a:t>25,000 samples in the testing dataset.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IMDB Dataset in </a:t>
            </a:r>
            <a:r>
              <a:rPr lang="en-GB" dirty="0" err="1"/>
              <a:t>Tensorflow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latin typeface="Raleway" pitchFamily="2" charset="77"/>
              </a:rPr>
              <a:t>Ref.: </a:t>
            </a:r>
            <a:r>
              <a:rPr lang="en-GB" sz="1400" u="sng" dirty="0">
                <a:solidFill>
                  <a:srgbClr val="0070C0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https://www.tensorflow.org/api_docs/python/tf/keras/datasets/imdb/load_data</a:t>
            </a:r>
            <a:endParaRPr sz="1400" dirty="0">
              <a:solidFill>
                <a:srgbClr val="0070C0"/>
              </a:solidFill>
              <a:latin typeface="Raleway" pitchFamily="2" charset="77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This is a dataset of 25,000 movies reviews from IMDB, </a:t>
            </a:r>
            <a:r>
              <a:rPr lang="en-GB" sz="1400" dirty="0" err="1">
                <a:solidFill>
                  <a:schemeClr val="bg2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labeled</a:t>
            </a:r>
            <a:r>
              <a:rPr lang="en-GB" sz="1400" dirty="0">
                <a:solidFill>
                  <a:schemeClr val="bg2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 by sentiment (positive/negative). </a:t>
            </a:r>
            <a:endParaRPr sz="1400" dirty="0">
              <a:solidFill>
                <a:schemeClr val="bg2"/>
              </a:solidFill>
              <a:highlight>
                <a:srgbClr val="FFFFFF"/>
              </a:highlight>
              <a:latin typeface="Raleway" pitchFamily="2" charset="77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Reviews have been pre-processed, and each review is encoded as a list of word indexes (integers). </a:t>
            </a:r>
            <a:endParaRPr sz="1400" dirty="0">
              <a:solidFill>
                <a:schemeClr val="bg2"/>
              </a:solidFill>
              <a:highlight>
                <a:srgbClr val="FFFFFF"/>
              </a:highlight>
              <a:latin typeface="Raleway" pitchFamily="2" charset="77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highlight>
                  <a:srgbClr val="FFFFFF"/>
                </a:highlight>
                <a:latin typeface="Raleway" pitchFamily="2" charset="77"/>
                <a:ea typeface="Roboto"/>
                <a:cs typeface="Roboto"/>
                <a:sym typeface="Roboto"/>
              </a:rPr>
              <a:t>For convenience, words are indexed by overall frequency in the dataset, so that for instance the integer "3" encodes the 3rd most frequent word in the data. </a:t>
            </a:r>
            <a:endParaRPr sz="1400" dirty="0">
              <a:solidFill>
                <a:schemeClr val="bg2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192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Loading the IMDB Dataset from </a:t>
            </a:r>
            <a:r>
              <a:rPr lang="en-GB" dirty="0" err="1"/>
              <a:t>Tensorflow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4" y="1853850"/>
            <a:ext cx="6336275" cy="1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54" y="3342375"/>
            <a:ext cx="6829712" cy="1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579664" y="1442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is Frequency Tokenized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2000"/>
                    </a14:imgEffect>
                    <a14:imgEffect>
                      <a14:saturation sat="2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664" y="2179825"/>
            <a:ext cx="815043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 Analysis of Review Lengths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dirty="0"/>
              <a:t>Here are the median, 95th percentile, 99th percentile and max review length values.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itchFamily="2" charset="2"/>
              <a:buChar char="q"/>
            </a:pPr>
            <a:r>
              <a:rPr lang="en-GB" dirty="0"/>
              <a:t>Based on the frequency analysis, we are making all reviews into review of length 610.</a:t>
            </a:r>
            <a:endParaRPr dirty="0"/>
          </a:p>
          <a:p>
            <a:pPr marL="742950" lvl="0" indent="-285750" algn="l" rtl="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q"/>
            </a:pPr>
            <a:endParaRPr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93" y="2783663"/>
            <a:ext cx="5553025" cy="18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840</Words>
  <Application>Microsoft Macintosh PowerPoint</Application>
  <PresentationFormat>On-screen Show (16:9)</PresentationFormat>
  <Paragraphs>85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Lato</vt:lpstr>
      <vt:lpstr>Wingdings</vt:lpstr>
      <vt:lpstr>Raleway</vt:lpstr>
      <vt:lpstr>Arial</vt:lpstr>
      <vt:lpstr>Streamline</vt:lpstr>
      <vt:lpstr>NLP - Sentiment Analysis of “Large Movie Review Dataset” using LSTM network.</vt:lpstr>
      <vt:lpstr>Problem Statement</vt:lpstr>
      <vt:lpstr>Dataset</vt:lpstr>
      <vt:lpstr>Work Done Till Now</vt:lpstr>
      <vt:lpstr>Train - Test Split</vt:lpstr>
      <vt:lpstr>IMDB Dataset in Tensorflow</vt:lpstr>
      <vt:lpstr>Loading the IMDB Dataset from Tensorflow</vt:lpstr>
      <vt:lpstr>Dataset is Frequency Tokenized</vt:lpstr>
      <vt:lpstr>Frequency Analysis of Review Lengths</vt:lpstr>
      <vt:lpstr>Frequency Analysis of Review Lengths</vt:lpstr>
      <vt:lpstr>Padding - to ensure all the reviews are of 610 length</vt:lpstr>
      <vt:lpstr>Padded Output</vt:lpstr>
      <vt:lpstr>Baseline Model Creation</vt:lpstr>
      <vt:lpstr>Text Embeddings</vt:lpstr>
      <vt:lpstr>Embedding Layer in Tensorflow</vt:lpstr>
      <vt:lpstr>LSTM Layer</vt:lpstr>
      <vt:lpstr>Overall Baseline LSTM Model</vt:lpstr>
      <vt:lpstr>Model Training</vt:lpstr>
      <vt:lpstr>Test Set Accuracy</vt:lpstr>
      <vt:lpstr>Future Steps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Sentiment Analysis of “Large Movie Review Dataset” using LSTM network.</dc:title>
  <cp:lastModifiedBy>Singh, Preeti</cp:lastModifiedBy>
  <cp:revision>6</cp:revision>
  <dcterms:modified xsi:type="dcterms:W3CDTF">2023-10-28T05:02:18Z</dcterms:modified>
</cp:coreProperties>
</file>