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Slide Image Placeholder 1"/>
          <p:cNvSpPr>
            <a:spLocks noChangeAspect="1" noRot="1" noGrp="1"/>
          </p:cNvSpPr>
          <p:nvPr>
            <p:ph type="sldImg"/>
          </p:nvPr>
        </p:nvSpPr>
        <p:spPr/>
      </p:sp>
      <p:sp>
        <p:nvSpPr>
          <p:cNvPr id="1048659" name="Notes Placeholder 2"/>
          <p:cNvSpPr>
            <a:spLocks noGrp="1"/>
          </p:cNvSpPr>
          <p:nvPr>
            <p:ph type="body" idx="1"/>
          </p:nvPr>
        </p:nvSpPr>
        <p:spPr/>
        <p:txBody>
          <a:bodyPr/>
          <a:p>
            <a:endParaRPr dirty="0" lang="en-IN"/>
          </a:p>
        </p:txBody>
      </p:sp>
      <p:sp>
        <p:nvSpPr>
          <p:cNvPr id="1048660"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2" name=""/>
        <p:cNvGrpSpPr/>
        <p:nvPr/>
      </p:nvGrpSpPr>
      <p:grpSpPr>
        <a:xfrm>
          <a:off x="0" y="0"/>
          <a:ext cx="0" cy="0"/>
          <a:chOff x="0" y="0"/>
          <a:chExt cx="0" cy="0"/>
        </a:xfrm>
      </p:grpSpPr>
      <p:sp>
        <p:nvSpPr>
          <p:cNvPr id="1048646"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47"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4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5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76299" y="990600"/>
            <a:ext cx="1743075" cy="1333500"/>
            <a:chOff x="742950" y="1104900"/>
            <a:chExt cx="1743075" cy="1333500"/>
          </a:xfrm>
        </p:grpSpPr>
        <p:sp>
          <p:nvSpPr>
            <p:cNvPr id="104865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5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53"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54"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55"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3"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6"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57" name="TextBox 13"/>
          <p:cNvSpPr txBox="1"/>
          <p:nvPr/>
        </p:nvSpPr>
        <p:spPr>
          <a:xfrm>
            <a:off x="2554542" y="3314150"/>
            <a:ext cx="8610600" cy="1513840"/>
          </a:xfrm>
          <a:prstGeom prst="rect"/>
          <a:noFill/>
        </p:spPr>
        <p:txBody>
          <a:bodyPr rtlCol="0" wrap="square">
            <a:spAutoFit/>
          </a:bodyPr>
          <a:p>
            <a:r>
              <a:rPr sz="2400" lang="en-US"/>
              <a:t>STUDENT NAME:</a:t>
            </a:r>
            <a:r>
              <a:rPr altLang="en-GB" sz="2400" lang="en-US"/>
              <a:t> </a:t>
            </a:r>
            <a:r>
              <a:rPr altLang="en-GB" sz="2400" lang="en-US"/>
              <a:t>R</a:t>
            </a:r>
            <a:r>
              <a:rPr altLang="en-GB" sz="2400" lang="en-US"/>
              <a:t>E</a:t>
            </a:r>
            <a:r>
              <a:rPr altLang="en-GB" sz="2400" lang="en-US"/>
              <a:t>N</a:t>
            </a:r>
            <a:r>
              <a:rPr altLang="en-GB" sz="2400" lang="en-US"/>
              <a:t>U</a:t>
            </a:r>
            <a:r>
              <a:rPr altLang="en-GB" sz="2400" lang="en-US"/>
              <a:t>K</a:t>
            </a:r>
            <a:r>
              <a:rPr altLang="en-GB" sz="2400" lang="en-US"/>
              <a:t>A</a:t>
            </a:r>
            <a:r>
              <a:rPr altLang="en-GB" sz="2400" lang="en-US"/>
              <a:t>.</a:t>
            </a:r>
            <a:r>
              <a:rPr altLang="en-GB" sz="2400" lang="en-US"/>
              <a:t>M</a:t>
            </a:r>
            <a:endParaRPr dirty="0" sz="2400" lang="en-US"/>
          </a:p>
          <a:p>
            <a:r>
              <a:rPr dirty="0" sz="2400" lang="en-US"/>
              <a:t>REGISTER NO:</a:t>
            </a:r>
            <a:r>
              <a:rPr altLang="en-GB" dirty="0" sz="2400" lang="en-US"/>
              <a:t> </a:t>
            </a:r>
            <a:r>
              <a:rPr altLang="en-GB" dirty="0" sz="2400" lang="en-US"/>
              <a:t>1</a:t>
            </a:r>
            <a:r>
              <a:rPr altLang="en-GB" dirty="0" sz="2400" lang="en-US"/>
              <a:t>2</a:t>
            </a:r>
            <a:r>
              <a:rPr altLang="en-GB" dirty="0" sz="2400" lang="en-US"/>
              <a:t>2</a:t>
            </a:r>
            <a:r>
              <a:rPr altLang="en-GB" dirty="0" sz="2400" lang="en-US"/>
              <a:t>2</a:t>
            </a:r>
            <a:r>
              <a:rPr altLang="en-GB" dirty="0" sz="2400" lang="en-US"/>
              <a:t>0</a:t>
            </a:r>
            <a:r>
              <a:rPr altLang="en-GB" dirty="0" sz="2400" lang="en-US"/>
              <a:t>4</a:t>
            </a:r>
            <a:r>
              <a:rPr altLang="en-GB" dirty="0" sz="2400" lang="en-US"/>
              <a:t>0</a:t>
            </a:r>
            <a:r>
              <a:rPr altLang="en-GB" dirty="0" sz="2400" lang="en-US"/>
              <a:t>3</a:t>
            </a:r>
            <a:r>
              <a:rPr altLang="en-GB" dirty="0" sz="2400" lang="en-US"/>
              <a:t>1</a:t>
            </a:r>
            <a:endParaRPr altLang="en-US" lang="zh-CN"/>
          </a:p>
          <a:p>
            <a:r>
              <a:rPr dirty="0" sz="2400" lang="en-US"/>
              <a:t>DEPARTMENT:</a:t>
            </a:r>
            <a:r>
              <a:rPr altLang="en-GB" dirty="0" sz="2400" lang="en-US"/>
              <a:t> </a:t>
            </a:r>
            <a:r>
              <a:rPr altLang="en-GB" dirty="0" sz="2400" lang="en-US"/>
              <a:t>C</a:t>
            </a:r>
            <a:r>
              <a:rPr altLang="en-GB" dirty="0" sz="2400" lang="en-US"/>
              <a:t>O</a:t>
            </a:r>
            <a:r>
              <a:rPr altLang="en-GB" dirty="0" sz="2400" lang="en-US"/>
              <a:t>R</a:t>
            </a:r>
            <a:r>
              <a:rPr altLang="en-GB" dirty="0" sz="2400" lang="en-US"/>
              <a:t>P</a:t>
            </a:r>
            <a:r>
              <a:rPr altLang="en-GB" dirty="0" sz="2400" lang="en-US"/>
              <a:t>O</a:t>
            </a:r>
            <a:r>
              <a:rPr altLang="en-GB" dirty="0" sz="2400" lang="en-US"/>
              <a:t>RATE </a:t>
            </a:r>
            <a:r>
              <a:rPr altLang="en-GB" dirty="0" sz="2400" lang="en-US"/>
              <a:t>SECRETARYSHIP </a:t>
            </a:r>
            <a:endParaRPr altLang="en-US" lang="zh-CN"/>
          </a:p>
          <a:p>
            <a:r>
              <a:rPr dirty="0" sz="2400" lang="en-US"/>
              <a:t>COLLEGE</a:t>
            </a:r>
            <a:r>
              <a:rPr altLang="en-GB" dirty="0" sz="2400" lang="en-US"/>
              <a:t> </a:t>
            </a:r>
            <a:r>
              <a:rPr altLang="en-GB" dirty="0" sz="2400" lang="en-US"/>
              <a:t>:</a:t>
            </a:r>
            <a:r>
              <a:rPr altLang="en-GB" dirty="0" sz="2400" lang="en-US"/>
              <a:t> </a:t>
            </a:r>
            <a:r>
              <a:rPr altLang="en-GB" dirty="0" sz="2400" lang="en-US"/>
              <a:t>S</a:t>
            </a:r>
            <a:r>
              <a:rPr altLang="en-GB" dirty="0" sz="2400" lang="en-US"/>
              <a:t>H</a:t>
            </a:r>
            <a:r>
              <a:rPr altLang="en-GB" dirty="0" sz="2400" lang="en-US"/>
              <a:t>R</a:t>
            </a:r>
            <a:r>
              <a:rPr altLang="en-GB" dirty="0" sz="2400" lang="en-US"/>
              <a:t>I</a:t>
            </a:r>
            <a:r>
              <a:rPr altLang="en-GB" dirty="0" sz="2400" lang="en-US"/>
              <a:t> </a:t>
            </a:r>
            <a:r>
              <a:rPr altLang="en-GB" dirty="0" sz="2400" lang="en-US"/>
              <a:t>K</a:t>
            </a:r>
            <a:r>
              <a:rPr altLang="en-GB" dirty="0" sz="2400" lang="en-US"/>
              <a:t>R</a:t>
            </a:r>
            <a:r>
              <a:rPr altLang="en-GB" dirty="0" sz="2400" lang="en-US"/>
              <a:t>I</a:t>
            </a:r>
            <a:r>
              <a:rPr altLang="en-GB" dirty="0" sz="2400" lang="en-US"/>
              <a:t>SHNA</a:t>
            </a:r>
            <a:r>
              <a:rPr altLang="en-GB" dirty="0" sz="2400" lang="en-US"/>
              <a:t>S</a:t>
            </a:r>
            <a:r>
              <a:rPr altLang="en-GB" dirty="0" sz="2400" lang="en-US"/>
              <a:t>W</a:t>
            </a:r>
            <a:r>
              <a:rPr altLang="en-GB" dirty="0" sz="2400" lang="en-US"/>
              <a:t>A</a:t>
            </a:r>
            <a:r>
              <a:rPr altLang="en-GB" dirty="0" sz="2400" lang="en-US"/>
              <a:t>MY </a:t>
            </a:r>
            <a:r>
              <a:rPr altLang="en-GB" dirty="0" sz="2400" lang="en-US"/>
              <a:t>C</a:t>
            </a:r>
            <a:r>
              <a:rPr altLang="en-GB" dirty="0" sz="2400" lang="en-US"/>
              <a:t>O</a:t>
            </a:r>
            <a:r>
              <a:rPr altLang="en-GB" dirty="0" sz="2400" lang="en-US"/>
              <a:t>L</a:t>
            </a:r>
            <a:r>
              <a:rPr altLang="en-GB" dirty="0" sz="2400" lang="en-US"/>
              <a:t>L</a:t>
            </a:r>
            <a:r>
              <a:rPr altLang="en-GB" dirty="0" sz="2400" lang="en-US"/>
              <a:t>EGE </a:t>
            </a:r>
            <a:r>
              <a:rPr altLang="en-GB" dirty="0" sz="2400" lang="en-US"/>
              <a:t>F</a:t>
            </a:r>
            <a:r>
              <a:rPr altLang="en-GB" dirty="0" sz="2400" lang="en-US"/>
              <a:t>O</a:t>
            </a:r>
            <a:r>
              <a:rPr altLang="en-GB" dirty="0" sz="2400" lang="en-US"/>
              <a:t>R</a:t>
            </a:r>
            <a:r>
              <a:rPr altLang="en-GB" dirty="0" sz="2400" lang="en-US"/>
              <a:t> </a:t>
            </a:r>
            <a:r>
              <a:rPr altLang="en-GB" dirty="0" sz="2400" lang="en-US"/>
              <a:t>W</a:t>
            </a:r>
            <a:r>
              <a:rPr altLang="en-GB" dirty="0" sz="2400" lang="en-US"/>
              <a:t>O</a:t>
            </a:r>
            <a:r>
              <a:rPr altLang="en-GB" dirty="0" sz="2400" lang="en-US"/>
              <a:t>M</a:t>
            </a:r>
            <a:r>
              <a:rPr altLang="en-GB" dirty="0" sz="2400" lang="en-US"/>
              <a:t>E</a:t>
            </a:r>
            <a:r>
              <a:rPr altLang="en-GB" dirty="0" sz="2400" lang="en-US"/>
              <a:t>N</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4533495"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rot="3966">
            <a:off x="741276" y="2125980"/>
            <a:ext cx="8059132" cy="2606040"/>
          </a:xfrm>
          <a:prstGeom prst="rect"/>
        </p:spPr>
        <p:txBody>
          <a:bodyPr rtlCol="0" wrap="square">
            <a:spAutoFit/>
          </a:bodyPr>
          <a:p>
            <a:r>
              <a:rPr sz="2800" lang="en-GB">
                <a:solidFill>
                  <a:srgbClr val="000000"/>
                </a:solidFill>
              </a:rPr>
              <a:t>1. *PivotTables* for data summarization and analysis
2. *Conditional Formatting* for highlighting performance trends
3. *Charts and Graphs* for visualizing performance data</a:t>
            </a:r>
            <a:r>
              <a:rPr altLang="en-GB" sz="2800" lang="en-US">
                <a:solidFill>
                  <a:srgbClr val="000000"/>
                </a:solidFill>
              </a:rPr>
              <a:t>.</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787948"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1666874" y="1970200"/>
            <a:ext cx="6970682" cy="422252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altLang="en-GB" dirty="0" lang="en-US">
                <a:latin typeface="Times New Roman" panose="02020603050405020304" pitchFamily="18" charset="0"/>
                <a:cs typeface="Times New Roman" panose="02020603050405020304" pitchFamily="18" charset="0"/>
              </a:rPr>
              <a:t>C</a:t>
            </a:r>
            <a:r>
              <a:rPr altLang="en-GB" dirty="0" lang="en-US">
                <a:latin typeface="Times New Roman" panose="02020603050405020304" pitchFamily="18" charset="0"/>
                <a:cs typeface="Times New Roman" panose="02020603050405020304" pitchFamily="18" charset="0"/>
              </a:rPr>
              <a:t>O</a:t>
            </a:r>
            <a:r>
              <a:rPr altLang="en-GB" dirty="0" lang="en-US">
                <a:latin typeface="Times New Roman" panose="02020603050405020304" pitchFamily="18" charset="0"/>
                <a:cs typeface="Times New Roman" panose="02020603050405020304" pitchFamily="18" charset="0"/>
              </a:rPr>
              <a:t>N</a:t>
            </a:r>
            <a:r>
              <a:rPr altLang="en-GB" dirty="0" lang="en-US">
                <a:latin typeface="Times New Roman" panose="02020603050405020304" pitchFamily="18" charset="0"/>
                <a:cs typeface="Times New Roman" panose="02020603050405020304" pitchFamily="18" charset="0"/>
              </a:rPr>
              <a:t>C</a:t>
            </a:r>
            <a:r>
              <a:rPr altLang="en-GB" dirty="0" lang="en-US">
                <a:latin typeface="Times New Roman" panose="02020603050405020304" pitchFamily="18" charset="0"/>
                <a:cs typeface="Times New Roman" panose="02020603050405020304" pitchFamily="18" charset="0"/>
              </a:rPr>
              <a:t>L</a:t>
            </a:r>
            <a:r>
              <a:rPr altLang="en-GB" dirty="0" lang="en-US">
                <a:latin typeface="Times New Roman" panose="02020603050405020304" pitchFamily="18" charset="0"/>
                <a:cs typeface="Times New Roman" panose="02020603050405020304" pitchFamily="18" charset="0"/>
              </a:rPr>
              <a:t>U</a:t>
            </a:r>
            <a:r>
              <a:rPr altLang="en-GB" dirty="0" lang="en-US">
                <a:latin typeface="Times New Roman" panose="02020603050405020304" pitchFamily="18" charset="0"/>
                <a:cs typeface="Times New Roman" panose="02020603050405020304" pitchFamily="18" charset="0"/>
              </a:rPr>
              <a:t>S</a:t>
            </a:r>
            <a:r>
              <a:rPr altLang="en-GB" dirty="0" lang="en-US">
                <a:latin typeface="Times New Roman" panose="02020603050405020304" pitchFamily="18" charset="0"/>
                <a:cs typeface="Times New Roman" panose="02020603050405020304" pitchFamily="18" charset="0"/>
              </a:rPr>
              <a:t>I</a:t>
            </a:r>
            <a:r>
              <a:rPr altLang="en-GB" dirty="0" lang="en-US">
                <a:latin typeface="Times New Roman" panose="02020603050405020304" pitchFamily="18" charset="0"/>
                <a:cs typeface="Times New Roman" panose="02020603050405020304" pitchFamily="18" charset="0"/>
              </a:rPr>
              <a:t>ON </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1084377" y="1958005"/>
            <a:ext cx="8409696" cy="3863340"/>
          </a:xfrm>
          <a:prstGeom prst="rect"/>
        </p:spPr>
        <p:txBody>
          <a:bodyPr rtlCol="0" wrap="square">
            <a:spAutoFit/>
          </a:bodyPr>
          <a:p>
            <a:r>
              <a:rPr sz="2800" lang="en-GB">
                <a:solidFill>
                  <a:srgbClr val="000000"/>
                </a:solidFill>
              </a:rPr>
              <a:t>Identifying gender in a company involves recognizing and acknowledging the different genders present within the organization. It's essential for companies to create an inclusive environment where all genders feel respected and valued. This can be achieved through various initiatives such as gender-neutral policies, diversity training, and promoting gender equality in leadership po</a:t>
            </a:r>
            <a:r>
              <a:rPr altLang="en-GB" sz="2800" lang="en-US">
                <a:solidFill>
                  <a:srgbClr val="000000"/>
                </a:solidFill>
              </a:rPr>
              <a:t> is</a:t>
            </a:r>
            <a:r>
              <a:rPr sz="2800" lang="en-GB">
                <a:solidFill>
                  <a:srgbClr val="000000"/>
                </a:solidFill>
              </a:rPr>
              <a:t>sitions. </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6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8" name="object 3"/>
          <p:cNvGrpSpPr/>
          <p:nvPr/>
        </p:nvGrpSpPr>
        <p:grpSpPr>
          <a:xfrm>
            <a:off x="7443849" y="0"/>
            <a:ext cx="4752975" cy="6863080"/>
            <a:chOff x="7443849" y="0"/>
            <a:chExt cx="4752975" cy="6863080"/>
          </a:xfrm>
        </p:grpSpPr>
        <p:sp>
          <p:nvSpPr>
            <p:cNvPr id="104866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6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6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7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7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7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9" name="object 18"/>
          <p:cNvGrpSpPr/>
          <p:nvPr/>
        </p:nvGrpSpPr>
        <p:grpSpPr>
          <a:xfrm>
            <a:off x="466725" y="6410325"/>
            <a:ext cx="3705225" cy="295275"/>
            <a:chOff x="466725" y="6410325"/>
            <a:chExt cx="3705225" cy="295275"/>
          </a:xfrm>
        </p:grpSpPr>
        <p:pic>
          <p:nvPicPr>
            <p:cNvPr id="2097164"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5"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7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77"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altLang="en-GB" b="1" dirty="0" sz="4400" lang="en-US">
                <a:solidFill>
                  <a:srgbClr val="0F0F0F"/>
                </a:solidFill>
                <a:latin typeface="Times New Roman" panose="02020603050405020304" pitchFamily="18" charset="0"/>
                <a:cs typeface="Times New Roman" panose="02020603050405020304" pitchFamily="18" charset="0"/>
              </a:rPr>
              <a:t>G</a:t>
            </a:r>
            <a:r>
              <a:rPr altLang="en-GB" b="1" dirty="0" sz="4400" lang="en-US">
                <a:solidFill>
                  <a:srgbClr val="0F0F0F"/>
                </a:solidFill>
                <a:latin typeface="Times New Roman" panose="02020603050405020304" pitchFamily="18" charset="0"/>
                <a:cs typeface="Times New Roman" panose="02020603050405020304" pitchFamily="18" charset="0"/>
              </a:rPr>
              <a:t>e</a:t>
            </a:r>
            <a:r>
              <a:rPr altLang="en-GB" b="1" dirty="0" sz="4400" lang="en-US">
                <a:solidFill>
                  <a:srgbClr val="0F0F0F"/>
                </a:solidFill>
                <a:latin typeface="Times New Roman" panose="02020603050405020304" pitchFamily="18" charset="0"/>
                <a:cs typeface="Times New Roman" panose="02020603050405020304" pitchFamily="18" charset="0"/>
              </a:rPr>
              <a:t>n</a:t>
            </a:r>
            <a:r>
              <a:rPr altLang="en-GB" b="1" dirty="0" sz="4400" lang="en-US">
                <a:solidFill>
                  <a:srgbClr val="0F0F0F"/>
                </a:solidFill>
                <a:latin typeface="Times New Roman" panose="02020603050405020304" pitchFamily="18" charset="0"/>
                <a:cs typeface="Times New Roman" panose="02020603050405020304" pitchFamily="18" charset="0"/>
              </a:rPr>
              <a:t>d</a:t>
            </a:r>
            <a:r>
              <a:rPr altLang="en-GB" b="1" dirty="0" sz="4400" lang="en-US">
                <a:solidFill>
                  <a:srgbClr val="0F0F0F"/>
                </a:solidFill>
                <a:latin typeface="Times New Roman" panose="02020603050405020304" pitchFamily="18" charset="0"/>
                <a:cs typeface="Times New Roman" panose="02020603050405020304" pitchFamily="18" charset="0"/>
              </a:rPr>
              <a:t>e</a:t>
            </a:r>
            <a:r>
              <a:rPr altLang="en-GB"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9"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0"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61"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2"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3" name="object 21"/>
          <p:cNvSpPr txBox="1">
            <a:spLocks noGrp="1"/>
          </p:cNvSpPr>
          <p:nvPr>
            <p:ph type="title"/>
          </p:nvPr>
        </p:nvSpPr>
        <p:spPr>
          <a:xfrm>
            <a:off x="739775" y="445388"/>
            <a:ext cx="3863802"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5"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7991475" y="2933700"/>
            <a:ext cx="2762250" cy="3257550"/>
            <a:chOff x="7991475" y="2933700"/>
            <a:chExt cx="2762250" cy="3257550"/>
          </a:xfrm>
        </p:grpSpPr>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8" name="object 7"/>
          <p:cNvSpPr txBox="1">
            <a:spLocks noGrp="1"/>
          </p:cNvSpPr>
          <p:nvPr>
            <p:ph type="title"/>
          </p:nvPr>
        </p:nvSpPr>
        <p:spPr>
          <a:xfrm>
            <a:off x="834072" y="575055"/>
            <a:ext cx="685356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20" name=""/>
          <p:cNvSpPr txBox="1"/>
          <p:nvPr/>
        </p:nvSpPr>
        <p:spPr>
          <a:xfrm rot="21600000">
            <a:off x="676274" y="2394583"/>
            <a:ext cx="6922854" cy="3025142"/>
          </a:xfrm>
          <a:prstGeom prst="rect"/>
        </p:spPr>
        <p:txBody>
          <a:bodyPr rtlCol="0" wrap="square">
            <a:spAutoFit/>
          </a:bodyPr>
          <a:p>
            <a:r>
              <a:rPr altLang="en-GB" sz="2800" lang="en-US">
                <a:solidFill>
                  <a:srgbClr val="000000"/>
                </a:solidFill>
              </a:rPr>
              <a:t>Identifying gender in companies serves various purposes, such as promoting diversity and inclusion, addressing gender disparities, and creating a more equitable work environment. By tracking gender data, companies can measure their progress towards gender equality</a:t>
            </a:r>
            <a:r>
              <a:rPr altLang="en-GB" sz="2800" lang="en-US">
                <a:solidFill>
                  <a:srgbClr val="000000"/>
                </a:solidFill>
              </a:rPr>
              <a:t>.</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grpSp>
        <p:nvGrpSpPr>
          <p:cNvPr id="24" name="object 2"/>
          <p:cNvGrpSpPr/>
          <p:nvPr/>
        </p:nvGrpSpPr>
        <p:grpSpPr>
          <a:xfrm>
            <a:off x="8658225" y="2647950"/>
            <a:ext cx="3533775" cy="3810000"/>
            <a:chOff x="8658225" y="2647950"/>
            <a:chExt cx="3533775" cy="3810000"/>
          </a:xfrm>
        </p:grpSpPr>
        <p:sp>
          <p:nvSpPr>
            <p:cNvPr id="104860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0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0"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12" name="TextBox 10"/>
          <p:cNvSpPr txBox="1"/>
          <p:nvPr/>
        </p:nvSpPr>
        <p:spPr>
          <a:xfrm>
            <a:off x="345189" y="2246312"/>
            <a:ext cx="8912647" cy="3647440"/>
          </a:xfrm>
          <a:prstGeom prst="rect"/>
          <a:noFill/>
        </p:spPr>
        <p:txBody>
          <a:bodyPr rtlCol="0" wrap="square">
            <a:spAutoFit/>
          </a:bodyPr>
          <a:p>
            <a:pPr algn="l" indent="0" marL="0">
              <a:buNone/>
            </a:pPr>
            <a:r>
              <a:rPr altLang="en-GB" b="0" dirty="0" sz="2400" i="0" lang="en-US">
                <a:solidFill>
                  <a:srgbClr val="0D0D0D"/>
                </a:solidFill>
                <a:effectLst/>
                <a:latin typeface="Times New Roman" panose="02020603050405020304" pitchFamily="18" charset="0"/>
                <a:cs typeface="Times New Roman" panose="02020603050405020304" pitchFamily="18" charset="0"/>
              </a:rPr>
              <a:t>Identifying gender in companies is important for creating a workplace that values diversity and inclusion. By understanding the gender makeup of their workforce, companies can implement policies and initiatives that support all employees equally. This helps in addressing any gender disparities that may exist and ensures a fair and supportive environment for everyone. Tracking gender data also allows companies to measure their progress towards gender equality and make informed decisions to promote a more inclusive workplace culture.</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59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59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00" name=""/>
          <p:cNvSpPr txBox="1"/>
          <p:nvPr/>
        </p:nvSpPr>
        <p:spPr>
          <a:xfrm>
            <a:off x="920748" y="2019300"/>
            <a:ext cx="4572000" cy="3025140"/>
          </a:xfrm>
          <a:prstGeom prst="rect"/>
        </p:spPr>
        <p:txBody>
          <a:bodyPr rtlCol="0" wrap="square">
            <a:spAutoFit/>
          </a:bodyPr>
          <a:p>
            <a:r>
              <a:rPr sz="2800" lang="en-GB">
                <a:solidFill>
                  <a:srgbClr val="000000"/>
                </a:solidFill>
              </a:rPr>
              <a:t>1. HR Manager 
2. Department Heads
3. Senior Leadership 
4. Employee Development 
5. Compensation and benefits Team
6. Employees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pic>
        <p:nvPicPr>
          <p:cNvPr id="209715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0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06" name=""/>
          <p:cNvSpPr txBox="1"/>
          <p:nvPr/>
        </p:nvSpPr>
        <p:spPr>
          <a:xfrm>
            <a:off x="2695573" y="2019300"/>
            <a:ext cx="8948856" cy="4282440"/>
          </a:xfrm>
          <a:prstGeom prst="rect"/>
        </p:spPr>
        <p:txBody>
          <a:bodyPr rtlCol="0" wrap="square">
            <a:spAutoFit/>
          </a:bodyPr>
          <a:p>
            <a:r>
              <a:rPr sz="2800" lang="en-GB">
                <a:solidFill>
                  <a:srgbClr val="000000"/>
                </a:solidFill>
              </a:rPr>
              <a:t>1. *Data-driven insights*: Accurate and reliable analysis to inform decisions about promotions, training, and resource allocation.
2. *Enhanced talent development*: Insights to inform talent development programs and retention strategies.
3. *Increased efficiency*: Streamlined analysis process saves time and resources.
4. *Better decision-making*: Clear and actionable recommendations for stakeholders to make informed decisions.</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3" name="Title 1"/>
          <p:cNvSpPr>
            <a:spLocks noGrp="1"/>
          </p:cNvSpPr>
          <p:nvPr>
            <p:ph type="title"/>
          </p:nvPr>
        </p:nvSpPr>
        <p:spPr>
          <a:xfrm>
            <a:off x="755332" y="385444"/>
            <a:ext cx="10681335" cy="723901"/>
          </a:xfrm>
        </p:spPr>
        <p:txBody>
          <a:bodyPr/>
          <a:p>
            <a:r>
              <a:rPr dirty="0" lang="en-IN"/>
              <a:t>Dataset Description</a:t>
            </a:r>
          </a:p>
        </p:txBody>
      </p:sp>
      <p:sp>
        <p:nvSpPr>
          <p:cNvPr id="1048614" name=""/>
          <p:cNvSpPr txBox="1"/>
          <p:nvPr/>
        </p:nvSpPr>
        <p:spPr>
          <a:xfrm>
            <a:off x="496354" y="2964179"/>
            <a:ext cx="10125501" cy="2606040"/>
          </a:xfrm>
          <a:prstGeom prst="rect"/>
        </p:spPr>
        <p:txBody>
          <a:bodyPr rtlCol="0" wrap="square">
            <a:spAutoFit/>
          </a:bodyPr>
          <a:p>
            <a:r>
              <a:rPr altLang="en-GB" sz="2800" lang="en-GB">
                <a:solidFill>
                  <a:srgbClr val="000000"/>
                </a:solidFill>
              </a:rPr>
              <a:t>•</a:t>
            </a:r>
            <a:r>
              <a:rPr altLang="en-GB" sz="2800" lang="en-US">
                <a:solidFill>
                  <a:srgbClr val="000000"/>
                </a:solidFill>
              </a:rPr>
              <a:t> </a:t>
            </a:r>
            <a:r>
              <a:rPr altLang="en-GB" sz="2800" lang="en-US">
                <a:solidFill>
                  <a:srgbClr val="000000"/>
                </a:solidFill>
              </a:rPr>
              <a:t>B</a:t>
            </a:r>
            <a:r>
              <a:rPr altLang="en-GB" sz="2800" lang="en-US">
                <a:solidFill>
                  <a:srgbClr val="000000"/>
                </a:solidFill>
              </a:rPr>
              <a:t>a</a:t>
            </a:r>
            <a:r>
              <a:rPr altLang="en-GB" sz="2800" lang="en-US">
                <a:solidFill>
                  <a:srgbClr val="000000"/>
                </a:solidFill>
              </a:rPr>
              <a:t>c</a:t>
            </a:r>
            <a:r>
              <a:rPr altLang="en-GB" sz="2800" lang="en-US">
                <a:solidFill>
                  <a:srgbClr val="000000"/>
                </a:solidFill>
              </a:rPr>
              <a:t>h</a:t>
            </a:r>
            <a:r>
              <a:rPr altLang="en-GB" sz="2800" lang="en-US">
                <a:solidFill>
                  <a:srgbClr val="000000"/>
                </a:solidFill>
              </a:rPr>
              <a:t>e</a:t>
            </a:r>
            <a:r>
              <a:rPr altLang="en-GB" sz="2800" lang="en-US">
                <a:solidFill>
                  <a:srgbClr val="000000"/>
                </a:solidFill>
              </a:rPr>
              <a:t>l</a:t>
            </a:r>
            <a:r>
              <a:rPr altLang="en-GB" sz="2800" lang="en-US">
                <a:solidFill>
                  <a:srgbClr val="000000"/>
                </a:solidFill>
              </a:rPr>
              <a:t>o</a:t>
            </a:r>
            <a:r>
              <a:rPr altLang="en-GB" sz="2800" lang="en-US">
                <a:solidFill>
                  <a:srgbClr val="000000"/>
                </a:solidFill>
              </a:rPr>
              <a:t>r</a:t>
            </a:r>
            <a:r>
              <a:rPr altLang="en-GB" sz="2800" lang="en-US">
                <a:solidFill>
                  <a:srgbClr val="000000"/>
                </a:solidFill>
              </a:rPr>
              <a:t>s</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a:t>
            </a:r>
            <a:r>
              <a:rPr altLang="en-GB" sz="2800" lang="en-US">
                <a:solidFill>
                  <a:srgbClr val="000000"/>
                </a:solidFill>
              </a:rPr>
              <a:t> </a:t>
            </a:r>
            <a:r>
              <a:rPr altLang="en-GB" sz="2800" lang="en-US">
                <a:solidFill>
                  <a:srgbClr val="000000"/>
                </a:solidFill>
              </a:rPr>
              <a:t>S</a:t>
            </a:r>
            <a:r>
              <a:rPr altLang="en-GB" sz="2800" lang="en-US">
                <a:solidFill>
                  <a:srgbClr val="000000"/>
                </a:solidFill>
              </a:rPr>
              <a:t>u</a:t>
            </a:r>
            <a:r>
              <a:rPr altLang="en-GB" sz="2800" lang="en-US">
                <a:solidFill>
                  <a:srgbClr val="000000"/>
                </a:solidFill>
              </a:rPr>
              <a:t>m</a:t>
            </a:r>
            <a:r>
              <a:rPr altLang="en-GB" sz="2800" lang="en-US">
                <a:solidFill>
                  <a:srgbClr val="000000"/>
                </a:solidFill>
              </a:rPr>
              <a:t> </a:t>
            </a:r>
            <a:r>
              <a:rPr altLang="en-GB" sz="2800" lang="en-US">
                <a:solidFill>
                  <a:srgbClr val="000000"/>
                </a:solidFill>
              </a:rPr>
              <a:t>o</a:t>
            </a:r>
            <a:r>
              <a:rPr altLang="en-GB" sz="2800" lang="en-US">
                <a:solidFill>
                  <a:srgbClr val="000000"/>
                </a:solidFill>
              </a:rPr>
              <a:t>f</a:t>
            </a:r>
            <a:r>
              <a:rPr altLang="en-GB" sz="2800" lang="en-US">
                <a:solidFill>
                  <a:srgbClr val="000000"/>
                </a:solidFill>
              </a:rPr>
              <a:t> </a:t>
            </a:r>
            <a:r>
              <a:rPr altLang="en-GB" sz="2800" lang="en-US">
                <a:solidFill>
                  <a:srgbClr val="000000"/>
                </a:solidFill>
              </a:rPr>
              <a:t>joining</a:t>
            </a:r>
            <a:r>
              <a:rPr altLang="en-GB" sz="2800" lang="en-US">
                <a:solidFill>
                  <a:srgbClr val="000000"/>
                </a:solidFill>
              </a:rPr>
              <a:t> </a:t>
            </a:r>
            <a:r>
              <a:rPr altLang="en-GB" sz="2800" lang="en-US">
                <a:solidFill>
                  <a:srgbClr val="000000"/>
                </a:solidFill>
              </a:rPr>
              <a:t>Y</a:t>
            </a:r>
            <a:r>
              <a:rPr altLang="en-GB" sz="2800" lang="en-US">
                <a:solidFill>
                  <a:srgbClr val="000000"/>
                </a:solidFill>
              </a:rPr>
              <a:t>e</a:t>
            </a:r>
            <a:r>
              <a:rPr altLang="en-GB" sz="2800" lang="en-US">
                <a:solidFill>
                  <a:srgbClr val="000000"/>
                </a:solidFill>
              </a:rPr>
              <a:t>a</a:t>
            </a:r>
            <a:r>
              <a:rPr altLang="en-GB" sz="2800" lang="en-US">
                <a:solidFill>
                  <a:srgbClr val="000000"/>
                </a:solidFill>
              </a:rPr>
              <a:t>r</a:t>
            </a:r>
            <a:endParaRPr sz="2800" lang="en-GB">
              <a:solidFill>
                <a:srgbClr val="000000"/>
              </a:solidFill>
            </a:endParaRPr>
          </a:p>
          <a:p>
            <a:r>
              <a:rPr altLang="en-GB" sz="2800" lang="en-GB">
                <a:solidFill>
                  <a:srgbClr val="000000"/>
                </a:solidFill>
              </a:rPr>
              <a:t>•</a:t>
            </a:r>
            <a:r>
              <a:rPr altLang="en-GB" sz="2800" lang="en-US">
                <a:solidFill>
                  <a:srgbClr val="000000"/>
                </a:solidFill>
              </a:rPr>
              <a:t> </a:t>
            </a:r>
            <a:r>
              <a:rPr altLang="en-GB" sz="2800" lang="en-US">
                <a:solidFill>
                  <a:srgbClr val="000000"/>
                </a:solidFill>
              </a:rPr>
              <a:t>B</a:t>
            </a:r>
            <a:r>
              <a:rPr altLang="en-GB" sz="2800" lang="en-US">
                <a:solidFill>
                  <a:srgbClr val="000000"/>
                </a:solidFill>
              </a:rPr>
              <a:t>a</a:t>
            </a:r>
            <a:r>
              <a:rPr altLang="en-GB" sz="2800" lang="en-US">
                <a:solidFill>
                  <a:srgbClr val="000000"/>
                </a:solidFill>
              </a:rPr>
              <a:t>c</a:t>
            </a:r>
            <a:r>
              <a:rPr altLang="en-GB" sz="2800" lang="en-US">
                <a:solidFill>
                  <a:srgbClr val="000000"/>
                </a:solidFill>
              </a:rPr>
              <a:t>h</a:t>
            </a:r>
            <a:r>
              <a:rPr altLang="en-GB" sz="2800" lang="en-US">
                <a:solidFill>
                  <a:srgbClr val="000000"/>
                </a:solidFill>
              </a:rPr>
              <a:t>e</a:t>
            </a:r>
            <a:r>
              <a:rPr altLang="en-GB" sz="2800" lang="en-US">
                <a:solidFill>
                  <a:srgbClr val="000000"/>
                </a:solidFill>
              </a:rPr>
              <a:t>l</a:t>
            </a:r>
            <a:r>
              <a:rPr altLang="en-GB" sz="2800" lang="en-US">
                <a:solidFill>
                  <a:srgbClr val="000000"/>
                </a:solidFill>
              </a:rPr>
              <a:t>o</a:t>
            </a:r>
            <a:r>
              <a:rPr altLang="en-GB" sz="2800" lang="en-US">
                <a:solidFill>
                  <a:srgbClr val="000000"/>
                </a:solidFill>
              </a:rPr>
              <a:t>r</a:t>
            </a:r>
            <a:r>
              <a:rPr altLang="en-GB" sz="2800" lang="en-US">
                <a:solidFill>
                  <a:srgbClr val="000000"/>
                </a:solidFill>
              </a:rPr>
              <a:t>s</a:t>
            </a:r>
            <a:r>
              <a:rPr altLang="en-GB" sz="2800" lang="en-US">
                <a:solidFill>
                  <a:srgbClr val="000000"/>
                </a:solidFill>
              </a:rPr>
              <a:t>. </a:t>
            </a:r>
            <a:r>
              <a:rPr altLang="en-GB" sz="2800" lang="en-US">
                <a:solidFill>
                  <a:srgbClr val="000000"/>
                </a:solidFill>
              </a:rPr>
              <a:t> </a:t>
            </a:r>
            <a:r>
              <a:rPr altLang="en-GB" sz="2800" lang="en-US">
                <a:solidFill>
                  <a:srgbClr val="000000"/>
                </a:solidFill>
              </a:rPr>
              <a:t>-</a:t>
            </a:r>
            <a:r>
              <a:rPr altLang="en-GB" sz="2800" lang="en-US">
                <a:solidFill>
                  <a:srgbClr val="000000"/>
                </a:solidFill>
              </a:rPr>
              <a:t> </a:t>
            </a:r>
            <a:r>
              <a:rPr altLang="en-GB" sz="2800" lang="en-US">
                <a:solidFill>
                  <a:srgbClr val="000000"/>
                </a:solidFill>
              </a:rPr>
              <a:t>S</a:t>
            </a:r>
            <a:r>
              <a:rPr altLang="en-GB" sz="2800" lang="en-US">
                <a:solidFill>
                  <a:srgbClr val="000000"/>
                </a:solidFill>
              </a:rPr>
              <a:t>u</a:t>
            </a:r>
            <a:r>
              <a:rPr altLang="en-GB" sz="2800" lang="en-US">
                <a:solidFill>
                  <a:srgbClr val="000000"/>
                </a:solidFill>
              </a:rPr>
              <a:t>m</a:t>
            </a:r>
            <a:r>
              <a:rPr altLang="en-GB" sz="2800" lang="en-US">
                <a:solidFill>
                  <a:srgbClr val="000000"/>
                </a:solidFill>
              </a:rPr>
              <a:t> </a:t>
            </a:r>
            <a:r>
              <a:rPr altLang="en-GB" sz="2800" lang="en-US">
                <a:solidFill>
                  <a:srgbClr val="000000"/>
                </a:solidFill>
              </a:rPr>
              <a:t>o</a:t>
            </a:r>
            <a:r>
              <a:rPr altLang="en-GB" sz="2800" lang="en-US">
                <a:solidFill>
                  <a:srgbClr val="000000"/>
                </a:solidFill>
              </a:rPr>
              <a:t>f</a:t>
            </a:r>
            <a:r>
              <a:rPr altLang="en-GB" sz="2800" lang="en-US">
                <a:solidFill>
                  <a:srgbClr val="000000"/>
                </a:solidFill>
              </a:rPr>
              <a:t> </a:t>
            </a:r>
            <a:r>
              <a:rPr altLang="en-GB" sz="2800" lang="en-US">
                <a:solidFill>
                  <a:srgbClr val="000000"/>
                </a:solidFill>
              </a:rPr>
              <a:t>A</a:t>
            </a:r>
            <a:r>
              <a:rPr altLang="en-GB" sz="2800" lang="en-US">
                <a:solidFill>
                  <a:srgbClr val="000000"/>
                </a:solidFill>
              </a:rPr>
              <a:t>g</a:t>
            </a:r>
            <a:r>
              <a:rPr altLang="en-GB" sz="2800" lang="en-US">
                <a:solidFill>
                  <a:srgbClr val="000000"/>
                </a:solidFill>
              </a:rPr>
              <a:t>e</a:t>
            </a:r>
            <a:endParaRPr sz="2800" lang="en-GB">
              <a:solidFill>
                <a:srgbClr val="000000"/>
              </a:solidFill>
            </a:endParaRPr>
          </a:p>
          <a:p>
            <a:r>
              <a:rPr altLang="en-GB" sz="2800" lang="en-GB">
                <a:solidFill>
                  <a:srgbClr val="000000"/>
                </a:solidFill>
              </a:rPr>
              <a:t>•</a:t>
            </a:r>
            <a:r>
              <a:rPr altLang="en-GB" sz="2800" lang="en-US">
                <a:solidFill>
                  <a:srgbClr val="000000"/>
                </a:solidFill>
              </a:rPr>
              <a:t> </a:t>
            </a:r>
            <a:r>
              <a:rPr altLang="en-GB" sz="2800" lang="en-US">
                <a:solidFill>
                  <a:srgbClr val="000000"/>
                </a:solidFill>
              </a:rPr>
              <a:t>M</a:t>
            </a:r>
            <a:r>
              <a:rPr altLang="en-GB" sz="2800" lang="en-US">
                <a:solidFill>
                  <a:srgbClr val="000000"/>
                </a:solidFill>
              </a:rPr>
              <a:t>a</a:t>
            </a:r>
            <a:r>
              <a:rPr altLang="en-GB" sz="2800" lang="en-US">
                <a:solidFill>
                  <a:srgbClr val="000000"/>
                </a:solidFill>
              </a:rPr>
              <a:t>s</a:t>
            </a:r>
            <a:r>
              <a:rPr altLang="en-GB" sz="2800" lang="en-US">
                <a:solidFill>
                  <a:srgbClr val="000000"/>
                </a:solidFill>
              </a:rPr>
              <a:t>t</a:t>
            </a:r>
            <a:r>
              <a:rPr altLang="en-GB" sz="2800" lang="en-US">
                <a:solidFill>
                  <a:srgbClr val="000000"/>
                </a:solidFill>
              </a:rPr>
              <a:t>e</a:t>
            </a:r>
            <a:r>
              <a:rPr altLang="en-GB" sz="2800" lang="en-US">
                <a:solidFill>
                  <a:srgbClr val="000000"/>
                </a:solidFill>
              </a:rPr>
              <a:t>r</a:t>
            </a:r>
            <a:r>
              <a:rPr altLang="en-GB" sz="2800" lang="en-US">
                <a:solidFill>
                  <a:srgbClr val="000000"/>
                </a:solidFill>
              </a:rPr>
              <a:t>s</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a:t>
            </a:r>
            <a:r>
              <a:rPr altLang="en-GB" sz="2800" lang="en-US">
                <a:solidFill>
                  <a:srgbClr val="000000"/>
                </a:solidFill>
              </a:rPr>
              <a:t> </a:t>
            </a:r>
            <a:r>
              <a:rPr altLang="en-GB" sz="2800" lang="en-US">
                <a:solidFill>
                  <a:srgbClr val="000000"/>
                </a:solidFill>
              </a:rPr>
              <a:t>S</a:t>
            </a:r>
            <a:r>
              <a:rPr altLang="en-GB" sz="2800" lang="en-US">
                <a:solidFill>
                  <a:srgbClr val="000000"/>
                </a:solidFill>
              </a:rPr>
              <a:t>u</a:t>
            </a:r>
            <a:r>
              <a:rPr altLang="en-GB" sz="2800" lang="en-US">
                <a:solidFill>
                  <a:srgbClr val="000000"/>
                </a:solidFill>
              </a:rPr>
              <a:t>m</a:t>
            </a:r>
            <a:r>
              <a:rPr altLang="en-GB" sz="2800" lang="en-US">
                <a:solidFill>
                  <a:srgbClr val="000000"/>
                </a:solidFill>
              </a:rPr>
              <a:t> </a:t>
            </a:r>
            <a:r>
              <a:rPr altLang="en-GB" sz="2800" lang="en-US">
                <a:solidFill>
                  <a:srgbClr val="000000"/>
                </a:solidFill>
              </a:rPr>
              <a:t>o</a:t>
            </a:r>
            <a:r>
              <a:rPr altLang="en-GB" sz="2800" lang="en-US">
                <a:solidFill>
                  <a:srgbClr val="000000"/>
                </a:solidFill>
              </a:rPr>
              <a:t>f</a:t>
            </a:r>
            <a:r>
              <a:rPr altLang="en-GB" sz="2800" lang="en-US">
                <a:solidFill>
                  <a:srgbClr val="000000"/>
                </a:solidFill>
              </a:rPr>
              <a:t> </a:t>
            </a:r>
            <a:r>
              <a:rPr altLang="en-GB" sz="2800" lang="en-US">
                <a:solidFill>
                  <a:srgbClr val="000000"/>
                </a:solidFill>
              </a:rPr>
              <a:t>j</a:t>
            </a:r>
            <a:r>
              <a:rPr altLang="en-GB" sz="2800" lang="en-US">
                <a:solidFill>
                  <a:srgbClr val="000000"/>
                </a:solidFill>
              </a:rPr>
              <a:t>o</a:t>
            </a:r>
            <a:r>
              <a:rPr altLang="en-GB" sz="2800" lang="en-US">
                <a:solidFill>
                  <a:srgbClr val="000000"/>
                </a:solidFill>
              </a:rPr>
              <a:t>i</a:t>
            </a:r>
            <a:r>
              <a:rPr altLang="en-GB" sz="2800" lang="en-US">
                <a:solidFill>
                  <a:srgbClr val="000000"/>
                </a:solidFill>
              </a:rPr>
              <a:t>n</a:t>
            </a:r>
            <a:r>
              <a:rPr altLang="en-GB" sz="2800" lang="en-US">
                <a:solidFill>
                  <a:srgbClr val="000000"/>
                </a:solidFill>
              </a:rPr>
              <a:t>i</a:t>
            </a:r>
            <a:r>
              <a:rPr altLang="en-GB" sz="2800" lang="en-US">
                <a:solidFill>
                  <a:srgbClr val="000000"/>
                </a:solidFill>
              </a:rPr>
              <a:t>n</a:t>
            </a:r>
            <a:r>
              <a:rPr altLang="en-GB" sz="2800" lang="en-US">
                <a:solidFill>
                  <a:srgbClr val="000000"/>
                </a:solidFill>
              </a:rPr>
              <a:t>g </a:t>
            </a:r>
            <a:r>
              <a:rPr altLang="en-GB" sz="2800" lang="en-US">
                <a:solidFill>
                  <a:srgbClr val="000000"/>
                </a:solidFill>
              </a:rPr>
              <a:t>Y</a:t>
            </a:r>
            <a:r>
              <a:rPr altLang="en-GB" sz="2800" lang="en-US">
                <a:solidFill>
                  <a:srgbClr val="000000"/>
                </a:solidFill>
              </a:rPr>
              <a:t>e</a:t>
            </a:r>
            <a:r>
              <a:rPr altLang="en-GB" sz="2800" lang="en-US">
                <a:solidFill>
                  <a:srgbClr val="000000"/>
                </a:solidFill>
              </a:rPr>
              <a:t>a</a:t>
            </a:r>
            <a:r>
              <a:rPr altLang="en-GB" sz="2800" lang="en-US">
                <a:solidFill>
                  <a:srgbClr val="000000"/>
                </a:solidFill>
              </a:rPr>
              <a:t>r</a:t>
            </a:r>
            <a:endParaRPr sz="2800" lang="en-GB">
              <a:solidFill>
                <a:srgbClr val="000000"/>
              </a:solidFill>
            </a:endParaRPr>
          </a:p>
          <a:p>
            <a:r>
              <a:rPr altLang="en-GB" sz="2800" lang="en-GB">
                <a:solidFill>
                  <a:srgbClr val="000000"/>
                </a:solidFill>
              </a:rPr>
              <a:t>•</a:t>
            </a:r>
            <a:r>
              <a:rPr altLang="en-GB" sz="2800" lang="en-US">
                <a:solidFill>
                  <a:srgbClr val="000000"/>
                </a:solidFill>
              </a:rPr>
              <a:t> </a:t>
            </a:r>
            <a:r>
              <a:rPr altLang="en-GB" sz="2800" lang="en-US">
                <a:solidFill>
                  <a:srgbClr val="000000"/>
                </a:solidFill>
              </a:rPr>
              <a:t>M</a:t>
            </a:r>
            <a:r>
              <a:rPr altLang="en-GB" sz="2800" lang="en-US">
                <a:solidFill>
                  <a:srgbClr val="000000"/>
                </a:solidFill>
              </a:rPr>
              <a:t>a</a:t>
            </a:r>
            <a:r>
              <a:rPr altLang="en-GB" sz="2800" lang="en-US">
                <a:solidFill>
                  <a:srgbClr val="000000"/>
                </a:solidFill>
              </a:rPr>
              <a:t>s</a:t>
            </a:r>
            <a:r>
              <a:rPr altLang="en-GB" sz="2800" lang="en-US">
                <a:solidFill>
                  <a:srgbClr val="000000"/>
                </a:solidFill>
              </a:rPr>
              <a:t>t</a:t>
            </a:r>
            <a:r>
              <a:rPr altLang="en-GB" sz="2800" lang="en-US">
                <a:solidFill>
                  <a:srgbClr val="000000"/>
                </a:solidFill>
              </a:rPr>
              <a:t>e</a:t>
            </a:r>
            <a:r>
              <a:rPr altLang="en-GB" sz="2800" lang="en-US">
                <a:solidFill>
                  <a:srgbClr val="000000"/>
                </a:solidFill>
              </a:rPr>
              <a:t>r</a:t>
            </a:r>
            <a:r>
              <a:rPr altLang="en-GB" sz="2800" lang="en-US">
                <a:solidFill>
                  <a:srgbClr val="000000"/>
                </a:solidFill>
              </a:rPr>
              <a:t>s</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a:t>
            </a:r>
            <a:r>
              <a:rPr altLang="en-GB" sz="2800" lang="en-US">
                <a:solidFill>
                  <a:srgbClr val="000000"/>
                </a:solidFill>
              </a:rPr>
              <a:t> </a:t>
            </a:r>
            <a:r>
              <a:rPr altLang="en-GB" sz="2800" lang="en-US">
                <a:solidFill>
                  <a:srgbClr val="000000"/>
                </a:solidFill>
              </a:rPr>
              <a:t>S</a:t>
            </a:r>
            <a:r>
              <a:rPr altLang="en-GB" sz="2800" lang="en-US">
                <a:solidFill>
                  <a:srgbClr val="000000"/>
                </a:solidFill>
              </a:rPr>
              <a:t>u</a:t>
            </a:r>
            <a:r>
              <a:rPr altLang="en-GB" sz="2800" lang="en-US">
                <a:solidFill>
                  <a:srgbClr val="000000"/>
                </a:solidFill>
              </a:rPr>
              <a:t>m</a:t>
            </a:r>
            <a:r>
              <a:rPr altLang="en-GB" sz="2800" lang="en-US">
                <a:solidFill>
                  <a:srgbClr val="000000"/>
                </a:solidFill>
              </a:rPr>
              <a:t> </a:t>
            </a:r>
            <a:r>
              <a:rPr altLang="en-GB" sz="2800" lang="en-US">
                <a:solidFill>
                  <a:srgbClr val="000000"/>
                </a:solidFill>
              </a:rPr>
              <a:t>o</a:t>
            </a:r>
            <a:r>
              <a:rPr altLang="en-GB" sz="2800" lang="en-US">
                <a:solidFill>
                  <a:srgbClr val="000000"/>
                </a:solidFill>
              </a:rPr>
              <a:t>f</a:t>
            </a:r>
            <a:r>
              <a:rPr altLang="en-GB" sz="2800" lang="en-US">
                <a:solidFill>
                  <a:srgbClr val="000000"/>
                </a:solidFill>
              </a:rPr>
              <a:t> </a:t>
            </a:r>
            <a:r>
              <a:rPr altLang="en-GB" sz="2800" lang="en-US">
                <a:solidFill>
                  <a:srgbClr val="000000"/>
                </a:solidFill>
              </a:rPr>
              <a:t>A</a:t>
            </a:r>
            <a:r>
              <a:rPr altLang="en-GB" sz="2800" lang="en-US">
                <a:solidFill>
                  <a:srgbClr val="000000"/>
                </a:solidFill>
              </a:rPr>
              <a:t>g</a:t>
            </a:r>
            <a:r>
              <a:rPr altLang="en-GB" sz="2800" lang="en-US">
                <a:solidFill>
                  <a:srgbClr val="000000"/>
                </a:solidFill>
              </a:rPr>
              <a:t>e</a:t>
            </a:r>
            <a:endParaRPr sz="2800" lang="en-GB">
              <a:solidFill>
                <a:srgbClr val="000000"/>
              </a:solidFill>
            </a:endParaRPr>
          </a:p>
          <a:p>
            <a:r>
              <a:rPr altLang="en-GB" sz="2800" lang="en-GB">
                <a:solidFill>
                  <a:srgbClr val="000000"/>
                </a:solidFill>
              </a:rPr>
              <a:t>•</a:t>
            </a:r>
            <a:r>
              <a:rPr altLang="en-GB" sz="2800" lang="en-US">
                <a:solidFill>
                  <a:srgbClr val="000000"/>
                </a:solidFill>
              </a:rPr>
              <a:t> </a:t>
            </a:r>
            <a:r>
              <a:rPr altLang="en-GB" sz="2800" lang="en-US">
                <a:solidFill>
                  <a:srgbClr val="000000"/>
                </a:solidFill>
              </a:rPr>
              <a:t>P</a:t>
            </a:r>
            <a:r>
              <a:rPr altLang="en-GB" sz="2800" lang="en-US">
                <a:solidFill>
                  <a:srgbClr val="000000"/>
                </a:solidFill>
              </a:rPr>
              <a:t>H</a:t>
            </a:r>
            <a:r>
              <a:rPr altLang="en-GB" sz="2800" lang="en-US">
                <a:solidFill>
                  <a:srgbClr val="000000"/>
                </a:solidFill>
              </a:rPr>
              <a:t>D</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a:t>
            </a:r>
            <a:r>
              <a:rPr altLang="en-GB" sz="2800" lang="en-US">
                <a:solidFill>
                  <a:srgbClr val="000000"/>
                </a:solidFill>
              </a:rPr>
              <a:t> </a:t>
            </a:r>
            <a:r>
              <a:rPr altLang="en-GB" sz="2800" lang="en-US">
                <a:solidFill>
                  <a:srgbClr val="000000"/>
                </a:solidFill>
              </a:rPr>
              <a:t>S</a:t>
            </a:r>
            <a:r>
              <a:rPr altLang="en-GB" sz="2800" lang="en-US">
                <a:solidFill>
                  <a:srgbClr val="000000"/>
                </a:solidFill>
              </a:rPr>
              <a:t>u</a:t>
            </a:r>
            <a:r>
              <a:rPr altLang="en-GB" sz="2800" lang="en-US">
                <a:solidFill>
                  <a:srgbClr val="000000"/>
                </a:solidFill>
              </a:rPr>
              <a:t>m</a:t>
            </a:r>
            <a:r>
              <a:rPr altLang="en-GB" sz="2800" lang="en-US">
                <a:solidFill>
                  <a:srgbClr val="000000"/>
                </a:solidFill>
              </a:rPr>
              <a:t> </a:t>
            </a:r>
            <a:r>
              <a:rPr altLang="en-GB" sz="2800" lang="en-US">
                <a:solidFill>
                  <a:srgbClr val="000000"/>
                </a:solidFill>
              </a:rPr>
              <a:t>of </a:t>
            </a:r>
            <a:r>
              <a:rPr altLang="en-GB" sz="2800" lang="en-US">
                <a:solidFill>
                  <a:srgbClr val="000000"/>
                </a:solidFill>
              </a:rPr>
              <a:t>j</a:t>
            </a:r>
            <a:r>
              <a:rPr altLang="en-GB" sz="2800" lang="en-US">
                <a:solidFill>
                  <a:srgbClr val="000000"/>
                </a:solidFill>
              </a:rPr>
              <a:t>o</a:t>
            </a:r>
            <a:r>
              <a:rPr altLang="en-GB" sz="2800" lang="en-US">
                <a:solidFill>
                  <a:srgbClr val="000000"/>
                </a:solidFill>
              </a:rPr>
              <a:t>i</a:t>
            </a:r>
            <a:r>
              <a:rPr altLang="en-GB" sz="2800" lang="en-US">
                <a:solidFill>
                  <a:srgbClr val="000000"/>
                </a:solidFill>
              </a:rPr>
              <a:t>n</a:t>
            </a:r>
            <a:r>
              <a:rPr altLang="en-GB" sz="2800" lang="en-US">
                <a:solidFill>
                  <a:srgbClr val="000000"/>
                </a:solidFill>
              </a:rPr>
              <a:t>i</a:t>
            </a:r>
            <a:r>
              <a:rPr altLang="en-GB" sz="2800" lang="en-US">
                <a:solidFill>
                  <a:srgbClr val="000000"/>
                </a:solidFill>
              </a:rPr>
              <a:t>ng </a:t>
            </a:r>
            <a:r>
              <a:rPr altLang="en-GB" sz="2800" lang="en-US">
                <a:solidFill>
                  <a:srgbClr val="000000"/>
                </a:solidFill>
              </a:rPr>
              <a:t>Y</a:t>
            </a:r>
            <a:r>
              <a:rPr altLang="en-GB" sz="2800" lang="en-US">
                <a:solidFill>
                  <a:srgbClr val="000000"/>
                </a:solidFill>
              </a:rPr>
              <a:t>e</a:t>
            </a:r>
            <a:r>
              <a:rPr altLang="en-GB" sz="2800" lang="en-US">
                <a:solidFill>
                  <a:srgbClr val="000000"/>
                </a:solidFill>
              </a:rPr>
              <a:t>a</a:t>
            </a:r>
            <a:r>
              <a:rPr altLang="en-GB" sz="2800" lang="en-US">
                <a:solidFill>
                  <a:srgbClr val="000000"/>
                </a:solidFill>
              </a:rPr>
              <a:t>r</a:t>
            </a:r>
            <a:endParaRPr sz="2800" lang="en-GB">
              <a:solidFill>
                <a:srgbClr val="000000"/>
              </a:solidFill>
            </a:endParaRPr>
          </a:p>
          <a:p>
            <a:r>
              <a:rPr altLang="en-GB" sz="2800" lang="en-GB">
                <a:solidFill>
                  <a:srgbClr val="000000"/>
                </a:solidFill>
              </a:rPr>
              <a:t>•</a:t>
            </a:r>
            <a:r>
              <a:rPr altLang="en-GB" sz="2800" lang="en-US">
                <a:solidFill>
                  <a:srgbClr val="000000"/>
                </a:solidFill>
              </a:rPr>
              <a:t> </a:t>
            </a:r>
            <a:r>
              <a:rPr altLang="en-GB" sz="2800" lang="en-US">
                <a:solidFill>
                  <a:srgbClr val="000000"/>
                </a:solidFill>
              </a:rPr>
              <a:t>P</a:t>
            </a:r>
            <a:r>
              <a:rPr altLang="en-GB" sz="2800" lang="en-US">
                <a:solidFill>
                  <a:srgbClr val="000000"/>
                </a:solidFill>
              </a:rPr>
              <a:t>H</a:t>
            </a:r>
            <a:r>
              <a:rPr altLang="en-GB" sz="2800" lang="en-US">
                <a:solidFill>
                  <a:srgbClr val="000000"/>
                </a:solidFill>
              </a:rPr>
              <a:t>D</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a:t>
            </a:r>
            <a:r>
              <a:rPr altLang="en-GB" sz="2800" lang="en-US">
                <a:solidFill>
                  <a:srgbClr val="000000"/>
                </a:solidFill>
              </a:rPr>
              <a:t> </a:t>
            </a:r>
            <a:r>
              <a:rPr altLang="en-GB" sz="2800" lang="en-US">
                <a:solidFill>
                  <a:srgbClr val="000000"/>
                </a:solidFill>
              </a:rPr>
              <a:t>S</a:t>
            </a:r>
            <a:r>
              <a:rPr altLang="en-GB" sz="2800" lang="en-US">
                <a:solidFill>
                  <a:srgbClr val="000000"/>
                </a:solidFill>
              </a:rPr>
              <a:t>u</a:t>
            </a:r>
            <a:r>
              <a:rPr altLang="en-GB" sz="2800" lang="en-US">
                <a:solidFill>
                  <a:srgbClr val="000000"/>
                </a:solidFill>
              </a:rPr>
              <a:t>m</a:t>
            </a:r>
            <a:r>
              <a:rPr altLang="en-GB" sz="2800" lang="en-US">
                <a:solidFill>
                  <a:srgbClr val="000000"/>
                </a:solidFill>
              </a:rPr>
              <a:t> </a:t>
            </a:r>
            <a:r>
              <a:rPr altLang="en-GB" sz="2800" lang="en-US">
                <a:solidFill>
                  <a:srgbClr val="000000"/>
                </a:solidFill>
              </a:rPr>
              <a:t>of </a:t>
            </a:r>
            <a:r>
              <a:rPr altLang="en-GB" sz="2800" lang="en-US">
                <a:solidFill>
                  <a:srgbClr val="000000"/>
                </a:solidFill>
              </a:rPr>
              <a:t>A</a:t>
            </a:r>
            <a:r>
              <a:rPr altLang="en-GB" sz="2800" lang="en-US">
                <a:solidFill>
                  <a:srgbClr val="000000"/>
                </a:solidFill>
              </a:rPr>
              <a:t>g</a:t>
            </a:r>
            <a:r>
              <a:rPr altLang="en-GB" sz="2800" lang="en-US">
                <a:solidFill>
                  <a:srgbClr val="000000"/>
                </a:solidFill>
              </a:rPr>
              <a:t>e</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2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2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2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28" name=""/>
          <p:cNvSpPr txBox="1"/>
          <p:nvPr/>
        </p:nvSpPr>
        <p:spPr>
          <a:xfrm rot="21600000">
            <a:off x="2312570" y="1486978"/>
            <a:ext cx="9395661" cy="5120640"/>
          </a:xfrm>
          <a:prstGeom prst="rect"/>
        </p:spPr>
        <p:txBody>
          <a:bodyPr rtlCol="0" wrap="square">
            <a:spAutoFit/>
          </a:bodyPr>
          <a:p>
            <a:r>
              <a:rPr sz="2800" lang="en-GB">
                <a:solidFill>
                  <a:srgbClr val="000000"/>
                </a:solidFill>
              </a:rPr>
              <a:t>1. *Automated Data Visualization*: With a single click, the solution generates interactive and dynamic dashboards, providing real-time insights into employee performance.
2. *Predictive Analytics*: Using machine learning algorithms, the solution forecasts future performance trends, enabling proactive decision-making.
3. *Personalized Employee Insights*: The solution provides tailored recommendations for each employee's development and growth, enhancing engagement and retention.</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2024-09-05T05:34:40Z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3dc2a7dd51a8490d8259017e79a3cf92</vt:lpwstr>
  </property>
</Properties>
</file>