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Heading Now 71-78 Bold" charset="1" panose="00000000000000000000"/>
      <p:regular r:id="rId18"/>
    </p:embeddedFont>
    <p:embeddedFont>
      <p:font typeface="Body Text Fit Italics" charset="1" panose="00000500000000000000"/>
      <p:regular r:id="rId19"/>
    </p:embeddedFont>
    <p:embeddedFont>
      <p:font typeface="Canva Sans" charset="1" panose="020B0503030501040103"/>
      <p:regular r:id="rId20"/>
    </p:embeddedFont>
    <p:embeddedFont>
      <p:font typeface="Body Text Fit" charset="1" panose="020005030400000200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png" Type="http://schemas.openxmlformats.org/officeDocument/2006/relationships/image"/><Relationship Id="rId4" Target="../media/image36.png" Type="http://schemas.openxmlformats.org/officeDocument/2006/relationships/image"/><Relationship Id="rId5" Target="../media/image3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Relationship Id="rId8" Target="../media/image21.pn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Relationship Id="rId8" Target="../media/image30.pn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621211" y="0"/>
            <a:ext cx="10621211" cy="10668503"/>
            <a:chOff x="0" y="0"/>
            <a:chExt cx="2797356" cy="28098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97356" cy="2809812"/>
            </a:xfrm>
            <a:custGeom>
              <a:avLst/>
              <a:gdLst/>
              <a:ahLst/>
              <a:cxnLst/>
              <a:rect r="r" b="b" t="t" l="l"/>
              <a:pathLst>
                <a:path h="2809812" w="2797356">
                  <a:moveTo>
                    <a:pt x="0" y="0"/>
                  </a:moveTo>
                  <a:lnTo>
                    <a:pt x="2797356" y="0"/>
                  </a:lnTo>
                  <a:lnTo>
                    <a:pt x="2797356" y="2809812"/>
                  </a:lnTo>
                  <a:lnTo>
                    <a:pt x="0" y="2809812"/>
                  </a:lnTo>
                  <a:close/>
                </a:path>
              </a:pathLst>
            </a:custGeom>
            <a:solidFill>
              <a:srgbClr val="F3F0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97356" cy="28479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761528" y="0"/>
            <a:ext cx="3526472" cy="10474526"/>
            <a:chOff x="0" y="0"/>
            <a:chExt cx="928783" cy="275872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28783" cy="2758723"/>
            </a:xfrm>
            <a:custGeom>
              <a:avLst/>
              <a:gdLst/>
              <a:ahLst/>
              <a:cxnLst/>
              <a:rect r="r" b="b" t="t" l="l"/>
              <a:pathLst>
                <a:path h="2758723" w="928783">
                  <a:moveTo>
                    <a:pt x="0" y="0"/>
                  </a:moveTo>
                  <a:lnTo>
                    <a:pt x="928783" y="0"/>
                  </a:lnTo>
                  <a:lnTo>
                    <a:pt x="928783" y="2758723"/>
                  </a:lnTo>
                  <a:lnTo>
                    <a:pt x="0" y="2758723"/>
                  </a:lnTo>
                  <a:close/>
                </a:path>
              </a:pathLst>
            </a:custGeom>
            <a:solidFill>
              <a:srgbClr val="1181C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928783" cy="28158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44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551619" y="0"/>
            <a:ext cx="8209908" cy="3995419"/>
          </a:xfrm>
          <a:custGeom>
            <a:avLst/>
            <a:gdLst/>
            <a:ahLst/>
            <a:cxnLst/>
            <a:rect r="r" b="b" t="t" l="l"/>
            <a:pathLst>
              <a:path h="3995419" w="8209908">
                <a:moveTo>
                  <a:pt x="0" y="0"/>
                </a:moveTo>
                <a:lnTo>
                  <a:pt x="8209909" y="0"/>
                </a:lnTo>
                <a:lnTo>
                  <a:pt x="8209909" y="3995419"/>
                </a:lnTo>
                <a:lnTo>
                  <a:pt x="0" y="39954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44750" b="-105975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0" y="3995419"/>
            <a:ext cx="10621211" cy="5262881"/>
            <a:chOff x="0" y="0"/>
            <a:chExt cx="2797356" cy="138610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97356" cy="1386109"/>
            </a:xfrm>
            <a:custGeom>
              <a:avLst/>
              <a:gdLst/>
              <a:ahLst/>
              <a:cxnLst/>
              <a:rect r="r" b="b" t="t" l="l"/>
              <a:pathLst>
                <a:path h="1386109" w="2797356">
                  <a:moveTo>
                    <a:pt x="0" y="0"/>
                  </a:moveTo>
                  <a:lnTo>
                    <a:pt x="2797356" y="0"/>
                  </a:lnTo>
                  <a:lnTo>
                    <a:pt x="2797356" y="1386109"/>
                  </a:lnTo>
                  <a:lnTo>
                    <a:pt x="0" y="1386109"/>
                  </a:lnTo>
                  <a:close/>
                </a:path>
              </a:pathLst>
            </a:custGeom>
            <a:solidFill>
              <a:srgbClr val="47415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797356" cy="14242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28700" y="1028700"/>
            <a:ext cx="557239" cy="459723"/>
          </a:xfrm>
          <a:custGeom>
            <a:avLst/>
            <a:gdLst/>
            <a:ahLst/>
            <a:cxnLst/>
            <a:rect r="r" b="b" t="t" l="l"/>
            <a:pathLst>
              <a:path h="459723" w="557239">
                <a:moveTo>
                  <a:pt x="0" y="0"/>
                </a:moveTo>
                <a:lnTo>
                  <a:pt x="557239" y="0"/>
                </a:lnTo>
                <a:lnTo>
                  <a:pt x="557239" y="459723"/>
                </a:lnTo>
                <a:lnTo>
                  <a:pt x="0" y="4597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4441140"/>
            <a:ext cx="9436015" cy="3482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sz="8499" b="true">
                <a:solidFill>
                  <a:srgbClr val="CCE9FF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INVENTORY MANAGEMENT SOLUTIONS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40660" y="1766569"/>
            <a:ext cx="3969946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i="true">
                <a:solidFill>
                  <a:srgbClr val="283646"/>
                </a:solidFill>
                <a:latin typeface="Body Text Fit Italics"/>
                <a:ea typeface="Body Text Fit Italics"/>
                <a:cs typeface="Body Text Fit Italics"/>
                <a:sym typeface="Body Text Fit Italics"/>
              </a:rPr>
              <a:t>A DATA-DRIVEN APPROACH TO OPTIMIZING STOCK &amp; COSTS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35363" y="8314639"/>
            <a:ext cx="10621211" cy="1857723"/>
            <a:chOff x="0" y="0"/>
            <a:chExt cx="2797356" cy="48927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797356" cy="489277"/>
            </a:xfrm>
            <a:custGeom>
              <a:avLst/>
              <a:gdLst/>
              <a:ahLst/>
              <a:cxnLst/>
              <a:rect r="r" b="b" t="t" l="l"/>
              <a:pathLst>
                <a:path h="489277" w="2797356">
                  <a:moveTo>
                    <a:pt x="0" y="0"/>
                  </a:moveTo>
                  <a:lnTo>
                    <a:pt x="2797356" y="0"/>
                  </a:lnTo>
                  <a:lnTo>
                    <a:pt x="2797356" y="489277"/>
                  </a:lnTo>
                  <a:lnTo>
                    <a:pt x="0" y="489277"/>
                  </a:lnTo>
                  <a:close/>
                </a:path>
              </a:pathLst>
            </a:custGeom>
            <a:solidFill>
              <a:srgbClr val="1181C8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2797356" cy="536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219"/>
                </a:lnSpc>
                <a:spcBef>
                  <a:spcPct val="0"/>
                </a:spcBef>
              </a:pPr>
              <a:r>
                <a:rPr lang="en-US" sz="22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This presentation demonstrates how I built and analyzed an inventory management dashboard in Power BI. The goal was to optimize stock levels, improve supplier performance, and reduce costs using real-world inventory practices.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4919584" y="9027657"/>
            <a:ext cx="3368416" cy="1144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1"/>
              </a:lnSpc>
            </a:pPr>
            <a:r>
              <a:rPr lang="en-US" sz="330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Presented By Renu Rani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866992"/>
            <a:ext cx="16058406" cy="6233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2"/>
              </a:lnSpc>
            </a:pPr>
            <a:r>
              <a:rPr lang="en-US" sz="394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Power BI reporting provides ongoing monitoring of key metrics:</a:t>
            </a:r>
          </a:p>
          <a:p>
            <a:pPr algn="l">
              <a:lnSpc>
                <a:spcPts val="5522"/>
              </a:lnSpc>
            </a:pPr>
          </a:p>
          <a:p>
            <a:pPr algn="l" marL="851704" indent="-425852" lvl="1">
              <a:lnSpc>
                <a:spcPts val="5522"/>
              </a:lnSpc>
              <a:buFont typeface="Arial"/>
              <a:buChar char="•"/>
            </a:pPr>
            <a:r>
              <a:rPr lang="en-US" sz="394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Revenue generated from inventory.</a:t>
            </a:r>
          </a:p>
          <a:p>
            <a:pPr algn="l" marL="851704" indent="-425852" lvl="1">
              <a:lnSpc>
                <a:spcPts val="5522"/>
              </a:lnSpc>
              <a:buFont typeface="Arial"/>
              <a:buChar char="•"/>
            </a:pPr>
            <a:r>
              <a:rPr lang="en-US" sz="394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Inventory turnover ratio.</a:t>
            </a:r>
          </a:p>
          <a:p>
            <a:pPr algn="l" marL="851704" indent="-425852" lvl="1">
              <a:lnSpc>
                <a:spcPts val="5522"/>
              </a:lnSpc>
              <a:buFont typeface="Arial"/>
              <a:buChar char="•"/>
            </a:pPr>
            <a:r>
              <a:rPr lang="en-US" sz="394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Safety stock coverage in weeks.</a:t>
            </a:r>
          </a:p>
          <a:p>
            <a:pPr algn="l" marL="851704" indent="-425852" lvl="1">
              <a:lnSpc>
                <a:spcPts val="5522"/>
              </a:lnSpc>
              <a:buFont typeface="Arial"/>
              <a:buChar char="•"/>
            </a:pPr>
            <a:r>
              <a:rPr lang="en-US" sz="394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Standard deviation to measure demand variability.</a:t>
            </a:r>
          </a:p>
          <a:p>
            <a:pPr algn="l">
              <a:lnSpc>
                <a:spcPts val="5522"/>
              </a:lnSpc>
            </a:pPr>
          </a:p>
          <a:p>
            <a:pPr algn="l">
              <a:lnSpc>
                <a:spcPts val="5522"/>
              </a:lnSpc>
            </a:pPr>
          </a:p>
          <a:p>
            <a:pPr algn="l">
              <a:lnSpc>
                <a:spcPts val="5522"/>
              </a:lnSpc>
            </a:pPr>
            <a:r>
              <a:rPr lang="en-US" sz="394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ensures decisions are data-driven, proactive, and transparent.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0"/>
            <a:ext cx="17259300" cy="2624294"/>
            <a:chOff x="0" y="0"/>
            <a:chExt cx="4545659" cy="6911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45659" cy="691172"/>
            </a:xfrm>
            <a:custGeom>
              <a:avLst/>
              <a:gdLst/>
              <a:ahLst/>
              <a:cxnLst/>
              <a:rect r="r" b="b" t="t" l="l"/>
              <a:pathLst>
                <a:path h="691172" w="4545659">
                  <a:moveTo>
                    <a:pt x="0" y="0"/>
                  </a:moveTo>
                  <a:lnTo>
                    <a:pt x="4545659" y="0"/>
                  </a:lnTo>
                  <a:lnTo>
                    <a:pt x="4545659" y="691172"/>
                  </a:lnTo>
                  <a:lnTo>
                    <a:pt x="0" y="691172"/>
                  </a:lnTo>
                  <a:close/>
                </a:path>
              </a:pathLst>
            </a:custGeom>
            <a:solidFill>
              <a:srgbClr val="47415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545659" cy="7292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259300" y="3788419"/>
            <a:ext cx="3526472" cy="7892042"/>
            <a:chOff x="0" y="0"/>
            <a:chExt cx="928783" cy="207856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28783" cy="2078562"/>
            </a:xfrm>
            <a:custGeom>
              <a:avLst/>
              <a:gdLst/>
              <a:ahLst/>
              <a:cxnLst/>
              <a:rect r="r" b="b" t="t" l="l"/>
              <a:pathLst>
                <a:path h="2078562" w="928783">
                  <a:moveTo>
                    <a:pt x="0" y="0"/>
                  </a:moveTo>
                  <a:lnTo>
                    <a:pt x="928783" y="0"/>
                  </a:lnTo>
                  <a:lnTo>
                    <a:pt x="928783" y="2078562"/>
                  </a:lnTo>
                  <a:lnTo>
                    <a:pt x="0" y="2078562"/>
                  </a:lnTo>
                  <a:close/>
                </a:path>
              </a:pathLst>
            </a:custGeom>
            <a:solidFill>
              <a:srgbClr val="1181C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928783" cy="21166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94319" y="693022"/>
            <a:ext cx="15659482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b="true" sz="7500">
                <a:solidFill>
                  <a:srgbClr val="CCE9FF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REPORTING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7259300" cy="2624294"/>
            <a:chOff x="0" y="0"/>
            <a:chExt cx="4545659" cy="6911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5659" cy="691172"/>
            </a:xfrm>
            <a:custGeom>
              <a:avLst/>
              <a:gdLst/>
              <a:ahLst/>
              <a:cxnLst/>
              <a:rect r="r" b="b" t="t" l="l"/>
              <a:pathLst>
                <a:path h="691172" w="4545659">
                  <a:moveTo>
                    <a:pt x="0" y="0"/>
                  </a:moveTo>
                  <a:lnTo>
                    <a:pt x="4545659" y="0"/>
                  </a:lnTo>
                  <a:lnTo>
                    <a:pt x="4545659" y="691172"/>
                  </a:lnTo>
                  <a:lnTo>
                    <a:pt x="0" y="691172"/>
                  </a:lnTo>
                  <a:close/>
                </a:path>
              </a:pathLst>
            </a:custGeom>
            <a:solidFill>
              <a:srgbClr val="47415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5659" cy="7292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2624294"/>
            <a:ext cx="7435986" cy="2219356"/>
          </a:xfrm>
          <a:custGeom>
            <a:avLst/>
            <a:gdLst/>
            <a:ahLst/>
            <a:cxnLst/>
            <a:rect r="r" b="b" t="t" l="l"/>
            <a:pathLst>
              <a:path h="2219356" w="7435986">
                <a:moveTo>
                  <a:pt x="0" y="0"/>
                </a:moveTo>
                <a:lnTo>
                  <a:pt x="7435986" y="0"/>
                </a:lnTo>
                <a:lnTo>
                  <a:pt x="7435986" y="2219356"/>
                </a:lnTo>
                <a:lnTo>
                  <a:pt x="0" y="22193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5449455"/>
            <a:ext cx="7758338" cy="1861773"/>
          </a:xfrm>
          <a:custGeom>
            <a:avLst/>
            <a:gdLst/>
            <a:ahLst/>
            <a:cxnLst/>
            <a:rect r="r" b="b" t="t" l="l"/>
            <a:pathLst>
              <a:path h="1861773" w="7758338">
                <a:moveTo>
                  <a:pt x="0" y="0"/>
                </a:moveTo>
                <a:lnTo>
                  <a:pt x="7758338" y="0"/>
                </a:lnTo>
                <a:lnTo>
                  <a:pt x="7758338" y="1861773"/>
                </a:lnTo>
                <a:lnTo>
                  <a:pt x="0" y="18617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832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2852981"/>
            <a:ext cx="8894136" cy="2290519"/>
          </a:xfrm>
          <a:custGeom>
            <a:avLst/>
            <a:gdLst/>
            <a:ahLst/>
            <a:cxnLst/>
            <a:rect r="r" b="b" t="t" l="l"/>
            <a:pathLst>
              <a:path h="2290519" w="8894136">
                <a:moveTo>
                  <a:pt x="0" y="0"/>
                </a:moveTo>
                <a:lnTo>
                  <a:pt x="8894136" y="0"/>
                </a:lnTo>
                <a:lnTo>
                  <a:pt x="8894136" y="2290519"/>
                </a:lnTo>
                <a:lnTo>
                  <a:pt x="0" y="22905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699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5372100"/>
            <a:ext cx="8894136" cy="1939128"/>
          </a:xfrm>
          <a:custGeom>
            <a:avLst/>
            <a:gdLst/>
            <a:ahLst/>
            <a:cxnLst/>
            <a:rect r="r" b="b" t="t" l="l"/>
            <a:pathLst>
              <a:path h="1939128" w="8894136">
                <a:moveTo>
                  <a:pt x="0" y="0"/>
                </a:moveTo>
                <a:lnTo>
                  <a:pt x="8894136" y="0"/>
                </a:lnTo>
                <a:lnTo>
                  <a:pt x="8894136" y="1939128"/>
                </a:lnTo>
                <a:lnTo>
                  <a:pt x="0" y="19391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94319" y="693022"/>
            <a:ext cx="15659482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b="true" sz="7500">
                <a:solidFill>
                  <a:srgbClr val="CCE9FF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DAX CALCULATIONS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8760" y="8016078"/>
            <a:ext cx="17556438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XYZ ? = if(Stock[CV rank]&lt;=0.2*max(Stock[CV rank]),"X [Uniform Demand]",if(Stock[CV rank]&lt;=0.5*max(Stock[CV rank]),"Y [variable Demand]","Z [Uncertian Demand]"))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917531" cy="10668503"/>
            <a:chOff x="0" y="0"/>
            <a:chExt cx="1031778" cy="28098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31778" cy="2809812"/>
            </a:xfrm>
            <a:custGeom>
              <a:avLst/>
              <a:gdLst/>
              <a:ahLst/>
              <a:cxnLst/>
              <a:rect r="r" b="b" t="t" l="l"/>
              <a:pathLst>
                <a:path h="2809812" w="1031778">
                  <a:moveTo>
                    <a:pt x="0" y="0"/>
                  </a:moveTo>
                  <a:lnTo>
                    <a:pt x="1031778" y="0"/>
                  </a:lnTo>
                  <a:lnTo>
                    <a:pt x="1031778" y="2809812"/>
                  </a:lnTo>
                  <a:lnTo>
                    <a:pt x="0" y="2809812"/>
                  </a:lnTo>
                  <a:close/>
                </a:path>
              </a:pathLst>
            </a:custGeom>
            <a:solidFill>
              <a:srgbClr val="F3F0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31778" cy="28479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7398599"/>
            <a:ext cx="19587159" cy="3075927"/>
            <a:chOff x="0" y="0"/>
            <a:chExt cx="5158758" cy="81012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158758" cy="810121"/>
            </a:xfrm>
            <a:custGeom>
              <a:avLst/>
              <a:gdLst/>
              <a:ahLst/>
              <a:cxnLst/>
              <a:rect r="r" b="b" t="t" l="l"/>
              <a:pathLst>
                <a:path h="810121" w="5158758">
                  <a:moveTo>
                    <a:pt x="0" y="0"/>
                  </a:moveTo>
                  <a:lnTo>
                    <a:pt x="5158758" y="0"/>
                  </a:lnTo>
                  <a:lnTo>
                    <a:pt x="5158758" y="810121"/>
                  </a:lnTo>
                  <a:lnTo>
                    <a:pt x="0" y="810121"/>
                  </a:lnTo>
                  <a:close/>
                </a:path>
              </a:pathLst>
            </a:custGeom>
            <a:solidFill>
              <a:srgbClr val="1181C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158758" cy="8482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1028700"/>
            <a:ext cx="4881653" cy="8229600"/>
          </a:xfrm>
          <a:custGeom>
            <a:avLst/>
            <a:gdLst/>
            <a:ahLst/>
            <a:cxnLst/>
            <a:rect r="r" b="b" t="t" l="l"/>
            <a:pathLst>
              <a:path h="8229600" w="4881653">
                <a:moveTo>
                  <a:pt x="0" y="0"/>
                </a:moveTo>
                <a:lnTo>
                  <a:pt x="4881653" y="0"/>
                </a:lnTo>
                <a:lnTo>
                  <a:pt x="488165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4344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6363676" y="1028700"/>
            <a:ext cx="10895624" cy="4114800"/>
            <a:chOff x="0" y="0"/>
            <a:chExt cx="2869629" cy="10837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69629" cy="1083733"/>
            </a:xfrm>
            <a:custGeom>
              <a:avLst/>
              <a:gdLst/>
              <a:ahLst/>
              <a:cxnLst/>
              <a:rect r="r" b="b" t="t" l="l"/>
              <a:pathLst>
                <a:path h="1083733" w="2869629">
                  <a:moveTo>
                    <a:pt x="0" y="0"/>
                  </a:moveTo>
                  <a:lnTo>
                    <a:pt x="2869629" y="0"/>
                  </a:lnTo>
                  <a:lnTo>
                    <a:pt x="2869629" y="1083733"/>
                  </a:lnTo>
                  <a:lnTo>
                    <a:pt x="0" y="1083733"/>
                  </a:lnTo>
                  <a:close/>
                </a:path>
              </a:pathLst>
            </a:custGeom>
            <a:solidFill>
              <a:srgbClr val="47415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869629" cy="11218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053842" y="1540296"/>
            <a:ext cx="7515292" cy="3034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16"/>
              </a:lnSpc>
            </a:pPr>
            <a:r>
              <a:rPr lang="en-US" b="true" sz="10716">
                <a:solidFill>
                  <a:srgbClr val="CCE9FF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THANK YOU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5569134" y="656715"/>
            <a:ext cx="1140281" cy="940732"/>
          </a:xfrm>
          <a:custGeom>
            <a:avLst/>
            <a:gdLst/>
            <a:ahLst/>
            <a:cxnLst/>
            <a:rect r="r" b="b" t="t" l="l"/>
            <a:pathLst>
              <a:path h="940732" w="1140281">
                <a:moveTo>
                  <a:pt x="0" y="0"/>
                </a:moveTo>
                <a:lnTo>
                  <a:pt x="1140281" y="0"/>
                </a:lnTo>
                <a:lnTo>
                  <a:pt x="1140281" y="940731"/>
                </a:lnTo>
                <a:lnTo>
                  <a:pt x="0" y="9407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341983" y="0"/>
            <a:ext cx="6900438" cy="10668503"/>
            <a:chOff x="0" y="0"/>
            <a:chExt cx="1817399" cy="28098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17399" cy="2809812"/>
            </a:xfrm>
            <a:custGeom>
              <a:avLst/>
              <a:gdLst/>
              <a:ahLst/>
              <a:cxnLst/>
              <a:rect r="r" b="b" t="t" l="l"/>
              <a:pathLst>
                <a:path h="2809812" w="1817399">
                  <a:moveTo>
                    <a:pt x="0" y="0"/>
                  </a:moveTo>
                  <a:lnTo>
                    <a:pt x="1817399" y="0"/>
                  </a:lnTo>
                  <a:lnTo>
                    <a:pt x="1817399" y="2809812"/>
                  </a:lnTo>
                  <a:lnTo>
                    <a:pt x="0" y="2809812"/>
                  </a:lnTo>
                  <a:close/>
                </a:path>
              </a:pathLst>
            </a:custGeom>
            <a:solidFill>
              <a:srgbClr val="F3F0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817399" cy="28479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761528" y="0"/>
            <a:ext cx="3526472" cy="10474526"/>
            <a:chOff x="0" y="0"/>
            <a:chExt cx="928783" cy="275872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28783" cy="2758723"/>
            </a:xfrm>
            <a:custGeom>
              <a:avLst/>
              <a:gdLst/>
              <a:ahLst/>
              <a:cxnLst/>
              <a:rect r="r" b="b" t="t" l="l"/>
              <a:pathLst>
                <a:path h="2758723" w="928783">
                  <a:moveTo>
                    <a:pt x="0" y="0"/>
                  </a:moveTo>
                  <a:lnTo>
                    <a:pt x="928783" y="0"/>
                  </a:lnTo>
                  <a:lnTo>
                    <a:pt x="928783" y="2758723"/>
                  </a:lnTo>
                  <a:lnTo>
                    <a:pt x="0" y="2758723"/>
                  </a:lnTo>
                  <a:close/>
                </a:path>
              </a:pathLst>
            </a:custGeom>
            <a:solidFill>
              <a:srgbClr val="1181C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928783" cy="27968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4270551"/>
            <a:ext cx="1050490" cy="966712"/>
            <a:chOff x="0" y="0"/>
            <a:chExt cx="276672" cy="25460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6672" cy="254607"/>
            </a:xfrm>
            <a:custGeom>
              <a:avLst/>
              <a:gdLst/>
              <a:ahLst/>
              <a:cxnLst/>
              <a:rect r="r" b="b" t="t" l="l"/>
              <a:pathLst>
                <a:path h="254607" w="276672">
                  <a:moveTo>
                    <a:pt x="0" y="0"/>
                  </a:moveTo>
                  <a:lnTo>
                    <a:pt x="276672" y="0"/>
                  </a:lnTo>
                  <a:lnTo>
                    <a:pt x="276672" y="254607"/>
                  </a:lnTo>
                  <a:lnTo>
                    <a:pt x="0" y="254607"/>
                  </a:lnTo>
                  <a:close/>
                </a:path>
              </a:pathLst>
            </a:custGeom>
            <a:solidFill>
              <a:srgbClr val="1181C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76672" cy="2927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689442" y="5476875"/>
            <a:ext cx="1050490" cy="966712"/>
            <a:chOff x="0" y="0"/>
            <a:chExt cx="276672" cy="25460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76672" cy="254607"/>
            </a:xfrm>
            <a:custGeom>
              <a:avLst/>
              <a:gdLst/>
              <a:ahLst/>
              <a:cxnLst/>
              <a:rect r="r" b="b" t="t" l="l"/>
              <a:pathLst>
                <a:path h="254607" w="276672">
                  <a:moveTo>
                    <a:pt x="0" y="0"/>
                  </a:moveTo>
                  <a:lnTo>
                    <a:pt x="276672" y="0"/>
                  </a:lnTo>
                  <a:lnTo>
                    <a:pt x="276672" y="254607"/>
                  </a:lnTo>
                  <a:lnTo>
                    <a:pt x="0" y="254607"/>
                  </a:lnTo>
                  <a:close/>
                </a:path>
              </a:pathLst>
            </a:custGeom>
            <a:solidFill>
              <a:srgbClr val="1181C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76672" cy="2927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5502318"/>
            <a:ext cx="1050490" cy="966712"/>
            <a:chOff x="0" y="0"/>
            <a:chExt cx="276672" cy="25460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76672" cy="254607"/>
            </a:xfrm>
            <a:custGeom>
              <a:avLst/>
              <a:gdLst/>
              <a:ahLst/>
              <a:cxnLst/>
              <a:rect r="r" b="b" t="t" l="l"/>
              <a:pathLst>
                <a:path h="254607" w="276672">
                  <a:moveTo>
                    <a:pt x="0" y="0"/>
                  </a:moveTo>
                  <a:lnTo>
                    <a:pt x="276672" y="0"/>
                  </a:lnTo>
                  <a:lnTo>
                    <a:pt x="276672" y="254607"/>
                  </a:lnTo>
                  <a:lnTo>
                    <a:pt x="0" y="254607"/>
                  </a:lnTo>
                  <a:close/>
                </a:path>
              </a:pathLst>
            </a:custGeom>
            <a:solidFill>
              <a:srgbClr val="1181C8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76672" cy="2927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689442" y="6843802"/>
            <a:ext cx="1050490" cy="966712"/>
            <a:chOff x="0" y="0"/>
            <a:chExt cx="276672" cy="25460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76672" cy="254607"/>
            </a:xfrm>
            <a:custGeom>
              <a:avLst/>
              <a:gdLst/>
              <a:ahLst/>
              <a:cxnLst/>
              <a:rect r="r" b="b" t="t" l="l"/>
              <a:pathLst>
                <a:path h="254607" w="276672">
                  <a:moveTo>
                    <a:pt x="0" y="0"/>
                  </a:moveTo>
                  <a:lnTo>
                    <a:pt x="276672" y="0"/>
                  </a:lnTo>
                  <a:lnTo>
                    <a:pt x="276672" y="254607"/>
                  </a:lnTo>
                  <a:lnTo>
                    <a:pt x="0" y="254607"/>
                  </a:lnTo>
                  <a:close/>
                </a:path>
              </a:pathLst>
            </a:custGeom>
            <a:solidFill>
              <a:srgbClr val="1181C8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276672" cy="2927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28700" y="1028700"/>
            <a:ext cx="16230600" cy="2524125"/>
            <a:chOff x="0" y="0"/>
            <a:chExt cx="4274726" cy="66479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274726" cy="664790"/>
            </a:xfrm>
            <a:custGeom>
              <a:avLst/>
              <a:gdLst/>
              <a:ahLst/>
              <a:cxnLst/>
              <a:rect r="r" b="b" t="t" l="l"/>
              <a:pathLst>
                <a:path h="664790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664790"/>
                  </a:lnTo>
                  <a:lnTo>
                    <a:pt x="0" y="664790"/>
                  </a:lnTo>
                  <a:close/>
                </a:path>
              </a:pathLst>
            </a:custGeom>
            <a:solidFill>
              <a:srgbClr val="47415D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4274726" cy="7028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28700" y="6734086"/>
            <a:ext cx="1050490" cy="966712"/>
            <a:chOff x="0" y="0"/>
            <a:chExt cx="276672" cy="25460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76672" cy="254607"/>
            </a:xfrm>
            <a:custGeom>
              <a:avLst/>
              <a:gdLst/>
              <a:ahLst/>
              <a:cxnLst/>
              <a:rect r="r" b="b" t="t" l="l"/>
              <a:pathLst>
                <a:path h="254607" w="276672">
                  <a:moveTo>
                    <a:pt x="0" y="0"/>
                  </a:moveTo>
                  <a:lnTo>
                    <a:pt x="276672" y="0"/>
                  </a:lnTo>
                  <a:lnTo>
                    <a:pt x="276672" y="254607"/>
                  </a:lnTo>
                  <a:lnTo>
                    <a:pt x="0" y="254607"/>
                  </a:lnTo>
                  <a:close/>
                </a:path>
              </a:pathLst>
            </a:custGeom>
            <a:solidFill>
              <a:srgbClr val="1181C8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76672" cy="2927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7689442" y="4270551"/>
            <a:ext cx="1050490" cy="872949"/>
            <a:chOff x="0" y="0"/>
            <a:chExt cx="276672" cy="22991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76672" cy="229913"/>
            </a:xfrm>
            <a:custGeom>
              <a:avLst/>
              <a:gdLst/>
              <a:ahLst/>
              <a:cxnLst/>
              <a:rect r="r" b="b" t="t" l="l"/>
              <a:pathLst>
                <a:path h="229913" w="276672">
                  <a:moveTo>
                    <a:pt x="0" y="0"/>
                  </a:moveTo>
                  <a:lnTo>
                    <a:pt x="276672" y="0"/>
                  </a:lnTo>
                  <a:lnTo>
                    <a:pt x="276672" y="229913"/>
                  </a:lnTo>
                  <a:lnTo>
                    <a:pt x="0" y="229913"/>
                  </a:lnTo>
                  <a:close/>
                </a:path>
              </a:pathLst>
            </a:custGeom>
            <a:solidFill>
              <a:srgbClr val="1181C8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76672" cy="268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588435" y="1434194"/>
            <a:ext cx="9009551" cy="214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0"/>
              </a:lnSpc>
            </a:pPr>
            <a:r>
              <a:rPr lang="en-US" sz="7500" b="true">
                <a:solidFill>
                  <a:srgbClr val="CCE9FF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TABLE OF CONTENT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75419" y="4383405"/>
            <a:ext cx="757052" cy="76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b="true" sz="4800">
                <a:solidFill>
                  <a:srgbClr val="CCE9FF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833471" y="5473743"/>
            <a:ext cx="757052" cy="76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b="true" sz="4800">
                <a:solidFill>
                  <a:srgbClr val="CCE9FF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5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75419" y="5591340"/>
            <a:ext cx="757052" cy="76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b="true" sz="4800">
                <a:solidFill>
                  <a:srgbClr val="CCE9FF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2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836161" y="6823107"/>
            <a:ext cx="757052" cy="76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b="true" sz="4800">
                <a:solidFill>
                  <a:srgbClr val="CCE9FF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6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175419" y="6799274"/>
            <a:ext cx="757052" cy="76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b="true" sz="4800">
                <a:solidFill>
                  <a:srgbClr val="CCE9FF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3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994570" y="4312690"/>
            <a:ext cx="440234" cy="76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b="true" sz="4800">
                <a:solidFill>
                  <a:srgbClr val="CCE9FF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4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306363" y="4515782"/>
            <a:ext cx="2698080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283646"/>
                </a:solidFill>
                <a:latin typeface="Body Text Fit"/>
                <a:ea typeface="Body Text Fit"/>
                <a:cs typeface="Body Text Fit"/>
                <a:sym typeface="Body Text Fit"/>
              </a:rPr>
              <a:t>Introduction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197132" y="5518950"/>
            <a:ext cx="3988126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283646"/>
                </a:solidFill>
                <a:latin typeface="Body Text Fit"/>
                <a:ea typeface="Body Text Fit"/>
                <a:cs typeface="Body Text Fit"/>
                <a:sym typeface="Body Text Fit"/>
              </a:rPr>
              <a:t>Enhancing Supplier Relationships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2389937" y="5610390"/>
            <a:ext cx="4728005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283646"/>
                </a:solidFill>
                <a:latin typeface="Body Text Fit"/>
                <a:ea typeface="Body Text Fit"/>
                <a:cs typeface="Body Text Fit"/>
                <a:sym typeface="Body Text Fit"/>
              </a:rPr>
              <a:t>Assessing Current Inventory Practices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306363" y="6724561"/>
            <a:ext cx="3786847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283646"/>
                </a:solidFill>
                <a:latin typeface="Body Text Fit"/>
                <a:ea typeface="Body Text Fit"/>
                <a:cs typeface="Body Text Fit"/>
                <a:sym typeface="Body Text Fit"/>
              </a:rPr>
              <a:t>Optimizing Inventory Levels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9144000" y="6834277"/>
            <a:ext cx="3786847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283646"/>
                </a:solidFill>
                <a:latin typeface="Body Text Fit"/>
                <a:ea typeface="Body Text Fit"/>
                <a:cs typeface="Body Text Fit"/>
                <a:sym typeface="Body Text Fit"/>
              </a:rPr>
              <a:t>Monitoring and Reporting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9306051" y="4219575"/>
            <a:ext cx="4469812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283646"/>
                </a:solidFill>
                <a:latin typeface="Body Text Fit"/>
                <a:ea typeface="Body Text Fit"/>
                <a:cs typeface="Body Text Fit"/>
                <a:sym typeface="Body Text Fit"/>
              </a:rPr>
              <a:t>Implementing Technology Solutions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246051" y="8181989"/>
            <a:ext cx="14515477" cy="1525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4"/>
              </a:lnSpc>
            </a:pPr>
            <a:r>
              <a:rPr lang="en-US" sz="29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Flow of my presentation , I’ll begin with an introduction, then assess current inventory practices, move into optimization techniques, supplier collaboration, and finally show how Power BI reporting supports decision-making.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95226" y="-865462"/>
            <a:ext cx="6339692" cy="11533966"/>
            <a:chOff x="0" y="0"/>
            <a:chExt cx="1669713" cy="30377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9713" cy="3037752"/>
            </a:xfrm>
            <a:custGeom>
              <a:avLst/>
              <a:gdLst/>
              <a:ahLst/>
              <a:cxnLst/>
              <a:rect r="r" b="b" t="t" l="l"/>
              <a:pathLst>
                <a:path h="3037752" w="1669713">
                  <a:moveTo>
                    <a:pt x="0" y="0"/>
                  </a:moveTo>
                  <a:lnTo>
                    <a:pt x="1669713" y="0"/>
                  </a:lnTo>
                  <a:lnTo>
                    <a:pt x="1669713" y="3037752"/>
                  </a:lnTo>
                  <a:lnTo>
                    <a:pt x="0" y="3037752"/>
                  </a:lnTo>
                  <a:close/>
                </a:path>
              </a:pathLst>
            </a:custGeom>
            <a:solidFill>
              <a:srgbClr val="F3F0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69713" cy="30758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9258300"/>
            <a:ext cx="20278124" cy="1410203"/>
            <a:chOff x="0" y="0"/>
            <a:chExt cx="5340741" cy="3714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340741" cy="371412"/>
            </a:xfrm>
            <a:custGeom>
              <a:avLst/>
              <a:gdLst/>
              <a:ahLst/>
              <a:cxnLst/>
              <a:rect r="r" b="b" t="t" l="l"/>
              <a:pathLst>
                <a:path h="371412" w="5340741">
                  <a:moveTo>
                    <a:pt x="0" y="0"/>
                  </a:moveTo>
                  <a:lnTo>
                    <a:pt x="5340741" y="0"/>
                  </a:lnTo>
                  <a:lnTo>
                    <a:pt x="5340741" y="371412"/>
                  </a:lnTo>
                  <a:lnTo>
                    <a:pt x="0" y="371412"/>
                  </a:lnTo>
                  <a:close/>
                </a:path>
              </a:pathLst>
            </a:custGeom>
            <a:solidFill>
              <a:srgbClr val="F3F0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340741" cy="4095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3526472" cy="10474526"/>
            <a:chOff x="0" y="0"/>
            <a:chExt cx="928783" cy="275872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28783" cy="2758723"/>
            </a:xfrm>
            <a:custGeom>
              <a:avLst/>
              <a:gdLst/>
              <a:ahLst/>
              <a:cxnLst/>
              <a:rect r="r" b="b" t="t" l="l"/>
              <a:pathLst>
                <a:path h="2758723" w="928783">
                  <a:moveTo>
                    <a:pt x="0" y="0"/>
                  </a:moveTo>
                  <a:lnTo>
                    <a:pt x="928783" y="0"/>
                  </a:lnTo>
                  <a:lnTo>
                    <a:pt x="928783" y="2758723"/>
                  </a:lnTo>
                  <a:lnTo>
                    <a:pt x="0" y="2758723"/>
                  </a:lnTo>
                  <a:close/>
                </a:path>
              </a:pathLst>
            </a:custGeom>
            <a:solidFill>
              <a:srgbClr val="1181C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928783" cy="27968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1028700"/>
            <a:ext cx="16230600" cy="2168503"/>
            <a:chOff x="0" y="0"/>
            <a:chExt cx="4274726" cy="57112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274726" cy="571128"/>
            </a:xfrm>
            <a:custGeom>
              <a:avLst/>
              <a:gdLst/>
              <a:ahLst/>
              <a:cxnLst/>
              <a:rect r="r" b="b" t="t" l="l"/>
              <a:pathLst>
                <a:path h="571128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571128"/>
                  </a:lnTo>
                  <a:lnTo>
                    <a:pt x="0" y="571128"/>
                  </a:lnTo>
                  <a:close/>
                </a:path>
              </a:pathLst>
            </a:custGeom>
            <a:solidFill>
              <a:srgbClr val="47415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274726" cy="6092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988175" y="3520802"/>
            <a:ext cx="5712581" cy="6766198"/>
          </a:xfrm>
          <a:custGeom>
            <a:avLst/>
            <a:gdLst/>
            <a:ahLst/>
            <a:cxnLst/>
            <a:rect r="r" b="b" t="t" l="l"/>
            <a:pathLst>
              <a:path h="6766198" w="5712581">
                <a:moveTo>
                  <a:pt x="0" y="0"/>
                </a:moveTo>
                <a:lnTo>
                  <a:pt x="5712581" y="0"/>
                </a:lnTo>
                <a:lnTo>
                  <a:pt x="5712581" y="6766198"/>
                </a:lnTo>
                <a:lnTo>
                  <a:pt x="0" y="67661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78" r="-433" b="-1378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270809" y="1518556"/>
            <a:ext cx="8329002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0"/>
              </a:lnSpc>
            </a:pPr>
            <a:r>
              <a:rPr lang="en-US" sz="7500" b="true">
                <a:solidFill>
                  <a:srgbClr val="CCE9FF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INTRODUCTION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44000" y="4249004"/>
            <a:ext cx="8644505" cy="446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3"/>
              </a:lnSpc>
            </a:pPr>
            <a:r>
              <a:rPr lang="en-US" sz="291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“In this project, I analyzed SKU-level data containing stock quantity, unit price, weekly demand, lead time, and revenue. Using Power BI, I developed dashboards covering revenue contribution, ABC classification, turnover ratio, safety stock, reorder points, and supplier analysis. The purpose was to identify inefficiencies and recommend improvements.”</a:t>
            </a:r>
          </a:p>
          <a:p>
            <a:pPr algn="l">
              <a:lnSpc>
                <a:spcPts val="2963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42965" y="0"/>
            <a:ext cx="6900438" cy="10668503"/>
            <a:chOff x="0" y="0"/>
            <a:chExt cx="1817399" cy="28098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17399" cy="2809812"/>
            </a:xfrm>
            <a:custGeom>
              <a:avLst/>
              <a:gdLst/>
              <a:ahLst/>
              <a:cxnLst/>
              <a:rect r="r" b="b" t="t" l="l"/>
              <a:pathLst>
                <a:path h="2809812" w="1817399">
                  <a:moveTo>
                    <a:pt x="0" y="0"/>
                  </a:moveTo>
                  <a:lnTo>
                    <a:pt x="1817399" y="0"/>
                  </a:lnTo>
                  <a:lnTo>
                    <a:pt x="1817399" y="2809812"/>
                  </a:lnTo>
                  <a:lnTo>
                    <a:pt x="0" y="2809812"/>
                  </a:lnTo>
                  <a:close/>
                </a:path>
              </a:pathLst>
            </a:custGeom>
            <a:solidFill>
              <a:srgbClr val="F3F0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817399" cy="28479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862510" y="0"/>
            <a:ext cx="3526472" cy="10474526"/>
            <a:chOff x="0" y="0"/>
            <a:chExt cx="928783" cy="275872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28783" cy="2758723"/>
            </a:xfrm>
            <a:custGeom>
              <a:avLst/>
              <a:gdLst/>
              <a:ahLst/>
              <a:cxnLst/>
              <a:rect r="r" b="b" t="t" l="l"/>
              <a:pathLst>
                <a:path h="2758723" w="928783">
                  <a:moveTo>
                    <a:pt x="0" y="0"/>
                  </a:moveTo>
                  <a:lnTo>
                    <a:pt x="928783" y="0"/>
                  </a:lnTo>
                  <a:lnTo>
                    <a:pt x="928783" y="2758723"/>
                  </a:lnTo>
                  <a:lnTo>
                    <a:pt x="0" y="2758723"/>
                  </a:lnTo>
                  <a:close/>
                </a:path>
              </a:pathLst>
            </a:custGeom>
            <a:solidFill>
              <a:srgbClr val="1181C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928783" cy="27968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775334"/>
            <a:ext cx="16230600" cy="1285133"/>
            <a:chOff x="0" y="0"/>
            <a:chExt cx="4274726" cy="33847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338471"/>
            </a:xfrm>
            <a:custGeom>
              <a:avLst/>
              <a:gdLst/>
              <a:ahLst/>
              <a:cxnLst/>
              <a:rect r="r" b="b" t="t" l="l"/>
              <a:pathLst>
                <a:path h="338471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338471"/>
                  </a:lnTo>
                  <a:lnTo>
                    <a:pt x="0" y="338471"/>
                  </a:lnTo>
                  <a:close/>
                </a:path>
              </a:pathLst>
            </a:custGeom>
            <a:solidFill>
              <a:srgbClr val="47415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3765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45911" y="3157671"/>
            <a:ext cx="4083683" cy="5671782"/>
          </a:xfrm>
          <a:custGeom>
            <a:avLst/>
            <a:gdLst/>
            <a:ahLst/>
            <a:cxnLst/>
            <a:rect r="r" b="b" t="t" l="l"/>
            <a:pathLst>
              <a:path h="5671782" w="4083683">
                <a:moveTo>
                  <a:pt x="0" y="0"/>
                </a:moveTo>
                <a:lnTo>
                  <a:pt x="4083683" y="0"/>
                </a:lnTo>
                <a:lnTo>
                  <a:pt x="4083683" y="5671782"/>
                </a:lnTo>
                <a:lnTo>
                  <a:pt x="0" y="5671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5626" r="-29470" b="-13843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45911" y="2372516"/>
            <a:ext cx="3834867" cy="7914484"/>
          </a:xfrm>
          <a:custGeom>
            <a:avLst/>
            <a:gdLst/>
            <a:ahLst/>
            <a:cxnLst/>
            <a:rect r="r" b="b" t="t" l="l"/>
            <a:pathLst>
              <a:path h="7914484" w="3834867">
                <a:moveTo>
                  <a:pt x="0" y="0"/>
                </a:moveTo>
                <a:lnTo>
                  <a:pt x="3834867" y="0"/>
                </a:lnTo>
                <a:lnTo>
                  <a:pt x="3834867" y="7914484"/>
                </a:lnTo>
                <a:lnTo>
                  <a:pt x="0" y="79144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446" t="-868" r="0" b="-271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940677" y="2372516"/>
            <a:ext cx="6981376" cy="7914484"/>
          </a:xfrm>
          <a:custGeom>
            <a:avLst/>
            <a:gdLst/>
            <a:ahLst/>
            <a:cxnLst/>
            <a:rect r="r" b="b" t="t" l="l"/>
            <a:pathLst>
              <a:path h="7914484" w="6981376">
                <a:moveTo>
                  <a:pt x="0" y="0"/>
                </a:moveTo>
                <a:lnTo>
                  <a:pt x="6981376" y="0"/>
                </a:lnTo>
                <a:lnTo>
                  <a:pt x="6981376" y="7914484"/>
                </a:lnTo>
                <a:lnTo>
                  <a:pt x="0" y="79144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25572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360394" y="798775"/>
            <a:ext cx="14936329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0"/>
              </a:lnSpc>
            </a:pPr>
            <a:r>
              <a:rPr lang="en-US" sz="7500" b="true">
                <a:solidFill>
                  <a:srgbClr val="CCE9FF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 OVERVIEW OF DATA SETS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00313" y="1992511"/>
            <a:ext cx="2749322" cy="5780337"/>
          </a:xfrm>
          <a:custGeom>
            <a:avLst/>
            <a:gdLst/>
            <a:ahLst/>
            <a:cxnLst/>
            <a:rect r="r" b="b" t="t" l="l"/>
            <a:pathLst>
              <a:path h="5780337" w="2749322">
                <a:moveTo>
                  <a:pt x="0" y="0"/>
                </a:moveTo>
                <a:lnTo>
                  <a:pt x="2749323" y="0"/>
                </a:lnTo>
                <a:lnTo>
                  <a:pt x="2749323" y="5780337"/>
                </a:lnTo>
                <a:lnTo>
                  <a:pt x="0" y="57803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80588" y="1992511"/>
            <a:ext cx="2830549" cy="5780337"/>
          </a:xfrm>
          <a:custGeom>
            <a:avLst/>
            <a:gdLst/>
            <a:ahLst/>
            <a:cxnLst/>
            <a:rect r="r" b="b" t="t" l="l"/>
            <a:pathLst>
              <a:path h="5780337" w="2830549">
                <a:moveTo>
                  <a:pt x="0" y="0"/>
                </a:moveTo>
                <a:lnTo>
                  <a:pt x="2830550" y="0"/>
                </a:lnTo>
                <a:lnTo>
                  <a:pt x="2830550" y="5780337"/>
                </a:lnTo>
                <a:lnTo>
                  <a:pt x="0" y="57803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30" t="0" r="-203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37469" y="207472"/>
            <a:ext cx="16230600" cy="1285133"/>
            <a:chOff x="0" y="0"/>
            <a:chExt cx="4274726" cy="3384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338471"/>
            </a:xfrm>
            <a:custGeom>
              <a:avLst/>
              <a:gdLst/>
              <a:ahLst/>
              <a:cxnLst/>
              <a:rect r="r" b="b" t="t" l="l"/>
              <a:pathLst>
                <a:path h="338471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338471"/>
                  </a:lnTo>
                  <a:lnTo>
                    <a:pt x="0" y="338471"/>
                  </a:lnTo>
                  <a:close/>
                </a:path>
              </a:pathLst>
            </a:custGeom>
            <a:solidFill>
              <a:srgbClr val="47415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4274726" cy="4051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F3F0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Data Cleaning, processing and transformed in Power Bi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4761528" y="0"/>
            <a:ext cx="3526472" cy="10474526"/>
            <a:chOff x="0" y="0"/>
            <a:chExt cx="928783" cy="275872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28783" cy="2758723"/>
            </a:xfrm>
            <a:custGeom>
              <a:avLst/>
              <a:gdLst/>
              <a:ahLst/>
              <a:cxnLst/>
              <a:rect r="r" b="b" t="t" l="l"/>
              <a:pathLst>
                <a:path h="2758723" w="928783">
                  <a:moveTo>
                    <a:pt x="0" y="0"/>
                  </a:moveTo>
                  <a:lnTo>
                    <a:pt x="928783" y="0"/>
                  </a:lnTo>
                  <a:lnTo>
                    <a:pt x="928783" y="2758723"/>
                  </a:lnTo>
                  <a:lnTo>
                    <a:pt x="0" y="2758723"/>
                  </a:lnTo>
                  <a:close/>
                </a:path>
              </a:pathLst>
            </a:custGeom>
            <a:solidFill>
              <a:srgbClr val="1181C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928783" cy="27968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506871" y="5032735"/>
            <a:ext cx="2538030" cy="2740113"/>
          </a:xfrm>
          <a:custGeom>
            <a:avLst/>
            <a:gdLst/>
            <a:ahLst/>
            <a:cxnLst/>
            <a:rect r="r" b="b" t="t" l="l"/>
            <a:pathLst>
              <a:path h="2740113" w="2538030">
                <a:moveTo>
                  <a:pt x="0" y="0"/>
                </a:moveTo>
                <a:lnTo>
                  <a:pt x="2538030" y="0"/>
                </a:lnTo>
                <a:lnTo>
                  <a:pt x="2538030" y="2740113"/>
                </a:lnTo>
                <a:lnTo>
                  <a:pt x="0" y="27401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8700" y="1992511"/>
            <a:ext cx="2834324" cy="2699693"/>
          </a:xfrm>
          <a:custGeom>
            <a:avLst/>
            <a:gdLst/>
            <a:ahLst/>
            <a:cxnLst/>
            <a:rect r="r" b="b" t="t" l="l"/>
            <a:pathLst>
              <a:path h="2699693" w="2834324">
                <a:moveTo>
                  <a:pt x="0" y="0"/>
                </a:moveTo>
                <a:lnTo>
                  <a:pt x="2834324" y="0"/>
                </a:lnTo>
                <a:lnTo>
                  <a:pt x="2834324" y="2699693"/>
                </a:lnTo>
                <a:lnTo>
                  <a:pt x="0" y="26996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42965" y="0"/>
            <a:ext cx="6900438" cy="10668503"/>
            <a:chOff x="0" y="0"/>
            <a:chExt cx="1817399" cy="28098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17399" cy="2809812"/>
            </a:xfrm>
            <a:custGeom>
              <a:avLst/>
              <a:gdLst/>
              <a:ahLst/>
              <a:cxnLst/>
              <a:rect r="r" b="b" t="t" l="l"/>
              <a:pathLst>
                <a:path h="2809812" w="1817399">
                  <a:moveTo>
                    <a:pt x="0" y="0"/>
                  </a:moveTo>
                  <a:lnTo>
                    <a:pt x="1817399" y="0"/>
                  </a:lnTo>
                  <a:lnTo>
                    <a:pt x="1817399" y="2809812"/>
                  </a:lnTo>
                  <a:lnTo>
                    <a:pt x="0" y="2809812"/>
                  </a:lnTo>
                  <a:close/>
                </a:path>
              </a:pathLst>
            </a:custGeom>
            <a:solidFill>
              <a:srgbClr val="F3F0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817399" cy="28479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862510" y="0"/>
            <a:ext cx="3526472" cy="10474526"/>
            <a:chOff x="0" y="0"/>
            <a:chExt cx="928783" cy="275872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28783" cy="2758723"/>
            </a:xfrm>
            <a:custGeom>
              <a:avLst/>
              <a:gdLst/>
              <a:ahLst/>
              <a:cxnLst/>
              <a:rect r="r" b="b" t="t" l="l"/>
              <a:pathLst>
                <a:path h="2758723" w="928783">
                  <a:moveTo>
                    <a:pt x="0" y="0"/>
                  </a:moveTo>
                  <a:lnTo>
                    <a:pt x="928783" y="0"/>
                  </a:lnTo>
                  <a:lnTo>
                    <a:pt x="928783" y="2758723"/>
                  </a:lnTo>
                  <a:lnTo>
                    <a:pt x="0" y="2758723"/>
                  </a:lnTo>
                  <a:close/>
                </a:path>
              </a:pathLst>
            </a:custGeom>
            <a:solidFill>
              <a:srgbClr val="1181C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928783" cy="27968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2983230"/>
            <a:chOff x="0" y="0"/>
            <a:chExt cx="4274726" cy="78570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785707"/>
            </a:xfrm>
            <a:custGeom>
              <a:avLst/>
              <a:gdLst/>
              <a:ahLst/>
              <a:cxnLst/>
              <a:rect r="r" b="b" t="t" l="l"/>
              <a:pathLst>
                <a:path h="78570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785707"/>
                  </a:lnTo>
                  <a:lnTo>
                    <a:pt x="0" y="785707"/>
                  </a:lnTo>
                  <a:close/>
                </a:path>
              </a:pathLst>
            </a:custGeom>
            <a:solidFill>
              <a:srgbClr val="47415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8238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63190" y="6273800"/>
            <a:ext cx="1050490" cy="966712"/>
            <a:chOff x="0" y="0"/>
            <a:chExt cx="276672" cy="25460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76672" cy="254607"/>
            </a:xfrm>
            <a:custGeom>
              <a:avLst/>
              <a:gdLst/>
              <a:ahLst/>
              <a:cxnLst/>
              <a:rect r="r" b="b" t="t" l="l"/>
              <a:pathLst>
                <a:path h="254607" w="276672">
                  <a:moveTo>
                    <a:pt x="0" y="0"/>
                  </a:moveTo>
                  <a:lnTo>
                    <a:pt x="276672" y="0"/>
                  </a:lnTo>
                  <a:lnTo>
                    <a:pt x="276672" y="254607"/>
                  </a:lnTo>
                  <a:lnTo>
                    <a:pt x="0" y="254607"/>
                  </a:lnTo>
                  <a:close/>
                </a:path>
              </a:pathLst>
            </a:custGeom>
            <a:solidFill>
              <a:srgbClr val="1181C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76672" cy="2927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63190" y="8183487"/>
            <a:ext cx="1050490" cy="966712"/>
            <a:chOff x="0" y="0"/>
            <a:chExt cx="276672" cy="25460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76672" cy="254607"/>
            </a:xfrm>
            <a:custGeom>
              <a:avLst/>
              <a:gdLst/>
              <a:ahLst/>
              <a:cxnLst/>
              <a:rect r="r" b="b" t="t" l="l"/>
              <a:pathLst>
                <a:path h="254607" w="276672">
                  <a:moveTo>
                    <a:pt x="0" y="0"/>
                  </a:moveTo>
                  <a:lnTo>
                    <a:pt x="276672" y="0"/>
                  </a:lnTo>
                  <a:lnTo>
                    <a:pt x="276672" y="254607"/>
                  </a:lnTo>
                  <a:lnTo>
                    <a:pt x="0" y="254607"/>
                  </a:lnTo>
                  <a:close/>
                </a:path>
              </a:pathLst>
            </a:custGeom>
            <a:solidFill>
              <a:srgbClr val="1181C8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76672" cy="2927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218277" y="6435736"/>
            <a:ext cx="740315" cy="642840"/>
          </a:xfrm>
          <a:custGeom>
            <a:avLst/>
            <a:gdLst/>
            <a:ahLst/>
            <a:cxnLst/>
            <a:rect r="r" b="b" t="t" l="l"/>
            <a:pathLst>
              <a:path h="642840" w="740315">
                <a:moveTo>
                  <a:pt x="0" y="0"/>
                </a:moveTo>
                <a:lnTo>
                  <a:pt x="740315" y="0"/>
                </a:lnTo>
                <a:lnTo>
                  <a:pt x="740315" y="642840"/>
                </a:lnTo>
                <a:lnTo>
                  <a:pt x="0" y="642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18277" y="8305004"/>
            <a:ext cx="654930" cy="723679"/>
          </a:xfrm>
          <a:custGeom>
            <a:avLst/>
            <a:gdLst/>
            <a:ahLst/>
            <a:cxnLst/>
            <a:rect r="r" b="b" t="t" l="l"/>
            <a:pathLst>
              <a:path h="723679" w="654930">
                <a:moveTo>
                  <a:pt x="0" y="0"/>
                </a:moveTo>
                <a:lnTo>
                  <a:pt x="654930" y="0"/>
                </a:lnTo>
                <a:lnTo>
                  <a:pt x="654930" y="723679"/>
                </a:lnTo>
                <a:lnTo>
                  <a:pt x="0" y="7236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5733751" y="6273800"/>
            <a:ext cx="1979674" cy="1121231"/>
          </a:xfrm>
          <a:custGeom>
            <a:avLst/>
            <a:gdLst/>
            <a:ahLst/>
            <a:cxnLst/>
            <a:rect r="r" b="b" t="t" l="l"/>
            <a:pathLst>
              <a:path h="1121231" w="1979674">
                <a:moveTo>
                  <a:pt x="0" y="0"/>
                </a:moveTo>
                <a:lnTo>
                  <a:pt x="1979674" y="0"/>
                </a:lnTo>
                <a:lnTo>
                  <a:pt x="1979674" y="1121232"/>
                </a:lnTo>
                <a:lnTo>
                  <a:pt x="0" y="112123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9144000" y="6403216"/>
            <a:ext cx="2222673" cy="1068919"/>
          </a:xfrm>
          <a:custGeom>
            <a:avLst/>
            <a:gdLst/>
            <a:ahLst/>
            <a:cxnLst/>
            <a:rect r="r" b="b" t="t" l="l"/>
            <a:pathLst>
              <a:path h="1068919" w="2222673">
                <a:moveTo>
                  <a:pt x="0" y="0"/>
                </a:moveTo>
                <a:lnTo>
                  <a:pt x="2222673" y="0"/>
                </a:lnTo>
                <a:lnTo>
                  <a:pt x="2222673" y="1068919"/>
                </a:lnTo>
                <a:lnTo>
                  <a:pt x="0" y="106891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2564736" y="6273800"/>
            <a:ext cx="2561068" cy="1198335"/>
          </a:xfrm>
          <a:custGeom>
            <a:avLst/>
            <a:gdLst/>
            <a:ahLst/>
            <a:cxnLst/>
            <a:rect r="r" b="b" t="t" l="l"/>
            <a:pathLst>
              <a:path h="1198335" w="2561068">
                <a:moveTo>
                  <a:pt x="0" y="0"/>
                </a:moveTo>
                <a:lnTo>
                  <a:pt x="2561068" y="0"/>
                </a:lnTo>
                <a:lnTo>
                  <a:pt x="2561068" y="1198335"/>
                </a:lnTo>
                <a:lnTo>
                  <a:pt x="0" y="119833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3825" r="0" b="-3825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5733751" y="8209644"/>
            <a:ext cx="4469117" cy="1599971"/>
          </a:xfrm>
          <a:custGeom>
            <a:avLst/>
            <a:gdLst/>
            <a:ahLst/>
            <a:cxnLst/>
            <a:rect r="r" b="b" t="t" l="l"/>
            <a:pathLst>
              <a:path h="1599971" w="4469117">
                <a:moveTo>
                  <a:pt x="0" y="0"/>
                </a:moveTo>
                <a:lnTo>
                  <a:pt x="4469117" y="0"/>
                </a:lnTo>
                <a:lnTo>
                  <a:pt x="4469117" y="1599970"/>
                </a:lnTo>
                <a:lnTo>
                  <a:pt x="0" y="159997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2158" t="0" r="-2604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1667343" y="8209644"/>
            <a:ext cx="2730691" cy="1464902"/>
          </a:xfrm>
          <a:custGeom>
            <a:avLst/>
            <a:gdLst/>
            <a:ahLst/>
            <a:cxnLst/>
            <a:rect r="r" b="b" t="t" l="l"/>
            <a:pathLst>
              <a:path h="1464902" w="2730691">
                <a:moveTo>
                  <a:pt x="0" y="0"/>
                </a:moveTo>
                <a:lnTo>
                  <a:pt x="2730691" y="0"/>
                </a:lnTo>
                <a:lnTo>
                  <a:pt x="2730691" y="1464901"/>
                </a:lnTo>
                <a:lnTo>
                  <a:pt x="0" y="146490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588435" y="1443719"/>
            <a:ext cx="14936329" cy="1798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6300" b="true">
                <a:solidFill>
                  <a:srgbClr val="CCE9FF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ASSESSING CURRENT INVENTORY PRACTICES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63190" y="4134577"/>
            <a:ext cx="14062614" cy="2191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27"/>
              </a:lnSpc>
            </a:pPr>
            <a:r>
              <a:rPr lang="en-US" sz="2519">
                <a:solidFill>
                  <a:srgbClr val="000000"/>
                </a:solidFill>
                <a:latin typeface="Body Text Fit"/>
                <a:ea typeface="Body Text Fit"/>
                <a:cs typeface="Body Text Fit"/>
                <a:sym typeface="Body Text Fit"/>
              </a:rPr>
              <a:t>“This section looks at our current stock levels. From the dashboard, we see the total stock quantity and its monetary value. By comparing current stock against maximum allowed levels, I identified SKUs that are overstocked, increasing carrying costs, and others that are understocked, posing stock-out risks.”</a:t>
            </a:r>
          </a:p>
          <a:p>
            <a:pPr algn="just">
              <a:lnSpc>
                <a:spcPts val="3527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2482520" y="6316587"/>
            <a:ext cx="3693082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Body Text Fit"/>
                <a:ea typeface="Body Text Fit"/>
                <a:cs typeface="Body Text Fit"/>
                <a:sym typeface="Body Text Fit"/>
              </a:rPr>
              <a:t>INVENTORY ANALYSIS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482520" y="8200119"/>
            <a:ext cx="3693082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Body Text Fit"/>
                <a:ea typeface="Body Text Fit"/>
                <a:cs typeface="Body Text Fit"/>
                <a:sym typeface="Body Text Fit"/>
              </a:rPr>
              <a:t>IDENTIFYING BOTTLENECKS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2900" y="982492"/>
            <a:ext cx="618734" cy="642840"/>
          </a:xfrm>
          <a:custGeom>
            <a:avLst/>
            <a:gdLst/>
            <a:ahLst/>
            <a:cxnLst/>
            <a:rect r="r" b="b" t="t" l="l"/>
            <a:pathLst>
              <a:path h="642840" w="618734">
                <a:moveTo>
                  <a:pt x="0" y="0"/>
                </a:moveTo>
                <a:lnTo>
                  <a:pt x="618733" y="0"/>
                </a:lnTo>
                <a:lnTo>
                  <a:pt x="618733" y="642840"/>
                </a:lnTo>
                <a:lnTo>
                  <a:pt x="0" y="642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486388" y="2368929"/>
            <a:ext cx="1050490" cy="966712"/>
            <a:chOff x="0" y="0"/>
            <a:chExt cx="276672" cy="25460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6672" cy="254607"/>
            </a:xfrm>
            <a:custGeom>
              <a:avLst/>
              <a:gdLst/>
              <a:ahLst/>
              <a:cxnLst/>
              <a:rect r="r" b="b" t="t" l="l"/>
              <a:pathLst>
                <a:path h="254607" w="276672">
                  <a:moveTo>
                    <a:pt x="0" y="0"/>
                  </a:moveTo>
                  <a:lnTo>
                    <a:pt x="276672" y="0"/>
                  </a:lnTo>
                  <a:lnTo>
                    <a:pt x="276672" y="254607"/>
                  </a:lnTo>
                  <a:lnTo>
                    <a:pt x="0" y="254607"/>
                  </a:lnTo>
                  <a:close/>
                </a:path>
              </a:pathLst>
            </a:custGeom>
            <a:solidFill>
              <a:srgbClr val="1181C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76672" cy="2927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80344">
            <a:off x="1696968" y="2537619"/>
            <a:ext cx="629331" cy="629331"/>
          </a:xfrm>
          <a:custGeom>
            <a:avLst/>
            <a:gdLst/>
            <a:ahLst/>
            <a:cxnLst/>
            <a:rect r="r" b="b" t="t" l="l"/>
            <a:pathLst>
              <a:path h="629331" w="629331">
                <a:moveTo>
                  <a:pt x="0" y="0"/>
                </a:moveTo>
                <a:lnTo>
                  <a:pt x="629331" y="0"/>
                </a:lnTo>
                <a:lnTo>
                  <a:pt x="629331" y="629331"/>
                </a:lnTo>
                <a:lnTo>
                  <a:pt x="0" y="6293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1603479" y="6643227"/>
            <a:ext cx="1050490" cy="966712"/>
            <a:chOff x="0" y="0"/>
            <a:chExt cx="276672" cy="25460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6672" cy="254607"/>
            </a:xfrm>
            <a:custGeom>
              <a:avLst/>
              <a:gdLst/>
              <a:ahLst/>
              <a:cxnLst/>
              <a:rect r="r" b="b" t="t" l="l"/>
              <a:pathLst>
                <a:path h="254607" w="276672">
                  <a:moveTo>
                    <a:pt x="0" y="0"/>
                  </a:moveTo>
                  <a:lnTo>
                    <a:pt x="276672" y="0"/>
                  </a:lnTo>
                  <a:lnTo>
                    <a:pt x="276672" y="254607"/>
                  </a:lnTo>
                  <a:lnTo>
                    <a:pt x="0" y="254607"/>
                  </a:lnTo>
                  <a:close/>
                </a:path>
              </a:pathLst>
            </a:custGeom>
            <a:solidFill>
              <a:srgbClr val="1181C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76672" cy="2927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797909" y="6784655"/>
            <a:ext cx="661631" cy="683856"/>
          </a:xfrm>
          <a:custGeom>
            <a:avLst/>
            <a:gdLst/>
            <a:ahLst/>
            <a:cxnLst/>
            <a:rect r="r" b="b" t="t" l="l"/>
            <a:pathLst>
              <a:path h="683856" w="661631">
                <a:moveTo>
                  <a:pt x="0" y="0"/>
                </a:moveTo>
                <a:lnTo>
                  <a:pt x="661630" y="0"/>
                </a:lnTo>
                <a:lnTo>
                  <a:pt x="661630" y="683856"/>
                </a:lnTo>
                <a:lnTo>
                  <a:pt x="0" y="6838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053074" y="5061344"/>
            <a:ext cx="6206137" cy="4196956"/>
          </a:xfrm>
          <a:custGeom>
            <a:avLst/>
            <a:gdLst/>
            <a:ahLst/>
            <a:cxnLst/>
            <a:rect r="r" b="b" t="t" l="l"/>
            <a:pathLst>
              <a:path h="4196956" w="6206137">
                <a:moveTo>
                  <a:pt x="0" y="0"/>
                </a:moveTo>
                <a:lnTo>
                  <a:pt x="6206136" y="0"/>
                </a:lnTo>
                <a:lnTo>
                  <a:pt x="6206136" y="4196956"/>
                </a:lnTo>
                <a:lnTo>
                  <a:pt x="0" y="41969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583" r="0" b="-1583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649207" y="1891905"/>
            <a:ext cx="7696756" cy="1920759"/>
          </a:xfrm>
          <a:custGeom>
            <a:avLst/>
            <a:gdLst/>
            <a:ahLst/>
            <a:cxnLst/>
            <a:rect r="r" b="b" t="t" l="l"/>
            <a:pathLst>
              <a:path h="1920759" w="7696756">
                <a:moveTo>
                  <a:pt x="0" y="0"/>
                </a:moveTo>
                <a:lnTo>
                  <a:pt x="7696756" y="0"/>
                </a:lnTo>
                <a:lnTo>
                  <a:pt x="7696756" y="1920759"/>
                </a:lnTo>
                <a:lnTo>
                  <a:pt x="0" y="192075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511858" y="2359404"/>
            <a:ext cx="3693082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Body Text Fit"/>
                <a:ea typeface="Body Text Fit"/>
                <a:cs typeface="Body Text Fit"/>
                <a:sym typeface="Body Text Fit"/>
              </a:rPr>
              <a:t>ASSESSING TECHNOLOGY USE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511858" y="6633702"/>
            <a:ext cx="4683966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Body Text Fit"/>
                <a:ea typeface="Body Text Fit"/>
                <a:cs typeface="Body Text Fit"/>
                <a:sym typeface="Body Text Fit"/>
              </a:rPr>
              <a:t>UNDERSTANDING DEMAND PATTERNS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2179033"/>
            <a:chOff x="0" y="0"/>
            <a:chExt cx="4274726" cy="5739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573902"/>
            </a:xfrm>
            <a:custGeom>
              <a:avLst/>
              <a:gdLst/>
              <a:ahLst/>
              <a:cxnLst/>
              <a:rect r="r" b="b" t="t" l="l"/>
              <a:pathLst>
                <a:path h="57390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573902"/>
                  </a:lnTo>
                  <a:lnTo>
                    <a:pt x="0" y="573902"/>
                  </a:lnTo>
                  <a:close/>
                </a:path>
              </a:pathLst>
            </a:custGeom>
            <a:solidFill>
              <a:srgbClr val="47415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6120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19888" y="3207733"/>
            <a:ext cx="5101987" cy="1437591"/>
            <a:chOff x="0" y="0"/>
            <a:chExt cx="1343733" cy="3786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43733" cy="378625"/>
            </a:xfrm>
            <a:custGeom>
              <a:avLst/>
              <a:gdLst/>
              <a:ahLst/>
              <a:cxnLst/>
              <a:rect r="r" b="b" t="t" l="l"/>
              <a:pathLst>
                <a:path h="378625" w="1343733">
                  <a:moveTo>
                    <a:pt x="0" y="0"/>
                  </a:moveTo>
                  <a:lnTo>
                    <a:pt x="1343733" y="0"/>
                  </a:lnTo>
                  <a:lnTo>
                    <a:pt x="1343733" y="378625"/>
                  </a:lnTo>
                  <a:lnTo>
                    <a:pt x="0" y="378625"/>
                  </a:lnTo>
                  <a:close/>
                </a:path>
              </a:pathLst>
            </a:custGeom>
            <a:solidFill>
              <a:srgbClr val="1181C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43733" cy="416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420697" y="3207733"/>
            <a:ext cx="5101987" cy="1437591"/>
            <a:chOff x="0" y="0"/>
            <a:chExt cx="1343733" cy="3786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43733" cy="378625"/>
            </a:xfrm>
            <a:custGeom>
              <a:avLst/>
              <a:gdLst/>
              <a:ahLst/>
              <a:cxnLst/>
              <a:rect r="r" b="b" t="t" l="l"/>
              <a:pathLst>
                <a:path h="378625" w="1343733">
                  <a:moveTo>
                    <a:pt x="0" y="0"/>
                  </a:moveTo>
                  <a:lnTo>
                    <a:pt x="1343733" y="0"/>
                  </a:lnTo>
                  <a:lnTo>
                    <a:pt x="1343733" y="378625"/>
                  </a:lnTo>
                  <a:lnTo>
                    <a:pt x="0" y="378625"/>
                  </a:lnTo>
                  <a:close/>
                </a:path>
              </a:pathLst>
            </a:custGeom>
            <a:solidFill>
              <a:srgbClr val="1181C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343733" cy="416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821507" y="3207733"/>
            <a:ext cx="5101987" cy="1437591"/>
            <a:chOff x="0" y="0"/>
            <a:chExt cx="1343733" cy="37862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43733" cy="378625"/>
            </a:xfrm>
            <a:custGeom>
              <a:avLst/>
              <a:gdLst/>
              <a:ahLst/>
              <a:cxnLst/>
              <a:rect r="r" b="b" t="t" l="l"/>
              <a:pathLst>
                <a:path h="378625" w="1343733">
                  <a:moveTo>
                    <a:pt x="0" y="0"/>
                  </a:moveTo>
                  <a:lnTo>
                    <a:pt x="1343733" y="0"/>
                  </a:lnTo>
                  <a:lnTo>
                    <a:pt x="1343733" y="378625"/>
                  </a:lnTo>
                  <a:lnTo>
                    <a:pt x="0" y="378625"/>
                  </a:lnTo>
                  <a:close/>
                </a:path>
              </a:pathLst>
            </a:custGeom>
            <a:solidFill>
              <a:srgbClr val="1181C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343733" cy="416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0" y="9472332"/>
            <a:ext cx="20278124" cy="1410203"/>
            <a:chOff x="0" y="0"/>
            <a:chExt cx="5340741" cy="37141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340741" cy="371412"/>
            </a:xfrm>
            <a:custGeom>
              <a:avLst/>
              <a:gdLst/>
              <a:ahLst/>
              <a:cxnLst/>
              <a:rect r="r" b="b" t="t" l="l"/>
              <a:pathLst>
                <a:path h="371412" w="5340741">
                  <a:moveTo>
                    <a:pt x="0" y="0"/>
                  </a:moveTo>
                  <a:lnTo>
                    <a:pt x="5340741" y="0"/>
                  </a:lnTo>
                  <a:lnTo>
                    <a:pt x="5340741" y="371412"/>
                  </a:lnTo>
                  <a:lnTo>
                    <a:pt x="0" y="371412"/>
                  </a:lnTo>
                  <a:close/>
                </a:path>
              </a:pathLst>
            </a:custGeom>
            <a:solidFill>
              <a:srgbClr val="F3F0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340741" cy="4095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028700" y="4902500"/>
            <a:ext cx="16034985" cy="4923077"/>
          </a:xfrm>
          <a:custGeom>
            <a:avLst/>
            <a:gdLst/>
            <a:ahLst/>
            <a:cxnLst/>
            <a:rect r="r" b="b" t="t" l="l"/>
            <a:pathLst>
              <a:path h="4923077" w="16034985">
                <a:moveTo>
                  <a:pt x="0" y="0"/>
                </a:moveTo>
                <a:lnTo>
                  <a:pt x="16034985" y="0"/>
                </a:lnTo>
                <a:lnTo>
                  <a:pt x="16034985" y="4923076"/>
                </a:lnTo>
                <a:lnTo>
                  <a:pt x="0" y="49230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8" t="0" r="-1975" b="-3478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349328" y="1443719"/>
            <a:ext cx="11589344" cy="1568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b="true" sz="5500">
                <a:solidFill>
                  <a:srgbClr val="CCE9FF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OPTIMIZING INVENTORY LEVELS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3429824"/>
            <a:ext cx="5093175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CCE9FF"/>
                </a:solidFill>
                <a:latin typeface="Body Text Fit"/>
                <a:ea typeface="Body Text Fit"/>
                <a:cs typeface="Body Text Fit"/>
                <a:sym typeface="Body Text Fit"/>
              </a:rPr>
              <a:t>SAFETY STOCK MANAGEMENT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597412" y="3429824"/>
            <a:ext cx="5093175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CCE9FF"/>
                </a:solidFill>
                <a:latin typeface="Body Text Fit"/>
                <a:ea typeface="Body Text Fit"/>
                <a:cs typeface="Body Text Fit"/>
                <a:sym typeface="Body Text Fit"/>
              </a:rPr>
              <a:t>REORDER POINT CALCULATION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830320" y="3459804"/>
            <a:ext cx="5093175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CCE9FF"/>
                </a:solidFill>
                <a:latin typeface="Body Text Fit"/>
                <a:ea typeface="Body Text Fit"/>
                <a:cs typeface="Body Text Fit"/>
                <a:sym typeface="Body Text Fit"/>
              </a:rPr>
              <a:t>INVENTORY TURNOVER IMPROVEMENT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0"/>
            <a:ext cx="16230600" cy="2624294"/>
            <a:chOff x="0" y="0"/>
            <a:chExt cx="4274726" cy="6911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691172"/>
            </a:xfrm>
            <a:custGeom>
              <a:avLst/>
              <a:gdLst/>
              <a:ahLst/>
              <a:cxnLst/>
              <a:rect r="r" b="b" t="t" l="l"/>
              <a:pathLst>
                <a:path h="69117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691172"/>
                  </a:lnTo>
                  <a:lnTo>
                    <a:pt x="0" y="691172"/>
                  </a:lnTo>
                  <a:close/>
                </a:path>
              </a:pathLst>
            </a:custGeom>
            <a:solidFill>
              <a:srgbClr val="47415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7292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497772" y="3788419"/>
            <a:ext cx="3526472" cy="7892042"/>
            <a:chOff x="0" y="0"/>
            <a:chExt cx="928783" cy="20785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28783" cy="2078562"/>
            </a:xfrm>
            <a:custGeom>
              <a:avLst/>
              <a:gdLst/>
              <a:ahLst/>
              <a:cxnLst/>
              <a:rect r="r" b="b" t="t" l="l"/>
              <a:pathLst>
                <a:path h="2078562" w="928783">
                  <a:moveTo>
                    <a:pt x="0" y="0"/>
                  </a:moveTo>
                  <a:lnTo>
                    <a:pt x="928783" y="0"/>
                  </a:lnTo>
                  <a:lnTo>
                    <a:pt x="928783" y="2078562"/>
                  </a:lnTo>
                  <a:lnTo>
                    <a:pt x="0" y="2078562"/>
                  </a:lnTo>
                  <a:close/>
                </a:path>
              </a:pathLst>
            </a:custGeom>
            <a:solidFill>
              <a:srgbClr val="1181C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928783" cy="21166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259300" y="3788419"/>
            <a:ext cx="3526472" cy="7892042"/>
            <a:chOff x="0" y="0"/>
            <a:chExt cx="928783" cy="20785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28783" cy="2078562"/>
            </a:xfrm>
            <a:custGeom>
              <a:avLst/>
              <a:gdLst/>
              <a:ahLst/>
              <a:cxnLst/>
              <a:rect r="r" b="b" t="t" l="l"/>
              <a:pathLst>
                <a:path h="2078562" w="928783">
                  <a:moveTo>
                    <a:pt x="0" y="0"/>
                  </a:moveTo>
                  <a:lnTo>
                    <a:pt x="928783" y="0"/>
                  </a:lnTo>
                  <a:lnTo>
                    <a:pt x="928783" y="2078562"/>
                  </a:lnTo>
                  <a:lnTo>
                    <a:pt x="0" y="2078562"/>
                  </a:lnTo>
                  <a:close/>
                </a:path>
              </a:pathLst>
            </a:custGeom>
            <a:solidFill>
              <a:srgbClr val="1181C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928783" cy="21166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066604" y="3015766"/>
            <a:ext cx="13583675" cy="7271234"/>
          </a:xfrm>
          <a:custGeom>
            <a:avLst/>
            <a:gdLst/>
            <a:ahLst/>
            <a:cxnLst/>
            <a:rect r="r" b="b" t="t" l="l"/>
            <a:pathLst>
              <a:path h="7271234" w="13583675">
                <a:moveTo>
                  <a:pt x="0" y="0"/>
                </a:moveTo>
                <a:lnTo>
                  <a:pt x="13583675" y="0"/>
                </a:lnTo>
                <a:lnTo>
                  <a:pt x="13583675" y="7271234"/>
                </a:lnTo>
                <a:lnTo>
                  <a:pt x="0" y="72712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307" r="0" b="-2307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63815" y="693022"/>
            <a:ext cx="15659482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b="true" sz="7500">
                <a:solidFill>
                  <a:srgbClr val="CCE9FF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MONITORING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DAGzOl7yYjg</dc:identifier>
  <dcterms:modified xsi:type="dcterms:W3CDTF">2011-08-01T06:04:30Z</dcterms:modified>
  <cp:revision>1</cp:revision>
  <dc:title>Presented By : Renu Rani</dc:title>
</cp:coreProperties>
</file>