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77" d="100"/>
          <a:sy n="77" d="100"/>
        </p:scale>
        <p:origin x="22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AA56AF-D1CA-41A8-AA65-8480DA026628}"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15430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A56AF-D1CA-41A8-AA65-8480DA026628}"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228355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A56AF-D1CA-41A8-AA65-8480DA026628}"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82B2F-7643-4FA2-AED3-453478C18A6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1391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A56AF-D1CA-41A8-AA65-8480DA026628}"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376133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A56AF-D1CA-41A8-AA65-8480DA026628}"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82B2F-7643-4FA2-AED3-453478C18A6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7667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A56AF-D1CA-41A8-AA65-8480DA026628}"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2408550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A56AF-D1CA-41A8-AA65-8480DA026628}"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3054709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A56AF-D1CA-41A8-AA65-8480DA026628}"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3294967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A56AF-D1CA-41A8-AA65-8480DA026628}"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2267035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A56AF-D1CA-41A8-AA65-8480DA026628}"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2415740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AA56AF-D1CA-41A8-AA65-8480DA026628}"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1211976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AA56AF-D1CA-41A8-AA65-8480DA026628}"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265725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AA56AF-D1CA-41A8-AA65-8480DA026628}"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2941919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A56AF-D1CA-41A8-AA65-8480DA026628}"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3622826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AA56AF-D1CA-41A8-AA65-8480DA026628}"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78572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A56AF-D1CA-41A8-AA65-8480DA026628}"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98020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AA56AF-D1CA-41A8-AA65-8480DA026628}" type="datetimeFigureOut">
              <a:rPr lang="en-US" smtClean="0"/>
              <a:t>6/24/2024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0ED82B2F-7643-4FA2-AED3-453478C18A6E}" type="slidenum">
              <a:rPr lang="en-US" smtClean="0"/>
              <a:t>‹#›</a:t>
            </a:fld>
            <a:endParaRPr lang="en-US"/>
          </a:p>
        </p:txBody>
      </p:sp>
    </p:spTree>
    <p:extLst>
      <p:ext uri="{BB962C8B-B14F-4D97-AF65-F5344CB8AC3E}">
        <p14:creationId xmlns:p14="http://schemas.microsoft.com/office/powerpoint/2010/main" val="211103323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D30B-AEAB-A949-0895-E7FA14E52EF4}"/>
              </a:ext>
            </a:extLst>
          </p:cNvPr>
          <p:cNvSpPr>
            <a:spLocks noGrp="1"/>
          </p:cNvSpPr>
          <p:nvPr>
            <p:ph type="ctrTitle"/>
          </p:nvPr>
        </p:nvSpPr>
        <p:spPr/>
        <p:txBody>
          <a:bodyPr>
            <a:normAutofit fontScale="90000"/>
          </a:bodyPr>
          <a:lstStyle/>
          <a:p>
            <a:pPr algn="l"/>
            <a:r>
              <a:rPr lang="en-US" sz="6000" dirty="0">
                <a:solidFill>
                  <a:srgbClr val="002060"/>
                </a:solidFill>
                <a:latin typeface="Unbounded" pitchFamily="34" charset="0"/>
                <a:ea typeface="Unbounded" pitchFamily="34" charset="-122"/>
                <a:cs typeface="Unbounded" pitchFamily="34" charset="-120"/>
              </a:rPr>
              <a:t>Customer Review Sentiment Analysis</a:t>
            </a:r>
            <a:br>
              <a:rPr lang="en-US" sz="6000" dirty="0">
                <a:solidFill>
                  <a:srgbClr val="002060"/>
                </a:solidFill>
              </a:rPr>
            </a:br>
            <a:endParaRPr lang="en-US" dirty="0">
              <a:solidFill>
                <a:srgbClr val="002060"/>
              </a:solidFill>
            </a:endParaRPr>
          </a:p>
        </p:txBody>
      </p:sp>
      <p:sp>
        <p:nvSpPr>
          <p:cNvPr id="3" name="Subtitle 2">
            <a:extLst>
              <a:ext uri="{FF2B5EF4-FFF2-40B4-BE49-F238E27FC236}">
                <a16:creationId xmlns:a16="http://schemas.microsoft.com/office/drawing/2014/main" id="{54DE3172-2D25-D44E-8BB9-B3789F246DB9}"/>
              </a:ext>
            </a:extLst>
          </p:cNvPr>
          <p:cNvSpPr>
            <a:spLocks noGrp="1"/>
          </p:cNvSpPr>
          <p:nvPr>
            <p:ph type="subTitle" idx="1"/>
          </p:nvPr>
        </p:nvSpPr>
        <p:spPr/>
        <p:txBody>
          <a:bodyPr>
            <a:normAutofit fontScale="25000" lnSpcReduction="20000"/>
          </a:bodyPr>
          <a:lstStyle/>
          <a:p>
            <a:pPr algn="l"/>
            <a:r>
              <a:rPr lang="en-US" sz="8000" b="1" dirty="0">
                <a:latin typeface="Cabin" pitchFamily="34" charset="0"/>
                <a:ea typeface="Cabin" pitchFamily="34" charset="-122"/>
                <a:cs typeface="Cabin" pitchFamily="34" charset="-120"/>
              </a:rPr>
              <a:t>Presented By:</a:t>
            </a:r>
            <a:endParaRPr lang="en-US" sz="8000" dirty="0"/>
          </a:p>
          <a:p>
            <a:pPr algn="l"/>
            <a:r>
              <a:rPr lang="en-US" sz="8000" b="1" dirty="0">
                <a:latin typeface="Cabin" pitchFamily="34" charset="0"/>
                <a:ea typeface="Cabin" pitchFamily="34" charset="-122"/>
                <a:cs typeface="Cabin" pitchFamily="34" charset="-120"/>
              </a:rPr>
              <a:t>Name : </a:t>
            </a:r>
            <a:r>
              <a:rPr lang="en-US" sz="8000" b="1" dirty="0" err="1">
                <a:latin typeface="Cabin" pitchFamily="34" charset="0"/>
                <a:ea typeface="Cabin" pitchFamily="34" charset="-122"/>
                <a:cs typeface="Cabin" pitchFamily="34" charset="-120"/>
              </a:rPr>
              <a:t>Tirumareddi</a:t>
            </a:r>
            <a:r>
              <a:rPr lang="en-US" sz="8000" b="1" dirty="0">
                <a:latin typeface="Cabin" pitchFamily="34" charset="0"/>
                <a:ea typeface="Cabin" pitchFamily="34" charset="-122"/>
                <a:cs typeface="Cabin" pitchFamily="34" charset="-120"/>
              </a:rPr>
              <a:t> Renu</a:t>
            </a:r>
            <a:endParaRPr lang="en-US" sz="8000" dirty="0"/>
          </a:p>
          <a:p>
            <a:pPr algn="l"/>
            <a:r>
              <a:rPr lang="en-US" sz="8000" b="1" dirty="0">
                <a:latin typeface="Cabin" pitchFamily="34" charset="0"/>
                <a:ea typeface="Cabin" pitchFamily="34" charset="-122"/>
                <a:cs typeface="Cabin" pitchFamily="34" charset="-120"/>
              </a:rPr>
              <a:t>College : </a:t>
            </a:r>
            <a:r>
              <a:rPr lang="en-US" sz="8000" b="1" dirty="0" err="1">
                <a:latin typeface="Cabin" pitchFamily="34" charset="0"/>
                <a:ea typeface="Cabin" pitchFamily="34" charset="-122"/>
                <a:cs typeface="Cabin" pitchFamily="34" charset="-120"/>
              </a:rPr>
              <a:t>Avanthi</a:t>
            </a:r>
            <a:r>
              <a:rPr lang="en-US" sz="8000" b="1" dirty="0">
                <a:latin typeface="Cabin" pitchFamily="34" charset="0"/>
                <a:ea typeface="Cabin" pitchFamily="34" charset="-122"/>
                <a:cs typeface="Cabin" pitchFamily="34" charset="-120"/>
              </a:rPr>
              <a:t> Institute Of Engineering and Technology</a:t>
            </a:r>
            <a:endParaRPr lang="en-US" sz="8000" dirty="0"/>
          </a:p>
          <a:p>
            <a:pPr algn="l"/>
            <a:r>
              <a:rPr lang="en-US" sz="8000" b="1" dirty="0">
                <a:latin typeface="Cabin" pitchFamily="34" charset="0"/>
                <a:ea typeface="Cabin" pitchFamily="34" charset="-122"/>
                <a:cs typeface="Cabin" pitchFamily="34" charset="-120"/>
              </a:rPr>
              <a:t>Department : CSE(Artificial Intelligence and Machine Learning)</a:t>
            </a:r>
            <a:endParaRPr lang="en-US" sz="8000" dirty="0"/>
          </a:p>
          <a:p>
            <a:pPr algn="l"/>
            <a:endParaRPr lang="en-US" dirty="0"/>
          </a:p>
        </p:txBody>
      </p:sp>
    </p:spTree>
    <p:extLst>
      <p:ext uri="{BB962C8B-B14F-4D97-AF65-F5344CB8AC3E}">
        <p14:creationId xmlns:p14="http://schemas.microsoft.com/office/powerpoint/2010/main" val="1250617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4F3F70-A513-834E-BB2A-205E44C8BED4}"/>
              </a:ext>
            </a:extLst>
          </p:cNvPr>
          <p:cNvSpPr>
            <a:spLocks noGrp="1"/>
          </p:cNvSpPr>
          <p:nvPr>
            <p:ph idx="1"/>
          </p:nvPr>
        </p:nvSpPr>
        <p:spPr>
          <a:xfrm>
            <a:off x="838200" y="814873"/>
            <a:ext cx="8224935" cy="5362090"/>
          </a:xfrm>
        </p:spPr>
        <p:txBody>
          <a:bodyPr/>
          <a:lstStyle/>
          <a:p>
            <a:r>
              <a:rPr lang="en-US" b="1" dirty="0"/>
              <a:t>Prediction Process</a:t>
            </a:r>
          </a:p>
          <a:p>
            <a:pPr marL="457200" lvl="1" indent="0">
              <a:buNone/>
            </a:pPr>
            <a:r>
              <a:rPr lang="en-US" dirty="0"/>
              <a:t>Once trained, the algorithm makes predictions for the sentiment of new reviews in a streamlined manner. New reviews are first preprocessed using the same steps as the training data to maintain consistency. The preprocessed text is then transformed into numerical features using the trained vectorizer (</a:t>
            </a:r>
            <a:r>
              <a:rPr lang="en-US" dirty="0" err="1"/>
              <a:t>BoW</a:t>
            </a:r>
            <a:r>
              <a:rPr lang="en-US" dirty="0"/>
              <a:t> or TF-IDF). Finally, the trained model uses these numerical features to predict the sentiment of the review, classifying it as positive, negative, or neutral. This process enables real-time sentiment analysis, providing valuable insights into customer feedback.</a:t>
            </a:r>
          </a:p>
          <a:p>
            <a:endParaRPr lang="en-US" dirty="0"/>
          </a:p>
        </p:txBody>
      </p:sp>
    </p:spTree>
    <p:extLst>
      <p:ext uri="{BB962C8B-B14F-4D97-AF65-F5344CB8AC3E}">
        <p14:creationId xmlns:p14="http://schemas.microsoft.com/office/powerpoint/2010/main" val="214144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DAD2-1C7E-AE9A-8F81-F73892627232}"/>
              </a:ext>
            </a:extLst>
          </p:cNvPr>
          <p:cNvSpPr>
            <a:spLocks noGrp="1"/>
          </p:cNvSpPr>
          <p:nvPr>
            <p:ph type="title"/>
          </p:nvPr>
        </p:nvSpPr>
        <p:spPr/>
        <p:txBody>
          <a:bodyPr/>
          <a:lstStyle/>
          <a:p>
            <a:r>
              <a:rPr lang="en-US" b="1" dirty="0"/>
              <a:t>RESULT</a:t>
            </a:r>
            <a:endParaRPr lang="en-US" dirty="0"/>
          </a:p>
        </p:txBody>
      </p:sp>
      <p:sp>
        <p:nvSpPr>
          <p:cNvPr id="3" name="Content Placeholder 2">
            <a:extLst>
              <a:ext uri="{FF2B5EF4-FFF2-40B4-BE49-F238E27FC236}">
                <a16:creationId xmlns:a16="http://schemas.microsoft.com/office/drawing/2014/main" id="{91F91EC6-53F1-9EF9-CF43-5D51E4C4B6B4}"/>
              </a:ext>
            </a:extLst>
          </p:cNvPr>
          <p:cNvSpPr>
            <a:spLocks noGrp="1"/>
          </p:cNvSpPr>
          <p:nvPr>
            <p:ph idx="1"/>
          </p:nvPr>
        </p:nvSpPr>
        <p:spPr>
          <a:xfrm>
            <a:off x="838200" y="1324947"/>
            <a:ext cx="8380445" cy="4852016"/>
          </a:xfrm>
        </p:spPr>
        <p:txBody>
          <a:bodyPr>
            <a:normAutofit/>
          </a:bodyPr>
          <a:lstStyle/>
          <a:p>
            <a:r>
              <a:rPr lang="en-US" dirty="0"/>
              <a:t>In our sentiment analysis of reviews, we evaluated three different models: Support Vector Machine (SVM), Logistic Regression, and Decision Tree. The models were assessed based on their accuracy, precision, and recall scores.</a:t>
            </a:r>
          </a:p>
          <a:p>
            <a:r>
              <a:rPr lang="en-US" b="1" dirty="0"/>
              <a:t>Support Vector Machine (SVM)</a:t>
            </a:r>
          </a:p>
          <a:p>
            <a:pPr marL="457200" lvl="1" indent="0">
              <a:buNone/>
            </a:pPr>
            <a:r>
              <a:rPr lang="en-US" dirty="0"/>
              <a:t>The SVM model demonstrated a high precision score, indicating that when it predicted reviews as positive, it was correct 84.23% of the time. However, its recall score was relatively lower at 68.45%, suggesting that it failed to identify a significant portion of the actual positive reviews. This discrepancy indicates that the SVM model is conservative in predicting positive reviews, prioritizing precision over recall.</a:t>
            </a:r>
          </a:p>
          <a:p>
            <a:r>
              <a:rPr lang="en-US" b="1" dirty="0"/>
              <a:t>Logistic Regression</a:t>
            </a:r>
          </a:p>
          <a:p>
            <a:pPr marL="457200" lvl="1" indent="0">
              <a:buNone/>
            </a:pPr>
            <a:r>
              <a:rPr lang="en-US" dirty="0"/>
              <a:t>Logistic Regression achieved an accuracy of 77.50%, indicating a strong overall performance. With a precision of 79.18%, it was effective in correctly identifying positive reviews. Its recall score of 73.85% shows a balanced ability to capture most of the actual positive reviews. This balance between precision and recall makes Logistic Regression a robust model for this task.</a:t>
            </a:r>
          </a:p>
          <a:p>
            <a:endParaRPr lang="en-US" dirty="0"/>
          </a:p>
        </p:txBody>
      </p:sp>
    </p:spTree>
    <p:extLst>
      <p:ext uri="{BB962C8B-B14F-4D97-AF65-F5344CB8AC3E}">
        <p14:creationId xmlns:p14="http://schemas.microsoft.com/office/powerpoint/2010/main" val="75172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D2A554-5591-594A-1B83-EB040BE2D6D0}"/>
              </a:ext>
            </a:extLst>
          </p:cNvPr>
          <p:cNvSpPr>
            <a:spLocks noGrp="1"/>
          </p:cNvSpPr>
          <p:nvPr>
            <p:ph idx="1"/>
          </p:nvPr>
        </p:nvSpPr>
        <p:spPr>
          <a:xfrm>
            <a:off x="838200" y="590939"/>
            <a:ext cx="7689980" cy="5586024"/>
          </a:xfrm>
        </p:spPr>
        <p:txBody>
          <a:bodyPr/>
          <a:lstStyle/>
          <a:p>
            <a:r>
              <a:rPr lang="en-US" b="1" dirty="0"/>
              <a:t>Decision Tree</a:t>
            </a:r>
          </a:p>
          <a:p>
            <a:pPr marL="457200" lvl="1" indent="0">
              <a:buNone/>
            </a:pPr>
            <a:r>
              <a:rPr lang="en-US" dirty="0"/>
              <a:t>The Decision Tree model had the highest accuracy at 82.45%, reflecting its overall performance. Its precision score of 80.67% indicates a strong ability to correctly identify positive reviews, while a recall of 77.92% suggests it successfully captured most of the positive reviews. This model's performance shows that it is reliable and effective, outperforming SVM and Logistic Regression in terms of both precision and recall. Therefore, the Decision Tree model is the ideal choice for this sentiment analysis task.</a:t>
            </a:r>
          </a:p>
          <a:p>
            <a:pPr lvl="1"/>
            <a:endParaRPr lang="en-US" dirty="0"/>
          </a:p>
        </p:txBody>
      </p:sp>
    </p:spTree>
    <p:extLst>
      <p:ext uri="{BB962C8B-B14F-4D97-AF65-F5344CB8AC3E}">
        <p14:creationId xmlns:p14="http://schemas.microsoft.com/office/powerpoint/2010/main" val="570197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7931-8855-D459-0534-15992681081B}"/>
              </a:ext>
            </a:extLst>
          </p:cNvPr>
          <p:cNvSpPr>
            <a:spLocks noGrp="1"/>
          </p:cNvSpPr>
          <p:nvPr>
            <p:ph type="title"/>
          </p:nvPr>
        </p:nvSpPr>
        <p:spPr/>
        <p:txBody>
          <a:bodyPr/>
          <a:lstStyle/>
          <a:p>
            <a:r>
              <a:rPr lang="en-US" b="1" dirty="0"/>
              <a:t>CONCLUSION</a:t>
            </a:r>
            <a:br>
              <a:rPr lang="en-US" b="1" dirty="0"/>
            </a:br>
            <a:endParaRPr lang="en-US" dirty="0"/>
          </a:p>
        </p:txBody>
      </p:sp>
      <p:sp>
        <p:nvSpPr>
          <p:cNvPr id="3" name="Content Placeholder 2">
            <a:extLst>
              <a:ext uri="{FF2B5EF4-FFF2-40B4-BE49-F238E27FC236}">
                <a16:creationId xmlns:a16="http://schemas.microsoft.com/office/drawing/2014/main" id="{E7BACBCA-EA6C-89DA-240F-51C8513FF815}"/>
              </a:ext>
            </a:extLst>
          </p:cNvPr>
          <p:cNvSpPr>
            <a:spLocks noGrp="1"/>
          </p:cNvSpPr>
          <p:nvPr>
            <p:ph idx="1"/>
          </p:nvPr>
        </p:nvSpPr>
        <p:spPr>
          <a:xfrm>
            <a:off x="838200" y="1511559"/>
            <a:ext cx="7602894" cy="4665404"/>
          </a:xfrm>
        </p:spPr>
        <p:txBody>
          <a:bodyPr>
            <a:normAutofit/>
          </a:bodyPr>
          <a:lstStyle/>
          <a:p>
            <a:r>
              <a:rPr lang="en-US" dirty="0"/>
              <a:t>Based on our analysis, the Decision Tree emerged as the most effective model for sentiment analysis of reviews, demonstrating the highest accuracy at 82.45% and a balanced performance with precision and recall scores of 80.67% and 77.92%, respectively. While the Support Vector Machine exhibited a high precision at 84.23%, its lower recall of 68.45% indicated a tendency to miss many actual positive reviews. Logistic Regression, although robust, had a moderate accuracy at 77.50% with precision and recall scores of 79.18% and 73.85%, respectively, making it a solid performer but not the top choice. Therefore, for tasks requiring a balanced approach to identifying and capturing positive reviews, the Decision Tree is the recommended model.</a:t>
            </a:r>
          </a:p>
          <a:p>
            <a:endParaRPr lang="en-US" dirty="0"/>
          </a:p>
        </p:txBody>
      </p:sp>
    </p:spTree>
    <p:extLst>
      <p:ext uri="{BB962C8B-B14F-4D97-AF65-F5344CB8AC3E}">
        <p14:creationId xmlns:p14="http://schemas.microsoft.com/office/powerpoint/2010/main" val="200236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EA07-D52B-A8C9-E515-EBE9097B0B8F}"/>
              </a:ext>
            </a:extLst>
          </p:cNvPr>
          <p:cNvSpPr>
            <a:spLocks noGrp="1"/>
          </p:cNvSpPr>
          <p:nvPr>
            <p:ph type="title"/>
          </p:nvPr>
        </p:nvSpPr>
        <p:spPr/>
        <p:txBody>
          <a:bodyPr/>
          <a:lstStyle/>
          <a:p>
            <a:r>
              <a:rPr lang="en-US" b="1" dirty="0"/>
              <a:t>FUTURE SCOPE</a:t>
            </a:r>
            <a:br>
              <a:rPr lang="en-US" b="1" dirty="0"/>
            </a:br>
            <a:endParaRPr lang="en-US" dirty="0"/>
          </a:p>
        </p:txBody>
      </p:sp>
      <p:sp>
        <p:nvSpPr>
          <p:cNvPr id="3" name="Content Placeholder 2">
            <a:extLst>
              <a:ext uri="{FF2B5EF4-FFF2-40B4-BE49-F238E27FC236}">
                <a16:creationId xmlns:a16="http://schemas.microsoft.com/office/drawing/2014/main" id="{1E7924CC-902B-7878-8C0F-9A4F9DB253EC}"/>
              </a:ext>
            </a:extLst>
          </p:cNvPr>
          <p:cNvSpPr>
            <a:spLocks noGrp="1"/>
          </p:cNvSpPr>
          <p:nvPr>
            <p:ph idx="1"/>
          </p:nvPr>
        </p:nvSpPr>
        <p:spPr>
          <a:xfrm>
            <a:off x="838200" y="1349829"/>
            <a:ext cx="8063204" cy="4827134"/>
          </a:xfrm>
        </p:spPr>
        <p:txBody>
          <a:bodyPr>
            <a:normAutofit/>
          </a:bodyPr>
          <a:lstStyle/>
          <a:p>
            <a:r>
              <a:rPr lang="en-US" dirty="0"/>
              <a:t>To further enhance the performance of sentiment analysis models, several avenues can be explored. Improving the current models by experimenting with advanced feature extraction techniques, such as TF-IDF and word embeddings like Word2Vec or BERT, can help capture more nuanced sentiment information.</a:t>
            </a:r>
          </a:p>
          <a:p>
            <a:r>
              <a:rPr lang="en-US" dirty="0"/>
              <a:t>Additionally, developing hybrid models that combine the strengths of different algorithms, such as the precision of SVM and the balanced performance of Logistic Regression, could yield superior results. As the complexity of the data increases, delving into deep learning approaches like LSTM, GRU, and Transformer-based models such as BERT becomes essential. These advanced models are capable of understanding intricate patterns in the data, leading to higher accuracy and better overall performance in sentiment analysis.</a:t>
            </a:r>
          </a:p>
          <a:p>
            <a:r>
              <a:rPr lang="en-US" dirty="0"/>
              <a:t>Expanding the dataset with more diverse and extensive reviews through data augmentation techniques can also contribute to improving model robustness and accuracy.</a:t>
            </a:r>
          </a:p>
          <a:p>
            <a:endParaRPr lang="en-US" dirty="0"/>
          </a:p>
        </p:txBody>
      </p:sp>
    </p:spTree>
    <p:extLst>
      <p:ext uri="{BB962C8B-B14F-4D97-AF65-F5344CB8AC3E}">
        <p14:creationId xmlns:p14="http://schemas.microsoft.com/office/powerpoint/2010/main" val="4100243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A5CB8-A936-3F16-E0BD-72BAE0833161}"/>
              </a:ext>
            </a:extLst>
          </p:cNvPr>
          <p:cNvSpPr>
            <a:spLocks noGrp="1"/>
          </p:cNvSpPr>
          <p:nvPr>
            <p:ph type="title"/>
          </p:nvPr>
        </p:nvSpPr>
        <p:spPr/>
        <p:txBody>
          <a:bodyPr/>
          <a:lstStyle/>
          <a:p>
            <a:r>
              <a:rPr lang="en-US" b="1" dirty="0"/>
              <a:t>REFERENCES</a:t>
            </a:r>
            <a:endParaRPr lang="en-US" dirty="0"/>
          </a:p>
        </p:txBody>
      </p:sp>
      <p:sp>
        <p:nvSpPr>
          <p:cNvPr id="3" name="Content Placeholder 2">
            <a:extLst>
              <a:ext uri="{FF2B5EF4-FFF2-40B4-BE49-F238E27FC236}">
                <a16:creationId xmlns:a16="http://schemas.microsoft.com/office/drawing/2014/main" id="{793CEF86-9CDC-6D90-FE0B-03690527DC0C}"/>
              </a:ext>
            </a:extLst>
          </p:cNvPr>
          <p:cNvSpPr>
            <a:spLocks noGrp="1"/>
          </p:cNvSpPr>
          <p:nvPr>
            <p:ph idx="1"/>
          </p:nvPr>
        </p:nvSpPr>
        <p:spPr>
          <a:xfrm>
            <a:off x="838200" y="1825625"/>
            <a:ext cx="10515600" cy="1603375"/>
          </a:xfrm>
        </p:spPr>
        <p:txBody>
          <a:bodyPr/>
          <a:lstStyle/>
          <a:p>
            <a:r>
              <a:rPr lang="en-US" b="1" dirty="0"/>
              <a:t>GitHub: </a:t>
            </a:r>
            <a:r>
              <a:rPr lang="en-US" dirty="0"/>
              <a:t>https://github.com/RenuTirumareddi/EduSkills-AI-ML</a:t>
            </a:r>
          </a:p>
        </p:txBody>
      </p:sp>
    </p:spTree>
    <p:extLst>
      <p:ext uri="{BB962C8B-B14F-4D97-AF65-F5344CB8AC3E}">
        <p14:creationId xmlns:p14="http://schemas.microsoft.com/office/powerpoint/2010/main" val="26430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C30F-CDE9-F67C-4B55-DAB681E820BE}"/>
              </a:ext>
            </a:extLst>
          </p:cNvPr>
          <p:cNvSpPr>
            <a:spLocks noGrp="1"/>
          </p:cNvSpPr>
          <p:nvPr>
            <p:ph type="title"/>
          </p:nvPr>
        </p:nvSpPr>
        <p:spPr>
          <a:xfrm>
            <a:off x="838200" y="2448962"/>
            <a:ext cx="10515600" cy="1325563"/>
          </a:xfrm>
        </p:spPr>
        <p:txBody>
          <a:bodyPr/>
          <a:lstStyle/>
          <a:p>
            <a:pPr algn="ctr"/>
            <a:r>
              <a:rPr lang="en-US" dirty="0"/>
              <a:t>THANK YOU </a:t>
            </a:r>
          </a:p>
        </p:txBody>
      </p:sp>
    </p:spTree>
    <p:extLst>
      <p:ext uri="{BB962C8B-B14F-4D97-AF65-F5344CB8AC3E}">
        <p14:creationId xmlns:p14="http://schemas.microsoft.com/office/powerpoint/2010/main" val="463897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7EC1-FBC6-7BDA-95BA-8BF3D118F7C8}"/>
              </a:ext>
            </a:extLst>
          </p:cNvPr>
          <p:cNvSpPr>
            <a:spLocks noGrp="1"/>
          </p:cNvSpPr>
          <p:nvPr>
            <p:ph type="title"/>
          </p:nvPr>
        </p:nvSpPr>
        <p:spPr>
          <a:xfrm>
            <a:off x="838200" y="632604"/>
            <a:ext cx="10515600" cy="835414"/>
          </a:xfrm>
        </p:spPr>
        <p:txBody>
          <a:bodyPr>
            <a:normAutofit fontScale="90000"/>
          </a:bodyPr>
          <a:lstStyle/>
          <a:p>
            <a:r>
              <a:rPr lang="en-US" sz="4400" b="1" dirty="0">
                <a:solidFill>
                  <a:srgbClr val="002060"/>
                </a:solidFill>
                <a:latin typeface="Unbounded" pitchFamily="34" charset="0"/>
                <a:ea typeface="Unbounded" pitchFamily="34" charset="-122"/>
                <a:cs typeface="Unbounded" pitchFamily="34" charset="-120"/>
              </a:rPr>
              <a:t>OUTLINE</a:t>
            </a:r>
            <a:br>
              <a:rPr lang="en-US" sz="4400" dirty="0">
                <a:solidFill>
                  <a:srgbClr val="002060"/>
                </a:solidFill>
              </a:rPr>
            </a:br>
            <a:endParaRPr lang="en-US" dirty="0">
              <a:solidFill>
                <a:srgbClr val="002060"/>
              </a:solidFill>
            </a:endParaRPr>
          </a:p>
        </p:txBody>
      </p:sp>
      <p:sp>
        <p:nvSpPr>
          <p:cNvPr id="3" name="Content Placeholder 2">
            <a:extLst>
              <a:ext uri="{FF2B5EF4-FFF2-40B4-BE49-F238E27FC236}">
                <a16:creationId xmlns:a16="http://schemas.microsoft.com/office/drawing/2014/main" id="{1ED4A2E5-5DBF-5D2D-CFF8-6ADC0151129B}"/>
              </a:ext>
            </a:extLst>
          </p:cNvPr>
          <p:cNvSpPr>
            <a:spLocks noGrp="1"/>
          </p:cNvSpPr>
          <p:nvPr>
            <p:ph idx="1"/>
          </p:nvPr>
        </p:nvSpPr>
        <p:spPr/>
        <p:txBody>
          <a:bodyPr/>
          <a:lstStyle/>
          <a:p>
            <a:pPr>
              <a:buFont typeface="Arial" panose="020B0604020202020204" pitchFamily="34" charset="0"/>
              <a:buChar char="•"/>
            </a:pPr>
            <a:r>
              <a:rPr lang="en-US" b="1" dirty="0"/>
              <a:t>Problem Statement</a:t>
            </a:r>
            <a:endParaRPr lang="en-US" dirty="0"/>
          </a:p>
          <a:p>
            <a:pPr>
              <a:buFont typeface="Arial" panose="020B0604020202020204" pitchFamily="34" charset="0"/>
              <a:buChar char="•"/>
            </a:pPr>
            <a:r>
              <a:rPr lang="en-US" b="1" dirty="0"/>
              <a:t>Proposed System/Solution</a:t>
            </a:r>
            <a:endParaRPr lang="en-US" dirty="0"/>
          </a:p>
          <a:p>
            <a:pPr>
              <a:buFont typeface="Arial" panose="020B0604020202020204" pitchFamily="34" charset="0"/>
              <a:buChar char="•"/>
            </a:pPr>
            <a:r>
              <a:rPr lang="en-US" b="1" dirty="0"/>
              <a:t>System Development Approach</a:t>
            </a:r>
            <a:endParaRPr lang="en-US" dirty="0"/>
          </a:p>
          <a:p>
            <a:pPr>
              <a:buFont typeface="Arial" panose="020B0604020202020204" pitchFamily="34" charset="0"/>
              <a:buChar char="•"/>
            </a:pPr>
            <a:r>
              <a:rPr lang="en-US" b="1" dirty="0"/>
              <a:t>Algorithm &amp; Deployment  </a:t>
            </a:r>
            <a:endParaRPr lang="en-US" dirty="0"/>
          </a:p>
          <a:p>
            <a:pPr>
              <a:buFont typeface="Arial" panose="020B0604020202020204" pitchFamily="34" charset="0"/>
              <a:buChar char="•"/>
            </a:pPr>
            <a:r>
              <a:rPr lang="en-US" b="1" dirty="0"/>
              <a:t>Result</a:t>
            </a:r>
            <a:endParaRPr lang="en-US" dirty="0"/>
          </a:p>
          <a:p>
            <a:pPr>
              <a:buFont typeface="Arial" panose="020B0604020202020204" pitchFamily="34" charset="0"/>
              <a:buChar char="•"/>
            </a:pPr>
            <a:r>
              <a:rPr lang="en-US" b="1" dirty="0"/>
              <a:t>Conclusion</a:t>
            </a:r>
            <a:endParaRPr lang="en-US" dirty="0"/>
          </a:p>
          <a:p>
            <a:pPr>
              <a:buFont typeface="Arial" panose="020B0604020202020204" pitchFamily="34" charset="0"/>
              <a:buChar char="•"/>
            </a:pPr>
            <a:r>
              <a:rPr lang="en-US" b="1" dirty="0"/>
              <a:t>Future Scope</a:t>
            </a:r>
            <a:endParaRPr lang="en-US" dirty="0"/>
          </a:p>
          <a:p>
            <a:pPr>
              <a:buFont typeface="Arial" panose="020B0604020202020204" pitchFamily="34" charset="0"/>
              <a:buChar char="•"/>
            </a:pPr>
            <a:r>
              <a:rPr lang="en-US" b="1" dirty="0"/>
              <a:t>References</a:t>
            </a:r>
            <a:endParaRPr lang="en-US" dirty="0"/>
          </a:p>
          <a:p>
            <a:endParaRPr lang="en-US" dirty="0"/>
          </a:p>
        </p:txBody>
      </p:sp>
    </p:spTree>
    <p:extLst>
      <p:ext uri="{BB962C8B-B14F-4D97-AF65-F5344CB8AC3E}">
        <p14:creationId xmlns:p14="http://schemas.microsoft.com/office/powerpoint/2010/main" val="327346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513D8-A5FC-323E-BC42-D198B58CC31E}"/>
              </a:ext>
            </a:extLst>
          </p:cNvPr>
          <p:cNvSpPr>
            <a:spLocks noGrp="1"/>
          </p:cNvSpPr>
          <p:nvPr>
            <p:ph type="title"/>
          </p:nvPr>
        </p:nvSpPr>
        <p:spPr/>
        <p:txBody>
          <a:bodyPr/>
          <a:lstStyle/>
          <a:p>
            <a:r>
              <a:rPr lang="en-US" b="1" dirty="0"/>
              <a:t>PROBLEM STATEMENT</a:t>
            </a:r>
            <a:endParaRPr lang="en-US" dirty="0"/>
          </a:p>
        </p:txBody>
      </p:sp>
      <p:sp>
        <p:nvSpPr>
          <p:cNvPr id="3" name="Content Placeholder 2">
            <a:extLst>
              <a:ext uri="{FF2B5EF4-FFF2-40B4-BE49-F238E27FC236}">
                <a16:creationId xmlns:a16="http://schemas.microsoft.com/office/drawing/2014/main" id="{FA94E019-4403-47D0-73D0-2D932338FED1}"/>
              </a:ext>
            </a:extLst>
          </p:cNvPr>
          <p:cNvSpPr>
            <a:spLocks noGrp="1"/>
          </p:cNvSpPr>
          <p:nvPr>
            <p:ph idx="1"/>
          </p:nvPr>
        </p:nvSpPr>
        <p:spPr>
          <a:xfrm>
            <a:off x="677334" y="1822581"/>
            <a:ext cx="8596668" cy="4218782"/>
          </a:xfrm>
        </p:spPr>
        <p:txBody>
          <a:bodyPr>
            <a:normAutofit/>
          </a:bodyPr>
          <a:lstStyle/>
          <a:p>
            <a:pPr marL="0" indent="0" algn="just">
              <a:buNone/>
            </a:pPr>
            <a:r>
              <a:rPr lang="en-US" dirty="0"/>
              <a:t>In various industries, understanding customer feedback through online reviews is crucial for enhancing products and services. However, the vast volume of user-generated reviews makes it difficult for businesses to manually analyze and extract actionable insights. This project aims to develop an automated sentiment analysis system that can evaluate reviews across any domain. The system will classify reviews into positive, negative, or neutral sentiments, providing a comprehensive understanding of overall customer satisfaction. Additionally, it will perform aspect-based sentiment analysis to identify sentiments associated with specific aspects of the product or service. By analyzing sentiment trends over time and extracting common keywords and phrases, the system will enable </a:t>
            </a:r>
            <a:r>
              <a:rPr lang="en-US" dirty="0">
                <a:latin typeface="Nirmala UI" panose="020B0502040204020203" pitchFamily="34" charset="0"/>
                <a:ea typeface="Nirmala UI" panose="020B0502040204020203" pitchFamily="34" charset="0"/>
                <a:cs typeface="Nirmala UI" panose="020B0502040204020203" pitchFamily="34" charset="0"/>
              </a:rPr>
              <a:t>businesses</a:t>
            </a:r>
            <a:r>
              <a:rPr lang="en-US" dirty="0"/>
              <a:t> to efficiently address customer concerns, improve their offerings, and ultimately enhance customer satisfaction.</a:t>
            </a:r>
          </a:p>
          <a:p>
            <a:endParaRPr lang="en-US" dirty="0"/>
          </a:p>
        </p:txBody>
      </p:sp>
    </p:spTree>
    <p:extLst>
      <p:ext uri="{BB962C8B-B14F-4D97-AF65-F5344CB8AC3E}">
        <p14:creationId xmlns:p14="http://schemas.microsoft.com/office/powerpoint/2010/main" val="63341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B5BC-78B6-7B20-B64B-CE91EE4DA68C}"/>
              </a:ext>
            </a:extLst>
          </p:cNvPr>
          <p:cNvSpPr>
            <a:spLocks noGrp="1"/>
          </p:cNvSpPr>
          <p:nvPr>
            <p:ph type="title"/>
          </p:nvPr>
        </p:nvSpPr>
        <p:spPr>
          <a:xfrm>
            <a:off x="652453" y="205273"/>
            <a:ext cx="8596668" cy="1320800"/>
          </a:xfrm>
        </p:spPr>
        <p:txBody>
          <a:bodyPr/>
          <a:lstStyle/>
          <a:p>
            <a:r>
              <a:rPr lang="en-US" b="1" dirty="0"/>
              <a:t>PROPOSED SOLUTION</a:t>
            </a:r>
            <a:endParaRPr lang="en-US" dirty="0"/>
          </a:p>
        </p:txBody>
      </p:sp>
      <p:sp>
        <p:nvSpPr>
          <p:cNvPr id="3" name="Content Placeholder 2">
            <a:extLst>
              <a:ext uri="{FF2B5EF4-FFF2-40B4-BE49-F238E27FC236}">
                <a16:creationId xmlns:a16="http://schemas.microsoft.com/office/drawing/2014/main" id="{CB6D2B7E-9ABC-E268-E240-9CE41AE2F7EC}"/>
              </a:ext>
            </a:extLst>
          </p:cNvPr>
          <p:cNvSpPr>
            <a:spLocks noGrp="1"/>
          </p:cNvSpPr>
          <p:nvPr>
            <p:ph idx="1"/>
          </p:nvPr>
        </p:nvSpPr>
        <p:spPr>
          <a:xfrm>
            <a:off x="699860" y="774376"/>
            <a:ext cx="8672804" cy="4121086"/>
          </a:xfrm>
        </p:spPr>
        <p:txBody>
          <a:bodyPr>
            <a:noAutofit/>
          </a:bodyPr>
          <a:lstStyle/>
          <a:p>
            <a:pPr marL="0" indent="0" algn="just">
              <a:buNone/>
            </a:pPr>
            <a:r>
              <a:rPr lang="en-US" sz="2400" dirty="0"/>
              <a:t>Sentiment analysis on reviews involves systematically extracting subjective information to understand the sentiments expressed by customers. The proposed solution begins with data collection, where reviews are gathered from various sources such as websites, social media, and customer feedback forms to ensure a comprehensive dataset. This process involves several streamlined steps:</a:t>
            </a:r>
          </a:p>
          <a:p>
            <a:pPr algn="just"/>
            <a:r>
              <a:rPr lang="en-US" sz="2400" b="1" dirty="0"/>
              <a:t>Data Collection: </a:t>
            </a:r>
          </a:p>
          <a:p>
            <a:pPr marL="457200" lvl="1" indent="0" algn="just">
              <a:buNone/>
            </a:pPr>
            <a:r>
              <a:rPr lang="en-US" sz="2400" dirty="0"/>
              <a:t>The first step is to collect reviews from diverse sources like websites, social media, and customer feedback forms. This ensures a comprehensive dataset. A large volume of data is gathered to capture a wide range of sentiments and contexts.</a:t>
            </a:r>
          </a:p>
        </p:txBody>
      </p:sp>
    </p:spTree>
    <p:extLst>
      <p:ext uri="{BB962C8B-B14F-4D97-AF65-F5344CB8AC3E}">
        <p14:creationId xmlns:p14="http://schemas.microsoft.com/office/powerpoint/2010/main" val="167266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2499B3-D8FE-88D0-6512-B4482EF67D5C}"/>
              </a:ext>
            </a:extLst>
          </p:cNvPr>
          <p:cNvSpPr>
            <a:spLocks noGrp="1"/>
          </p:cNvSpPr>
          <p:nvPr>
            <p:ph idx="1"/>
          </p:nvPr>
        </p:nvSpPr>
        <p:spPr>
          <a:xfrm>
            <a:off x="178837" y="640702"/>
            <a:ext cx="9363269" cy="5125616"/>
          </a:xfrm>
        </p:spPr>
        <p:txBody>
          <a:bodyPr>
            <a:normAutofit fontScale="85000" lnSpcReduction="10000"/>
          </a:bodyPr>
          <a:lstStyle/>
          <a:p>
            <a:pPr algn="just"/>
            <a:r>
              <a:rPr lang="en-US" sz="2600" b="1" dirty="0"/>
              <a:t>Data Preprocessing: </a:t>
            </a:r>
          </a:p>
          <a:p>
            <a:pPr marL="457200" lvl="1" indent="0" algn="just">
              <a:buNone/>
            </a:pPr>
            <a:r>
              <a:rPr lang="en-US" sz="2600" dirty="0"/>
              <a:t>The preprocessing stage involves cleaning the data by removing noise such as HTML tags, special characters, and irrelevant information. The text is then normalized by converting it to lowercase and applying stemming or lemmatization to standardize words. Tokenization is used to break down the text into individual words or phrases for easier analysis.</a:t>
            </a:r>
          </a:p>
          <a:p>
            <a:pPr algn="just"/>
            <a:r>
              <a:rPr lang="en-US" sz="2600" b="1" dirty="0"/>
              <a:t>Feature Extraction:</a:t>
            </a:r>
          </a:p>
          <a:p>
            <a:pPr marL="457200" lvl="1" indent="0" algn="just">
              <a:buNone/>
            </a:pPr>
            <a:r>
              <a:rPr lang="en-US" sz="2600" dirty="0"/>
              <a:t>In this step, the cleaned and normalized text is transformed into numerical representations using techniques like Bag of Words (</a:t>
            </a:r>
            <a:r>
              <a:rPr lang="en-US" sz="2600" dirty="0" err="1"/>
              <a:t>BoW</a:t>
            </a:r>
            <a:r>
              <a:rPr lang="en-US" sz="2600" dirty="0"/>
              <a:t>), Term Frequency-Inverse Document Frequency (TF-IDF), or word embeddings (e.g., Word2Vec, </a:t>
            </a:r>
            <a:r>
              <a:rPr lang="en-US" sz="2600" dirty="0" err="1"/>
              <a:t>GloVe</a:t>
            </a:r>
            <a:r>
              <a:rPr lang="en-US" sz="2600" dirty="0"/>
              <a:t>). Additional features such as metadata (review length, presence of specific keywords, and rating scores) are included to enrich the feature set.</a:t>
            </a:r>
            <a:endParaRPr lang="en-US" sz="2800" b="1" dirty="0"/>
          </a:p>
          <a:p>
            <a:pPr marL="0" indent="0">
              <a:buNone/>
            </a:pPr>
            <a:endParaRPr lang="en-US" dirty="0"/>
          </a:p>
        </p:txBody>
      </p:sp>
    </p:spTree>
    <p:extLst>
      <p:ext uri="{BB962C8B-B14F-4D97-AF65-F5344CB8AC3E}">
        <p14:creationId xmlns:p14="http://schemas.microsoft.com/office/powerpoint/2010/main" val="339722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08BF1-CB3E-F09B-3ED2-49875828694D}"/>
              </a:ext>
            </a:extLst>
          </p:cNvPr>
          <p:cNvSpPr>
            <a:spLocks noGrp="1"/>
          </p:cNvSpPr>
          <p:nvPr>
            <p:ph idx="1"/>
          </p:nvPr>
        </p:nvSpPr>
        <p:spPr>
          <a:xfrm>
            <a:off x="838200" y="547396"/>
            <a:ext cx="8430208" cy="5374433"/>
          </a:xfrm>
        </p:spPr>
        <p:txBody>
          <a:bodyPr>
            <a:noAutofit/>
          </a:bodyPr>
          <a:lstStyle/>
          <a:p>
            <a:r>
              <a:rPr lang="en-US" b="1" dirty="0"/>
              <a:t>Sentiment Classification:</a:t>
            </a:r>
          </a:p>
          <a:p>
            <a:pPr marL="457200" lvl="1" indent="0">
              <a:buNone/>
            </a:pPr>
            <a:r>
              <a:rPr lang="en-US" sz="1800" dirty="0"/>
              <a:t>Machine learning models like Logistic Regression, Support Vector Machines, or Random Forests are implemented for basic sentiment classification. For more sophisticated text analysis, deep learning models such as LSTM, GRU, or BERT are utilized. The chosen model is trained on a labeled dataset with reviews tagged by sentiment (positive, negative, neutral).</a:t>
            </a:r>
          </a:p>
          <a:p>
            <a:r>
              <a:rPr lang="en-US" b="1" dirty="0"/>
              <a:t>Deployment:</a:t>
            </a:r>
          </a:p>
          <a:p>
            <a:pPr marL="457200" lvl="1" indent="0">
              <a:buNone/>
            </a:pPr>
            <a:r>
              <a:rPr lang="en-US" sz="1800" dirty="0"/>
              <a:t>The trained model is deployed as a web service or API to process new reviews in real-time, ensuring efficient handling of large volumes of data. The system is designed to scale to accommodate increasing amounts of review data.</a:t>
            </a:r>
          </a:p>
          <a:p>
            <a:r>
              <a:rPr lang="en-US" b="1" dirty="0"/>
              <a:t>Monitoring and Maintenance: </a:t>
            </a:r>
          </a:p>
          <a:p>
            <a:pPr marL="457200" lvl="1" indent="0">
              <a:buNone/>
            </a:pPr>
            <a:r>
              <a:rPr lang="en-US" sz="1800" dirty="0"/>
              <a:t>The final stage involves continuous performance monitoring using metrics such as accuracy, precision, recall, and F1-score. Regular updates to the model with new data are necessary to maintain and improve accuracy. Feedback mechanisms are implemented to correct misclassifications and refine the model over time.</a:t>
            </a:r>
          </a:p>
          <a:p>
            <a:endParaRPr lang="en-US" dirty="0"/>
          </a:p>
        </p:txBody>
      </p:sp>
    </p:spTree>
    <p:extLst>
      <p:ext uri="{BB962C8B-B14F-4D97-AF65-F5344CB8AC3E}">
        <p14:creationId xmlns:p14="http://schemas.microsoft.com/office/powerpoint/2010/main" val="79656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2793-45E0-FE12-181E-451C1EFEC448}"/>
              </a:ext>
            </a:extLst>
          </p:cNvPr>
          <p:cNvSpPr>
            <a:spLocks noGrp="1"/>
          </p:cNvSpPr>
          <p:nvPr>
            <p:ph type="title"/>
          </p:nvPr>
        </p:nvSpPr>
        <p:spPr/>
        <p:txBody>
          <a:bodyPr/>
          <a:lstStyle/>
          <a:p>
            <a:r>
              <a:rPr lang="en-US" b="1" dirty="0"/>
              <a:t>SYSTEM  DEVELOPMENT APPROACH</a:t>
            </a:r>
            <a:endParaRPr lang="en-US" dirty="0"/>
          </a:p>
        </p:txBody>
      </p:sp>
      <p:sp>
        <p:nvSpPr>
          <p:cNvPr id="3" name="Content Placeholder 2">
            <a:extLst>
              <a:ext uri="{FF2B5EF4-FFF2-40B4-BE49-F238E27FC236}">
                <a16:creationId xmlns:a16="http://schemas.microsoft.com/office/drawing/2014/main" id="{89839B31-0439-1FFB-3CD0-76262D6DD4EE}"/>
              </a:ext>
            </a:extLst>
          </p:cNvPr>
          <p:cNvSpPr>
            <a:spLocks noGrp="1"/>
          </p:cNvSpPr>
          <p:nvPr>
            <p:ph idx="1"/>
          </p:nvPr>
        </p:nvSpPr>
        <p:spPr/>
        <p:txBody>
          <a:bodyPr>
            <a:normAutofit lnSpcReduction="10000"/>
          </a:bodyPr>
          <a:lstStyle/>
          <a:p>
            <a:pPr marL="0" indent="0">
              <a:buNone/>
            </a:pPr>
            <a:r>
              <a:rPr lang="en-US" dirty="0"/>
              <a:t>This section outlines the necessary system requirements and libraries used for developing a sentiment analysis model using traditional machine learning methods, ensuring an efficient and effective process for building, training, and evaluating the model.</a:t>
            </a:r>
          </a:p>
          <a:p>
            <a:r>
              <a:rPr lang="en-US" b="1" dirty="0"/>
              <a:t>Hardware Requirements</a:t>
            </a:r>
          </a:p>
          <a:p>
            <a:pPr marL="457200" lvl="1" indent="0">
              <a:buNone/>
            </a:pPr>
            <a:r>
              <a:rPr lang="en-US" dirty="0"/>
              <a:t>To develop the sentiment analysis model, the following system requirements were considered: Python (Version 3.x) was chosen as the programming language due to its extensive support for machine learning and natural language processing (NLP) through various libraries and frameworks. An Integrated Development Environment (IDE) such as PyCharm, </a:t>
            </a:r>
            <a:r>
              <a:rPr lang="en-US" dirty="0" err="1"/>
              <a:t>Jupyter</a:t>
            </a:r>
            <a:r>
              <a:rPr lang="en-US" dirty="0"/>
              <a:t> Notebook, or VS Code facilitates coding and experimentation. Package management tools like pip or </a:t>
            </a:r>
            <a:r>
              <a:rPr lang="en-US" dirty="0" err="1"/>
              <a:t>conda</a:t>
            </a:r>
            <a:r>
              <a:rPr lang="en-US" dirty="0"/>
              <a:t> are essential for installing and managing Python libraries. Hardware requirements include a computer with a minimum of 8GB RAM for efficient data processing and model training, along with sufficient storage space for datasets and intermediate files.</a:t>
            </a:r>
          </a:p>
          <a:p>
            <a:endParaRPr lang="en-US" dirty="0"/>
          </a:p>
        </p:txBody>
      </p:sp>
    </p:spTree>
    <p:extLst>
      <p:ext uri="{BB962C8B-B14F-4D97-AF65-F5344CB8AC3E}">
        <p14:creationId xmlns:p14="http://schemas.microsoft.com/office/powerpoint/2010/main" val="264113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485E5D-9098-2DCC-BC3B-AC1954E14FF5}"/>
              </a:ext>
            </a:extLst>
          </p:cNvPr>
          <p:cNvSpPr>
            <a:spLocks noGrp="1"/>
          </p:cNvSpPr>
          <p:nvPr>
            <p:ph idx="1"/>
          </p:nvPr>
        </p:nvSpPr>
        <p:spPr>
          <a:xfrm>
            <a:off x="838200" y="640702"/>
            <a:ext cx="8629261" cy="5536261"/>
          </a:xfrm>
        </p:spPr>
        <p:txBody>
          <a:bodyPr>
            <a:normAutofit/>
          </a:bodyPr>
          <a:lstStyle/>
          <a:p>
            <a:pPr marL="0" indent="0">
              <a:buNone/>
            </a:pPr>
            <a:r>
              <a:rPr lang="en-US" b="1" dirty="0"/>
              <a:t>Software Requirements</a:t>
            </a:r>
          </a:p>
          <a:p>
            <a:pPr lvl="1"/>
            <a:r>
              <a:rPr lang="en-US" dirty="0"/>
              <a:t>The development of the sentiment analysis model involved the use of several key Python libraries. NumPy provides support for large, multi-dimensional arrays and matrices, along with a collection of mathematical functions to operate on these arrays. Pandas is used for data manipulation and analysis, offering data structures and operations for manipulating numerical tables and time series. NLTK, a leading platform for building Python programs to work with human language data, is used for tasks such as tokenization, stop words removal, and text normalization. Scikit-learn, a machine learning library, features various classification, regression, and clustering algorithms, including tools for model selection and evaluation. Visualization libraries such as Matplotlib and Seaborn are used for creating static, animated, and interactive plots to understand data distribution and model performance.</a:t>
            </a:r>
          </a:p>
          <a:p>
            <a:pPr lvl="1"/>
            <a:r>
              <a:rPr lang="en-US" dirty="0"/>
              <a:t>By leveraging these system requirements and libraries, the development of the sentiment analysis model is streamlined, enabling efficient and effective processing, training, and evaluation of the model.</a:t>
            </a:r>
          </a:p>
          <a:p>
            <a:endParaRPr lang="en-US" dirty="0"/>
          </a:p>
        </p:txBody>
      </p:sp>
    </p:spTree>
    <p:extLst>
      <p:ext uri="{BB962C8B-B14F-4D97-AF65-F5344CB8AC3E}">
        <p14:creationId xmlns:p14="http://schemas.microsoft.com/office/powerpoint/2010/main" val="56949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6AB7-BCF7-7AF0-AF4D-01EF06184BF8}"/>
              </a:ext>
            </a:extLst>
          </p:cNvPr>
          <p:cNvSpPr>
            <a:spLocks noGrp="1"/>
          </p:cNvSpPr>
          <p:nvPr>
            <p:ph type="title"/>
          </p:nvPr>
        </p:nvSpPr>
        <p:spPr/>
        <p:txBody>
          <a:bodyPr/>
          <a:lstStyle/>
          <a:p>
            <a:r>
              <a:rPr lang="en-US" b="1" dirty="0"/>
              <a:t>ALGORITHM &amp; DEPLOYMENT</a:t>
            </a:r>
            <a:endParaRPr lang="en-US" dirty="0"/>
          </a:p>
        </p:txBody>
      </p:sp>
      <p:sp>
        <p:nvSpPr>
          <p:cNvPr id="3" name="Content Placeholder 2">
            <a:extLst>
              <a:ext uri="{FF2B5EF4-FFF2-40B4-BE49-F238E27FC236}">
                <a16:creationId xmlns:a16="http://schemas.microsoft.com/office/drawing/2014/main" id="{5BC1D0D7-77B5-F9BE-88B0-7898834FF560}"/>
              </a:ext>
            </a:extLst>
          </p:cNvPr>
          <p:cNvSpPr>
            <a:spLocks noGrp="1"/>
          </p:cNvSpPr>
          <p:nvPr>
            <p:ph idx="1"/>
          </p:nvPr>
        </p:nvSpPr>
        <p:spPr>
          <a:xfrm>
            <a:off x="838200" y="1548882"/>
            <a:ext cx="8685245" cy="4628081"/>
          </a:xfrm>
        </p:spPr>
        <p:txBody>
          <a:bodyPr>
            <a:normAutofit lnSpcReduction="10000"/>
          </a:bodyPr>
          <a:lstStyle/>
          <a:p>
            <a:r>
              <a:rPr lang="en-US" b="1" dirty="0"/>
              <a:t>Algorithm Selection</a:t>
            </a:r>
          </a:p>
          <a:p>
            <a:pPr marL="457200" lvl="1" indent="0">
              <a:buNone/>
            </a:pPr>
            <a:r>
              <a:rPr lang="en-US" dirty="0"/>
              <a:t>We selected traditional machine learning algorithms such as Logistic Regression, Support Vector Machines (SVM), and Naive Bayes for sentiment analysis. These algorithms were chosen due to their simplicity, interpretability, and effectiveness in text classification tasks. Traditional machine learning models have been proven to perform well on sentiment analysis tasks when combined with appropriate feature extraction techniques like Bag of Words (</a:t>
            </a:r>
            <a:r>
              <a:rPr lang="en-US" dirty="0" err="1"/>
              <a:t>BoW</a:t>
            </a:r>
            <a:r>
              <a:rPr lang="en-US" dirty="0"/>
              <a:t>) and Term Frequency-Inverse Document Frequency (TF-IDF).</a:t>
            </a:r>
          </a:p>
          <a:p>
            <a:r>
              <a:rPr lang="en-US" b="1" dirty="0"/>
              <a:t>Training the Algorithm</a:t>
            </a:r>
          </a:p>
          <a:p>
            <a:pPr marL="457200" lvl="1" indent="0">
              <a:buNone/>
            </a:pPr>
            <a:r>
              <a:rPr lang="en-US" dirty="0"/>
              <a:t>The algorithm is trained through a structured process. Initially, data preprocessing is conducted to clean and preprocess the text data, removing noise and ensuring consistency. Next, feature extraction is performed, converting the preprocessed text into numerical features using techniques such as </a:t>
            </a:r>
            <a:r>
              <a:rPr lang="en-US" dirty="0" err="1"/>
              <a:t>BoW</a:t>
            </a:r>
            <a:r>
              <a:rPr lang="en-US" dirty="0"/>
              <a:t> or TF-IDF vectorization. The dataset is then split into training and testing sets. The selected algorithms—Logistic Regression, SVM, and Naive Bayes—are trained on the training data. To ensure the model’s robustness and prevent overfitting, cross-validation is performed, and hyperparameter tuning is conducted to optimize the model's performance.</a:t>
            </a:r>
          </a:p>
          <a:p>
            <a:endParaRPr lang="en-US" dirty="0"/>
          </a:p>
        </p:txBody>
      </p:sp>
    </p:spTree>
    <p:extLst>
      <p:ext uri="{BB962C8B-B14F-4D97-AF65-F5344CB8AC3E}">
        <p14:creationId xmlns:p14="http://schemas.microsoft.com/office/powerpoint/2010/main" val="32505449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TotalTime>
  <Words>1793</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Cabin</vt:lpstr>
      <vt:lpstr>Nirmala UI</vt:lpstr>
      <vt:lpstr>Trebuchet MS</vt:lpstr>
      <vt:lpstr>Unbounded</vt:lpstr>
      <vt:lpstr>Wingdings 3</vt:lpstr>
      <vt:lpstr>Facet</vt:lpstr>
      <vt:lpstr>Customer Review Sentiment Analysis </vt:lpstr>
      <vt:lpstr>OUTLINE </vt:lpstr>
      <vt:lpstr>PROBLEM STATEMENT</vt:lpstr>
      <vt:lpstr>PROPOSED SOLUTION</vt:lpstr>
      <vt:lpstr>PowerPoint Presentation</vt:lpstr>
      <vt:lpstr>PowerPoint Presentation</vt:lpstr>
      <vt:lpstr>SYSTEM  DEVELOPMENT APPROACH</vt:lpstr>
      <vt:lpstr>PowerPoint Presentation</vt:lpstr>
      <vt:lpstr>ALGORITHM &amp; DEPLOYMENT</vt:lpstr>
      <vt:lpstr>PowerPoint Presentation</vt:lpstr>
      <vt:lpstr>RESULT</vt:lpstr>
      <vt:lpstr>PowerPoint Presentation</vt:lpstr>
      <vt:lpstr>CONCLUSION </vt:lpstr>
      <vt:lpstr>FUTURE SCOPE </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Prem Sai</dc:creator>
  <cp:lastModifiedBy>Prem Sai</cp:lastModifiedBy>
  <cp:revision>3</cp:revision>
  <dcterms:created xsi:type="dcterms:W3CDTF">2024-06-24T06:35:54Z</dcterms:created>
  <dcterms:modified xsi:type="dcterms:W3CDTF">2024-06-24T06:49:42Z</dcterms:modified>
</cp:coreProperties>
</file>