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2" r:id="rId4"/>
    <p:sldId id="260" r:id="rId5"/>
    <p:sldId id="257" r:id="rId6"/>
    <p:sldId id="264" r:id="rId7"/>
    <p:sldId id="258" r:id="rId8"/>
    <p:sldId id="265" r:id="rId9"/>
    <p:sldId id="273" r:id="rId10"/>
    <p:sldId id="268" r:id="rId11"/>
    <p:sldId id="269" r:id="rId12"/>
    <p:sldId id="270" r:id="rId13"/>
    <p:sldId id="271" r:id="rId14"/>
    <p:sldId id="272" r:id="rId15"/>
    <p:sldId id="274" r:id="rId16"/>
    <p:sldId id="259" r:id="rId17"/>
    <p:sldId id="267" r:id="rId18"/>
    <p:sldId id="266" r:id="rId19"/>
    <p:sldId id="275"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78" d="100"/>
          <a:sy n="78" d="100"/>
        </p:scale>
        <p:origin x="173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96D1829-886C-41F1-96ED-2005424B9A82}" type="datetimeFigureOut">
              <a:rPr lang="en-US" smtClean="0"/>
              <a:pPr/>
              <a:t>3/4/2024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B952C48-A2EA-4644-81DB-47A8F25F0D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6D1829-886C-41F1-96ED-2005424B9A8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52C48-A2EA-4644-81DB-47A8F25F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6D1829-886C-41F1-96ED-2005424B9A8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52C48-A2EA-4644-81DB-47A8F25F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96D1829-886C-41F1-96ED-2005424B9A82}" type="datetimeFigureOut">
              <a:rPr lang="en-US" smtClean="0"/>
              <a:pPr/>
              <a:t>3/4/2024</a:t>
            </a:fld>
            <a:endParaRPr lang="en-US"/>
          </a:p>
        </p:txBody>
      </p:sp>
      <p:sp>
        <p:nvSpPr>
          <p:cNvPr id="9" name="Slide Number Placeholder 8"/>
          <p:cNvSpPr>
            <a:spLocks noGrp="1"/>
          </p:cNvSpPr>
          <p:nvPr>
            <p:ph type="sldNum" sz="quarter" idx="15"/>
          </p:nvPr>
        </p:nvSpPr>
        <p:spPr/>
        <p:txBody>
          <a:bodyPr rtlCol="0"/>
          <a:lstStyle/>
          <a:p>
            <a:fld id="{DB952C48-A2EA-4644-81DB-47A8F25F0D4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96D1829-886C-41F1-96ED-2005424B9A82}" type="datetimeFigureOut">
              <a:rPr lang="en-US" smtClean="0"/>
              <a:pPr/>
              <a:t>3/4/2024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B952C48-A2EA-4644-81DB-47A8F25F0D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96D1829-886C-41F1-96ED-2005424B9A82}"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52C48-A2EA-4644-81DB-47A8F25F0D4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96D1829-886C-41F1-96ED-2005424B9A82}"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52C48-A2EA-4644-81DB-47A8F25F0D4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96D1829-886C-41F1-96ED-2005424B9A82}" type="datetimeFigureOut">
              <a:rPr lang="en-US" smtClean="0"/>
              <a:pPr/>
              <a:t>3/4/2024</a:t>
            </a:fld>
            <a:endParaRPr lang="en-US"/>
          </a:p>
        </p:txBody>
      </p:sp>
      <p:sp>
        <p:nvSpPr>
          <p:cNvPr id="7" name="Slide Number Placeholder 6"/>
          <p:cNvSpPr>
            <a:spLocks noGrp="1"/>
          </p:cNvSpPr>
          <p:nvPr>
            <p:ph type="sldNum" sz="quarter" idx="11"/>
          </p:nvPr>
        </p:nvSpPr>
        <p:spPr/>
        <p:txBody>
          <a:bodyPr rtlCol="0"/>
          <a:lstStyle/>
          <a:p>
            <a:fld id="{DB952C48-A2EA-4644-81DB-47A8F25F0D4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D1829-886C-41F1-96ED-2005424B9A82}"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52C48-A2EA-4644-81DB-47A8F25F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96D1829-886C-41F1-96ED-2005424B9A82}" type="datetimeFigureOut">
              <a:rPr lang="en-US" smtClean="0"/>
              <a:pPr/>
              <a:t>3/4/2024</a:t>
            </a:fld>
            <a:endParaRPr lang="en-US"/>
          </a:p>
        </p:txBody>
      </p:sp>
      <p:sp>
        <p:nvSpPr>
          <p:cNvPr id="22" name="Slide Number Placeholder 21"/>
          <p:cNvSpPr>
            <a:spLocks noGrp="1"/>
          </p:cNvSpPr>
          <p:nvPr>
            <p:ph type="sldNum" sz="quarter" idx="15"/>
          </p:nvPr>
        </p:nvSpPr>
        <p:spPr/>
        <p:txBody>
          <a:bodyPr rtlCol="0"/>
          <a:lstStyle/>
          <a:p>
            <a:fld id="{DB952C48-A2EA-4644-81DB-47A8F25F0D4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96D1829-886C-41F1-96ED-2005424B9A82}" type="datetimeFigureOut">
              <a:rPr lang="en-US" smtClean="0"/>
              <a:pPr/>
              <a:t>3/4/2024</a:t>
            </a:fld>
            <a:endParaRPr lang="en-US"/>
          </a:p>
        </p:txBody>
      </p:sp>
      <p:sp>
        <p:nvSpPr>
          <p:cNvPr id="18" name="Slide Number Placeholder 17"/>
          <p:cNvSpPr>
            <a:spLocks noGrp="1"/>
          </p:cNvSpPr>
          <p:nvPr>
            <p:ph type="sldNum" sz="quarter" idx="11"/>
          </p:nvPr>
        </p:nvSpPr>
        <p:spPr/>
        <p:txBody>
          <a:bodyPr rtlCol="0"/>
          <a:lstStyle/>
          <a:p>
            <a:fld id="{DB952C48-A2EA-4644-81DB-47A8F25F0D4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96D1829-886C-41F1-96ED-2005424B9A82}" type="datetimeFigureOut">
              <a:rPr lang="en-US" smtClean="0"/>
              <a:pPr/>
              <a:t>3/4/2024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B952C48-A2EA-4644-81DB-47A8F25F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864" y="2736783"/>
            <a:ext cx="4320480" cy="899580"/>
          </a:xfrm>
          <a:ln>
            <a:solidFill>
              <a:schemeClr val="bg1"/>
            </a:solidFill>
          </a:ln>
        </p:spPr>
        <p:txBody>
          <a:bodyPr>
            <a:normAutofit fontScale="90000"/>
          </a:bodyPr>
          <a:lstStyle/>
          <a:p>
            <a:br>
              <a:rPr lang="en-IN" dirty="0"/>
            </a:br>
            <a:r>
              <a:rPr lang="en-IN" sz="2400" i="1" u="sng" dirty="0">
                <a:solidFill>
                  <a:schemeClr val="tx1"/>
                </a:solidFill>
              </a:rPr>
              <a:t>Speaker Audio Amplifier</a:t>
            </a:r>
            <a:br>
              <a:rPr lang="en-IN" sz="2000" dirty="0"/>
            </a:br>
            <a:endParaRPr lang="en-US" sz="1800" dirty="0"/>
          </a:p>
        </p:txBody>
      </p:sp>
      <p:sp>
        <p:nvSpPr>
          <p:cNvPr id="3" name="Subtitle 2"/>
          <p:cNvSpPr>
            <a:spLocks noGrp="1"/>
          </p:cNvSpPr>
          <p:nvPr>
            <p:ph type="subTitle" idx="1"/>
          </p:nvPr>
        </p:nvSpPr>
        <p:spPr>
          <a:xfrm>
            <a:off x="6429372" y="4714884"/>
            <a:ext cx="2714628" cy="783132"/>
          </a:xfrm>
        </p:spPr>
        <p:txBody>
          <a:bodyPr/>
          <a:lstStyle/>
          <a:p>
            <a:r>
              <a:rPr lang="en-US" i="1" dirty="0"/>
              <a:t> By:</a:t>
            </a:r>
          </a:p>
          <a:p>
            <a:r>
              <a:rPr lang="en-US" i="1" dirty="0"/>
              <a:t>    RENUGA K</a:t>
            </a:r>
            <a:endParaRPr lang="en-US" dirty="0"/>
          </a:p>
        </p:txBody>
      </p:sp>
      <p:pic>
        <p:nvPicPr>
          <p:cNvPr id="8" name="Picture 7" descr="C:\Users\admin\Desktop\logo.png"/>
          <p:cNvPicPr/>
          <p:nvPr/>
        </p:nvPicPr>
        <p:blipFill>
          <a:blip r:embed="rId2" cstate="print"/>
          <a:srcRect/>
          <a:stretch>
            <a:fillRect/>
          </a:stretch>
        </p:blipFill>
        <p:spPr bwMode="auto">
          <a:xfrm>
            <a:off x="733394" y="321327"/>
            <a:ext cx="3676650" cy="1238250"/>
          </a:xfrm>
          <a:prstGeom prst="rect">
            <a:avLst/>
          </a:prstGeom>
          <a:noFill/>
          <a:ln w="9525">
            <a:noFill/>
            <a:miter lim="800000"/>
            <a:headEnd/>
            <a:tailEnd/>
          </a:ln>
        </p:spPr>
      </p:pic>
      <p:pic>
        <p:nvPicPr>
          <p:cNvPr id="10" name="Picture 9" descr="C:\Users\admin\Desktop\krlogo.png"/>
          <p:cNvPicPr/>
          <p:nvPr/>
        </p:nvPicPr>
        <p:blipFill>
          <a:blip r:embed="rId3" cstate="print"/>
          <a:srcRect/>
          <a:stretch>
            <a:fillRect/>
          </a:stretch>
        </p:blipFill>
        <p:spPr bwMode="auto">
          <a:xfrm>
            <a:off x="7367581" y="519890"/>
            <a:ext cx="838210" cy="544902"/>
          </a:xfrm>
          <a:prstGeom prst="rect">
            <a:avLst/>
          </a:prstGeom>
          <a:noFill/>
          <a:ln w="9525">
            <a:noFill/>
            <a:miter lim="800000"/>
            <a:headEnd/>
            <a:tailEnd/>
          </a:ln>
        </p:spPr>
      </p:pic>
      <p:pic>
        <p:nvPicPr>
          <p:cNvPr id="11" name="Picture 10" descr="MKCE ECE Dept. LOGO.jpg"/>
          <p:cNvPicPr>
            <a:picLocks noChangeAspect="1"/>
          </p:cNvPicPr>
          <p:nvPr/>
        </p:nvPicPr>
        <p:blipFill>
          <a:blip r:embed="rId4" cstate="print"/>
          <a:stretch>
            <a:fillRect/>
          </a:stretch>
        </p:blipFill>
        <p:spPr>
          <a:xfrm>
            <a:off x="4932040" y="186422"/>
            <a:ext cx="1260568" cy="1315018"/>
          </a:xfrm>
          <a:prstGeom prst="rect">
            <a:avLst/>
          </a:prstGeom>
        </p:spPr>
      </p:pic>
      <p:sp>
        <p:nvSpPr>
          <p:cNvPr id="4" name="TextBox 3">
            <a:extLst>
              <a:ext uri="{FF2B5EF4-FFF2-40B4-BE49-F238E27FC236}">
                <a16:creationId xmlns:a16="http://schemas.microsoft.com/office/drawing/2014/main" id="{8D5DB714-8CC7-FED5-DD1A-CF3B50D05ADB}"/>
              </a:ext>
            </a:extLst>
          </p:cNvPr>
          <p:cNvSpPr txBox="1"/>
          <p:nvPr/>
        </p:nvSpPr>
        <p:spPr>
          <a:xfrm>
            <a:off x="1978034" y="1993585"/>
            <a:ext cx="6408712" cy="584775"/>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DEPARTMENT OF ELECTRONICS AND COMMUNICATION ENGINEERING</a:t>
            </a:r>
            <a:endParaRPr lang="en-IN" sz="1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IRFZ44N MOSFET</a:t>
            </a:r>
          </a:p>
        </p:txBody>
      </p:sp>
      <p:sp>
        <p:nvSpPr>
          <p:cNvPr id="3" name="Content Placeholder 2"/>
          <p:cNvSpPr>
            <a:spLocks noGrp="1"/>
          </p:cNvSpPr>
          <p:nvPr>
            <p:ph sz="quarter" idx="1"/>
          </p:nvPr>
        </p:nvSpPr>
        <p:spPr>
          <a:xfrm>
            <a:off x="714348" y="2285992"/>
            <a:ext cx="7467600" cy="3471874"/>
          </a:xfrm>
        </p:spPr>
        <p:txBody>
          <a:bodyPr/>
          <a:lstStyle/>
          <a:p>
            <a:r>
              <a:rPr lang="en-US" dirty="0"/>
              <a:t>The IRFZ44N is a N-channel MOSFET with a high drain current of 49A and low </a:t>
            </a:r>
            <a:r>
              <a:rPr lang="en-US" dirty="0" err="1"/>
              <a:t>Rds</a:t>
            </a:r>
            <a:r>
              <a:rPr lang="en-US" dirty="0"/>
              <a:t> value of 17.5 </a:t>
            </a:r>
            <a:r>
              <a:rPr lang="en-US" dirty="0" err="1"/>
              <a:t>mΩ</a:t>
            </a:r>
            <a:r>
              <a:rPr lang="en-US" dirty="0"/>
              <a:t>. It also has a low threshold voltage of 4V at which the MOSFET will start conducting. Hence it is commonly used with microcontrollers to drive with 5V.</a:t>
            </a:r>
          </a:p>
          <a:p>
            <a:endParaRPr lang="en-US" dirty="0"/>
          </a:p>
        </p:txBody>
      </p:sp>
      <p:pic>
        <p:nvPicPr>
          <p:cNvPr id="4" name="Picture 3" descr="WhatsApp Image 2022-10-19 at 9.09.05 PM.jpeg"/>
          <p:cNvPicPr>
            <a:picLocks noChangeAspect="1"/>
          </p:cNvPicPr>
          <p:nvPr/>
        </p:nvPicPr>
        <p:blipFill>
          <a:blip r:embed="rId2"/>
          <a:stretch>
            <a:fillRect/>
          </a:stretch>
        </p:blipFill>
        <p:spPr>
          <a:xfrm>
            <a:off x="6072198" y="4357694"/>
            <a:ext cx="1446016" cy="1512570"/>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rPr>
              <a:t>Speaker</a:t>
            </a:r>
            <a:endParaRPr lang="en-US" b="1" dirty="0">
              <a:solidFill>
                <a:schemeClr val="tx1"/>
              </a:solidFill>
            </a:endParaRPr>
          </a:p>
        </p:txBody>
      </p:sp>
      <p:sp>
        <p:nvSpPr>
          <p:cNvPr id="3" name="Content Placeholder 2"/>
          <p:cNvSpPr>
            <a:spLocks noGrp="1"/>
          </p:cNvSpPr>
          <p:nvPr>
            <p:ph sz="quarter" idx="1"/>
          </p:nvPr>
        </p:nvSpPr>
        <p:spPr>
          <a:xfrm>
            <a:off x="857224" y="2071678"/>
            <a:ext cx="7467600" cy="3114684"/>
          </a:xfrm>
        </p:spPr>
        <p:txBody>
          <a:bodyPr/>
          <a:lstStyle/>
          <a:p>
            <a:r>
              <a:rPr lang="en-US" dirty="0"/>
              <a:t>An amplifier is a component of your sound system that not only powers your speakers, but lets you select the sound source and control the volume. In its simplest form, a stereo amp handles two channels, the left and the right, both of which make up the audio you hear.</a:t>
            </a:r>
          </a:p>
          <a:p>
            <a:endParaRPr lang="en-US" dirty="0"/>
          </a:p>
        </p:txBody>
      </p:sp>
      <p:pic>
        <p:nvPicPr>
          <p:cNvPr id="4" name="Picture 3" descr="WhatsApp Image 2022-10-19 at 9.46.23 PM.jpeg"/>
          <p:cNvPicPr>
            <a:picLocks noChangeAspect="1"/>
          </p:cNvPicPr>
          <p:nvPr/>
        </p:nvPicPr>
        <p:blipFill>
          <a:blip r:embed="rId2"/>
          <a:stretch>
            <a:fillRect/>
          </a:stretch>
        </p:blipFill>
        <p:spPr>
          <a:xfrm>
            <a:off x="3286116" y="4857760"/>
            <a:ext cx="2583103" cy="1640749"/>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rPr>
              <a:t>9V Battery</a:t>
            </a:r>
            <a:endParaRPr lang="en-US" b="1" dirty="0">
              <a:solidFill>
                <a:schemeClr val="tx1"/>
              </a:solidFill>
            </a:endParaRPr>
          </a:p>
        </p:txBody>
      </p:sp>
      <p:sp>
        <p:nvSpPr>
          <p:cNvPr id="3" name="Content Placeholder 2"/>
          <p:cNvSpPr>
            <a:spLocks noGrp="1"/>
          </p:cNvSpPr>
          <p:nvPr>
            <p:ph sz="quarter" idx="1"/>
          </p:nvPr>
        </p:nvSpPr>
        <p:spPr>
          <a:xfrm>
            <a:off x="457200" y="1600200"/>
            <a:ext cx="7467600" cy="3829064"/>
          </a:xfrm>
        </p:spPr>
        <p:txBody>
          <a:bodyPr/>
          <a:lstStyle/>
          <a:p>
            <a:r>
              <a:rPr lang="en-US" dirty="0"/>
              <a:t>The nine-volt battery, or 9-volt battery, is an electric battery that supplies a nominal voltage of 9 volts. Actual voltage measures 7.2 to 9.6 volts, depending on battery chemistry. Batteries of various sizes and capacities are manufactured; a very common size is known as PP3, introduced for early transistor radios.</a:t>
            </a:r>
          </a:p>
          <a:p>
            <a:endParaRPr lang="en-US" dirty="0"/>
          </a:p>
        </p:txBody>
      </p:sp>
      <p:pic>
        <p:nvPicPr>
          <p:cNvPr id="4" name="Picture 3" descr="WhatsApp Image 2022-10-19 at 9.44.30 PM.jpeg"/>
          <p:cNvPicPr>
            <a:picLocks noChangeAspect="1"/>
          </p:cNvPicPr>
          <p:nvPr/>
        </p:nvPicPr>
        <p:blipFill>
          <a:blip r:embed="rId2" cstate="print"/>
          <a:srcRect b="9764"/>
          <a:stretch>
            <a:fillRect/>
          </a:stretch>
        </p:blipFill>
        <p:spPr>
          <a:xfrm>
            <a:off x="4714876" y="4214818"/>
            <a:ext cx="1520081" cy="2201635"/>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10k Resistor</a:t>
            </a:r>
          </a:p>
        </p:txBody>
      </p:sp>
      <p:sp>
        <p:nvSpPr>
          <p:cNvPr id="3" name="Content Placeholder 2"/>
          <p:cNvSpPr>
            <a:spLocks noGrp="1"/>
          </p:cNvSpPr>
          <p:nvPr>
            <p:ph sz="quarter" idx="1"/>
          </p:nvPr>
        </p:nvSpPr>
        <p:spPr>
          <a:xfrm>
            <a:off x="714348" y="2071678"/>
            <a:ext cx="7467600" cy="3186122"/>
          </a:xfrm>
        </p:spPr>
        <p:txBody>
          <a:bodyPr/>
          <a:lstStyle/>
          <a:p>
            <a:r>
              <a:rPr lang="en-US" dirty="0"/>
              <a:t>Commonly used in breadboards and </a:t>
            </a:r>
            <a:r>
              <a:rPr lang="en-US" dirty="0" err="1"/>
              <a:t>perf</a:t>
            </a:r>
            <a:r>
              <a:rPr lang="en-US" dirty="0"/>
              <a:t> boards, these 10K resistors make excellent pull-ups, pull-downs, and current limiters.</a:t>
            </a:r>
            <a:endParaRPr lang="en-IN" dirty="0"/>
          </a:p>
          <a:p>
            <a:endParaRPr lang="en-IN" dirty="0"/>
          </a:p>
          <a:p>
            <a:r>
              <a:rPr lang="en-US" dirty="0"/>
              <a:t>A 10k ohm resistor has 4 color band: brown, black, orange, and gold for 5% tolerance, respectively.</a:t>
            </a:r>
          </a:p>
          <a:p>
            <a:endParaRPr lang="en-US" dirty="0"/>
          </a:p>
        </p:txBody>
      </p:sp>
      <p:pic>
        <p:nvPicPr>
          <p:cNvPr id="4" name="Picture 3" descr="WhatsApp Image 2022-10-19 at 9.25.50 PM.jpeg"/>
          <p:cNvPicPr>
            <a:picLocks noChangeAspect="1"/>
          </p:cNvPicPr>
          <p:nvPr/>
        </p:nvPicPr>
        <p:blipFill>
          <a:blip r:embed="rId2"/>
          <a:stretch>
            <a:fillRect/>
          </a:stretch>
        </p:blipFill>
        <p:spPr>
          <a:xfrm>
            <a:off x="3929058" y="5143512"/>
            <a:ext cx="2165169" cy="1443446"/>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100uf Capacitor</a:t>
            </a:r>
          </a:p>
        </p:txBody>
      </p:sp>
      <p:sp>
        <p:nvSpPr>
          <p:cNvPr id="3" name="Content Placeholder 2"/>
          <p:cNvSpPr>
            <a:spLocks noGrp="1"/>
          </p:cNvSpPr>
          <p:nvPr>
            <p:ph sz="quarter" idx="1"/>
          </p:nvPr>
        </p:nvSpPr>
        <p:spPr>
          <a:xfrm>
            <a:off x="1071538" y="2500306"/>
            <a:ext cx="7467600" cy="2071702"/>
          </a:xfrm>
        </p:spPr>
        <p:txBody>
          <a:bodyPr/>
          <a:lstStyle/>
          <a:p>
            <a:r>
              <a:rPr lang="en-US" dirty="0"/>
              <a:t>The 100uF cap (the bulk capacitor) is primarily to support the supply during temporary battery disconnection during physical shock (</a:t>
            </a:r>
            <a:r>
              <a:rPr lang="en-US" dirty="0" err="1"/>
              <a:t>eg</a:t>
            </a:r>
            <a:r>
              <a:rPr lang="en-IN" dirty="0"/>
              <a:t>:</a:t>
            </a:r>
            <a:r>
              <a:rPr lang="en-US" dirty="0"/>
              <a:t> banging or dropping).</a:t>
            </a:r>
          </a:p>
          <a:p>
            <a:endParaRPr lang="en-US" dirty="0"/>
          </a:p>
        </p:txBody>
      </p:sp>
      <p:pic>
        <p:nvPicPr>
          <p:cNvPr id="4" name="Picture 3" descr="WhatsApp Image 2022-10-19 at 9.17.28 PM.jpeg"/>
          <p:cNvPicPr>
            <a:picLocks noChangeAspect="1"/>
          </p:cNvPicPr>
          <p:nvPr/>
        </p:nvPicPr>
        <p:blipFill>
          <a:blip r:embed="rId2" cstate="print"/>
          <a:stretch>
            <a:fillRect/>
          </a:stretch>
        </p:blipFill>
        <p:spPr>
          <a:xfrm>
            <a:off x="3714744" y="4643446"/>
            <a:ext cx="1672683" cy="1524000"/>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rPr>
              <a:t>Advantages</a:t>
            </a:r>
            <a:endParaRPr lang="en-US" b="1" dirty="0">
              <a:solidFill>
                <a:schemeClr val="tx1"/>
              </a:solidFill>
            </a:endParaRPr>
          </a:p>
        </p:txBody>
      </p:sp>
      <p:sp>
        <p:nvSpPr>
          <p:cNvPr id="3" name="Content Placeholder 2"/>
          <p:cNvSpPr>
            <a:spLocks noGrp="1"/>
          </p:cNvSpPr>
          <p:nvPr>
            <p:ph sz="quarter" idx="1"/>
          </p:nvPr>
        </p:nvSpPr>
        <p:spPr>
          <a:xfrm>
            <a:off x="642910" y="1643050"/>
            <a:ext cx="7467600" cy="4873752"/>
          </a:xfrm>
        </p:spPr>
        <p:txBody>
          <a:bodyPr>
            <a:normAutofit/>
          </a:bodyPr>
          <a:lstStyle/>
          <a:p>
            <a:pPr algn="just">
              <a:buFont typeface="Arial" pitchFamily="34" charset="0"/>
              <a:buChar char="•"/>
            </a:pPr>
            <a:r>
              <a:rPr lang="en-US" sz="3200" dirty="0"/>
              <a:t>It has wide frequency response and large bandwidth.</a:t>
            </a:r>
          </a:p>
          <a:p>
            <a:pPr algn="just">
              <a:buFont typeface="Arial" pitchFamily="34" charset="0"/>
              <a:buChar char="•"/>
            </a:pPr>
            <a:r>
              <a:rPr lang="en-US" sz="3200" dirty="0"/>
              <a:t>It is most convenient and least expensive amplifier.</a:t>
            </a:r>
          </a:p>
          <a:p>
            <a:pPr algn="just">
              <a:buFont typeface="Arial" pitchFamily="34" charset="0"/>
              <a:buChar char="•"/>
            </a:pPr>
            <a:r>
              <a:rPr lang="en-US" sz="3200" dirty="0"/>
              <a:t>It provides high audio fidelity.</a:t>
            </a:r>
          </a:p>
          <a:p>
            <a:pPr algn="just">
              <a:buFont typeface="Arial" pitchFamily="34" charset="0"/>
              <a:buChar char="•"/>
            </a:pPr>
            <a:r>
              <a:rPr lang="en-US" sz="3200" dirty="0"/>
              <a:t>It has low amplitude distortion.</a:t>
            </a:r>
          </a:p>
          <a:p>
            <a:pPr algn="just">
              <a:buFont typeface="Arial" pitchFamily="34" charset="0"/>
              <a:buChar char="•"/>
            </a:pPr>
            <a:r>
              <a:rPr lang="en-US" sz="3200" dirty="0"/>
              <a:t>It provides low frequency distortion.</a:t>
            </a:r>
          </a:p>
          <a:p>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pPr algn="ctr"/>
            <a:r>
              <a:rPr lang="en-IN" b="1" dirty="0">
                <a:solidFill>
                  <a:schemeClr val="tx1"/>
                </a:solidFill>
              </a:rPr>
              <a:t>Applications</a:t>
            </a:r>
            <a:endParaRPr lang="en-US" b="1" dirty="0">
              <a:solidFill>
                <a:schemeClr val="tx1"/>
              </a:solidFill>
            </a:endParaRPr>
          </a:p>
        </p:txBody>
      </p:sp>
      <p:sp>
        <p:nvSpPr>
          <p:cNvPr id="3" name="Content Placeholder 2"/>
          <p:cNvSpPr>
            <a:spLocks noGrp="1"/>
          </p:cNvSpPr>
          <p:nvPr>
            <p:ph sz="quarter" idx="1"/>
          </p:nvPr>
        </p:nvSpPr>
        <p:spPr>
          <a:xfrm>
            <a:off x="571472" y="1142984"/>
            <a:ext cx="7467600" cy="4873752"/>
          </a:xfrm>
        </p:spPr>
        <p:txBody>
          <a:bodyPr>
            <a:normAutofit fontScale="70000" lnSpcReduction="20000"/>
          </a:bodyPr>
          <a:lstStyle/>
          <a:p>
            <a:pPr>
              <a:buNone/>
            </a:pPr>
            <a:endParaRPr lang="en-US" sz="5000" b="1" dirty="0"/>
          </a:p>
          <a:p>
            <a:pPr>
              <a:buNone/>
            </a:pPr>
            <a:endParaRPr lang="en-US" sz="2800" dirty="0"/>
          </a:p>
          <a:p>
            <a:pPr marL="457200" indent="-457200"/>
            <a:r>
              <a:rPr lang="en-US" sz="5100" dirty="0"/>
              <a:t>In the sound systems, these amplifiers are most widely used.</a:t>
            </a:r>
          </a:p>
          <a:p>
            <a:pPr marL="457200" indent="-457200"/>
            <a:endParaRPr lang="en-IN" sz="5100" dirty="0"/>
          </a:p>
          <a:p>
            <a:pPr marL="457200" indent="-457200"/>
            <a:endParaRPr lang="en-US" sz="5100" dirty="0"/>
          </a:p>
          <a:p>
            <a:pPr marL="457200" indent="-457200"/>
            <a:r>
              <a:rPr lang="en-US" sz="5100" dirty="0"/>
              <a:t>In various instruments that relate to music, these amplifiers are installed.</a:t>
            </a:r>
          </a:p>
        </p:txBody>
      </p:sp>
      <p:sp>
        <p:nvSpPr>
          <p:cNvPr id="1026" name="AutoShape 2" descr="applications of mini audio amplifier from www.watelectronics.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sz="quarter" idx="1"/>
          </p:nvPr>
        </p:nvSpPr>
        <p:spPr>
          <a:xfrm>
            <a:off x="428596" y="1071546"/>
            <a:ext cx="7467600" cy="4873752"/>
          </a:xfrm>
        </p:spPr>
        <p:txBody>
          <a:bodyPr>
            <a:normAutofit/>
          </a:bodyPr>
          <a:lstStyle/>
          <a:p>
            <a:pPr marL="457200" indent="-457200"/>
            <a:r>
              <a:rPr lang="en-US" sz="2800" dirty="0"/>
              <a:t>In the radio signals broadcasting these amplifiers are used.</a:t>
            </a:r>
          </a:p>
          <a:p>
            <a:pPr marL="457200" indent="-457200"/>
            <a:endParaRPr lang="en-US" sz="2800" dirty="0"/>
          </a:p>
          <a:p>
            <a:pPr marL="457200" indent="-457200"/>
            <a:r>
              <a:rPr lang="en-US" sz="2800" dirty="0"/>
              <a:t>The signal transmission for long-distance communication is the most amplifiers that are utilized.</a:t>
            </a:r>
          </a:p>
          <a:p>
            <a:pPr marL="457200" indent="-457200"/>
            <a:endParaRPr lang="en-US" sz="2800" dirty="0"/>
          </a:p>
          <a:p>
            <a:pPr marL="457200" indent="-457200"/>
            <a:r>
              <a:rPr lang="en-US" sz="2800" dirty="0"/>
              <a:t>For the wireless transmission of the signals, audio amplification is required.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rPr>
              <a:t>Reference</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endParaRPr lang="en-IN" dirty="0"/>
          </a:p>
          <a:p>
            <a:endParaRPr lang="en-IN" dirty="0"/>
          </a:p>
          <a:p>
            <a:r>
              <a:rPr lang="en-IN" dirty="0"/>
              <a:t>Audio Power Amplifier Design Handbook(Third Edition)</a:t>
            </a:r>
          </a:p>
          <a:p>
            <a:endParaRPr lang="en-IN" dirty="0"/>
          </a:p>
          <a:p>
            <a:endParaRPr lang="en-IN" dirty="0"/>
          </a:p>
          <a:p>
            <a:endParaRPr lang="en-IN" dirty="0"/>
          </a:p>
          <a:p>
            <a:pPr algn="r">
              <a:buNone/>
            </a:pPr>
            <a:r>
              <a:rPr lang="en-IN" dirty="0"/>
              <a:t>-By Douglas Self MA, MSc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500040"/>
          <a:ext cx="7429552" cy="5961090"/>
        </p:xfrm>
        <a:graphic>
          <a:graphicData uri="http://schemas.openxmlformats.org/drawingml/2006/table">
            <a:tbl>
              <a:tblPr firstRow="1" bandRow="1">
                <a:tableStyleId>{72833802-FEF1-4C79-8D5D-14CF1EAF98D9}</a:tableStyleId>
              </a:tblPr>
              <a:tblGrid>
                <a:gridCol w="7429552">
                  <a:extLst>
                    <a:ext uri="{9D8B030D-6E8A-4147-A177-3AD203B41FA5}">
                      <a16:colId xmlns:a16="http://schemas.microsoft.com/office/drawing/2014/main" val="20000"/>
                    </a:ext>
                  </a:extLst>
                </a:gridCol>
              </a:tblGrid>
              <a:tr h="993515">
                <a:tc>
                  <a:txBody>
                    <a:bodyPr/>
                    <a:lstStyle/>
                    <a:p>
                      <a:pPr algn="ctr"/>
                      <a:r>
                        <a:rPr lang="en-IN" sz="2800" dirty="0">
                          <a:solidFill>
                            <a:schemeClr val="tx1"/>
                          </a:solidFill>
                        </a:rPr>
                        <a:t>COMPONENTS</a:t>
                      </a:r>
                      <a:r>
                        <a:rPr lang="en-IN" sz="2800" baseline="0" dirty="0">
                          <a:solidFill>
                            <a:schemeClr val="tx1"/>
                          </a:solidFill>
                        </a:rPr>
                        <a:t> ESTIMATION</a:t>
                      </a:r>
                      <a:endParaRPr lang="en-US" sz="2800" dirty="0">
                        <a:solidFill>
                          <a:schemeClr val="tx1"/>
                        </a:solidFill>
                      </a:endParaRPr>
                    </a:p>
                  </a:txBody>
                  <a:tcPr anchor="ctr"/>
                </a:tc>
                <a:extLst>
                  <a:ext uri="{0D108BD9-81ED-4DB2-BD59-A6C34878D82A}">
                    <a16:rowId xmlns:a16="http://schemas.microsoft.com/office/drawing/2014/main" val="10000"/>
                  </a:ext>
                </a:extLst>
              </a:tr>
              <a:tr h="993515">
                <a:tc>
                  <a:txBody>
                    <a:bodyPr/>
                    <a:lstStyle/>
                    <a:p>
                      <a:r>
                        <a:rPr lang="en-IN" dirty="0"/>
                        <a:t>IRFZ44N  MOSFET</a:t>
                      </a:r>
                      <a:r>
                        <a:rPr lang="en-IN" baseline="0" dirty="0"/>
                        <a:t>                                                                        318/-                  </a:t>
                      </a:r>
                      <a:endParaRPr lang="en-US" dirty="0"/>
                    </a:p>
                  </a:txBody>
                  <a:tcPr anchor="ctr"/>
                </a:tc>
                <a:extLst>
                  <a:ext uri="{0D108BD9-81ED-4DB2-BD59-A6C34878D82A}">
                    <a16:rowId xmlns:a16="http://schemas.microsoft.com/office/drawing/2014/main" val="10001"/>
                  </a:ext>
                </a:extLst>
              </a:tr>
              <a:tr h="993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Speaker                                                                                            100/-</a:t>
                      </a:r>
                      <a:endParaRPr lang="en-US" dirty="0"/>
                    </a:p>
                  </a:txBody>
                  <a:tcPr anchor="ctr"/>
                </a:tc>
                <a:extLst>
                  <a:ext uri="{0D108BD9-81ED-4DB2-BD59-A6C34878D82A}">
                    <a16:rowId xmlns:a16="http://schemas.microsoft.com/office/drawing/2014/main" val="10002"/>
                  </a:ext>
                </a:extLst>
              </a:tr>
              <a:tr h="993515">
                <a:tc>
                  <a:txBody>
                    <a:bodyPr/>
                    <a:lstStyle/>
                    <a:p>
                      <a:r>
                        <a:rPr lang="en-IN" dirty="0"/>
                        <a:t>9V Battery                                                                                       176/-</a:t>
                      </a:r>
                      <a:endParaRPr lang="en-US" dirty="0"/>
                    </a:p>
                  </a:txBody>
                  <a:tcPr anchor="ctr"/>
                </a:tc>
                <a:extLst>
                  <a:ext uri="{0D108BD9-81ED-4DB2-BD59-A6C34878D82A}">
                    <a16:rowId xmlns:a16="http://schemas.microsoft.com/office/drawing/2014/main" val="10003"/>
                  </a:ext>
                </a:extLst>
              </a:tr>
              <a:tr h="993515">
                <a:tc>
                  <a:txBody>
                    <a:bodyPr/>
                    <a:lstStyle/>
                    <a:p>
                      <a:r>
                        <a:rPr lang="en-IN" dirty="0"/>
                        <a:t>10k Resistor                                                                                     34/-</a:t>
                      </a:r>
                      <a:endParaRPr lang="en-US" dirty="0"/>
                    </a:p>
                  </a:txBody>
                  <a:tcPr anchor="ctr"/>
                </a:tc>
                <a:extLst>
                  <a:ext uri="{0D108BD9-81ED-4DB2-BD59-A6C34878D82A}">
                    <a16:rowId xmlns:a16="http://schemas.microsoft.com/office/drawing/2014/main" val="10004"/>
                  </a:ext>
                </a:extLst>
              </a:tr>
              <a:tr h="993515">
                <a:tc>
                  <a:txBody>
                    <a:bodyPr/>
                    <a:lstStyle/>
                    <a:p>
                      <a:r>
                        <a:rPr lang="en-IN" dirty="0"/>
                        <a:t>100uf Capacitor                                                                              2.45/-</a:t>
                      </a:r>
                      <a:endParaRPr lang="en-US" dirty="0"/>
                    </a:p>
                  </a:txBody>
                  <a:tcPr anchor="ctr"/>
                </a:tc>
                <a:extLst>
                  <a:ext uri="{0D108BD9-81ED-4DB2-BD59-A6C34878D82A}">
                    <a16:rowId xmlns:a16="http://schemas.microsoft.com/office/drawing/2014/main" val="10005"/>
                  </a:ext>
                </a:extLst>
              </a:tr>
            </a:tbl>
          </a:graphicData>
        </a:graphic>
      </p:graphicFrame>
      <p:sp>
        <p:nvSpPr>
          <p:cNvPr id="6" name="Content Placeholder 5"/>
          <p:cNvSpPr>
            <a:spLocks noGrp="1"/>
          </p:cNvSpPr>
          <p:nvPr>
            <p:ph sz="quarter" idx="1"/>
          </p:nvPr>
        </p:nvSpPr>
        <p:spPr>
          <a:xfrm flipH="1">
            <a:off x="7924800" y="6428232"/>
            <a:ext cx="576290" cy="45719"/>
          </a:xfrm>
        </p:spPr>
        <p:txBody>
          <a:bodyPr>
            <a:normAutofit fontScale="25000" lnSpcReduction="20000"/>
          </a:bodyPr>
          <a:lstStyle/>
          <a:p>
            <a:r>
              <a:rPr lang="en-IN"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Contents</a:t>
            </a:r>
            <a:endParaRPr lang="en-US" b="1" dirty="0">
              <a:solidFill>
                <a:schemeClr val="tx1"/>
              </a:solidFill>
            </a:endParaRPr>
          </a:p>
        </p:txBody>
      </p:sp>
      <p:sp>
        <p:nvSpPr>
          <p:cNvPr id="3" name="Content Placeholder 2"/>
          <p:cNvSpPr>
            <a:spLocks noGrp="1"/>
          </p:cNvSpPr>
          <p:nvPr>
            <p:ph sz="quarter" idx="1"/>
          </p:nvPr>
        </p:nvSpPr>
        <p:spPr>
          <a:xfrm>
            <a:off x="2928926" y="1285860"/>
            <a:ext cx="4143404" cy="4187960"/>
          </a:xfrm>
        </p:spPr>
        <p:txBody>
          <a:bodyPr>
            <a:noAutofit/>
          </a:bodyPr>
          <a:lstStyle/>
          <a:p>
            <a:r>
              <a:rPr lang="en-IN" sz="1800" dirty="0"/>
              <a:t>Objectives</a:t>
            </a:r>
          </a:p>
          <a:p>
            <a:pPr>
              <a:buNone/>
            </a:pPr>
            <a:endParaRPr lang="en-IN" sz="1800" dirty="0"/>
          </a:p>
          <a:p>
            <a:r>
              <a:rPr lang="en-IN" sz="1800" dirty="0"/>
              <a:t>Diagram</a:t>
            </a:r>
          </a:p>
          <a:p>
            <a:pPr>
              <a:buNone/>
            </a:pPr>
            <a:endParaRPr lang="en-IN" sz="1800" dirty="0"/>
          </a:p>
          <a:p>
            <a:r>
              <a:rPr lang="en-IN" sz="1800" dirty="0"/>
              <a:t>Abstract</a:t>
            </a:r>
          </a:p>
          <a:p>
            <a:pPr>
              <a:buNone/>
            </a:pPr>
            <a:endParaRPr lang="en-IN" sz="1800" dirty="0"/>
          </a:p>
          <a:p>
            <a:r>
              <a:rPr lang="en-IN" sz="1800" dirty="0"/>
              <a:t>Working Principle</a:t>
            </a:r>
          </a:p>
          <a:p>
            <a:pPr>
              <a:buNone/>
            </a:pPr>
            <a:endParaRPr lang="en-IN" sz="1800" dirty="0"/>
          </a:p>
          <a:p>
            <a:r>
              <a:rPr lang="en-IN" sz="1800" dirty="0"/>
              <a:t>Components</a:t>
            </a:r>
          </a:p>
          <a:p>
            <a:endParaRPr lang="en-IN" sz="1800" dirty="0"/>
          </a:p>
          <a:p>
            <a:r>
              <a:rPr lang="en-IN" sz="1800" dirty="0"/>
              <a:t>Advantages</a:t>
            </a:r>
          </a:p>
          <a:p>
            <a:pPr>
              <a:buNone/>
            </a:pPr>
            <a:endParaRPr lang="en-IN" sz="1800" dirty="0"/>
          </a:p>
          <a:p>
            <a:r>
              <a:rPr lang="en-IN" sz="1800" dirty="0"/>
              <a:t>Applications</a:t>
            </a:r>
          </a:p>
          <a:p>
            <a:pPr>
              <a:buNone/>
            </a:pPr>
            <a:endParaRPr lang="en-IN" sz="1800" dirty="0"/>
          </a:p>
          <a:p>
            <a:r>
              <a:rPr lang="en-IN" sz="1800" dirty="0"/>
              <a:t>References</a:t>
            </a:r>
            <a:br>
              <a:rPr lang="en-IN" sz="1800" dirty="0"/>
            </a:br>
            <a:endParaRPr lang="en-IN" sz="1800" dirty="0"/>
          </a:p>
          <a:p>
            <a:pPr>
              <a:buNone/>
            </a:pP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pic>
        <p:nvPicPr>
          <p:cNvPr id="4" name="Content Placeholder 3" descr="thank-you-lettering-blurred-lights-background-thank-you-lettering-102011881.jpg"/>
          <p:cNvPicPr>
            <a:picLocks noGrp="1" noChangeAspect="1"/>
          </p:cNvPicPr>
          <p:nvPr>
            <p:ph sz="quarter" idx="1"/>
          </p:nvPr>
        </p:nvPicPr>
        <p:blipFill>
          <a:blip r:embed="rId2"/>
          <a:stretch>
            <a:fillRect/>
          </a:stretch>
        </p:blipFill>
        <p:spPr>
          <a:xfrm>
            <a:off x="642910" y="785794"/>
            <a:ext cx="7505681" cy="500066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rPr>
              <a:t>Objectives</a:t>
            </a:r>
            <a:endParaRPr lang="en-US" b="1" dirty="0">
              <a:solidFill>
                <a:schemeClr val="tx1"/>
              </a:solidFill>
            </a:endParaRPr>
          </a:p>
        </p:txBody>
      </p:sp>
      <p:sp>
        <p:nvSpPr>
          <p:cNvPr id="3" name="Content Placeholder 2"/>
          <p:cNvSpPr>
            <a:spLocks noGrp="1"/>
          </p:cNvSpPr>
          <p:nvPr>
            <p:ph sz="quarter" idx="1"/>
          </p:nvPr>
        </p:nvSpPr>
        <p:spPr>
          <a:xfrm>
            <a:off x="785786" y="1785926"/>
            <a:ext cx="6972320" cy="4873752"/>
          </a:xfrm>
        </p:spPr>
        <p:txBody>
          <a:bodyPr>
            <a:normAutofit/>
          </a:bodyPr>
          <a:lstStyle/>
          <a:p>
            <a:pPr algn="just"/>
            <a:r>
              <a:rPr lang="en-US" sz="3200" dirty="0"/>
              <a:t>The goal of audio amplifiers are reproduce input audio signals at sound-producing output elements, with desired volume and power levels faithfully, efficiently, and at low distortion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pPr algn="ctr"/>
            <a:r>
              <a:rPr lang="en-IN" b="1" dirty="0">
                <a:solidFill>
                  <a:schemeClr val="tx1"/>
                </a:solidFill>
              </a:rPr>
              <a:t>Speaker Audio Amplifier</a:t>
            </a:r>
            <a:endParaRPr lang="en-US" b="1" dirty="0">
              <a:solidFill>
                <a:schemeClr val="tx1"/>
              </a:solidFill>
            </a:endParaRPr>
          </a:p>
        </p:txBody>
      </p:sp>
      <p:pic>
        <p:nvPicPr>
          <p:cNvPr id="6" name="Content Placeholder 5" descr="WhatsApp Image 2022-09-05 at 7.17.27 PM.jpeg"/>
          <p:cNvPicPr>
            <a:picLocks noGrp="1" noChangeAspect="1"/>
          </p:cNvPicPr>
          <p:nvPr>
            <p:ph sz="quarter" idx="1"/>
          </p:nvPr>
        </p:nvPicPr>
        <p:blipFill>
          <a:blip r:embed="rId2">
            <a:lum contrast="20000"/>
          </a:blip>
          <a:srcRect t="31498" b="30704"/>
          <a:stretch>
            <a:fillRect/>
          </a:stretch>
        </p:blipFill>
        <p:spPr>
          <a:xfrm>
            <a:off x="1285852" y="1428736"/>
            <a:ext cx="6536577" cy="435771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pPr algn="ctr"/>
            <a:r>
              <a:rPr lang="en-IN" b="1" dirty="0">
                <a:solidFill>
                  <a:schemeClr val="tx1"/>
                </a:solidFill>
              </a:rPr>
              <a:t>Abstract</a:t>
            </a:r>
            <a:endParaRPr lang="en-US" b="1" dirty="0">
              <a:solidFill>
                <a:schemeClr val="tx1"/>
              </a:solidFill>
            </a:endParaRPr>
          </a:p>
        </p:txBody>
      </p:sp>
      <p:sp>
        <p:nvSpPr>
          <p:cNvPr id="3" name="Content Placeholder 2"/>
          <p:cNvSpPr>
            <a:spLocks noGrp="1"/>
          </p:cNvSpPr>
          <p:nvPr>
            <p:ph sz="quarter" idx="1"/>
          </p:nvPr>
        </p:nvSpPr>
        <p:spPr>
          <a:xfrm>
            <a:off x="428596" y="1357298"/>
            <a:ext cx="7467600" cy="4873752"/>
          </a:xfrm>
        </p:spPr>
        <p:txBody>
          <a:bodyPr>
            <a:noAutofit/>
          </a:bodyPr>
          <a:lstStyle/>
          <a:p>
            <a:r>
              <a:rPr lang="en-US" sz="2800" dirty="0"/>
              <a:t>The need of this intermediate circuitry exists so that we can hear crystal clear music from the music systems. The signals given by an audio transmitter device such as cell phone through a 3.5mm audio jack cable is very low in amplitude. Such a signal if given to the speaker, the sound output given by the speaker will be very less and might not be audible even to a nearby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sz="quarter" idx="1"/>
          </p:nvPr>
        </p:nvSpPr>
        <p:spPr>
          <a:xfrm>
            <a:off x="428596" y="1214422"/>
            <a:ext cx="7467600" cy="4873752"/>
          </a:xfrm>
        </p:spPr>
        <p:txBody>
          <a:bodyPr>
            <a:normAutofit/>
          </a:bodyPr>
          <a:lstStyle/>
          <a:p>
            <a:pPr algn="just"/>
            <a:r>
              <a:rPr lang="en-US" sz="2800" dirty="0"/>
              <a:t>The amplifier circuitry amplifies this audio signal. Audio frequency range lies in the frequency range of 20Hz – 20KHz. The purpose of audio amplifier lies in to increase the amplitude of signals lying in this frequency range and suppress the rest. With the help of two potentiometers we can vary the gain factor or the volume of the audio amplifier.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pPr algn="ctr"/>
            <a:r>
              <a:rPr lang="en-IN" b="1" dirty="0">
                <a:solidFill>
                  <a:schemeClr val="tx1"/>
                </a:solidFill>
              </a:rPr>
              <a:t>Working Principle</a:t>
            </a:r>
            <a:endParaRPr lang="en-US" b="1" dirty="0">
              <a:solidFill>
                <a:schemeClr val="tx1"/>
              </a:solidFill>
            </a:endParaRPr>
          </a:p>
        </p:txBody>
      </p:sp>
      <p:sp>
        <p:nvSpPr>
          <p:cNvPr id="3" name="Content Placeholder 2"/>
          <p:cNvSpPr>
            <a:spLocks noGrp="1"/>
          </p:cNvSpPr>
          <p:nvPr>
            <p:ph sz="quarter" idx="1"/>
          </p:nvPr>
        </p:nvSpPr>
        <p:spPr>
          <a:xfrm>
            <a:off x="500034" y="1214422"/>
            <a:ext cx="7467600" cy="4873752"/>
          </a:xfrm>
        </p:spPr>
        <p:txBody>
          <a:bodyPr>
            <a:noAutofit/>
          </a:bodyPr>
          <a:lstStyle/>
          <a:p>
            <a:pPr algn="just"/>
            <a:endParaRPr lang="en-US" sz="2800" dirty="0"/>
          </a:p>
          <a:p>
            <a:pPr algn="just"/>
            <a:r>
              <a:rPr lang="en-US" sz="2800" dirty="0"/>
              <a:t>An amplifier takes an input signal from a source, such as a laptop, turntable or CD player, and creates a larger copy of the original signal before it’s sent to the speakers.</a:t>
            </a:r>
          </a:p>
          <a:p>
            <a:pPr algn="just">
              <a:buNone/>
            </a:pPr>
            <a:endParaRPr lang="en-US" sz="2800" dirty="0"/>
          </a:p>
          <a:p>
            <a:pPr algn="just"/>
            <a:r>
              <a:rPr lang="en-US" sz="2800" dirty="0"/>
              <a:t>It gets the power to do this from your mains electricity, which is sent directly to the power supply within the amplifier.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sz="quarter" idx="1"/>
          </p:nvPr>
        </p:nvSpPr>
        <p:spPr>
          <a:xfrm>
            <a:off x="642910" y="1071546"/>
            <a:ext cx="7467600" cy="4873752"/>
          </a:xfrm>
        </p:spPr>
        <p:txBody>
          <a:bodyPr>
            <a:noAutofit/>
          </a:bodyPr>
          <a:lstStyle/>
          <a:p>
            <a:r>
              <a:rPr lang="en-US" sz="2800" dirty="0"/>
              <a:t>The transistor works like a valve, and determines the amount of current that flows through the circuit at any time. It bases that decision on the size of the input signal from the source.</a:t>
            </a:r>
          </a:p>
          <a:p>
            <a:pPr>
              <a:buNone/>
            </a:pPr>
            <a:endParaRPr lang="en-US" sz="2800" dirty="0"/>
          </a:p>
          <a:p>
            <a:r>
              <a:rPr lang="en-US" sz="2800" dirty="0"/>
              <a:t>The volume control is the final bit of the puzzle, which decides how much of this current is passed through to the speakers.</a:t>
            </a:r>
          </a:p>
          <a:p>
            <a:endParaRPr lang="en-US" sz="2800" dirty="0"/>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rPr>
              <a:t>Components</a:t>
            </a:r>
            <a:endParaRPr lang="en-US" b="1" dirty="0">
              <a:solidFill>
                <a:schemeClr val="tx1"/>
              </a:solidFill>
            </a:endParaRPr>
          </a:p>
        </p:txBody>
      </p:sp>
      <p:sp>
        <p:nvSpPr>
          <p:cNvPr id="3" name="Content Placeholder 2"/>
          <p:cNvSpPr>
            <a:spLocks noGrp="1"/>
          </p:cNvSpPr>
          <p:nvPr>
            <p:ph sz="quarter" idx="1"/>
          </p:nvPr>
        </p:nvSpPr>
        <p:spPr>
          <a:xfrm>
            <a:off x="1000100" y="1984248"/>
            <a:ext cx="4143404" cy="4873752"/>
          </a:xfrm>
        </p:spPr>
        <p:txBody>
          <a:bodyPr>
            <a:normAutofit lnSpcReduction="10000"/>
          </a:bodyPr>
          <a:lstStyle/>
          <a:p>
            <a:r>
              <a:rPr lang="en-US" dirty="0"/>
              <a:t>IRFZ44N MOSFET</a:t>
            </a:r>
          </a:p>
          <a:p>
            <a:endParaRPr lang="en-IN" dirty="0"/>
          </a:p>
          <a:p>
            <a:r>
              <a:rPr lang="en-IN" dirty="0"/>
              <a:t>Speaker</a:t>
            </a:r>
          </a:p>
          <a:p>
            <a:endParaRPr lang="en-IN" dirty="0"/>
          </a:p>
          <a:p>
            <a:r>
              <a:rPr lang="en-IN" dirty="0"/>
              <a:t>9V Battery</a:t>
            </a:r>
          </a:p>
          <a:p>
            <a:endParaRPr lang="en-IN" dirty="0"/>
          </a:p>
          <a:p>
            <a:r>
              <a:rPr lang="en-IN" dirty="0"/>
              <a:t>10k Resistor</a:t>
            </a:r>
          </a:p>
          <a:p>
            <a:endParaRPr lang="en-IN" dirty="0"/>
          </a:p>
          <a:p>
            <a:r>
              <a:rPr lang="en-IN" dirty="0"/>
              <a:t>100uf Capacitor</a:t>
            </a:r>
          </a:p>
          <a:p>
            <a:endParaRPr lang="en-IN" dirty="0"/>
          </a:p>
          <a:p>
            <a:r>
              <a:rPr lang="en-IN" dirty="0"/>
              <a:t>AUX Pin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818</TotalTime>
  <Words>726</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Schoolbook</vt:lpstr>
      <vt:lpstr>Times New Roman</vt:lpstr>
      <vt:lpstr>Wingdings</vt:lpstr>
      <vt:lpstr>Wingdings 2</vt:lpstr>
      <vt:lpstr>Oriel</vt:lpstr>
      <vt:lpstr> Speaker Audio Amplifier </vt:lpstr>
      <vt:lpstr>Contents</vt:lpstr>
      <vt:lpstr>Objectives</vt:lpstr>
      <vt:lpstr>Speaker Audio Amplifier</vt:lpstr>
      <vt:lpstr>Abstract</vt:lpstr>
      <vt:lpstr> </vt:lpstr>
      <vt:lpstr>Working Principle</vt:lpstr>
      <vt:lpstr>  </vt:lpstr>
      <vt:lpstr>Components</vt:lpstr>
      <vt:lpstr>IRFZ44N MOSFET</vt:lpstr>
      <vt:lpstr>Speaker</vt:lpstr>
      <vt:lpstr>9V Battery</vt:lpstr>
      <vt:lpstr>10k Resistor</vt:lpstr>
      <vt:lpstr>100uf Capacitor</vt:lpstr>
      <vt:lpstr>Advantages</vt:lpstr>
      <vt:lpstr>Applications</vt:lpstr>
      <vt:lpstr>  </vt:lpstr>
      <vt:lpstr>Reference</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Sangavi M</cp:lastModifiedBy>
  <cp:revision>22</cp:revision>
  <dcterms:created xsi:type="dcterms:W3CDTF">2022-09-04T04:47:14Z</dcterms:created>
  <dcterms:modified xsi:type="dcterms:W3CDTF">2024-03-04T13:35:22Z</dcterms:modified>
</cp:coreProperties>
</file>