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handoutMasterIdLst>
    <p:handoutMasterId r:id="rId24"/>
  </p:handoutMasterIdLst>
  <p:sldIdLst>
    <p:sldId id="310" r:id="rId5"/>
    <p:sldId id="312" r:id="rId6"/>
    <p:sldId id="313" r:id="rId7"/>
    <p:sldId id="314" r:id="rId8"/>
    <p:sldId id="323" r:id="rId9"/>
    <p:sldId id="324" r:id="rId10"/>
    <p:sldId id="319" r:id="rId11"/>
    <p:sldId id="318" r:id="rId12"/>
    <p:sldId id="317" r:id="rId13"/>
    <p:sldId id="320" r:id="rId14"/>
    <p:sldId id="321" r:id="rId15"/>
    <p:sldId id="322" r:id="rId16"/>
    <p:sldId id="325" r:id="rId17"/>
    <p:sldId id="326" r:id="rId18"/>
    <p:sldId id="327" r:id="rId19"/>
    <p:sldId id="328" r:id="rId20"/>
    <p:sldId id="329" r:id="rId21"/>
    <p:sldId id="33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8595"/>
    <a:srgbClr val="90A1AD"/>
    <a:srgbClr val="6E5252"/>
    <a:srgbClr val="E61C0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C32139-01DC-49C4-9A08-F1E88135E23D}" v="114" dt="2024-04-22T15:20:46.576"/>
  </p1510:revLst>
</p1510:revInfo>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4/22/2024</a:t>
            </a:fld>
            <a:endParaRPr lang="en-US"/>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57874-EF65-4B61-B062-40C932C81294}" type="slidenum">
              <a:rPr lang="en-US" smtClean="0"/>
              <a:t>‹#›</a:t>
            </a:fld>
            <a:endParaRPr lang="en-US"/>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4FE048-FAD0-D943-9A17-3C4CB7633182}" type="datetimeFigureOut">
              <a:rPr lang="en-US" smtClean="0"/>
              <a:t>4/22/2024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247812-3409-784D-BAE7-ABE53735D59F}" type="slidenum">
              <a:rPr lang="en-US" smtClean="0"/>
              <a:t>‹#›</a:t>
            </a:fld>
            <a:endParaRPr lang="en-US"/>
          </a:p>
        </p:txBody>
      </p:sp>
    </p:spTree>
    <p:extLst>
      <p:ext uri="{BB962C8B-B14F-4D97-AF65-F5344CB8AC3E}">
        <p14:creationId xmlns:p14="http://schemas.microsoft.com/office/powerpoint/2010/main" val="1015030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A7F58C7-D277-8F14-F024-4B41D20D054F}"/>
              </a:ext>
            </a:extLst>
          </p:cNvPr>
          <p:cNvSpPr>
            <a:spLocks noGrp="1"/>
          </p:cNvSpPr>
          <p:nvPr>
            <p:ph type="pic" sz="quarter" idx="10"/>
          </p:nvPr>
        </p:nvSpPr>
        <p:spPr>
          <a:xfrm>
            <a:off x="0" y="0"/>
            <a:ext cx="12192000" cy="6858000"/>
          </a:xfrm>
        </p:spPr>
        <p:txBody>
          <a:bodyPr>
            <a:normAutofit/>
          </a:bodyPr>
          <a:lstStyle>
            <a:lvl1pPr marL="0" indent="0" algn="ctr">
              <a:buNone/>
              <a:defRPr sz="2000">
                <a:solidFill>
                  <a:schemeClr val="bg1"/>
                </a:solidFill>
              </a:defRPr>
            </a:lvl1pPr>
          </a:lstStyle>
          <a:p>
            <a:r>
              <a:rPr lang="en-US"/>
              <a:t>Click icon to add picture</a:t>
            </a:r>
          </a:p>
        </p:txBody>
      </p: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1524000" y="2286000"/>
            <a:ext cx="9144000" cy="2286000"/>
          </a:xfrm>
        </p:spPr>
        <p:txBody>
          <a:bodyPr anchor="ctr" anchorCtr="0">
            <a:noAutofit/>
          </a:bodyPr>
          <a:lstStyle>
            <a:lvl1pPr algn="ctr">
              <a:defRPr sz="4800">
                <a:solidFill>
                  <a:schemeClr val="bg1"/>
                </a:solidFill>
              </a:defRPr>
            </a:lvl1pPr>
          </a:lstStyle>
          <a:p>
            <a:r>
              <a:rPr lang="en-US"/>
              <a:t>Click to add title</a:t>
            </a:r>
          </a:p>
        </p:txBody>
      </p:sp>
    </p:spTree>
    <p:extLst>
      <p:ext uri="{BB962C8B-B14F-4D97-AF65-F5344CB8AC3E}">
        <p14:creationId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a:t>Click to add title</a:t>
            </a:r>
          </a:p>
        </p:txBody>
      </p:sp>
      <p:sp>
        <p:nvSpPr>
          <p:cNvPr id="8" name="Content Placeholder 10">
            <a:extLst>
              <a:ext uri="{FF2B5EF4-FFF2-40B4-BE49-F238E27FC236}">
                <a16:creationId xmlns:a16="http://schemas.microsoft.com/office/drawing/2014/main" id="{A524C1E0-92FE-D7D2-83A7-46D29A838874}"/>
              </a:ext>
            </a:extLst>
          </p:cNvPr>
          <p:cNvSpPr>
            <a:spLocks noGrp="1"/>
          </p:cNvSpPr>
          <p:nvPr>
            <p:ph sz="quarter" idx="15" hasCustomPrompt="1"/>
          </p:nvPr>
        </p:nvSpPr>
        <p:spPr>
          <a:xfrm>
            <a:off x="838200"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a:extLst>
              <a:ext uri="{FF2B5EF4-FFF2-40B4-BE49-F238E27FC236}">
                <a16:creationId xmlns:a16="http://schemas.microsoft.com/office/drawing/2014/main" id="{427E0367-8E38-8905-DC9A-D0C376A591A7}"/>
              </a:ext>
            </a:extLst>
          </p:cNvPr>
          <p:cNvSpPr>
            <a:spLocks noGrp="1"/>
          </p:cNvSpPr>
          <p:nvPr>
            <p:ph sz="quarter" idx="16" hasCustomPrompt="1"/>
          </p:nvPr>
        </p:nvSpPr>
        <p:spPr>
          <a:xfrm>
            <a:off x="6219464"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0" name="Rectangle 9">
            <a:extLst>
              <a:ext uri="{FF2B5EF4-FFF2-40B4-BE49-F238E27FC236}">
                <a16:creationId xmlns:a16="http://schemas.microsoft.com/office/drawing/2014/main" id="{43D847DE-29F2-8ABB-1718-34BED4F37718}"/>
              </a:ext>
              <a:ext uri="{C183D7F6-B498-43B3-948B-1728B52AA6E4}">
                <adec:decorative xmlns:adec="http://schemas.microsoft.com/office/drawing/2017/decorative"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4/22/2024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3770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anchor="ctr" anchorCtr="0">
            <a:noAutofit/>
          </a:bodyPr>
          <a:lstStyle>
            <a:lvl1pPr algn="ctr">
              <a:defRPr sz="3200"/>
            </a:lvl1pPr>
          </a:lstStyle>
          <a:p>
            <a:r>
              <a:rPr lang="en-US"/>
              <a:t>Click to add title</a:t>
            </a:r>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613186" y="2107800"/>
            <a:ext cx="10965628" cy="3920196"/>
          </a:xfrm>
        </p:spPr>
        <p:txBody>
          <a:bodyPr/>
          <a:lstStyle>
            <a:lvl1pPr>
              <a:defRPr/>
            </a:lvl1pPr>
          </a:lstStyle>
          <a:p>
            <a:r>
              <a:rPr lang="en-US"/>
              <a:t>Click icon to add table</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4/22/2024</a:t>
            </a:fld>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62609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6EE6F3F-63EB-5C0E-2307-3B7CBBA1C374}"/>
              </a:ext>
            </a:extLst>
          </p:cNvPr>
          <p:cNvSpPr>
            <a:spLocks noGrp="1"/>
          </p:cNvSpPr>
          <p:nvPr>
            <p:ph type="pic" sz="quarter" idx="11"/>
          </p:nvPr>
        </p:nvSpPr>
        <p:spPr>
          <a:xfrm>
            <a:off x="0" y="0"/>
            <a:ext cx="12192000" cy="6858000"/>
          </a:xfrm>
          <a:solidFill>
            <a:schemeClr val="tx1"/>
          </a:solidFill>
        </p:spPr>
        <p:txBody>
          <a:bodyPr>
            <a:normAutofit/>
          </a:bodyPr>
          <a:lstStyle>
            <a:lvl1pPr marL="0" indent="0" algn="ctr">
              <a:buNone/>
              <a:defRPr sz="2000">
                <a:solidFill>
                  <a:schemeClr val="bg1"/>
                </a:solidFill>
              </a:defRPr>
            </a:lvl1pPr>
          </a:lstStyle>
          <a:p>
            <a:r>
              <a:rPr lang="en-US"/>
              <a:t>Click icon to add picture</a:t>
            </a:r>
          </a:p>
        </p:txBody>
      </p: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1362437" y="400485"/>
            <a:ext cx="9467127" cy="2527911"/>
          </a:xfrm>
        </p:spPr>
        <p:txBody>
          <a:bodyPr anchor="b">
            <a:noAutofit/>
          </a:bodyPr>
          <a:lstStyle>
            <a:lvl1pPr algn="ctr">
              <a:spcBef>
                <a:spcPts val="1000"/>
              </a:spcBef>
              <a:defRPr>
                <a:solidFill>
                  <a:schemeClr val="bg1"/>
                </a:solidFill>
              </a:defRPr>
            </a:lvl1pPr>
          </a:lstStyle>
          <a:p>
            <a:r>
              <a:rPr lang="en-US"/>
              <a:t>Click to add title</a:t>
            </a:r>
          </a:p>
        </p:txBody>
      </p:sp>
      <p:sp>
        <p:nvSpPr>
          <p:cNvPr id="10" name="Text Placeholder 9">
            <a:extLst>
              <a:ext uri="{FF2B5EF4-FFF2-40B4-BE49-F238E27FC236}">
                <a16:creationId xmlns:a16="http://schemas.microsoft.com/office/drawing/2014/main" id="{E12DA517-30B0-BC62-0422-F995FB9189E2}"/>
              </a:ext>
            </a:extLst>
          </p:cNvPr>
          <p:cNvSpPr>
            <a:spLocks noGrp="1"/>
          </p:cNvSpPr>
          <p:nvPr>
            <p:ph type="body" sz="quarter" idx="10" hasCustomPrompt="1"/>
          </p:nvPr>
        </p:nvSpPr>
        <p:spPr>
          <a:xfrm>
            <a:off x="1362075" y="3738622"/>
            <a:ext cx="9467850" cy="2527911"/>
          </a:xfrm>
        </p:spPr>
        <p:txBody>
          <a:bodyPr>
            <a:normAutofit/>
          </a:bodyPr>
          <a:lstStyle>
            <a:lvl1pPr marL="0" indent="0" algn="ctr">
              <a:spcBef>
                <a:spcPts val="1000"/>
              </a:spcBef>
              <a:buNone/>
              <a:defRPr sz="1800">
                <a:solidFill>
                  <a:schemeClr val="bg1"/>
                </a:solidFill>
              </a:defRPr>
            </a:lvl1pPr>
            <a:lvl2pPr marL="457200" indent="0" algn="ctr">
              <a:spcBef>
                <a:spcPts val="1000"/>
              </a:spcBef>
              <a:buNone/>
              <a:defRPr sz="1800">
                <a:solidFill>
                  <a:schemeClr val="bg1"/>
                </a:solidFill>
              </a:defRPr>
            </a:lvl2pPr>
            <a:lvl3pPr marL="914400" indent="0" algn="ctr">
              <a:spcBef>
                <a:spcPts val="1000"/>
              </a:spcBef>
              <a:buNone/>
              <a:defRPr sz="1800">
                <a:solidFill>
                  <a:schemeClr val="bg1"/>
                </a:solidFill>
              </a:defRPr>
            </a:lvl3pPr>
            <a:lvl4pPr marL="1371600" indent="0" algn="ctr">
              <a:spcBef>
                <a:spcPts val="1000"/>
              </a:spcBef>
              <a:buNone/>
              <a:defRPr sz="1800">
                <a:solidFill>
                  <a:schemeClr val="bg1"/>
                </a:solidFill>
              </a:defRPr>
            </a:lvl4pPr>
            <a:lvl5pPr marL="1828800" indent="0" algn="ctr">
              <a:spcBef>
                <a:spcPts val="1000"/>
              </a:spcBef>
              <a:buNone/>
              <a:defRPr sz="1800">
                <a:solidFill>
                  <a:schemeClr val="bg1"/>
                </a:solidFill>
              </a:defRPr>
            </a:lvl5pPr>
          </a:lstStyle>
          <a:p>
            <a:pPr lvl="0"/>
            <a:r>
              <a:rPr lang="en-US"/>
              <a:t>Click to add text</a:t>
            </a:r>
          </a:p>
        </p:txBody>
      </p:sp>
    </p:spTree>
    <p:extLst>
      <p:ext uri="{BB962C8B-B14F-4D97-AF65-F5344CB8AC3E}">
        <p14:creationId xmlns:p14="http://schemas.microsoft.com/office/powerpoint/2010/main"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6562816" y="457200"/>
            <a:ext cx="4837176" cy="1993392"/>
          </a:xfrm>
        </p:spPr>
        <p:txBody>
          <a:bodyPr anchor="b">
            <a:noAutofit/>
          </a:bodyPr>
          <a:lstStyle>
            <a:lvl1pPr>
              <a:defRPr sz="3200"/>
            </a:lvl1pPr>
          </a:lstStyle>
          <a:p>
            <a:r>
              <a:rPr lang="en-US"/>
              <a:t>Click to add title</a:t>
            </a:r>
          </a:p>
        </p:txBody>
      </p:sp>
      <p:sp>
        <p:nvSpPr>
          <p:cNvPr id="10" name="Picture Placeholder 9">
            <a:extLst>
              <a:ext uri="{FF2B5EF4-FFF2-40B4-BE49-F238E27FC236}">
                <a16:creationId xmlns:a16="http://schemas.microsoft.com/office/drawing/2014/main" id="{6B8CBAD6-FC79-B2BB-0B67-26429A6D4C8C}"/>
              </a:ext>
            </a:extLst>
          </p:cNvPr>
          <p:cNvSpPr>
            <a:spLocks noGrp="1"/>
          </p:cNvSpPr>
          <p:nvPr>
            <p:ph type="pic" sz="quarter" idx="10"/>
          </p:nvPr>
        </p:nvSpPr>
        <p:spPr>
          <a:xfrm>
            <a:off x="-28882" y="0"/>
            <a:ext cx="6115050" cy="6858000"/>
          </a:xfrm>
          <a:prstGeom prst="parallelogram">
            <a:avLst/>
          </a:prstGeom>
          <a:ln>
            <a:noFill/>
          </a:ln>
        </p:spPr>
        <p:txBody>
          <a:bodyPr tIns="0">
            <a:normAutofit/>
          </a:bodyPr>
          <a:lstStyle>
            <a:lvl1pPr marL="0" indent="0" algn="ctr">
              <a:buNone/>
              <a:defRPr sz="2000"/>
            </a:lvl1pPr>
          </a:lstStyle>
          <a:p>
            <a:r>
              <a:rPr lang="en-US"/>
              <a:t>Click icon to add picture</a:t>
            </a:r>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562818" y="2752344"/>
            <a:ext cx="4837174" cy="3136392"/>
          </a:xfrm>
        </p:spPr>
        <p:txBody>
          <a:bodyPr anchor="t" anchorCtr="0">
            <a:normAutofit/>
          </a:bodyPr>
          <a:lstStyle>
            <a:lvl1pPr marL="0" indent="0">
              <a:lnSpc>
                <a:spcPct val="150000"/>
              </a:lnSpc>
              <a:spcBef>
                <a:spcPts val="1000"/>
              </a:spcBef>
              <a:buNone/>
              <a:defRPr sz="1800" cap="all" spc="300" baseline="0"/>
            </a:lvl1pPr>
            <a:lvl2pPr marL="457200" indent="0">
              <a:lnSpc>
                <a:spcPct val="150000"/>
              </a:lnSpc>
              <a:spcBef>
                <a:spcPts val="1000"/>
              </a:spcBef>
              <a:buNone/>
              <a:defRPr sz="1800" cap="all" spc="300" baseline="0"/>
            </a:lvl2pPr>
            <a:lvl3pPr marL="914400" indent="0">
              <a:lnSpc>
                <a:spcPct val="150000"/>
              </a:lnSpc>
              <a:spcBef>
                <a:spcPts val="1000"/>
              </a:spcBef>
              <a:buNone/>
              <a:defRPr sz="1800" cap="all" spc="300" baseline="0"/>
            </a:lvl3pPr>
            <a:lvl4pPr marL="1371600" indent="0">
              <a:lnSpc>
                <a:spcPct val="150000"/>
              </a:lnSpc>
              <a:spcBef>
                <a:spcPts val="1000"/>
              </a:spcBef>
              <a:buNone/>
              <a:defRPr sz="1800" cap="all" spc="300" baseline="0"/>
            </a:lvl4pPr>
            <a:lvl5pPr marL="1828800" indent="0">
              <a:lnSpc>
                <a:spcPct val="150000"/>
              </a:lnSpc>
              <a:spcBef>
                <a:spcPts val="1000"/>
              </a:spcBef>
              <a:buNone/>
              <a:defRPr sz="1800" cap="all" spc="300" baseline="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1" name="Rectangle 10">
            <a:extLst>
              <a:ext uri="{FF2B5EF4-FFF2-40B4-BE49-F238E27FC236}">
                <a16:creationId xmlns:a16="http://schemas.microsoft.com/office/drawing/2014/main" id="{934796A3-781D-5244-DAB8-2D6EE0AC3B70}"/>
              </a:ext>
              <a:ext uri="{C183D7F6-B498-43B3-948B-1728B52AA6E4}">
                <adec:decorative xmlns:adec="http://schemas.microsoft.com/office/drawing/2017/decorative" val="1"/>
              </a:ext>
            </a:extLst>
          </p:cNvPr>
          <p:cNvSpPr/>
          <p:nvPr userDrawn="1"/>
        </p:nvSpPr>
        <p:spPr>
          <a:xfrm>
            <a:off x="6562817"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43880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1117600" y="762000"/>
            <a:ext cx="5066250" cy="2900680"/>
          </a:xfrm>
        </p:spPr>
        <p:txBody>
          <a:bodyPr anchor="b">
            <a:noAutofit/>
          </a:bodyPr>
          <a:lstStyle>
            <a:lvl1pPr algn="ctr">
              <a:defRPr sz="3200"/>
            </a:lvl1pPr>
          </a:lstStyle>
          <a:p>
            <a:r>
              <a:rPr lang="en-US"/>
              <a:t>Click to edit Master title style</a:t>
            </a:r>
          </a:p>
        </p:txBody>
      </p:sp>
      <p:sp>
        <p:nvSpPr>
          <p:cNvPr id="12" name="Picture Placeholder 11">
            <a:extLst>
              <a:ext uri="{FF2B5EF4-FFF2-40B4-BE49-F238E27FC236}">
                <a16:creationId xmlns:a16="http://schemas.microsoft.com/office/drawing/2014/main" id="{82836803-D9E6-3DF1-3B90-1E7E677CC7B7}"/>
              </a:ext>
            </a:extLst>
          </p:cNvPr>
          <p:cNvSpPr>
            <a:spLocks noGrp="1"/>
          </p:cNvSpPr>
          <p:nvPr>
            <p:ph type="pic" sz="quarter" idx="10" hasCustomPrompt="1"/>
          </p:nvPr>
        </p:nvSpPr>
        <p:spPr>
          <a:xfrm flipH="1">
            <a:off x="6086167" y="-22225"/>
            <a:ext cx="6080760" cy="6902450"/>
          </a:xfrm>
          <a:prstGeom prst="parallelogram">
            <a:avLst/>
          </a:prstGeom>
          <a:ln>
            <a:noFill/>
          </a:ln>
        </p:spPr>
        <p:txBody>
          <a:bodyPr lIns="0" tIns="0">
            <a:normAutofit/>
          </a:bodyPr>
          <a:lstStyle>
            <a:lvl1pPr marL="0" indent="0" algn="l">
              <a:buNone/>
              <a:defRPr sz="2000"/>
            </a:lvl1pPr>
          </a:lstStyle>
          <a:p>
            <a:r>
              <a:rPr lang="en-US"/>
              <a:t>Click icon to add image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117600" y="4145280"/>
            <a:ext cx="5066250" cy="690880"/>
          </a:xfrm>
          <a:gradFill flip="none" rotWithShape="1">
            <a:gsLst>
              <a:gs pos="0">
                <a:schemeClr val="accent5"/>
              </a:gs>
              <a:gs pos="100000">
                <a:schemeClr val="accent2">
                  <a:lumMod val="97000"/>
                  <a:lumOff val="3000"/>
                </a:schemeClr>
              </a:gs>
              <a:gs pos="50000">
                <a:schemeClr val="accent1"/>
              </a:gs>
            </a:gsLst>
            <a:lin ang="10200000" scaled="0"/>
            <a:tileRect/>
          </a:gradFill>
        </p:spPr>
        <p:txBody>
          <a:bodyPr anchor="ctr">
            <a:normAutofit/>
          </a:bodyPr>
          <a:lstStyle>
            <a:lvl1pPr marL="0" indent="0" algn="ctr">
              <a:buNone/>
              <a:defRPr sz="2400" cap="all" baseline="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add subtitle</a:t>
            </a:r>
          </a:p>
        </p:txBody>
      </p:sp>
    </p:spTree>
    <p:extLst>
      <p:ext uri="{BB962C8B-B14F-4D97-AF65-F5344CB8AC3E}">
        <p14:creationId xmlns:p14="http://schemas.microsoft.com/office/powerpoint/2010/main" val="1924186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5242425" y="466344"/>
            <a:ext cx="6241651" cy="1710354"/>
          </a:xfrm>
        </p:spPr>
        <p:txBody>
          <a:bodyPr bIns="0" anchor="ctr" anchorCtr="0">
            <a:noAutofit/>
          </a:bodyPr>
          <a:lstStyle>
            <a:lvl1pPr>
              <a:defRPr sz="3200"/>
            </a:lvl1pPr>
          </a:lstStyle>
          <a:p>
            <a:r>
              <a:rPr lang="en-US"/>
              <a:t>Click to add title</a:t>
            </a:r>
          </a:p>
        </p:txBody>
      </p:sp>
      <p:sp>
        <p:nvSpPr>
          <p:cNvPr id="10" name="Picture Placeholder 9">
            <a:extLst>
              <a:ext uri="{FF2B5EF4-FFF2-40B4-BE49-F238E27FC236}">
                <a16:creationId xmlns:a16="http://schemas.microsoft.com/office/drawing/2014/main" id="{511A5385-FB23-93A8-2B8F-9887244244DF}"/>
              </a:ext>
            </a:extLst>
          </p:cNvPr>
          <p:cNvSpPr>
            <a:spLocks noGrp="1"/>
          </p:cNvSpPr>
          <p:nvPr>
            <p:ph type="pic" sz="quarter" idx="10"/>
          </p:nvPr>
        </p:nvSpPr>
        <p:spPr>
          <a:xfrm>
            <a:off x="0" y="0"/>
            <a:ext cx="4287838" cy="6858000"/>
          </a:xfrm>
        </p:spPr>
        <p:txBody>
          <a:bodyPr>
            <a:normAutofit/>
          </a:bodyPr>
          <a:lstStyle>
            <a:lvl1pPr marL="0" indent="0" algn="ctr">
              <a:buNone/>
              <a:defRPr sz="2000"/>
            </a:lvl1pPr>
          </a:lstStyle>
          <a:p>
            <a:r>
              <a:rPr lang="en-US"/>
              <a:t>Click icon to add picture</a:t>
            </a:r>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5242426" y="2286000"/>
            <a:ext cx="6241650" cy="3474720"/>
          </a:xfrm>
        </p:spPr>
        <p:txBody>
          <a:bodyPr>
            <a:normAutofit/>
          </a:bodyPr>
          <a:lstStyle>
            <a:lvl1pPr marL="228600" indent="-228600">
              <a:spcBef>
                <a:spcPts val="1000"/>
              </a:spcBef>
              <a:spcAft>
                <a:spcPts val="1000"/>
              </a:spcAft>
              <a:buClr>
                <a:schemeClr val="accent2"/>
              </a:buClr>
              <a:buFont typeface="Wingdings" panose="05000000000000000000" pitchFamily="2" charset="2"/>
              <a:buChar char="§"/>
              <a:defRPr sz="1800"/>
            </a:lvl1pPr>
            <a:lvl2pPr marL="228600" indent="-228600">
              <a:spcBef>
                <a:spcPts val="1000"/>
              </a:spcBef>
              <a:spcAft>
                <a:spcPts val="1000"/>
              </a:spcAft>
              <a:buClr>
                <a:schemeClr val="accent2"/>
              </a:buClr>
              <a:buFont typeface="Wingdings" panose="05000000000000000000" pitchFamily="2" charset="2"/>
              <a:buChar char="§"/>
              <a:defRPr sz="1800"/>
            </a:lvl2pPr>
            <a:lvl3pPr marL="228600" indent="-228600">
              <a:spcBef>
                <a:spcPts val="1000"/>
              </a:spcBef>
              <a:spcAft>
                <a:spcPts val="1000"/>
              </a:spcAft>
              <a:buClr>
                <a:schemeClr val="accent2"/>
              </a:buClr>
              <a:buFont typeface="Wingdings" panose="05000000000000000000" pitchFamily="2" charset="2"/>
              <a:buChar char="§"/>
              <a:defRPr sz="1800"/>
            </a:lvl3pPr>
            <a:lvl4pPr marL="228600" indent="-228600">
              <a:spcBef>
                <a:spcPts val="1000"/>
              </a:spcBef>
              <a:spcAft>
                <a:spcPts val="1000"/>
              </a:spcAft>
              <a:buClr>
                <a:schemeClr val="accent2"/>
              </a:buClr>
              <a:buFont typeface="Wingdings" panose="05000000000000000000" pitchFamily="2" charset="2"/>
              <a:buChar char="§"/>
              <a:defRPr sz="1800"/>
            </a:lvl4pPr>
            <a:lvl5pPr marL="228600" indent="-228600">
              <a:spcBef>
                <a:spcPts val="1000"/>
              </a:spcBef>
              <a:spcAft>
                <a:spcPts val="1000"/>
              </a:spcAft>
              <a:buClr>
                <a:schemeClr val="accent2"/>
              </a:buClr>
              <a:buFont typeface="Wingdings" panose="05000000000000000000" pitchFamily="2" charset="2"/>
              <a:buChar char="§"/>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50E25A87-9155-9E07-878F-CEC0B137C2D7}"/>
              </a:ext>
              <a:ext uri="{C183D7F6-B498-43B3-948B-1728B52AA6E4}">
                <adec:decorative xmlns:adec="http://schemas.microsoft.com/office/drawing/2017/decorative" val="1"/>
              </a:ext>
            </a:extLst>
          </p:cNvPr>
          <p:cNvSpPr/>
          <p:nvPr userDrawn="1"/>
        </p:nvSpPr>
        <p:spPr>
          <a:xfrm>
            <a:off x="5291586"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789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1143000"/>
            <a:ext cx="9144000" cy="2286000"/>
          </a:xfrm>
        </p:spPr>
        <p:txBody>
          <a:bodyPr anchor="b">
            <a:noAutofit/>
          </a:bodyPr>
          <a:lstStyle>
            <a:lvl1pPr algn="ctr">
              <a:defRPr sz="4800"/>
            </a:lvl1pPr>
          </a:lstStyle>
          <a:p>
            <a:r>
              <a:rPr lang="en-US"/>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835198"/>
            <a:ext cx="9144000" cy="683219"/>
          </a:xfrm>
          <a:gradFill>
            <a:gsLst>
              <a:gs pos="0">
                <a:schemeClr val="accent5"/>
              </a:gs>
              <a:gs pos="100000">
                <a:schemeClr val="accent2">
                  <a:lumMod val="97000"/>
                  <a:lumOff val="3000"/>
                </a:schemeClr>
              </a:gs>
              <a:gs pos="50000">
                <a:schemeClr val="accent1"/>
              </a:gs>
            </a:gsLst>
            <a:path path="circle">
              <a:fillToRect l="100000" t="100000"/>
            </a:path>
          </a:gradFill>
        </p:spPr>
        <p:txBody>
          <a:bodyPr anchor="ctr">
            <a:normAutofit/>
          </a:bodyPr>
          <a:lstStyle>
            <a:lvl1pPr marL="0" indent="0" algn="ctr">
              <a:buNone/>
              <a:defRPr sz="2400"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add subtitle</a:t>
            </a:r>
          </a:p>
        </p:txBody>
      </p:sp>
    </p:spTree>
    <p:extLst>
      <p:ext uri="{BB962C8B-B14F-4D97-AF65-F5344CB8AC3E}">
        <p14:creationId xmlns:p14="http://schemas.microsoft.com/office/powerpoint/2010/main" val="156372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9577E27-B60E-C6DD-BAAF-5CCC3D59E5D5}"/>
              </a:ext>
              <a:ext uri="{C183D7F6-B498-43B3-948B-1728B52AA6E4}">
                <adec:decorative xmlns:adec="http://schemas.microsoft.com/office/drawing/2017/decorative"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a:t>Click to add title</a:t>
            </a:r>
          </a:p>
        </p:txBody>
      </p:sp>
      <p:sp>
        <p:nvSpPr>
          <p:cNvPr id="9" name="Content Placeholder 10">
            <a:extLst>
              <a:ext uri="{FF2B5EF4-FFF2-40B4-BE49-F238E27FC236}">
                <a16:creationId xmlns:a16="http://schemas.microsoft.com/office/drawing/2014/main" id="{964CA031-27E0-D0AA-1451-A904CCF234FE}"/>
              </a:ext>
            </a:extLst>
          </p:cNvPr>
          <p:cNvSpPr>
            <a:spLocks noGrp="1"/>
          </p:cNvSpPr>
          <p:nvPr>
            <p:ph sz="quarter" idx="13" hasCustomPrompt="1"/>
          </p:nvPr>
        </p:nvSpPr>
        <p:spPr>
          <a:xfrm>
            <a:off x="838199" y="2024781"/>
            <a:ext cx="5212079"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0">
            <a:extLst>
              <a:ext uri="{FF2B5EF4-FFF2-40B4-BE49-F238E27FC236}">
                <a16:creationId xmlns:a16="http://schemas.microsoft.com/office/drawing/2014/main" id="{81FE0D7D-86B7-CCD2-A7A1-70E95846B542}"/>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4/22/2024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50529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a:t>Click to add title</a:t>
            </a:r>
          </a:p>
        </p:txBody>
      </p:sp>
      <p:sp>
        <p:nvSpPr>
          <p:cNvPr id="11" name="Content Placeholder 10">
            <a:extLst>
              <a:ext uri="{FF2B5EF4-FFF2-40B4-BE49-F238E27FC236}">
                <a16:creationId xmlns:a16="http://schemas.microsoft.com/office/drawing/2014/main" id="{2D2DE411-9D7C-15AE-0B59-F26B2BF8C522}"/>
              </a:ext>
            </a:extLst>
          </p:cNvPr>
          <p:cNvSpPr>
            <a:spLocks noGrp="1"/>
          </p:cNvSpPr>
          <p:nvPr>
            <p:ph sz="quarter" idx="13" hasCustomPrompt="1"/>
          </p:nvPr>
        </p:nvSpPr>
        <p:spPr>
          <a:xfrm>
            <a:off x="838200" y="2024781"/>
            <a:ext cx="2878394" cy="4137189"/>
          </a:xfrm>
        </p:spPr>
        <p:txBody>
          <a:bodyPr>
            <a:normAutofit/>
          </a:bodyPr>
          <a:lstStyle>
            <a:lvl1pPr marL="342900" indent="-342900">
              <a:spcBef>
                <a:spcPts val="1000"/>
              </a:spcBef>
              <a:spcAft>
                <a:spcPts val="1000"/>
              </a:spcAft>
              <a:buClr>
                <a:schemeClr val="accent2"/>
              </a:buClr>
              <a:buFont typeface="+mj-lt"/>
              <a:buAutoNum type="arabicPeriod"/>
              <a:defRPr sz="1800">
                <a:latin typeface="+mn-lt"/>
              </a:defRPr>
            </a:lvl1pPr>
            <a:lvl2pPr marL="800100" indent="-342900">
              <a:spcBef>
                <a:spcPts val="1000"/>
              </a:spcBef>
              <a:spcAft>
                <a:spcPts val="1000"/>
              </a:spcAft>
              <a:buClr>
                <a:schemeClr val="accent2"/>
              </a:buClr>
              <a:buFont typeface="+mj-lt"/>
              <a:buAutoNum type="alphaLcPeriod"/>
              <a:defRPr sz="1800">
                <a:latin typeface="+mn-lt"/>
              </a:defRPr>
            </a:lvl2pPr>
            <a:lvl3pPr marL="1257300" indent="-342900">
              <a:spcBef>
                <a:spcPts val="1000"/>
              </a:spcBef>
              <a:spcAft>
                <a:spcPts val="1000"/>
              </a:spcAft>
              <a:buClr>
                <a:schemeClr val="accent2"/>
              </a:buClr>
              <a:buFont typeface="+mj-lt"/>
              <a:buAutoNum type="arabicParenR"/>
              <a:defRPr sz="1800">
                <a:latin typeface="+mn-lt"/>
              </a:defRPr>
            </a:lvl3pPr>
            <a:lvl4pPr marL="1714500" indent="-342900">
              <a:spcBef>
                <a:spcPts val="1000"/>
              </a:spcBef>
              <a:spcAft>
                <a:spcPts val="1000"/>
              </a:spcAft>
              <a:buClr>
                <a:schemeClr val="accent2"/>
              </a:buClr>
              <a:buFont typeface="+mj-lt"/>
              <a:buAutoNum type="alphaLcParenR"/>
              <a:defRPr sz="1800">
                <a:latin typeface="+mn-lt"/>
              </a:defRPr>
            </a:lvl4pPr>
            <a:lvl5pPr marL="2057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a:t>Click to add text</a:t>
            </a:r>
          </a:p>
          <a:p>
            <a:pPr lvl="1"/>
            <a:r>
              <a:rPr lang="en-US"/>
              <a:t>Second level</a:t>
            </a:r>
          </a:p>
          <a:p>
            <a:pPr lvl="2"/>
            <a:r>
              <a:rPr lang="en-US"/>
              <a:t>Third level</a:t>
            </a:r>
          </a:p>
          <a:p>
            <a:pPr lvl="3"/>
            <a:r>
              <a:rPr lang="en-US"/>
              <a:t>Fourth level</a:t>
            </a:r>
          </a:p>
        </p:txBody>
      </p:sp>
      <p:sp>
        <p:nvSpPr>
          <p:cNvPr id="4" name="Content Placeholder 10">
            <a:extLst>
              <a:ext uri="{FF2B5EF4-FFF2-40B4-BE49-F238E27FC236}">
                <a16:creationId xmlns:a16="http://schemas.microsoft.com/office/drawing/2014/main" id="{60FEDE7C-502F-ECFE-4136-E99206849C2A}"/>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4/22/2024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65785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pictur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838201" y="448056"/>
            <a:ext cx="6172200" cy="1581912"/>
          </a:xfrm>
        </p:spPr>
        <p:txBody>
          <a:bodyPr anchor="b" anchorCtr="0">
            <a:noAutofit/>
          </a:bodyPr>
          <a:lstStyle>
            <a:lvl1pPr>
              <a:defRPr sz="3200"/>
            </a:lvl1pPr>
          </a:lstStyle>
          <a:p>
            <a:r>
              <a:rPr lang="en-US"/>
              <a:t>Click to edit Master title style</a:t>
            </a:r>
          </a:p>
        </p:txBody>
      </p:sp>
      <p:sp>
        <p:nvSpPr>
          <p:cNvPr id="4" name="Content Placeholder 10">
            <a:extLst>
              <a:ext uri="{FF2B5EF4-FFF2-40B4-BE49-F238E27FC236}">
                <a16:creationId xmlns:a16="http://schemas.microsoft.com/office/drawing/2014/main" id="{5F30E2A0-23EF-51B1-8ABD-00429EEA0642}"/>
              </a:ext>
            </a:extLst>
          </p:cNvPr>
          <p:cNvSpPr>
            <a:spLocks noGrp="1"/>
          </p:cNvSpPr>
          <p:nvPr>
            <p:ph sz="quarter" idx="14" hasCustomPrompt="1"/>
          </p:nvPr>
        </p:nvSpPr>
        <p:spPr>
          <a:xfrm>
            <a:off x="838200" y="2257063"/>
            <a:ext cx="4894006" cy="3904906"/>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1" name="Picture Placeholder 10">
            <a:extLst>
              <a:ext uri="{FF2B5EF4-FFF2-40B4-BE49-F238E27FC236}">
                <a16:creationId xmlns:a16="http://schemas.microsoft.com/office/drawing/2014/main" id="{AF15552F-C66B-341F-2D37-0389710BA5E2}"/>
              </a:ext>
            </a:extLst>
          </p:cNvPr>
          <p:cNvSpPr>
            <a:spLocks noGrp="1"/>
          </p:cNvSpPr>
          <p:nvPr>
            <p:ph type="pic" sz="quarter" idx="10"/>
          </p:nvPr>
        </p:nvSpPr>
        <p:spPr>
          <a:xfrm>
            <a:off x="7500938" y="-22225"/>
            <a:ext cx="4714875" cy="6880225"/>
          </a:xfrm>
        </p:spPr>
        <p:txBody>
          <a:bodyPr>
            <a:normAutofit/>
          </a:bodyPr>
          <a:lstStyle>
            <a:lvl1pPr marL="0" indent="0" algn="ctr">
              <a:buNone/>
              <a:defRPr sz="2000"/>
            </a:lvl1pPr>
          </a:lstStyle>
          <a:p>
            <a:r>
              <a:rPr lang="en-US"/>
              <a:t>Click icon to add picture</a:t>
            </a:r>
          </a:p>
        </p:txBody>
      </p:sp>
      <p:sp>
        <p:nvSpPr>
          <p:cNvPr id="12" name="Rectangle 11">
            <a:extLst>
              <a:ext uri="{FF2B5EF4-FFF2-40B4-BE49-F238E27FC236}">
                <a16:creationId xmlns:a16="http://schemas.microsoft.com/office/drawing/2014/main" id="{0D8DCC6D-8B88-7BE0-7240-F743AE09EC48}"/>
              </a:ext>
              <a:ext uri="{C183D7F6-B498-43B3-948B-1728B52AA6E4}">
                <adec:decorative xmlns:adec="http://schemas.microsoft.com/office/drawing/2017/decorative" val="1"/>
              </a:ext>
            </a:extLst>
          </p:cNvPr>
          <p:cNvSpPr/>
          <p:nvPr userDrawn="1"/>
        </p:nvSpPr>
        <p:spPr>
          <a:xfrm>
            <a:off x="993814"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543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a:t>Click to add title</a:t>
            </a:r>
          </a:p>
        </p:txBody>
      </p:sp>
      <p:sp>
        <p:nvSpPr>
          <p:cNvPr id="4" name="Content Placeholder 10">
            <a:extLst>
              <a:ext uri="{FF2B5EF4-FFF2-40B4-BE49-F238E27FC236}">
                <a16:creationId xmlns:a16="http://schemas.microsoft.com/office/drawing/2014/main" id="{9C3ED3BF-FF6B-07FA-72C4-F6102A8558AF}"/>
              </a:ext>
            </a:extLst>
          </p:cNvPr>
          <p:cNvSpPr>
            <a:spLocks noGrp="1"/>
          </p:cNvSpPr>
          <p:nvPr>
            <p:ph sz="quarter" idx="15" hasCustomPrompt="1"/>
          </p:nvPr>
        </p:nvSpPr>
        <p:spPr>
          <a:xfrm>
            <a:off x="896074" y="2106591"/>
            <a:ext cx="2067045" cy="3633787"/>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600">
                <a:latin typeface="+mn-lt"/>
              </a:defRPr>
            </a:lvl2pPr>
            <a:lvl3pPr marL="457200" indent="-228600">
              <a:spcBef>
                <a:spcPts val="1000"/>
              </a:spcBef>
              <a:spcAft>
                <a:spcPts val="1000"/>
              </a:spcAft>
              <a:buClr>
                <a:schemeClr val="accent2"/>
              </a:buClr>
              <a:buFont typeface="Wingdings" panose="05000000000000000000" pitchFamily="2" charset="2"/>
              <a:buChar char="§"/>
              <a:defRPr sz="1400">
                <a:latin typeface="+mn-lt"/>
              </a:defRPr>
            </a:lvl3pPr>
            <a:lvl4pPr marL="685800" indent="-228600">
              <a:spcBef>
                <a:spcPts val="1000"/>
              </a:spcBef>
              <a:spcAft>
                <a:spcPts val="1000"/>
              </a:spcAft>
              <a:buClr>
                <a:schemeClr val="accent2"/>
              </a:buClr>
              <a:buFont typeface="Wingdings" panose="05000000000000000000" pitchFamily="2" charset="2"/>
              <a:buChar char="§"/>
              <a:defRPr sz="1400">
                <a:latin typeface="+mn-lt"/>
              </a:defRPr>
            </a:lvl4pPr>
            <a:lvl5pPr marL="914400" indent="-228600">
              <a:spcBef>
                <a:spcPts val="1000"/>
              </a:spcBef>
              <a:spcAft>
                <a:spcPts val="1000"/>
              </a:spcAft>
              <a:buClr>
                <a:schemeClr val="accent2"/>
              </a:buClr>
              <a:buFont typeface="Wingdings" panose="05000000000000000000" pitchFamily="2" charset="2"/>
              <a:buChar char="§"/>
              <a:defRPr sz="1200">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p:nvPr>
        </p:nvSpPr>
        <p:spPr>
          <a:xfrm>
            <a:off x="3483980" y="2106591"/>
            <a:ext cx="7869820" cy="4016713"/>
          </a:xfrm>
        </p:spPr>
        <p:txBody>
          <a:bodyPr/>
          <a:lstStyle/>
          <a:p>
            <a:r>
              <a:rPr lang="en-US"/>
              <a:t>Click icon to add table</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4/22/2024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8081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srcRect/>
          <a:stretch>
            <a:fillRect t="-9000" b="-9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D97564-C310-6E8C-8689-CE18881B4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AD99FA-26D9-873B-BE7F-26FEC5C23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19819E-0266-97DD-DFD1-BAAA06AE32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D8061D-18C3-4F4F-85EF-561633F58754}" type="datetimeFigureOut">
              <a:rPr lang="en-US" smtClean="0"/>
              <a:t>4/22/2024</a:t>
            </a:fld>
            <a:endParaRPr lang="en-US"/>
          </a:p>
        </p:txBody>
      </p:sp>
      <p:sp>
        <p:nvSpPr>
          <p:cNvPr id="5" name="Footer Placeholder 4">
            <a:extLst>
              <a:ext uri="{FF2B5EF4-FFF2-40B4-BE49-F238E27FC236}">
                <a16:creationId xmlns:a16="http://schemas.microsoft.com/office/drawing/2014/main" id="{2BFD19C9-01CE-9E2A-CDA5-C15940F05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1801085-7B28-048D-E3D3-9C3614268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D12358-51D2-46B3-9BDE-DF29528B9454}" type="slidenum">
              <a:rPr lang="en-US" smtClean="0"/>
              <a:t>‹#›</a:t>
            </a:fld>
            <a:endParaRPr lang="en-US"/>
          </a:p>
        </p:txBody>
      </p:sp>
    </p:spTree>
    <p:extLst>
      <p:ext uri="{BB962C8B-B14F-4D97-AF65-F5344CB8AC3E}">
        <p14:creationId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9" r:id="rId3"/>
    <p:sldLayoutId id="2147483650" r:id="rId4"/>
    <p:sldLayoutId id="2147483649" r:id="rId5"/>
    <p:sldLayoutId id="2147483662" r:id="rId6"/>
    <p:sldLayoutId id="2147483663" r:id="rId7"/>
    <p:sldLayoutId id="2147483652" r:id="rId8"/>
    <p:sldLayoutId id="2147483666" r:id="rId9"/>
    <p:sldLayoutId id="2147483664" r:id="rId10"/>
    <p:sldLayoutId id="2147483665" r:id="rId11"/>
    <p:sldLayoutId id="2147483661" r:id="rId12"/>
  </p:sldLayoutIdLst>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mailto:ID:siva251003@gmail.com" TargetMode="Externa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l="-6000" r="-6000"/>
          </a:stretch>
        </a:blipFill>
        <a:effectLst/>
      </p:bgPr>
    </p:bg>
    <p:spTree>
      <p:nvGrpSpPr>
        <p:cNvPr id="1" name=""/>
        <p:cNvGrpSpPr/>
        <p:nvPr/>
      </p:nvGrpSpPr>
      <p:grpSpPr>
        <a:xfrm>
          <a:off x="0" y="0"/>
          <a:ext cx="0" cy="0"/>
          <a:chOff x="0" y="0"/>
          <a:chExt cx="0" cy="0"/>
        </a:xfrm>
      </p:grpSpPr>
      <p:sp>
        <p:nvSpPr>
          <p:cNvPr id="5" name="Title 5">
            <a:extLst>
              <a:ext uri="{FF2B5EF4-FFF2-40B4-BE49-F238E27FC236}">
                <a16:creationId xmlns:a16="http://schemas.microsoft.com/office/drawing/2014/main" id="{F20A922B-22EC-7FD8-FA8C-2FFAC558BD66}"/>
              </a:ext>
            </a:extLst>
          </p:cNvPr>
          <p:cNvSpPr>
            <a:spLocks noGrp="1"/>
          </p:cNvSpPr>
          <p:nvPr/>
        </p:nvSpPr>
        <p:spPr>
          <a:xfrm>
            <a:off x="103910" y="819728"/>
            <a:ext cx="11903362" cy="6211453"/>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dirty="0">
                <a:ea typeface="Calibri Light"/>
                <a:cs typeface="Calibri Light"/>
              </a:rPr>
              <a:t>           </a:t>
            </a:r>
            <a:br>
              <a:rPr lang="en-US" dirty="0">
                <a:ea typeface="Calibri Light"/>
                <a:cs typeface="Calibri Light"/>
              </a:rPr>
            </a:br>
            <a:br>
              <a:rPr lang="en-US" dirty="0">
                <a:ea typeface="Calibri Light"/>
                <a:cs typeface="Calibri Light"/>
              </a:rPr>
            </a:br>
            <a:r>
              <a:rPr lang="en-US" dirty="0">
                <a:ea typeface="Calibri Light"/>
                <a:cs typeface="Calibri Light"/>
              </a:rPr>
              <a:t>      </a:t>
            </a:r>
            <a:r>
              <a:rPr lang="en-US" dirty="0">
                <a:solidFill>
                  <a:srgbClr val="90A1AD"/>
                </a:solidFill>
                <a:ea typeface="Calibri Light"/>
                <a:cs typeface="Calibri Light"/>
              </a:rPr>
              <a:t>    </a:t>
            </a:r>
            <a:r>
              <a:rPr lang="en-US" b="1" dirty="0">
                <a:solidFill>
                  <a:srgbClr val="90A1AD"/>
                </a:solidFill>
                <a:ea typeface="Calibri Light"/>
                <a:cs typeface="Calibri Light"/>
              </a:rPr>
              <a:t> </a:t>
            </a:r>
            <a:r>
              <a:rPr lang="en-US" sz="5400" b="1" dirty="0">
                <a:solidFill>
                  <a:srgbClr val="90A1AD"/>
                </a:solidFill>
                <a:latin typeface="Calibri"/>
                <a:ea typeface="Calibri Light"/>
                <a:cs typeface="Calibri Light"/>
              </a:rPr>
              <a:t>    </a:t>
            </a:r>
            <a:r>
              <a:rPr lang="en-US" sz="6600" b="1" dirty="0">
                <a:latin typeface="Calibri"/>
                <a:ea typeface="Calibri Light"/>
                <a:cs typeface="Calibri Light"/>
              </a:rPr>
              <a:t>GENERATIVE    AI   </a:t>
            </a:r>
            <a:r>
              <a:rPr lang="en-US" sz="6600" b="1" dirty="0">
                <a:ea typeface="Calibri Light"/>
                <a:cs typeface="Calibri Light"/>
              </a:rPr>
              <a:t>                       </a:t>
            </a:r>
            <a:br>
              <a:rPr lang="en-US" sz="6600" b="1" dirty="0">
                <a:ea typeface="Calibri Light"/>
                <a:cs typeface="Calibri Light"/>
              </a:rPr>
            </a:br>
            <a:r>
              <a:rPr lang="en-US" sz="6600" b="1" dirty="0">
                <a:latin typeface="Calibri"/>
                <a:ea typeface="Calibri Light"/>
                <a:cs typeface="Calibri Light"/>
              </a:rPr>
              <a:t>SIMPLE SQUARE GAN </a:t>
            </a:r>
            <a:br>
              <a:rPr lang="en-US" sz="5400" b="1" dirty="0">
                <a:ea typeface="Calibri Light"/>
                <a:cs typeface="Calibri Light"/>
              </a:rPr>
            </a:br>
            <a:r>
              <a:rPr lang="en-US" sz="3200" b="1" dirty="0">
                <a:ea typeface="Calibri Light"/>
                <a:cs typeface="Calibri Light"/>
              </a:rPr>
              <a:t>                                                  </a:t>
            </a:r>
            <a:br>
              <a:rPr lang="en-US" sz="3200" b="1" dirty="0">
                <a:ea typeface="Calibri Light"/>
                <a:cs typeface="Calibri Light"/>
              </a:rPr>
            </a:br>
            <a:r>
              <a:rPr lang="en-US" sz="3200" b="1" dirty="0">
                <a:ea typeface="Calibri Light"/>
                <a:cs typeface="Calibri Light"/>
              </a:rPr>
              <a:t>                                                     </a:t>
            </a:r>
            <a:r>
              <a:rPr lang="en-US" sz="3200" b="1" dirty="0" err="1">
                <a:ea typeface="Calibri Light"/>
                <a:cs typeface="Calibri Light"/>
              </a:rPr>
              <a:t>dONE</a:t>
            </a:r>
            <a:r>
              <a:rPr lang="en-US" sz="3200" b="1" dirty="0">
                <a:ea typeface="Calibri Light"/>
                <a:cs typeface="Calibri Light"/>
              </a:rPr>
              <a:t> </a:t>
            </a:r>
            <a:r>
              <a:rPr lang="en-US" sz="3200" b="1" dirty="0" err="1">
                <a:ea typeface="Calibri Light"/>
                <a:cs typeface="Calibri Light"/>
              </a:rPr>
              <a:t>bY</a:t>
            </a:r>
            <a:r>
              <a:rPr lang="en-US" sz="3200" b="1" dirty="0">
                <a:ea typeface="Calibri Light"/>
                <a:cs typeface="Calibri Light"/>
              </a:rPr>
              <a:t>:</a:t>
            </a:r>
            <a:br>
              <a:rPr lang="en-US" sz="3200" b="1" dirty="0">
                <a:ea typeface="Calibri Light"/>
                <a:cs typeface="Calibri Light"/>
              </a:rPr>
            </a:br>
            <a:r>
              <a:rPr lang="en-US" sz="3200" b="1" dirty="0">
                <a:ea typeface="Calibri Light"/>
                <a:cs typeface="Calibri Light"/>
              </a:rPr>
              <a:t>                                                             311521205042</a:t>
            </a:r>
            <a:br>
              <a:rPr lang="en-US" sz="3200" b="1" dirty="0">
                <a:ea typeface="Calibri Light"/>
                <a:cs typeface="Calibri Light"/>
              </a:rPr>
            </a:br>
            <a:r>
              <a:rPr lang="en-US" sz="3200" b="1" dirty="0">
                <a:ea typeface="Calibri Light"/>
                <a:cs typeface="Calibri Light"/>
              </a:rPr>
              <a:t>                                                             </a:t>
            </a:r>
            <a:r>
              <a:rPr lang="en-US" sz="3200" b="1" dirty="0" err="1">
                <a:ea typeface="Calibri Light"/>
                <a:cs typeface="Calibri Light"/>
              </a:rPr>
              <a:t>rENUGA</a:t>
            </a:r>
            <a:r>
              <a:rPr lang="en-US" sz="3200" b="1" dirty="0">
                <a:ea typeface="Calibri Light"/>
                <a:cs typeface="Calibri Light"/>
              </a:rPr>
              <a:t> </a:t>
            </a:r>
            <a:r>
              <a:rPr lang="en-US" sz="3200" b="1" dirty="0" err="1">
                <a:ea typeface="Calibri Light"/>
                <a:cs typeface="Calibri Light"/>
              </a:rPr>
              <a:t>deVI</a:t>
            </a:r>
            <a:r>
              <a:rPr lang="en-US" sz="3200" b="1" dirty="0">
                <a:ea typeface="Calibri Light"/>
                <a:cs typeface="Calibri Light"/>
              </a:rPr>
              <a:t> </a:t>
            </a:r>
            <a:r>
              <a:rPr lang="en-US" sz="2800" b="1" dirty="0">
                <a:ea typeface="Calibri Light"/>
                <a:cs typeface="Calibri Light"/>
              </a:rPr>
              <a:t>p</a:t>
            </a:r>
            <a:br>
              <a:rPr lang="en-US" sz="2800" b="1" dirty="0">
                <a:ea typeface="Calibri Light"/>
                <a:cs typeface="Calibri Light"/>
              </a:rPr>
            </a:br>
            <a:endParaRPr lang="en-US" sz="1800">
              <a:ea typeface="Calibri Light"/>
              <a:cs typeface="Calibri Light"/>
            </a:endParaRPr>
          </a:p>
        </p:txBody>
      </p:sp>
    </p:spTree>
    <p:extLst>
      <p:ext uri="{BB962C8B-B14F-4D97-AF65-F5344CB8AC3E}">
        <p14:creationId xmlns:p14="http://schemas.microsoft.com/office/powerpoint/2010/main" val="24772282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0FD1E1F-1F44-AC8F-E17F-7B08F729AE68}"/>
              </a:ext>
            </a:extLst>
          </p:cNvPr>
          <p:cNvSpPr txBox="1"/>
          <p:nvPr/>
        </p:nvSpPr>
        <p:spPr>
          <a:xfrm>
            <a:off x="2518012" y="266131"/>
            <a:ext cx="804308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solidFill>
                  <a:srgbClr val="FFFFFF"/>
                </a:solidFill>
              </a:rPr>
              <a:t>   </a:t>
            </a:r>
            <a:r>
              <a:rPr lang="en-US" sz="4000" b="1" dirty="0">
                <a:solidFill>
                  <a:srgbClr val="FFFFFF"/>
                </a:solidFill>
              </a:rPr>
              <a:t>         THE WOW IN MY SOLUTION</a:t>
            </a:r>
            <a:endParaRPr lang="en-US" dirty="0"/>
          </a:p>
        </p:txBody>
      </p:sp>
      <p:pic>
        <p:nvPicPr>
          <p:cNvPr id="8" name="Graphic 7" descr="Database with solid fill">
            <a:extLst>
              <a:ext uri="{FF2B5EF4-FFF2-40B4-BE49-F238E27FC236}">
                <a16:creationId xmlns:a16="http://schemas.microsoft.com/office/drawing/2014/main" id="{F20BF5A8-7C2B-5EF1-F583-DA6DEDADE0B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04646" y="730010"/>
            <a:ext cx="11287431" cy="5670752"/>
          </a:xfrm>
          <a:prstGeom prst="rect">
            <a:avLst/>
          </a:prstGeom>
        </p:spPr>
      </p:pic>
      <p:sp>
        <p:nvSpPr>
          <p:cNvPr id="9" name="TextBox 8">
            <a:extLst>
              <a:ext uri="{FF2B5EF4-FFF2-40B4-BE49-F238E27FC236}">
                <a16:creationId xmlns:a16="http://schemas.microsoft.com/office/drawing/2014/main" id="{5419077E-B854-49AA-D767-3F0F1F2B72F4}"/>
              </a:ext>
            </a:extLst>
          </p:cNvPr>
          <p:cNvSpPr txBox="1"/>
          <p:nvPr/>
        </p:nvSpPr>
        <p:spPr>
          <a:xfrm>
            <a:off x="4314967" y="1437564"/>
            <a:ext cx="588218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t>AUTONOMOUS IMAGE GENERATION</a:t>
            </a:r>
            <a:endParaRPr lang="en-US"/>
          </a:p>
        </p:txBody>
      </p:sp>
      <p:sp>
        <p:nvSpPr>
          <p:cNvPr id="11" name="TextBox 10">
            <a:extLst>
              <a:ext uri="{FF2B5EF4-FFF2-40B4-BE49-F238E27FC236}">
                <a16:creationId xmlns:a16="http://schemas.microsoft.com/office/drawing/2014/main" id="{110FBC84-7132-FEEC-4602-65558ABB28A6}"/>
              </a:ext>
            </a:extLst>
          </p:cNvPr>
          <p:cNvSpPr txBox="1"/>
          <p:nvPr/>
        </p:nvSpPr>
        <p:spPr>
          <a:xfrm>
            <a:off x="4317198" y="2695770"/>
            <a:ext cx="499967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ea typeface="Calibri"/>
                <a:cs typeface="Calibri"/>
              </a:rPr>
              <a:t>               </a:t>
            </a:r>
            <a:r>
              <a:rPr lang="en-US" sz="2800" b="1" dirty="0">
                <a:ea typeface="Calibri"/>
                <a:cs typeface="Calibri"/>
              </a:rPr>
              <a:t>     REALISM</a:t>
            </a:r>
          </a:p>
        </p:txBody>
      </p:sp>
      <p:sp>
        <p:nvSpPr>
          <p:cNvPr id="12" name="TextBox 11">
            <a:extLst>
              <a:ext uri="{FF2B5EF4-FFF2-40B4-BE49-F238E27FC236}">
                <a16:creationId xmlns:a16="http://schemas.microsoft.com/office/drawing/2014/main" id="{A7617787-26C7-D8D0-0DA3-DC1AE866DE87}"/>
              </a:ext>
            </a:extLst>
          </p:cNvPr>
          <p:cNvSpPr txBox="1"/>
          <p:nvPr/>
        </p:nvSpPr>
        <p:spPr>
          <a:xfrm>
            <a:off x="5270310" y="3427863"/>
            <a:ext cx="274320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t>    CUSTOMIZATION</a:t>
            </a:r>
            <a:endParaRPr lang="en-US"/>
          </a:p>
        </p:txBody>
      </p:sp>
      <p:sp>
        <p:nvSpPr>
          <p:cNvPr id="14" name="TextBox 13">
            <a:extLst>
              <a:ext uri="{FF2B5EF4-FFF2-40B4-BE49-F238E27FC236}">
                <a16:creationId xmlns:a16="http://schemas.microsoft.com/office/drawing/2014/main" id="{6CE76C23-5288-6441-F652-797BBD0D5BCA}"/>
              </a:ext>
            </a:extLst>
          </p:cNvPr>
          <p:cNvSpPr txBox="1"/>
          <p:nvPr/>
        </p:nvSpPr>
        <p:spPr>
          <a:xfrm>
            <a:off x="4803122" y="5063619"/>
            <a:ext cx="368293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ea typeface="Calibri"/>
                <a:cs typeface="Calibri"/>
              </a:rPr>
              <a:t>      INNOVATION</a:t>
            </a:r>
            <a:endParaRPr lang="en-US" sz="2800" b="1"/>
          </a:p>
        </p:txBody>
      </p:sp>
    </p:spTree>
    <p:extLst>
      <p:ext uri="{BB962C8B-B14F-4D97-AF65-F5344CB8AC3E}">
        <p14:creationId xmlns:p14="http://schemas.microsoft.com/office/powerpoint/2010/main" val="1441794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896DE0B9-99E8-8113-3C90-4FEDE828CFAA}"/>
              </a:ext>
            </a:extLst>
          </p:cNvPr>
          <p:cNvSpPr>
            <a:spLocks noGrp="1"/>
          </p:cNvSpPr>
          <p:nvPr>
            <p:ph type="title"/>
          </p:nvPr>
        </p:nvSpPr>
        <p:spPr/>
        <p:txBody>
          <a:bodyPr/>
          <a:lstStyle/>
          <a:p>
            <a:endParaRPr lang="en-US"/>
          </a:p>
        </p:txBody>
      </p:sp>
      <p:sp>
        <p:nvSpPr>
          <p:cNvPr id="3" name="Content Placeholder 2" hidden="1">
            <a:extLst>
              <a:ext uri="{FF2B5EF4-FFF2-40B4-BE49-F238E27FC236}">
                <a16:creationId xmlns:a16="http://schemas.microsoft.com/office/drawing/2014/main" id="{91DEEF17-C679-7048-92A8-22E041568229}"/>
              </a:ext>
            </a:extLst>
          </p:cNvPr>
          <p:cNvSpPr>
            <a:spLocks noGrp="1"/>
          </p:cNvSpPr>
          <p:nvPr>
            <p:ph sz="quarter" idx="13"/>
          </p:nvPr>
        </p:nvSpPr>
        <p:spPr/>
        <p:txBody>
          <a:bodyPr/>
          <a:lstStyle/>
          <a:p>
            <a:endParaRPr lang="en-US"/>
          </a:p>
        </p:txBody>
      </p:sp>
      <p:sp>
        <p:nvSpPr>
          <p:cNvPr id="4" name="Content Placeholder 3" hidden="1">
            <a:extLst>
              <a:ext uri="{FF2B5EF4-FFF2-40B4-BE49-F238E27FC236}">
                <a16:creationId xmlns:a16="http://schemas.microsoft.com/office/drawing/2014/main" id="{1E60E0E5-E07F-0CB3-532A-65E0D6BB9072}"/>
              </a:ext>
            </a:extLst>
          </p:cNvPr>
          <p:cNvSpPr>
            <a:spLocks noGrp="1"/>
          </p:cNvSpPr>
          <p:nvPr>
            <p:ph sz="quarter" idx="14"/>
          </p:nvPr>
        </p:nvSpPr>
        <p:spPr/>
        <p:txBody>
          <a:bodyPr/>
          <a:lstStyle/>
          <a:p>
            <a:endParaRPr lang="en-US"/>
          </a:p>
        </p:txBody>
      </p:sp>
      <p:pic>
        <p:nvPicPr>
          <p:cNvPr id="6" name="Picture 5" descr="A screenshot of a computer&#10;&#10;Description automatically generated">
            <a:extLst>
              <a:ext uri="{FF2B5EF4-FFF2-40B4-BE49-F238E27FC236}">
                <a16:creationId xmlns:a16="http://schemas.microsoft.com/office/drawing/2014/main" id="{332C0176-C56E-7DAD-7BC7-2E92544C7D70}"/>
              </a:ext>
            </a:extLst>
          </p:cNvPr>
          <p:cNvPicPr>
            <a:picLocks noChangeAspect="1"/>
          </p:cNvPicPr>
          <p:nvPr/>
        </p:nvPicPr>
        <p:blipFill rotWithShape="1">
          <a:blip r:embed="rId2"/>
          <a:srcRect l="13751" t="23787" r="35666" b="12363"/>
          <a:stretch/>
        </p:blipFill>
        <p:spPr>
          <a:xfrm>
            <a:off x="529526" y="1167263"/>
            <a:ext cx="11229508" cy="5284669"/>
          </a:xfrm>
          <a:prstGeom prst="rect">
            <a:avLst/>
          </a:prstGeom>
        </p:spPr>
      </p:pic>
      <p:sp>
        <p:nvSpPr>
          <p:cNvPr id="8" name="TextBox 7">
            <a:extLst>
              <a:ext uri="{FF2B5EF4-FFF2-40B4-BE49-F238E27FC236}">
                <a16:creationId xmlns:a16="http://schemas.microsoft.com/office/drawing/2014/main" id="{C041A8B8-951F-6CCD-49C6-C1BCDE06D37E}"/>
              </a:ext>
            </a:extLst>
          </p:cNvPr>
          <p:cNvSpPr txBox="1"/>
          <p:nvPr/>
        </p:nvSpPr>
        <p:spPr>
          <a:xfrm>
            <a:off x="252644" y="330640"/>
            <a:ext cx="1077765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71500" indent="-571500">
              <a:buFont typeface="Arial"/>
              <a:buChar char="•"/>
            </a:pPr>
            <a:r>
              <a:rPr lang="en-US" sz="4000" b="1" dirty="0">
                <a:solidFill>
                  <a:schemeClr val="bg1"/>
                </a:solidFill>
                <a:ea typeface="Calibri"/>
                <a:cs typeface="Calibri"/>
              </a:rPr>
              <a:t>  </a:t>
            </a:r>
            <a:r>
              <a:rPr lang="en-US" sz="4000" b="1" dirty="0">
                <a:solidFill>
                  <a:schemeClr val="accent1">
                    <a:lumMod val="75000"/>
                  </a:schemeClr>
                </a:solidFill>
                <a:ea typeface="Calibri"/>
                <a:cs typeface="Calibri"/>
              </a:rPr>
              <a:t>            </a:t>
            </a:r>
            <a:r>
              <a:rPr lang="en-US" sz="4000" b="1" dirty="0">
                <a:solidFill>
                  <a:schemeClr val="bg1"/>
                </a:solidFill>
                <a:ea typeface="Calibri"/>
                <a:cs typeface="Calibri"/>
              </a:rPr>
              <a:t>  MODELLING OF SIMPLE  SQUARE GAN</a:t>
            </a:r>
            <a:r>
              <a:rPr lang="en-US" sz="4000" b="1" dirty="0">
                <a:ea typeface="Calibri"/>
                <a:cs typeface="Calibri"/>
              </a:rPr>
              <a:t> </a:t>
            </a:r>
            <a:endParaRPr lang="en-US" dirty="0"/>
          </a:p>
        </p:txBody>
      </p:sp>
    </p:spTree>
    <p:extLst>
      <p:ext uri="{BB962C8B-B14F-4D97-AF65-F5344CB8AC3E}">
        <p14:creationId xmlns:p14="http://schemas.microsoft.com/office/powerpoint/2010/main" val="1180659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9DEDDA9D-A1A5-BC9E-0460-34596363113D}"/>
              </a:ext>
            </a:extLst>
          </p:cNvPr>
          <p:cNvSpPr>
            <a:spLocks noGrp="1"/>
          </p:cNvSpPr>
          <p:nvPr>
            <p:ph type="title"/>
          </p:nvPr>
        </p:nvSpPr>
        <p:spPr/>
        <p:txBody>
          <a:bodyPr/>
          <a:lstStyle/>
          <a:p>
            <a:endParaRPr lang="en-US"/>
          </a:p>
        </p:txBody>
      </p:sp>
      <p:sp>
        <p:nvSpPr>
          <p:cNvPr id="3" name="Content Placeholder 2" hidden="1">
            <a:extLst>
              <a:ext uri="{FF2B5EF4-FFF2-40B4-BE49-F238E27FC236}">
                <a16:creationId xmlns:a16="http://schemas.microsoft.com/office/drawing/2014/main" id="{E3FD6632-5D8B-5CB1-0260-1B1B292500B6}"/>
              </a:ext>
            </a:extLst>
          </p:cNvPr>
          <p:cNvSpPr>
            <a:spLocks noGrp="1"/>
          </p:cNvSpPr>
          <p:nvPr>
            <p:ph sz="quarter" idx="13"/>
          </p:nvPr>
        </p:nvSpPr>
        <p:spPr/>
        <p:txBody>
          <a:bodyPr/>
          <a:lstStyle/>
          <a:p>
            <a:endParaRPr lang="en-US"/>
          </a:p>
        </p:txBody>
      </p:sp>
      <p:sp>
        <p:nvSpPr>
          <p:cNvPr id="4" name="Content Placeholder 3" hidden="1">
            <a:extLst>
              <a:ext uri="{FF2B5EF4-FFF2-40B4-BE49-F238E27FC236}">
                <a16:creationId xmlns:a16="http://schemas.microsoft.com/office/drawing/2014/main" id="{550EBB72-32E4-CA4B-05BD-217B81E8E966}"/>
              </a:ext>
            </a:extLst>
          </p:cNvPr>
          <p:cNvSpPr>
            <a:spLocks noGrp="1"/>
          </p:cNvSpPr>
          <p:nvPr>
            <p:ph sz="quarter" idx="14"/>
          </p:nvPr>
        </p:nvSpPr>
        <p:spPr/>
        <p:txBody>
          <a:bodyPr/>
          <a:lstStyle/>
          <a:p>
            <a:endParaRPr lang="en-US"/>
          </a:p>
        </p:txBody>
      </p:sp>
      <p:sp>
        <p:nvSpPr>
          <p:cNvPr id="6" name="TextBox 5">
            <a:extLst>
              <a:ext uri="{FF2B5EF4-FFF2-40B4-BE49-F238E27FC236}">
                <a16:creationId xmlns:a16="http://schemas.microsoft.com/office/drawing/2014/main" id="{92BB2F7E-FEE5-2895-1952-9523EB8711CA}"/>
              </a:ext>
            </a:extLst>
          </p:cNvPr>
          <p:cNvSpPr txBox="1"/>
          <p:nvPr/>
        </p:nvSpPr>
        <p:spPr>
          <a:xfrm>
            <a:off x="400392" y="377034"/>
            <a:ext cx="1094902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solidFill>
                  <a:schemeClr val="bg1"/>
                </a:solidFill>
                <a:latin typeface="Calibri Light"/>
                <a:ea typeface="Calibri"/>
                <a:cs typeface="Calibri"/>
              </a:rPr>
              <a:t> </a:t>
            </a:r>
            <a:r>
              <a:rPr lang="en-US" sz="4000" b="1" dirty="0">
                <a:solidFill>
                  <a:schemeClr val="bg1"/>
                </a:solidFill>
                <a:latin typeface="Calibri"/>
                <a:ea typeface="Calibri"/>
                <a:cs typeface="Calibri"/>
              </a:rPr>
              <a:t>1)DATA  ACQUISITION AND PREPROCESSING</a:t>
            </a:r>
            <a:r>
              <a:rPr lang="en-US" sz="4000" b="1" dirty="0">
                <a:latin typeface="Calibri Light"/>
                <a:ea typeface="Calibri"/>
                <a:cs typeface="Calibri"/>
              </a:rPr>
              <a:t>:</a:t>
            </a:r>
            <a:endParaRPr lang="en-US" sz="4000" b="1" dirty="0">
              <a:latin typeface="Calibri Light"/>
              <a:ea typeface="Calibri Light"/>
              <a:cs typeface="Calibri Light"/>
            </a:endParaRPr>
          </a:p>
        </p:txBody>
      </p:sp>
      <p:sp>
        <p:nvSpPr>
          <p:cNvPr id="8" name="TextBox 7">
            <a:extLst>
              <a:ext uri="{FF2B5EF4-FFF2-40B4-BE49-F238E27FC236}">
                <a16:creationId xmlns:a16="http://schemas.microsoft.com/office/drawing/2014/main" id="{B36FA29A-D495-E34F-0364-C2EB8BA79CB2}"/>
              </a:ext>
            </a:extLst>
          </p:cNvPr>
          <p:cNvSpPr txBox="1"/>
          <p:nvPr/>
        </p:nvSpPr>
        <p:spPr>
          <a:xfrm>
            <a:off x="602020" y="266158"/>
            <a:ext cx="6729791" cy="67710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solidFill>
                  <a:schemeClr val="bg1"/>
                </a:solidFill>
                <a:ea typeface="Calibri"/>
                <a:cs typeface="Calibri"/>
              </a:rPr>
              <a:t>       </a:t>
            </a:r>
            <a:r>
              <a:rPr lang="en-US" sz="3200" b="1" dirty="0">
                <a:solidFill>
                  <a:schemeClr val="bg1"/>
                </a:solidFill>
                <a:latin typeface="Calibri"/>
                <a:ea typeface="Calibri"/>
                <a:cs typeface="Calibri"/>
              </a:rPr>
              <a:t> </a:t>
            </a:r>
            <a:r>
              <a:rPr lang="en-US" sz="3200" dirty="0">
                <a:solidFill>
                  <a:schemeClr val="bg1"/>
                </a:solidFill>
                <a:latin typeface="Calibri Light"/>
                <a:ea typeface="Calibri"/>
                <a:cs typeface="Calibri"/>
              </a:rPr>
              <a:t>    </a:t>
            </a:r>
            <a:endParaRPr lang="en-US">
              <a:solidFill>
                <a:schemeClr val="bg1"/>
              </a:solidFill>
              <a:latin typeface="Calibri"/>
              <a:ea typeface="Calibri"/>
              <a:cs typeface="Calibri"/>
            </a:endParaRPr>
          </a:p>
          <a:p>
            <a:r>
              <a:rPr lang="en-US" sz="3200" b="1" dirty="0">
                <a:solidFill>
                  <a:schemeClr val="bg1"/>
                </a:solidFill>
                <a:latin typeface="Calibri Light"/>
                <a:ea typeface="Calibri"/>
                <a:cs typeface="Calibri"/>
              </a:rPr>
              <a:t> </a:t>
            </a:r>
            <a:r>
              <a:rPr lang="en-US" sz="3200" b="1" dirty="0">
                <a:solidFill>
                  <a:schemeClr val="bg1"/>
                </a:solidFill>
                <a:latin typeface="Calibri Light"/>
                <a:ea typeface="+mn-lt"/>
                <a:cs typeface="+mn-lt"/>
              </a:rPr>
              <a:t>      </a:t>
            </a:r>
            <a:endParaRPr lang="en-US">
              <a:solidFill>
                <a:schemeClr val="bg1"/>
              </a:solidFill>
              <a:latin typeface="Calibri"/>
              <a:ea typeface="+mn-lt"/>
              <a:cs typeface="+mn-lt"/>
            </a:endParaRPr>
          </a:p>
          <a:p>
            <a:pPr marL="457200" indent="-457200">
              <a:buFont typeface="Wingdings"/>
              <a:buChar char="q"/>
            </a:pPr>
            <a:r>
              <a:rPr lang="en-US" sz="3200" b="1" dirty="0">
                <a:solidFill>
                  <a:schemeClr val="bg1"/>
                </a:solidFill>
                <a:latin typeface="Calibri Light"/>
                <a:ea typeface="+mn-lt"/>
                <a:cs typeface="+mn-lt"/>
              </a:rPr>
              <a:t> The data acquisition process involves collecting raw square images from various sources, while preprocessing prepares these images for training by resizing, normalizing, and converting them to a consistent format. </a:t>
            </a:r>
            <a:endParaRPr lang="en-US">
              <a:solidFill>
                <a:schemeClr val="bg1"/>
              </a:solidFill>
              <a:latin typeface="Calibri"/>
              <a:ea typeface="+mn-lt"/>
              <a:cs typeface="+mn-lt"/>
            </a:endParaRPr>
          </a:p>
          <a:p>
            <a:pPr marL="457200" indent="-457200">
              <a:buFont typeface="Wingdings"/>
              <a:buChar char="q"/>
            </a:pPr>
            <a:r>
              <a:rPr lang="en-US" sz="3200" b="1" dirty="0">
                <a:solidFill>
                  <a:schemeClr val="bg1"/>
                </a:solidFill>
                <a:latin typeface="Calibri Light"/>
                <a:ea typeface="+mn-lt"/>
                <a:cs typeface="+mn-lt"/>
              </a:rPr>
              <a:t> It ensures the images are ready for training the Generative Adversarial Network (GAN) model.</a:t>
            </a:r>
            <a:endParaRPr lang="en-US">
              <a:solidFill>
                <a:schemeClr val="bg1"/>
              </a:solidFill>
              <a:ea typeface="Calibri"/>
              <a:cs typeface="Calibri"/>
            </a:endParaRPr>
          </a:p>
          <a:p>
            <a:br>
              <a:rPr lang="en-US" dirty="0"/>
            </a:br>
            <a:endParaRPr lang="en-US" sz="3200" b="1">
              <a:solidFill>
                <a:schemeClr val="bg1"/>
              </a:solidFill>
              <a:latin typeface="Calibri Light"/>
              <a:ea typeface="Calibri"/>
              <a:cs typeface="Calibri"/>
            </a:endParaRPr>
          </a:p>
          <a:p>
            <a:endParaRPr lang="en-US" sz="3200">
              <a:solidFill>
                <a:schemeClr val="bg1"/>
              </a:solidFill>
              <a:latin typeface="Calibri Light"/>
              <a:ea typeface="Calibri"/>
              <a:cs typeface="Calibri"/>
            </a:endParaRPr>
          </a:p>
        </p:txBody>
      </p:sp>
      <p:sp>
        <p:nvSpPr>
          <p:cNvPr id="10" name="Rectangle 9">
            <a:extLst>
              <a:ext uri="{FF2B5EF4-FFF2-40B4-BE49-F238E27FC236}">
                <a16:creationId xmlns:a16="http://schemas.microsoft.com/office/drawing/2014/main" id="{B3956F4E-411C-CD81-F40F-D6705007D09C}"/>
              </a:ext>
            </a:extLst>
          </p:cNvPr>
          <p:cNvSpPr/>
          <p:nvPr/>
        </p:nvSpPr>
        <p:spPr>
          <a:xfrm>
            <a:off x="7330144" y="1157396"/>
            <a:ext cx="3810000" cy="727363"/>
          </a:xfrm>
          <a:prstGeom prst="rect">
            <a:avLst/>
          </a:prstGeom>
          <a:solidFill>
            <a:schemeClr val="bg1"/>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tx1"/>
                </a:solidFill>
                <a:latin typeface="Calibri Light"/>
                <a:ea typeface="Calibri"/>
                <a:cs typeface="Calibri"/>
              </a:rPr>
              <a:t>RAW IMAGES </a:t>
            </a:r>
            <a:endParaRPr lang="en-US" sz="3600" b="1">
              <a:solidFill>
                <a:schemeClr val="tx1"/>
              </a:solidFill>
              <a:latin typeface="Calibri Light"/>
            </a:endParaRPr>
          </a:p>
        </p:txBody>
      </p:sp>
      <p:sp>
        <p:nvSpPr>
          <p:cNvPr id="12" name="Arrow: Down 11">
            <a:extLst>
              <a:ext uri="{FF2B5EF4-FFF2-40B4-BE49-F238E27FC236}">
                <a16:creationId xmlns:a16="http://schemas.microsoft.com/office/drawing/2014/main" id="{18E0F090-9F7A-DEC2-DFCD-FFB98052A6E2}"/>
              </a:ext>
            </a:extLst>
          </p:cNvPr>
          <p:cNvSpPr/>
          <p:nvPr/>
        </p:nvSpPr>
        <p:spPr>
          <a:xfrm>
            <a:off x="8884250" y="1916182"/>
            <a:ext cx="692726" cy="658088"/>
          </a:xfrm>
          <a:prstGeom prst="downArrow">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B25E2CE-6971-581C-9719-6E805122C533}"/>
              </a:ext>
            </a:extLst>
          </p:cNvPr>
          <p:cNvSpPr/>
          <p:nvPr/>
        </p:nvSpPr>
        <p:spPr>
          <a:xfrm>
            <a:off x="7330144" y="2577486"/>
            <a:ext cx="3810000" cy="72736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b="1">
                <a:solidFill>
                  <a:schemeClr val="tx1"/>
                </a:solidFill>
                <a:latin typeface="Calibri Light"/>
                <a:ea typeface="Calibri"/>
                <a:cs typeface="Calibri"/>
              </a:rPr>
              <a:t>DATA ACQUISITION</a:t>
            </a:r>
          </a:p>
        </p:txBody>
      </p:sp>
      <p:sp>
        <p:nvSpPr>
          <p:cNvPr id="16" name="Arrow: Down 15">
            <a:extLst>
              <a:ext uri="{FF2B5EF4-FFF2-40B4-BE49-F238E27FC236}">
                <a16:creationId xmlns:a16="http://schemas.microsoft.com/office/drawing/2014/main" id="{882322AD-6E0C-D601-0718-461B57EB38D1}"/>
              </a:ext>
            </a:extLst>
          </p:cNvPr>
          <p:cNvSpPr/>
          <p:nvPr/>
        </p:nvSpPr>
        <p:spPr>
          <a:xfrm>
            <a:off x="8884250" y="3428635"/>
            <a:ext cx="692726" cy="634998"/>
          </a:xfrm>
          <a:prstGeom prst="downArrow">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477D374-66A7-C368-0E98-6744A40B3F5A}"/>
              </a:ext>
            </a:extLst>
          </p:cNvPr>
          <p:cNvSpPr/>
          <p:nvPr/>
        </p:nvSpPr>
        <p:spPr>
          <a:xfrm>
            <a:off x="7330143" y="4066849"/>
            <a:ext cx="3810000" cy="72736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b="1">
                <a:solidFill>
                  <a:schemeClr val="tx1"/>
                </a:solidFill>
                <a:latin typeface="Calibri Light"/>
                <a:ea typeface="Calibri Light"/>
                <a:cs typeface="Calibri Light"/>
              </a:rPr>
              <a:t>PREPROCESSING</a:t>
            </a:r>
            <a:endParaRPr lang="en-US" sz="3600" b="1">
              <a:solidFill>
                <a:schemeClr val="tx1"/>
              </a:solidFill>
              <a:latin typeface="Calibri Light"/>
            </a:endParaRPr>
          </a:p>
        </p:txBody>
      </p:sp>
      <p:sp>
        <p:nvSpPr>
          <p:cNvPr id="20" name="Arrow: Down 19">
            <a:extLst>
              <a:ext uri="{FF2B5EF4-FFF2-40B4-BE49-F238E27FC236}">
                <a16:creationId xmlns:a16="http://schemas.microsoft.com/office/drawing/2014/main" id="{4E9A583A-187B-877D-4ED1-F983BEF96FA7}"/>
              </a:ext>
            </a:extLst>
          </p:cNvPr>
          <p:cNvSpPr/>
          <p:nvPr/>
        </p:nvSpPr>
        <p:spPr>
          <a:xfrm>
            <a:off x="9011249" y="4917998"/>
            <a:ext cx="692726" cy="611907"/>
          </a:xfrm>
          <a:prstGeom prst="downArrow">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330D50A-99FB-199E-7012-0905CAF016E4}"/>
              </a:ext>
            </a:extLst>
          </p:cNvPr>
          <p:cNvSpPr/>
          <p:nvPr/>
        </p:nvSpPr>
        <p:spPr>
          <a:xfrm>
            <a:off x="7330143" y="5637033"/>
            <a:ext cx="3810000" cy="72736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b="1">
                <a:solidFill>
                  <a:schemeClr val="tx1"/>
                </a:solidFill>
                <a:latin typeface="Calibri Light"/>
                <a:ea typeface="Calibri"/>
                <a:cs typeface="Calibri"/>
              </a:rPr>
              <a:t>FINAL DATASET</a:t>
            </a:r>
          </a:p>
        </p:txBody>
      </p:sp>
    </p:spTree>
    <p:extLst>
      <p:ext uri="{BB962C8B-B14F-4D97-AF65-F5344CB8AC3E}">
        <p14:creationId xmlns:p14="http://schemas.microsoft.com/office/powerpoint/2010/main" val="2200751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9DEDDA9D-A1A5-BC9E-0460-34596363113D}"/>
              </a:ext>
            </a:extLst>
          </p:cNvPr>
          <p:cNvSpPr>
            <a:spLocks noGrp="1"/>
          </p:cNvSpPr>
          <p:nvPr>
            <p:ph type="title"/>
          </p:nvPr>
        </p:nvSpPr>
        <p:spPr/>
        <p:txBody>
          <a:bodyPr/>
          <a:lstStyle/>
          <a:p>
            <a:endParaRPr lang="en-US"/>
          </a:p>
        </p:txBody>
      </p:sp>
      <p:sp>
        <p:nvSpPr>
          <p:cNvPr id="3" name="Content Placeholder 2" hidden="1">
            <a:extLst>
              <a:ext uri="{FF2B5EF4-FFF2-40B4-BE49-F238E27FC236}">
                <a16:creationId xmlns:a16="http://schemas.microsoft.com/office/drawing/2014/main" id="{E3FD6632-5D8B-5CB1-0260-1B1B292500B6}"/>
              </a:ext>
            </a:extLst>
          </p:cNvPr>
          <p:cNvSpPr>
            <a:spLocks noGrp="1"/>
          </p:cNvSpPr>
          <p:nvPr>
            <p:ph sz="quarter" idx="13"/>
          </p:nvPr>
        </p:nvSpPr>
        <p:spPr/>
        <p:txBody>
          <a:bodyPr/>
          <a:lstStyle/>
          <a:p>
            <a:endParaRPr lang="en-US"/>
          </a:p>
        </p:txBody>
      </p:sp>
      <p:sp>
        <p:nvSpPr>
          <p:cNvPr id="4" name="Content Placeholder 3" hidden="1">
            <a:extLst>
              <a:ext uri="{FF2B5EF4-FFF2-40B4-BE49-F238E27FC236}">
                <a16:creationId xmlns:a16="http://schemas.microsoft.com/office/drawing/2014/main" id="{550EBB72-32E4-CA4B-05BD-217B81E8E966}"/>
              </a:ext>
            </a:extLst>
          </p:cNvPr>
          <p:cNvSpPr>
            <a:spLocks noGrp="1"/>
          </p:cNvSpPr>
          <p:nvPr>
            <p:ph sz="quarter" idx="14"/>
          </p:nvPr>
        </p:nvSpPr>
        <p:spPr/>
        <p:txBody>
          <a:bodyPr/>
          <a:lstStyle/>
          <a:p>
            <a:endParaRPr lang="en-US"/>
          </a:p>
        </p:txBody>
      </p:sp>
      <p:sp>
        <p:nvSpPr>
          <p:cNvPr id="7" name="TextBox 6">
            <a:extLst>
              <a:ext uri="{FF2B5EF4-FFF2-40B4-BE49-F238E27FC236}">
                <a16:creationId xmlns:a16="http://schemas.microsoft.com/office/drawing/2014/main" id="{845CBFD9-FE95-3B96-160E-E3CDDB5FFD3B}"/>
              </a:ext>
            </a:extLst>
          </p:cNvPr>
          <p:cNvSpPr txBox="1"/>
          <p:nvPr/>
        </p:nvSpPr>
        <p:spPr>
          <a:xfrm>
            <a:off x="400392" y="445272"/>
            <a:ext cx="9686612" cy="7194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solidFill>
                  <a:schemeClr val="bg1"/>
                </a:solidFill>
                <a:latin typeface="Calibri"/>
                <a:ea typeface="Calibri"/>
                <a:cs typeface="Calibri"/>
              </a:rPr>
              <a:t>2)MODEL ARCHITECTURE DESIGN:</a:t>
            </a:r>
            <a:endParaRPr lang="en-US" sz="4000" b="1" dirty="0">
              <a:solidFill>
                <a:schemeClr val="bg1"/>
              </a:solidFill>
              <a:latin typeface="Calibri"/>
            </a:endParaRPr>
          </a:p>
        </p:txBody>
      </p:sp>
      <p:pic>
        <p:nvPicPr>
          <p:cNvPr id="11" name="Picture 10" descr="A screenshot of a computer&#10;&#10;Description automatically generated">
            <a:extLst>
              <a:ext uri="{FF2B5EF4-FFF2-40B4-BE49-F238E27FC236}">
                <a16:creationId xmlns:a16="http://schemas.microsoft.com/office/drawing/2014/main" id="{E805C6D5-61DE-B208-ADDF-B56573AF1814}"/>
              </a:ext>
            </a:extLst>
          </p:cNvPr>
          <p:cNvPicPr>
            <a:picLocks noChangeAspect="1"/>
          </p:cNvPicPr>
          <p:nvPr/>
        </p:nvPicPr>
        <p:blipFill rotWithShape="1">
          <a:blip r:embed="rId2"/>
          <a:srcRect l="40155" t="42741" r="10730" b="11473"/>
          <a:stretch/>
        </p:blipFill>
        <p:spPr>
          <a:xfrm>
            <a:off x="484911" y="1435393"/>
            <a:ext cx="11143772" cy="4983193"/>
          </a:xfrm>
          <a:prstGeom prst="rect">
            <a:avLst/>
          </a:prstGeom>
        </p:spPr>
      </p:pic>
    </p:spTree>
    <p:extLst>
      <p:ext uri="{BB962C8B-B14F-4D97-AF65-F5344CB8AC3E}">
        <p14:creationId xmlns:p14="http://schemas.microsoft.com/office/powerpoint/2010/main" val="1869185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9DEDDA9D-A1A5-BC9E-0460-34596363113D}"/>
              </a:ext>
            </a:extLst>
          </p:cNvPr>
          <p:cNvSpPr>
            <a:spLocks noGrp="1"/>
          </p:cNvSpPr>
          <p:nvPr>
            <p:ph type="title"/>
          </p:nvPr>
        </p:nvSpPr>
        <p:spPr/>
        <p:txBody>
          <a:bodyPr/>
          <a:lstStyle/>
          <a:p>
            <a:endParaRPr lang="en-US"/>
          </a:p>
        </p:txBody>
      </p:sp>
      <p:sp>
        <p:nvSpPr>
          <p:cNvPr id="3" name="Content Placeholder 2" hidden="1">
            <a:extLst>
              <a:ext uri="{FF2B5EF4-FFF2-40B4-BE49-F238E27FC236}">
                <a16:creationId xmlns:a16="http://schemas.microsoft.com/office/drawing/2014/main" id="{E3FD6632-5D8B-5CB1-0260-1B1B292500B6}"/>
              </a:ext>
            </a:extLst>
          </p:cNvPr>
          <p:cNvSpPr>
            <a:spLocks noGrp="1"/>
          </p:cNvSpPr>
          <p:nvPr>
            <p:ph sz="quarter" idx="13"/>
          </p:nvPr>
        </p:nvSpPr>
        <p:spPr/>
        <p:txBody>
          <a:bodyPr/>
          <a:lstStyle/>
          <a:p>
            <a:endParaRPr lang="en-US"/>
          </a:p>
        </p:txBody>
      </p:sp>
      <p:sp>
        <p:nvSpPr>
          <p:cNvPr id="4" name="Content Placeholder 3" hidden="1">
            <a:extLst>
              <a:ext uri="{FF2B5EF4-FFF2-40B4-BE49-F238E27FC236}">
                <a16:creationId xmlns:a16="http://schemas.microsoft.com/office/drawing/2014/main" id="{550EBB72-32E4-CA4B-05BD-217B81E8E966}"/>
              </a:ext>
            </a:extLst>
          </p:cNvPr>
          <p:cNvSpPr>
            <a:spLocks noGrp="1"/>
          </p:cNvSpPr>
          <p:nvPr>
            <p:ph sz="quarter" idx="14"/>
          </p:nvPr>
        </p:nvSpPr>
        <p:spPr/>
        <p:txBody>
          <a:bodyPr/>
          <a:lstStyle/>
          <a:p>
            <a:endParaRPr lang="en-US"/>
          </a:p>
        </p:txBody>
      </p:sp>
      <p:sp>
        <p:nvSpPr>
          <p:cNvPr id="6" name="TextBox 5">
            <a:extLst>
              <a:ext uri="{FF2B5EF4-FFF2-40B4-BE49-F238E27FC236}">
                <a16:creationId xmlns:a16="http://schemas.microsoft.com/office/drawing/2014/main" id="{480DB739-45AD-9774-EFC9-BDCFF597A4F2}"/>
              </a:ext>
            </a:extLst>
          </p:cNvPr>
          <p:cNvSpPr txBox="1"/>
          <p:nvPr/>
        </p:nvSpPr>
        <p:spPr>
          <a:xfrm>
            <a:off x="108536" y="213289"/>
            <a:ext cx="12083470" cy="91409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solidFill>
                  <a:schemeClr val="bg1"/>
                </a:solidFill>
                <a:latin typeface="Calibri"/>
                <a:ea typeface="Calibri"/>
                <a:cs typeface="Calibri"/>
              </a:rPr>
              <a:t> 3) TRAINING SET UP:</a:t>
            </a:r>
            <a:r>
              <a:rPr lang="en-US" sz="4000" b="1" dirty="0">
                <a:solidFill>
                  <a:schemeClr val="bg1"/>
                </a:solidFill>
                <a:latin typeface="Calibri Light"/>
                <a:ea typeface="Calibri"/>
                <a:cs typeface="Calibri"/>
              </a:rPr>
              <a:t> </a:t>
            </a:r>
            <a:endParaRPr lang="en-US" dirty="0">
              <a:solidFill>
                <a:schemeClr val="bg1"/>
              </a:solidFill>
            </a:endParaRPr>
          </a:p>
          <a:p>
            <a:r>
              <a:rPr lang="en-US" sz="3200" dirty="0">
                <a:solidFill>
                  <a:schemeClr val="bg1"/>
                </a:solidFill>
                <a:latin typeface="Calibri Light"/>
                <a:ea typeface="Calibri"/>
                <a:cs typeface="Calibri"/>
              </a:rPr>
              <a:t>  </a:t>
            </a:r>
            <a:endParaRPr lang="en-US" sz="3200" b="1" dirty="0">
              <a:solidFill>
                <a:schemeClr val="bg1"/>
              </a:solidFill>
              <a:latin typeface="Calibri Light"/>
              <a:ea typeface="+mn-lt"/>
              <a:cs typeface="+mn-lt"/>
            </a:endParaRPr>
          </a:p>
          <a:p>
            <a:pPr marL="457200" indent="-457200">
              <a:buFont typeface="Wingdings"/>
              <a:buChar char="q"/>
            </a:pPr>
            <a:r>
              <a:rPr lang="en-US" sz="3200" b="1" dirty="0">
                <a:solidFill>
                  <a:schemeClr val="bg1"/>
                </a:solidFill>
                <a:latin typeface="Calibri Light"/>
                <a:ea typeface="+mn-lt"/>
                <a:cs typeface="+mn-lt"/>
              </a:rPr>
              <a:t> Define hyperparameters such as learning rate, batch size, number of epochs, and optimizer settings.</a:t>
            </a:r>
            <a:endParaRPr lang="en-US" sz="3200" b="1" dirty="0">
              <a:solidFill>
                <a:schemeClr val="bg1"/>
              </a:solidFill>
              <a:latin typeface="Calibri Light"/>
              <a:ea typeface="Calibri"/>
              <a:cs typeface="Calibri"/>
            </a:endParaRPr>
          </a:p>
          <a:p>
            <a:pPr marL="285750" indent="-285750">
              <a:buFont typeface="Wingdings"/>
              <a:buChar char="q"/>
            </a:pPr>
            <a:r>
              <a:rPr lang="en-US" sz="3200" b="1" dirty="0">
                <a:solidFill>
                  <a:schemeClr val="bg1"/>
                </a:solidFill>
                <a:latin typeface="Calibri Light"/>
                <a:ea typeface="+mn-lt"/>
                <a:cs typeface="+mn-lt"/>
              </a:rPr>
              <a:t> Split the dataset into training and validation sets, ensuring that both sets contain a diverse range of square images.</a:t>
            </a:r>
            <a:endParaRPr lang="en-US" sz="3200" b="1" dirty="0">
              <a:solidFill>
                <a:schemeClr val="bg1"/>
              </a:solidFill>
              <a:latin typeface="Calibri Light"/>
              <a:ea typeface="Calibri Light"/>
              <a:cs typeface="Calibri Light"/>
            </a:endParaRPr>
          </a:p>
          <a:p>
            <a:pPr marL="285750" indent="-285750">
              <a:buFont typeface="Wingdings"/>
              <a:buChar char="q"/>
            </a:pPr>
            <a:endParaRPr lang="en-US" sz="3200" b="1">
              <a:solidFill>
                <a:schemeClr val="bg1"/>
              </a:solidFill>
              <a:latin typeface="Calibri Light"/>
              <a:ea typeface="Calibri"/>
              <a:cs typeface="Calibri"/>
            </a:endParaRPr>
          </a:p>
          <a:p>
            <a:r>
              <a:rPr lang="en-US" sz="4000" b="1" dirty="0">
                <a:solidFill>
                  <a:schemeClr val="bg1"/>
                </a:solidFill>
                <a:latin typeface="Calibri Light"/>
                <a:ea typeface="Calibri"/>
                <a:cs typeface="Calibri"/>
              </a:rPr>
              <a:t>4) MODEL TRAINING:</a:t>
            </a:r>
          </a:p>
          <a:p>
            <a:endParaRPr lang="en-US" sz="3200">
              <a:solidFill>
                <a:schemeClr val="bg1"/>
              </a:solidFill>
              <a:latin typeface="Calibri Light"/>
              <a:ea typeface="Calibri"/>
              <a:cs typeface="Calibri"/>
            </a:endParaRPr>
          </a:p>
          <a:p>
            <a:pPr marL="457200" indent="-457200">
              <a:buFont typeface="Wingdings"/>
              <a:buChar char="q"/>
            </a:pPr>
            <a:r>
              <a:rPr lang="en-US" sz="3200" b="1" dirty="0">
                <a:solidFill>
                  <a:schemeClr val="bg1"/>
                </a:solidFill>
                <a:latin typeface="Calibri Light"/>
                <a:ea typeface="+mn-lt"/>
                <a:cs typeface="+mn-lt"/>
              </a:rPr>
              <a:t>Train the discriminator on batches of real and fake square images, optimizing its binary classification performance.</a:t>
            </a:r>
            <a:endParaRPr lang="en-US" sz="3200" b="1" dirty="0">
              <a:solidFill>
                <a:schemeClr val="bg1"/>
              </a:solidFill>
              <a:latin typeface="Calibri Light"/>
              <a:ea typeface="Calibri Light"/>
              <a:cs typeface="Calibri Light"/>
            </a:endParaRPr>
          </a:p>
          <a:p>
            <a:pPr marL="285750" indent="-285750">
              <a:buFont typeface="Wingdings"/>
              <a:buChar char="q"/>
            </a:pPr>
            <a:r>
              <a:rPr lang="en-US" sz="3200" b="1" dirty="0">
                <a:solidFill>
                  <a:schemeClr val="bg1"/>
                </a:solidFill>
                <a:latin typeface="Calibri Light"/>
                <a:ea typeface="+mn-lt"/>
                <a:cs typeface="+mn-lt"/>
              </a:rPr>
              <a:t>Train the generator to generate realistic square images that can fool the discriminator, optimizing its ability to generate convincing outputs.</a:t>
            </a:r>
            <a:endParaRPr lang="en-US" sz="3200" b="1" dirty="0">
              <a:solidFill>
                <a:schemeClr val="bg1"/>
              </a:solidFill>
              <a:latin typeface="Calibri Light"/>
              <a:ea typeface="Calibri Light"/>
              <a:cs typeface="Calibri Light"/>
            </a:endParaRPr>
          </a:p>
          <a:p>
            <a:endParaRPr lang="en-US" sz="3200" b="1">
              <a:solidFill>
                <a:schemeClr val="bg1"/>
              </a:solidFill>
              <a:latin typeface="Calibri Light"/>
              <a:ea typeface="Calibri"/>
              <a:cs typeface="Calibri"/>
            </a:endParaRPr>
          </a:p>
          <a:p>
            <a:r>
              <a:rPr lang="en-US" sz="3200" dirty="0">
                <a:solidFill>
                  <a:schemeClr val="bg1"/>
                </a:solidFill>
                <a:latin typeface="Calibri Light"/>
                <a:ea typeface="Calibri"/>
                <a:cs typeface="Calibri"/>
              </a:rPr>
              <a:t>               </a:t>
            </a:r>
          </a:p>
          <a:p>
            <a:endParaRPr lang="en-US" sz="3200">
              <a:solidFill>
                <a:schemeClr val="bg1"/>
              </a:solidFill>
              <a:latin typeface="Calibri Light"/>
              <a:ea typeface="+mn-lt"/>
              <a:cs typeface="+mn-lt"/>
            </a:endParaRPr>
          </a:p>
          <a:p>
            <a:endParaRPr lang="en-US" sz="3200" b="1">
              <a:solidFill>
                <a:schemeClr val="bg1"/>
              </a:solidFill>
              <a:latin typeface="Calibri Light"/>
              <a:ea typeface="Calibri"/>
              <a:cs typeface="Calibri"/>
            </a:endParaRPr>
          </a:p>
          <a:p>
            <a:endParaRPr lang="en-US" sz="2800" b="1">
              <a:ea typeface="Calibri"/>
              <a:cs typeface="Calibri"/>
            </a:endParaRPr>
          </a:p>
        </p:txBody>
      </p:sp>
    </p:spTree>
    <p:extLst>
      <p:ext uri="{BB962C8B-B14F-4D97-AF65-F5344CB8AC3E}">
        <p14:creationId xmlns:p14="http://schemas.microsoft.com/office/powerpoint/2010/main" val="1086260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9DEDDA9D-A1A5-BC9E-0460-34596363113D}"/>
              </a:ext>
            </a:extLst>
          </p:cNvPr>
          <p:cNvSpPr>
            <a:spLocks noGrp="1"/>
          </p:cNvSpPr>
          <p:nvPr>
            <p:ph type="title"/>
          </p:nvPr>
        </p:nvSpPr>
        <p:spPr/>
        <p:txBody>
          <a:bodyPr/>
          <a:lstStyle/>
          <a:p>
            <a:endParaRPr lang="en-US"/>
          </a:p>
        </p:txBody>
      </p:sp>
      <p:sp>
        <p:nvSpPr>
          <p:cNvPr id="3" name="Content Placeholder 2" hidden="1">
            <a:extLst>
              <a:ext uri="{FF2B5EF4-FFF2-40B4-BE49-F238E27FC236}">
                <a16:creationId xmlns:a16="http://schemas.microsoft.com/office/drawing/2014/main" id="{E3FD6632-5D8B-5CB1-0260-1B1B292500B6}"/>
              </a:ext>
            </a:extLst>
          </p:cNvPr>
          <p:cNvSpPr>
            <a:spLocks noGrp="1"/>
          </p:cNvSpPr>
          <p:nvPr>
            <p:ph sz="quarter" idx="13"/>
          </p:nvPr>
        </p:nvSpPr>
        <p:spPr/>
        <p:txBody>
          <a:bodyPr/>
          <a:lstStyle/>
          <a:p>
            <a:endParaRPr lang="en-US"/>
          </a:p>
        </p:txBody>
      </p:sp>
      <p:sp>
        <p:nvSpPr>
          <p:cNvPr id="4" name="Content Placeholder 3" hidden="1">
            <a:extLst>
              <a:ext uri="{FF2B5EF4-FFF2-40B4-BE49-F238E27FC236}">
                <a16:creationId xmlns:a16="http://schemas.microsoft.com/office/drawing/2014/main" id="{550EBB72-32E4-CA4B-05BD-217B81E8E966}"/>
              </a:ext>
            </a:extLst>
          </p:cNvPr>
          <p:cNvSpPr>
            <a:spLocks noGrp="1"/>
          </p:cNvSpPr>
          <p:nvPr>
            <p:ph sz="quarter" idx="14"/>
          </p:nvPr>
        </p:nvSpPr>
        <p:spPr/>
        <p:txBody>
          <a:bodyPr/>
          <a:lstStyle/>
          <a:p>
            <a:endParaRPr lang="en-US"/>
          </a:p>
        </p:txBody>
      </p:sp>
      <p:sp>
        <p:nvSpPr>
          <p:cNvPr id="7" name="TextBox 6">
            <a:extLst>
              <a:ext uri="{FF2B5EF4-FFF2-40B4-BE49-F238E27FC236}">
                <a16:creationId xmlns:a16="http://schemas.microsoft.com/office/drawing/2014/main" id="{B04BD778-7BAA-0E6A-E447-B147CAA2BCA1}"/>
              </a:ext>
            </a:extLst>
          </p:cNvPr>
          <p:cNvSpPr txBox="1"/>
          <p:nvPr/>
        </p:nvSpPr>
        <p:spPr>
          <a:xfrm>
            <a:off x="108536" y="213289"/>
            <a:ext cx="12083470" cy="87716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solidFill>
                  <a:schemeClr val="bg1"/>
                </a:solidFill>
                <a:latin typeface="Calibri Light"/>
                <a:ea typeface="Calibri"/>
                <a:cs typeface="Calibri"/>
              </a:rPr>
              <a:t> </a:t>
            </a:r>
            <a:r>
              <a:rPr lang="en-US" sz="4000" b="1" dirty="0">
                <a:solidFill>
                  <a:schemeClr val="bg1"/>
                </a:solidFill>
                <a:latin typeface="Calibri"/>
                <a:ea typeface="Calibri"/>
                <a:cs typeface="Calibri"/>
              </a:rPr>
              <a:t>5) EVALUATION: </a:t>
            </a:r>
            <a:endParaRPr lang="en-US" dirty="0">
              <a:solidFill>
                <a:schemeClr val="bg1"/>
              </a:solidFill>
              <a:latin typeface="Calibri"/>
            </a:endParaRPr>
          </a:p>
          <a:p>
            <a:r>
              <a:rPr lang="en-US" sz="3200" dirty="0">
                <a:solidFill>
                  <a:schemeClr val="bg1"/>
                </a:solidFill>
                <a:latin typeface="Calibri Light"/>
                <a:ea typeface="Calibri"/>
                <a:cs typeface="Calibri"/>
              </a:rPr>
              <a:t>  </a:t>
            </a:r>
            <a:endParaRPr lang="en-US" sz="3200" b="1" dirty="0">
              <a:solidFill>
                <a:schemeClr val="bg1"/>
              </a:solidFill>
              <a:latin typeface="Calibri Light"/>
              <a:ea typeface="+mn-lt"/>
              <a:cs typeface="+mn-lt"/>
            </a:endParaRPr>
          </a:p>
          <a:p>
            <a:pPr marL="457200" indent="-457200">
              <a:buFont typeface="Wingdings"/>
              <a:buChar char="q"/>
            </a:pPr>
            <a:r>
              <a:rPr lang="en-US" sz="3200" b="1" dirty="0">
                <a:solidFill>
                  <a:schemeClr val="bg1"/>
                </a:solidFill>
                <a:latin typeface="Calibri Light"/>
                <a:ea typeface="+mn-lt"/>
                <a:cs typeface="+mn-lt"/>
              </a:rPr>
              <a:t>It starts with generating sample images using the trained generator. </a:t>
            </a:r>
          </a:p>
          <a:p>
            <a:pPr marL="457200" indent="-457200">
              <a:buFont typeface="Wingdings"/>
              <a:buChar char="q"/>
            </a:pPr>
            <a:r>
              <a:rPr lang="en-US" sz="3200" b="1" dirty="0">
                <a:solidFill>
                  <a:schemeClr val="bg1"/>
                </a:solidFill>
                <a:latin typeface="Calibri Light"/>
                <a:ea typeface="+mn-lt"/>
                <a:cs typeface="+mn-lt"/>
              </a:rPr>
              <a:t>The generated images are then visually inspected to assess their quality and realism.</a:t>
            </a:r>
            <a:endParaRPr lang="en-US" sz="3200" b="1" dirty="0">
              <a:solidFill>
                <a:schemeClr val="bg1"/>
              </a:solidFill>
              <a:latin typeface="Calibri Light"/>
              <a:ea typeface="Calibri"/>
              <a:cs typeface="Calibri"/>
            </a:endParaRPr>
          </a:p>
          <a:p>
            <a:endParaRPr lang="en-US" sz="3200" b="1">
              <a:solidFill>
                <a:schemeClr val="bg1"/>
              </a:solidFill>
              <a:latin typeface="Calibri Light"/>
              <a:ea typeface="Calibri"/>
              <a:cs typeface="Calibri"/>
            </a:endParaRPr>
          </a:p>
          <a:p>
            <a:r>
              <a:rPr lang="en-US" sz="4000" b="1" dirty="0">
                <a:solidFill>
                  <a:schemeClr val="bg1"/>
                </a:solidFill>
                <a:latin typeface="Calibri Light"/>
                <a:ea typeface="Calibri"/>
                <a:cs typeface="Calibri"/>
              </a:rPr>
              <a:t>4) DEPLOYMENT AND UTILISATION:</a:t>
            </a:r>
            <a:endParaRPr lang="en-US" sz="3200" b="1" dirty="0">
              <a:solidFill>
                <a:schemeClr val="bg1"/>
              </a:solidFill>
              <a:latin typeface="Calibri Light"/>
              <a:ea typeface="Calibri"/>
              <a:cs typeface="Calibri"/>
            </a:endParaRPr>
          </a:p>
          <a:p>
            <a:endParaRPr lang="en-US" sz="4000" b="1">
              <a:solidFill>
                <a:schemeClr val="bg1"/>
              </a:solidFill>
              <a:latin typeface="Calibri Light"/>
              <a:ea typeface="+mn-lt"/>
              <a:cs typeface="+mn-lt"/>
            </a:endParaRPr>
          </a:p>
          <a:p>
            <a:pPr marL="571500" indent="-571500">
              <a:buFont typeface="Wingdings"/>
              <a:buChar char="q"/>
            </a:pPr>
            <a:r>
              <a:rPr lang="en-US" sz="3200" b="1" dirty="0">
                <a:solidFill>
                  <a:schemeClr val="bg1"/>
                </a:solidFill>
                <a:latin typeface="Calibri Light"/>
                <a:ea typeface="+mn-lt"/>
                <a:cs typeface="+mn-lt"/>
              </a:rPr>
              <a:t>The deployment and utilization of the trained GAN model for generating square images. </a:t>
            </a:r>
          </a:p>
          <a:p>
            <a:pPr marL="571500" indent="-571500">
              <a:buFont typeface="Wingdings"/>
              <a:buChar char="q"/>
            </a:pPr>
            <a:r>
              <a:rPr lang="en-US" sz="3200" b="1" dirty="0">
                <a:solidFill>
                  <a:schemeClr val="bg1"/>
                </a:solidFill>
                <a:latin typeface="Calibri Light"/>
                <a:ea typeface="+mn-lt"/>
                <a:cs typeface="+mn-lt"/>
              </a:rPr>
              <a:t>The generated images can be utilized for various applications, such as art generation or research experiments.</a:t>
            </a:r>
            <a:endParaRPr lang="en-US" sz="3200" b="1" dirty="0">
              <a:solidFill>
                <a:schemeClr val="bg1"/>
              </a:solidFill>
              <a:latin typeface="Calibri Light"/>
              <a:ea typeface="Calibri"/>
              <a:cs typeface="Calibri"/>
            </a:endParaRPr>
          </a:p>
          <a:p>
            <a:endParaRPr lang="en-US" sz="3200">
              <a:solidFill>
                <a:schemeClr val="bg1"/>
              </a:solidFill>
              <a:latin typeface="Calibri Light"/>
              <a:ea typeface="Calibri"/>
              <a:cs typeface="Calibri"/>
            </a:endParaRPr>
          </a:p>
          <a:p>
            <a:r>
              <a:rPr lang="en-US" sz="3200" dirty="0">
                <a:solidFill>
                  <a:schemeClr val="bg1"/>
                </a:solidFill>
                <a:latin typeface="Calibri Light"/>
                <a:ea typeface="Calibri"/>
                <a:cs typeface="Calibri"/>
              </a:rPr>
              <a:t>               </a:t>
            </a:r>
          </a:p>
          <a:p>
            <a:endParaRPr lang="en-US" sz="3200">
              <a:solidFill>
                <a:schemeClr val="bg1"/>
              </a:solidFill>
              <a:latin typeface="Calibri Light"/>
              <a:ea typeface="+mn-lt"/>
              <a:cs typeface="+mn-lt"/>
            </a:endParaRPr>
          </a:p>
          <a:p>
            <a:endParaRPr lang="en-US" sz="3200" b="1">
              <a:solidFill>
                <a:schemeClr val="bg1"/>
              </a:solidFill>
              <a:latin typeface="Calibri Light"/>
              <a:ea typeface="Calibri"/>
              <a:cs typeface="Calibri"/>
            </a:endParaRPr>
          </a:p>
          <a:p>
            <a:endParaRPr lang="en-US" sz="2800" b="1">
              <a:solidFill>
                <a:schemeClr val="bg1"/>
              </a:solidFill>
              <a:ea typeface="Calibri"/>
              <a:cs typeface="Calibri"/>
            </a:endParaRPr>
          </a:p>
        </p:txBody>
      </p:sp>
    </p:spTree>
    <p:extLst>
      <p:ext uri="{BB962C8B-B14F-4D97-AF65-F5344CB8AC3E}">
        <p14:creationId xmlns:p14="http://schemas.microsoft.com/office/powerpoint/2010/main" val="689343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33BA4AA7-8034-4226-216C-089088CD1797}"/>
              </a:ext>
            </a:extLst>
          </p:cNvPr>
          <p:cNvSpPr>
            <a:spLocks noGrp="1"/>
          </p:cNvSpPr>
          <p:nvPr>
            <p:ph type="title"/>
          </p:nvPr>
        </p:nvSpPr>
        <p:spPr/>
        <p:txBody>
          <a:bodyPr/>
          <a:lstStyle/>
          <a:p>
            <a:endParaRPr lang="en-US"/>
          </a:p>
        </p:txBody>
      </p:sp>
      <p:pic>
        <p:nvPicPr>
          <p:cNvPr id="16" name="Content Placeholder 15" descr="A screenshot of a computer&#10;&#10;Description automatically generated">
            <a:extLst>
              <a:ext uri="{FF2B5EF4-FFF2-40B4-BE49-F238E27FC236}">
                <a16:creationId xmlns:a16="http://schemas.microsoft.com/office/drawing/2014/main" id="{166F91E7-F858-4A01-FAE7-71EC7F40FF3D}"/>
              </a:ext>
            </a:extLst>
          </p:cNvPr>
          <p:cNvPicPr>
            <a:picLocks noGrp="1" noChangeAspect="1"/>
          </p:cNvPicPr>
          <p:nvPr>
            <p:ph sz="quarter" idx="14"/>
          </p:nvPr>
        </p:nvPicPr>
        <p:blipFill rotWithShape="1">
          <a:blip r:embed="rId2"/>
          <a:srcRect l="7424" t="39953" r="54498" b="18273"/>
          <a:stretch/>
        </p:blipFill>
        <p:spPr>
          <a:xfrm>
            <a:off x="204572" y="831508"/>
            <a:ext cx="5294930" cy="3188338"/>
          </a:xfrm>
        </p:spPr>
      </p:pic>
      <p:pic>
        <p:nvPicPr>
          <p:cNvPr id="17" name="Picture 16" descr="A screenshot of a computer&#10;&#10;Description automatically generated">
            <a:extLst>
              <a:ext uri="{FF2B5EF4-FFF2-40B4-BE49-F238E27FC236}">
                <a16:creationId xmlns:a16="http://schemas.microsoft.com/office/drawing/2014/main" id="{1500C10C-D320-8A5F-1563-16E96C398F89}"/>
              </a:ext>
            </a:extLst>
          </p:cNvPr>
          <p:cNvPicPr>
            <a:picLocks noChangeAspect="1"/>
          </p:cNvPicPr>
          <p:nvPr/>
        </p:nvPicPr>
        <p:blipFill rotWithShape="1">
          <a:blip r:embed="rId3"/>
          <a:srcRect l="6888" t="34992" r="52145" b="9950"/>
          <a:stretch/>
        </p:blipFill>
        <p:spPr>
          <a:xfrm>
            <a:off x="204716" y="4014715"/>
            <a:ext cx="5301736" cy="2604455"/>
          </a:xfrm>
          <a:prstGeom prst="rect">
            <a:avLst/>
          </a:prstGeom>
        </p:spPr>
      </p:pic>
      <p:sp>
        <p:nvSpPr>
          <p:cNvPr id="19" name="TextBox 18">
            <a:extLst>
              <a:ext uri="{FF2B5EF4-FFF2-40B4-BE49-F238E27FC236}">
                <a16:creationId xmlns:a16="http://schemas.microsoft.com/office/drawing/2014/main" id="{A54B3EA5-0798-9C0A-8792-9D8F6F69E3EB}"/>
              </a:ext>
            </a:extLst>
          </p:cNvPr>
          <p:cNvSpPr txBox="1"/>
          <p:nvPr/>
        </p:nvSpPr>
        <p:spPr>
          <a:xfrm>
            <a:off x="3825302" y="121382"/>
            <a:ext cx="750874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solidFill>
                  <a:schemeClr val="bg1"/>
                </a:solidFill>
                <a:latin typeface="Calibri"/>
                <a:ea typeface="Calibri"/>
                <a:cs typeface="Calibri"/>
              </a:rPr>
              <a:t>CODE IMPLEMENTATION</a:t>
            </a:r>
            <a:endParaRPr lang="en-US" sz="4000" b="1" dirty="0" err="1">
              <a:solidFill>
                <a:schemeClr val="bg1"/>
              </a:solidFill>
              <a:latin typeface="Calibri"/>
            </a:endParaRPr>
          </a:p>
        </p:txBody>
      </p:sp>
      <p:pic>
        <p:nvPicPr>
          <p:cNvPr id="20" name="Picture 19" descr="A screenshot of a computer&#10;&#10;Description automatically generated">
            <a:extLst>
              <a:ext uri="{FF2B5EF4-FFF2-40B4-BE49-F238E27FC236}">
                <a16:creationId xmlns:a16="http://schemas.microsoft.com/office/drawing/2014/main" id="{2076CB91-07DA-74FD-60D3-C218D2C681D9}"/>
              </a:ext>
            </a:extLst>
          </p:cNvPr>
          <p:cNvPicPr>
            <a:picLocks noChangeAspect="1"/>
          </p:cNvPicPr>
          <p:nvPr/>
        </p:nvPicPr>
        <p:blipFill rotWithShape="1">
          <a:blip r:embed="rId4"/>
          <a:srcRect l="5690" t="29022" r="36940" b="15920"/>
          <a:stretch/>
        </p:blipFill>
        <p:spPr>
          <a:xfrm>
            <a:off x="6016387" y="830239"/>
            <a:ext cx="5823070" cy="2740939"/>
          </a:xfrm>
          <a:prstGeom prst="rect">
            <a:avLst/>
          </a:prstGeom>
        </p:spPr>
      </p:pic>
      <p:pic>
        <p:nvPicPr>
          <p:cNvPr id="21" name="Picture 20" descr="A screenshot of a computer&#10;&#10;Description automatically generated">
            <a:extLst>
              <a:ext uri="{FF2B5EF4-FFF2-40B4-BE49-F238E27FC236}">
                <a16:creationId xmlns:a16="http://schemas.microsoft.com/office/drawing/2014/main" id="{7F7E27E1-04FF-9DEC-8541-87C4C518E568}"/>
              </a:ext>
            </a:extLst>
          </p:cNvPr>
          <p:cNvPicPr>
            <a:picLocks noChangeAspect="1"/>
          </p:cNvPicPr>
          <p:nvPr/>
        </p:nvPicPr>
        <p:blipFill rotWithShape="1">
          <a:blip r:embed="rId5"/>
          <a:srcRect l="3918" t="43284" r="48354" b="12210"/>
          <a:stretch/>
        </p:blipFill>
        <p:spPr>
          <a:xfrm>
            <a:off x="6016388" y="3571164"/>
            <a:ext cx="5818974" cy="3052229"/>
          </a:xfrm>
          <a:prstGeom prst="rect">
            <a:avLst/>
          </a:prstGeom>
        </p:spPr>
      </p:pic>
    </p:spTree>
    <p:extLst>
      <p:ext uri="{BB962C8B-B14F-4D97-AF65-F5344CB8AC3E}">
        <p14:creationId xmlns:p14="http://schemas.microsoft.com/office/powerpoint/2010/main" val="905687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33BA4AA7-8034-4226-216C-089088CD1797}"/>
              </a:ext>
            </a:extLst>
          </p:cNvPr>
          <p:cNvSpPr>
            <a:spLocks noGrp="1"/>
          </p:cNvSpPr>
          <p:nvPr>
            <p:ph type="title"/>
          </p:nvPr>
        </p:nvSpPr>
        <p:spPr/>
        <p:txBody>
          <a:bodyPr/>
          <a:lstStyle/>
          <a:p>
            <a:endParaRPr lang="en-US"/>
          </a:p>
        </p:txBody>
      </p:sp>
      <p:sp>
        <p:nvSpPr>
          <p:cNvPr id="19" name="TextBox 18">
            <a:extLst>
              <a:ext uri="{FF2B5EF4-FFF2-40B4-BE49-F238E27FC236}">
                <a16:creationId xmlns:a16="http://schemas.microsoft.com/office/drawing/2014/main" id="{A54B3EA5-0798-9C0A-8792-9D8F6F69E3EB}"/>
              </a:ext>
            </a:extLst>
          </p:cNvPr>
          <p:cNvSpPr txBox="1"/>
          <p:nvPr/>
        </p:nvSpPr>
        <p:spPr>
          <a:xfrm>
            <a:off x="732479" y="121382"/>
            <a:ext cx="1061277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b="1" dirty="0">
                <a:solidFill>
                  <a:schemeClr val="bg1"/>
                </a:solidFill>
                <a:cs typeface="Calibri"/>
              </a:rPr>
              <a:t>RESULT</a:t>
            </a:r>
            <a:endParaRPr lang="en-US"/>
          </a:p>
        </p:txBody>
      </p:sp>
      <p:pic>
        <p:nvPicPr>
          <p:cNvPr id="5" name="Picture 4" descr="A screenshot of a computer&#10;&#10;Description automatically generated">
            <a:extLst>
              <a:ext uri="{FF2B5EF4-FFF2-40B4-BE49-F238E27FC236}">
                <a16:creationId xmlns:a16="http://schemas.microsoft.com/office/drawing/2014/main" id="{4CBF7F50-7BEF-E5C9-E9F7-A289F7B98A2E}"/>
              </a:ext>
            </a:extLst>
          </p:cNvPr>
          <p:cNvPicPr>
            <a:picLocks noChangeAspect="1"/>
          </p:cNvPicPr>
          <p:nvPr/>
        </p:nvPicPr>
        <p:blipFill rotWithShape="1">
          <a:blip r:embed="rId2"/>
          <a:srcRect t="-536" r="74784" b="11260"/>
          <a:stretch/>
        </p:blipFill>
        <p:spPr>
          <a:xfrm>
            <a:off x="272956" y="1139714"/>
            <a:ext cx="3379495" cy="5245102"/>
          </a:xfrm>
          <a:prstGeom prst="rect">
            <a:avLst/>
          </a:prstGeom>
        </p:spPr>
      </p:pic>
      <p:pic>
        <p:nvPicPr>
          <p:cNvPr id="6" name="Picture 5" descr="A white background with black text&#10;&#10;Description automatically generated">
            <a:extLst>
              <a:ext uri="{FF2B5EF4-FFF2-40B4-BE49-F238E27FC236}">
                <a16:creationId xmlns:a16="http://schemas.microsoft.com/office/drawing/2014/main" id="{9426D82F-51DE-7FE7-7663-D69FB11AFED9}"/>
              </a:ext>
            </a:extLst>
          </p:cNvPr>
          <p:cNvPicPr>
            <a:picLocks noChangeAspect="1"/>
          </p:cNvPicPr>
          <p:nvPr/>
        </p:nvPicPr>
        <p:blipFill rotWithShape="1">
          <a:blip r:embed="rId3"/>
          <a:srcRect t="1809" r="88806" b="7131"/>
          <a:stretch/>
        </p:blipFill>
        <p:spPr>
          <a:xfrm>
            <a:off x="4071582" y="1136262"/>
            <a:ext cx="3195860" cy="5244067"/>
          </a:xfrm>
          <a:prstGeom prst="rect">
            <a:avLst/>
          </a:prstGeom>
        </p:spPr>
      </p:pic>
      <p:pic>
        <p:nvPicPr>
          <p:cNvPr id="7" name="Picture 6">
            <a:extLst>
              <a:ext uri="{FF2B5EF4-FFF2-40B4-BE49-F238E27FC236}">
                <a16:creationId xmlns:a16="http://schemas.microsoft.com/office/drawing/2014/main" id="{83E48485-B76A-F16F-B992-1D41E3BF7D63}"/>
              </a:ext>
            </a:extLst>
          </p:cNvPr>
          <p:cNvPicPr>
            <a:picLocks noChangeAspect="1"/>
          </p:cNvPicPr>
          <p:nvPr/>
        </p:nvPicPr>
        <p:blipFill rotWithShape="1">
          <a:blip r:embed="rId4"/>
          <a:srcRect l="-69365" t="25229" r="152431" b="-25872"/>
          <a:stretch/>
        </p:blipFill>
        <p:spPr>
          <a:xfrm>
            <a:off x="8359588" y="1289050"/>
            <a:ext cx="1827902" cy="3451041"/>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7BA4C7EA-B750-B10F-30F2-67C797406506}"/>
              </a:ext>
            </a:extLst>
          </p:cNvPr>
          <p:cNvPicPr>
            <a:picLocks noChangeAspect="1"/>
          </p:cNvPicPr>
          <p:nvPr/>
        </p:nvPicPr>
        <p:blipFill rotWithShape="1">
          <a:blip r:embed="rId5"/>
          <a:srcRect t="49734" r="85294" b="19608"/>
          <a:stretch/>
        </p:blipFill>
        <p:spPr>
          <a:xfrm>
            <a:off x="7575176" y="1133880"/>
            <a:ext cx="3507442" cy="5242269"/>
          </a:xfrm>
          <a:prstGeom prst="rect">
            <a:avLst/>
          </a:prstGeom>
        </p:spPr>
      </p:pic>
    </p:spTree>
    <p:extLst>
      <p:ext uri="{BB962C8B-B14F-4D97-AF65-F5344CB8AC3E}">
        <p14:creationId xmlns:p14="http://schemas.microsoft.com/office/powerpoint/2010/main" val="1523677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33BA4AA7-8034-4226-216C-089088CD1797}"/>
              </a:ext>
            </a:extLst>
          </p:cNvPr>
          <p:cNvSpPr>
            <a:spLocks noGrp="1"/>
          </p:cNvSpPr>
          <p:nvPr>
            <p:ph type="title"/>
          </p:nvPr>
        </p:nvSpPr>
        <p:spPr/>
        <p:txBody>
          <a:bodyPr/>
          <a:lstStyle/>
          <a:p>
            <a:endParaRPr lang="en-US"/>
          </a:p>
        </p:txBody>
      </p:sp>
      <p:sp>
        <p:nvSpPr>
          <p:cNvPr id="19" name="TextBox 18">
            <a:extLst>
              <a:ext uri="{FF2B5EF4-FFF2-40B4-BE49-F238E27FC236}">
                <a16:creationId xmlns:a16="http://schemas.microsoft.com/office/drawing/2014/main" id="{A54B3EA5-0798-9C0A-8792-9D8F6F69E3EB}"/>
              </a:ext>
            </a:extLst>
          </p:cNvPr>
          <p:cNvSpPr txBox="1"/>
          <p:nvPr/>
        </p:nvSpPr>
        <p:spPr>
          <a:xfrm>
            <a:off x="732479" y="121382"/>
            <a:ext cx="1061277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b="1" dirty="0">
                <a:solidFill>
                  <a:schemeClr val="bg1"/>
                </a:solidFill>
                <a:cs typeface="Calibri"/>
              </a:rPr>
              <a:t>SUMMARY OF RESULT</a:t>
            </a:r>
          </a:p>
        </p:txBody>
      </p:sp>
      <p:sp>
        <p:nvSpPr>
          <p:cNvPr id="8" name="TextBox 7">
            <a:extLst>
              <a:ext uri="{FF2B5EF4-FFF2-40B4-BE49-F238E27FC236}">
                <a16:creationId xmlns:a16="http://schemas.microsoft.com/office/drawing/2014/main" id="{EBA53067-1F13-7E85-1E84-71DE087E63EA}"/>
              </a:ext>
            </a:extLst>
          </p:cNvPr>
          <p:cNvSpPr txBox="1"/>
          <p:nvPr/>
        </p:nvSpPr>
        <p:spPr>
          <a:xfrm>
            <a:off x="1320053" y="1411941"/>
            <a:ext cx="10029264"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solidFill>
                  <a:schemeClr val="bg1"/>
                </a:solidFill>
                <a:latin typeface="Calibri Light"/>
                <a:ea typeface="+mn-lt"/>
                <a:cs typeface="+mn-lt"/>
              </a:rPr>
              <a:t>This code implements a Generative Adversarial Network (GAN) to generate square images. The generator learns to create square images resembling the ones in the training set, while the discriminator learns to distinguish between real and fake images. After training for 20 epochs, the generator becomes capable of producing square images similar to those in the dataset. However, since the dataset consists only of simple squares, the generated images will likely resemble squares as well.</a:t>
            </a:r>
            <a:endParaRPr lang="en-US" sz="3200" b="1" dirty="0">
              <a:solidFill>
                <a:schemeClr val="bg1"/>
              </a:solidFill>
              <a:latin typeface="Calibri Light"/>
            </a:endParaRPr>
          </a:p>
        </p:txBody>
      </p:sp>
    </p:spTree>
    <p:extLst>
      <p:ext uri="{BB962C8B-B14F-4D97-AF65-F5344CB8AC3E}">
        <p14:creationId xmlns:p14="http://schemas.microsoft.com/office/powerpoint/2010/main" val="2506561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5">
            <a:extLst>
              <a:ext uri="{FF2B5EF4-FFF2-40B4-BE49-F238E27FC236}">
                <a16:creationId xmlns:a16="http://schemas.microsoft.com/office/drawing/2014/main" id="{F20A922B-22EC-7FD8-FA8C-2FFAC558BD66}"/>
              </a:ext>
            </a:extLst>
          </p:cNvPr>
          <p:cNvSpPr>
            <a:spLocks noGrp="1"/>
          </p:cNvSpPr>
          <p:nvPr/>
        </p:nvSpPr>
        <p:spPr>
          <a:xfrm>
            <a:off x="103910" y="819728"/>
            <a:ext cx="11903362" cy="6211453"/>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dirty="0">
                <a:ea typeface="Calibri Light"/>
                <a:cs typeface="Calibri Light"/>
              </a:rPr>
              <a:t>           </a:t>
            </a:r>
            <a:br>
              <a:rPr lang="en-US" dirty="0">
                <a:ea typeface="Calibri Light"/>
                <a:cs typeface="Calibri Light"/>
              </a:rPr>
            </a:br>
            <a:br>
              <a:rPr lang="en-US" dirty="0">
                <a:ea typeface="Calibri Light"/>
                <a:cs typeface="Calibri Light"/>
              </a:rPr>
            </a:br>
            <a:r>
              <a:rPr lang="en-US" dirty="0">
                <a:ea typeface="Calibri Light"/>
                <a:cs typeface="Calibri Light"/>
              </a:rPr>
              <a:t>      </a:t>
            </a:r>
            <a:r>
              <a:rPr lang="en-US" dirty="0">
                <a:solidFill>
                  <a:srgbClr val="90A1AD"/>
                </a:solidFill>
                <a:ea typeface="Calibri Light"/>
                <a:cs typeface="Calibri Light"/>
              </a:rPr>
              <a:t>    </a:t>
            </a:r>
            <a:r>
              <a:rPr lang="en-US" b="1" dirty="0">
                <a:solidFill>
                  <a:srgbClr val="90A1AD"/>
                </a:solidFill>
                <a:ea typeface="Calibri Light"/>
                <a:cs typeface="Calibri Light"/>
              </a:rPr>
              <a:t> </a:t>
            </a:r>
            <a:r>
              <a:rPr lang="en-US" sz="5400" b="1" dirty="0">
                <a:solidFill>
                  <a:srgbClr val="90A1AD"/>
                </a:solidFill>
                <a:latin typeface="Calibri"/>
                <a:ea typeface="Calibri Light"/>
                <a:cs typeface="Calibri Light"/>
              </a:rPr>
              <a:t>   </a:t>
            </a:r>
            <a:r>
              <a:rPr lang="en-US" sz="1800" dirty="0">
                <a:solidFill>
                  <a:srgbClr val="FFFFFF"/>
                </a:solidFill>
                <a:latin typeface="Calibri Light"/>
                <a:ea typeface="Calibri Light"/>
                <a:cs typeface="Calibri Light"/>
              </a:rPr>
              <a:t> </a:t>
            </a:r>
            <a:r>
              <a:rPr lang="en-US" sz="1800" dirty="0">
                <a:ea typeface="Calibri Light"/>
                <a:cs typeface="Calibri Light"/>
              </a:rPr>
              <a:t>                                                                                                                                                                              </a:t>
            </a:r>
          </a:p>
        </p:txBody>
      </p:sp>
      <p:sp>
        <p:nvSpPr>
          <p:cNvPr id="2" name="TextBox 1">
            <a:extLst>
              <a:ext uri="{FF2B5EF4-FFF2-40B4-BE49-F238E27FC236}">
                <a16:creationId xmlns:a16="http://schemas.microsoft.com/office/drawing/2014/main" id="{A7F3ABE9-CB3B-4C00-D2FB-B346133327F7}"/>
              </a:ext>
            </a:extLst>
          </p:cNvPr>
          <p:cNvSpPr txBox="1"/>
          <p:nvPr/>
        </p:nvSpPr>
        <p:spPr>
          <a:xfrm>
            <a:off x="500745" y="533401"/>
            <a:ext cx="11103426" cy="5693866"/>
          </a:xfrm>
          <a:prstGeom prst="rect">
            <a:avLst/>
          </a:prstGeom>
          <a:solidFill>
            <a:schemeClr val="tx1"/>
          </a:solid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solidFill>
                  <a:schemeClr val="bg1"/>
                </a:solidFill>
                <a:highlight>
                  <a:srgbClr val="000000"/>
                </a:highlight>
                <a:cs typeface="Segoe UI"/>
              </a:rPr>
              <a:t>REG NO:311521205042</a:t>
            </a:r>
            <a:endParaRPr lang="en-US">
              <a:solidFill>
                <a:schemeClr val="bg1"/>
              </a:solidFill>
              <a:ea typeface="Calibri"/>
              <a:cs typeface="Calibri"/>
            </a:endParaRPr>
          </a:p>
          <a:p>
            <a:r>
              <a:rPr lang="en-US" sz="2800" dirty="0">
                <a:solidFill>
                  <a:schemeClr val="bg1"/>
                </a:solidFill>
                <a:cs typeface="Segoe UI"/>
              </a:rPr>
              <a:t>​</a:t>
            </a:r>
            <a:endParaRPr lang="en-US" dirty="0">
              <a:solidFill>
                <a:schemeClr val="bg1"/>
              </a:solidFill>
              <a:ea typeface="Calibri"/>
              <a:cs typeface="Calibri"/>
            </a:endParaRPr>
          </a:p>
          <a:p>
            <a:r>
              <a:rPr lang="en-US" sz="2800" b="1" dirty="0">
                <a:solidFill>
                  <a:schemeClr val="bg1"/>
                </a:solidFill>
                <a:highlight>
                  <a:srgbClr val="000000"/>
                </a:highlight>
                <a:cs typeface="Segoe UI"/>
              </a:rPr>
              <a:t>NAME:RENUGA DEVI P</a:t>
            </a:r>
            <a:endParaRPr lang="en-US" sz="2800" b="1" dirty="0">
              <a:solidFill>
                <a:schemeClr val="bg1"/>
              </a:solidFill>
              <a:highlight>
                <a:srgbClr val="000000"/>
              </a:highlight>
              <a:ea typeface="Calibri"/>
              <a:cs typeface="Segoe UI"/>
            </a:endParaRPr>
          </a:p>
          <a:p>
            <a:r>
              <a:rPr lang="en-US" sz="2800" dirty="0">
                <a:solidFill>
                  <a:schemeClr val="bg1"/>
                </a:solidFill>
                <a:cs typeface="Segoe UI"/>
              </a:rPr>
              <a:t>​</a:t>
            </a:r>
            <a:endParaRPr lang="en-US">
              <a:solidFill>
                <a:schemeClr val="bg1"/>
              </a:solidFill>
              <a:ea typeface="Calibri"/>
              <a:cs typeface="Calibri"/>
            </a:endParaRPr>
          </a:p>
          <a:p>
            <a:r>
              <a:rPr lang="en-US" sz="2800" b="1" dirty="0">
                <a:solidFill>
                  <a:schemeClr val="bg1"/>
                </a:solidFill>
                <a:highlight>
                  <a:srgbClr val="000000"/>
                </a:highlight>
                <a:cs typeface="Segoe UI"/>
              </a:rPr>
              <a:t>DEPARTMENT:INFORMATION TECHNOLOGY</a:t>
            </a:r>
            <a:endParaRPr lang="en-US" sz="2800" b="1" dirty="0">
              <a:solidFill>
                <a:schemeClr val="bg1"/>
              </a:solidFill>
              <a:highlight>
                <a:srgbClr val="000000"/>
              </a:highlight>
              <a:ea typeface="Calibri"/>
              <a:cs typeface="Segoe UI"/>
            </a:endParaRPr>
          </a:p>
          <a:p>
            <a:r>
              <a:rPr lang="en-US" sz="2800" dirty="0">
                <a:solidFill>
                  <a:schemeClr val="bg1"/>
                </a:solidFill>
                <a:cs typeface="Segoe UI"/>
              </a:rPr>
              <a:t>​</a:t>
            </a:r>
            <a:endParaRPr lang="en-US">
              <a:solidFill>
                <a:schemeClr val="bg1"/>
              </a:solidFill>
              <a:ea typeface="Calibri"/>
              <a:cs typeface="Calibri"/>
            </a:endParaRPr>
          </a:p>
          <a:p>
            <a:r>
              <a:rPr lang="en-US" sz="2800" b="1" dirty="0">
                <a:solidFill>
                  <a:schemeClr val="bg1"/>
                </a:solidFill>
                <a:highlight>
                  <a:srgbClr val="000000"/>
                </a:highlight>
                <a:cs typeface="Segoe UI"/>
              </a:rPr>
              <a:t>COLLEGE NAME:MEENAKSHI SUNDARARAJAN ENGINEERING COLLEGE</a:t>
            </a:r>
            <a:r>
              <a:rPr lang="en-US" sz="2800" dirty="0">
                <a:solidFill>
                  <a:schemeClr val="bg1"/>
                </a:solidFill>
                <a:cs typeface="Segoe UI"/>
              </a:rPr>
              <a:t>​</a:t>
            </a:r>
            <a:endParaRPr lang="en-US" sz="2800">
              <a:solidFill>
                <a:schemeClr val="bg1"/>
              </a:solidFill>
              <a:ea typeface="Calibri"/>
              <a:cs typeface="Segoe UI"/>
            </a:endParaRPr>
          </a:p>
          <a:p>
            <a:endParaRPr lang="en-US" sz="2800" b="1" dirty="0">
              <a:solidFill>
                <a:schemeClr val="bg1"/>
              </a:solidFill>
              <a:highlight>
                <a:srgbClr val="000000"/>
              </a:highlight>
              <a:ea typeface="Calibri"/>
              <a:cs typeface="Segoe UI"/>
            </a:endParaRPr>
          </a:p>
          <a:p>
            <a:r>
              <a:rPr lang="en-US" sz="2800" b="1" dirty="0">
                <a:solidFill>
                  <a:schemeClr val="bg1"/>
                </a:solidFill>
                <a:highlight>
                  <a:srgbClr val="000000"/>
                </a:highlight>
                <a:ea typeface="Calibri"/>
                <a:cs typeface="Segoe UI"/>
              </a:rPr>
              <a:t>GMAIL </a:t>
            </a:r>
            <a:r>
              <a:rPr lang="en-US" sz="2800" b="1" u="sng" dirty="0">
                <a:solidFill>
                  <a:schemeClr val="bg1"/>
                </a:solidFill>
                <a:highlight>
                  <a:srgbClr val="000000"/>
                </a:highlight>
                <a:ea typeface="Calibri"/>
                <a:cs typeface="Segoe UI"/>
                <a:hlinkClick r:id="rId2">
                  <a:extLst>
                    <a:ext uri="{A12FA001-AC4F-418D-AE19-62706E023703}">
                      <ahyp:hlinkClr xmlns:ahyp="http://schemas.microsoft.com/office/drawing/2018/hyperlinkcolor" val="tx"/>
                    </a:ext>
                  </a:extLst>
                </a:hlinkClick>
              </a:rPr>
              <a:t>ID:siva251003@gmail.com</a:t>
            </a:r>
            <a:endParaRPr lang="en-US">
              <a:solidFill>
                <a:schemeClr val="bg1"/>
              </a:solidFill>
              <a:ea typeface="Calibri"/>
              <a:cs typeface="Calibri"/>
              <a:hlinkClick r:id="rId2">
                <a:extLst>
                  <a:ext uri="{A12FA001-AC4F-418D-AE19-62706E023703}">
                    <ahyp:hlinkClr xmlns:ahyp="http://schemas.microsoft.com/office/drawing/2018/hyperlinkcolor" val="tx"/>
                  </a:ext>
                </a:extLst>
              </a:hlinkClick>
            </a:endParaRPr>
          </a:p>
          <a:p>
            <a:r>
              <a:rPr lang="en-US" sz="2800" dirty="0">
                <a:solidFill>
                  <a:schemeClr val="bg1"/>
                </a:solidFill>
                <a:cs typeface="Segoe UI"/>
              </a:rPr>
              <a:t>​</a:t>
            </a:r>
            <a:endParaRPr lang="en-US" dirty="0">
              <a:solidFill>
                <a:schemeClr val="bg1"/>
              </a:solidFill>
              <a:ea typeface="Calibri"/>
              <a:cs typeface="Calibri"/>
            </a:endParaRPr>
          </a:p>
          <a:p>
            <a:r>
              <a:rPr lang="en-US" sz="2800" b="1" dirty="0">
                <a:solidFill>
                  <a:schemeClr val="bg1"/>
                </a:solidFill>
                <a:highlight>
                  <a:srgbClr val="000000"/>
                </a:highlight>
                <a:cs typeface="Segoe UI"/>
              </a:rPr>
              <a:t>NM ID: 41C9BC20208623499C740DFE1E917895</a:t>
            </a:r>
            <a:endParaRPr lang="en-US" sz="2800" b="1" dirty="0">
              <a:solidFill>
                <a:schemeClr val="bg1"/>
              </a:solidFill>
              <a:ea typeface="Calibri"/>
              <a:cs typeface="Segoe UI"/>
            </a:endParaRPr>
          </a:p>
          <a:p>
            <a:r>
              <a:rPr lang="en-US" sz="2800" dirty="0">
                <a:solidFill>
                  <a:schemeClr val="bg1"/>
                </a:solidFill>
                <a:cs typeface="Segoe UI"/>
              </a:rPr>
              <a:t>​</a:t>
            </a:r>
            <a:endParaRPr lang="en-US" sz="2800" dirty="0">
              <a:solidFill>
                <a:schemeClr val="bg1"/>
              </a:solidFill>
              <a:ea typeface="Calibri"/>
              <a:cs typeface="Segoe UI"/>
            </a:endParaRPr>
          </a:p>
          <a:p>
            <a:r>
              <a:rPr lang="en-US" sz="2800" b="1" dirty="0">
                <a:solidFill>
                  <a:schemeClr val="bg1"/>
                </a:solidFill>
                <a:highlight>
                  <a:srgbClr val="000000"/>
                </a:highlight>
                <a:cs typeface="Segoe UI"/>
              </a:rPr>
              <a:t>ZONE III:CHENNAI III</a:t>
            </a:r>
            <a:r>
              <a:rPr lang="en-US" sz="2800" dirty="0">
                <a:solidFill>
                  <a:schemeClr val="bg1"/>
                </a:solidFill>
                <a:cs typeface="Segoe UI"/>
              </a:rPr>
              <a:t>​</a:t>
            </a:r>
            <a:endParaRPr lang="en-US" sz="2800">
              <a:solidFill>
                <a:schemeClr val="bg1"/>
              </a:solidFill>
              <a:ea typeface="Calibri"/>
              <a:cs typeface="Segoe UI"/>
            </a:endParaRPr>
          </a:p>
        </p:txBody>
      </p:sp>
    </p:spTree>
    <p:extLst>
      <p:ext uri="{BB962C8B-B14F-4D97-AF65-F5344CB8AC3E}">
        <p14:creationId xmlns:p14="http://schemas.microsoft.com/office/powerpoint/2010/main" val="13314622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a:extLst>
              <a:ext uri="{FF2B5EF4-FFF2-40B4-BE49-F238E27FC236}">
                <a16:creationId xmlns:a16="http://schemas.microsoft.com/office/drawing/2014/main" id="{75A805A1-8204-6CD0-C77C-CCD52354F0D0}"/>
              </a:ext>
            </a:extLst>
          </p:cNvPr>
          <p:cNvSpPr txBox="1"/>
          <p:nvPr/>
        </p:nvSpPr>
        <p:spPr>
          <a:xfrm>
            <a:off x="1818580" y="238030"/>
            <a:ext cx="9863445" cy="686341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dirty="0">
                <a:solidFill>
                  <a:schemeClr val="bg1"/>
                </a:solidFill>
                <a:ea typeface="Calibri"/>
                <a:cs typeface="Calibri"/>
              </a:rPr>
              <a:t>            </a:t>
            </a:r>
            <a:r>
              <a:rPr lang="en-US" sz="4000" b="1" dirty="0">
                <a:solidFill>
                  <a:schemeClr val="bg1"/>
                </a:solidFill>
                <a:ea typeface="Calibri"/>
                <a:cs typeface="Calibri"/>
              </a:rPr>
              <a:t>                 AGENDA</a:t>
            </a:r>
          </a:p>
          <a:p>
            <a:endParaRPr lang="en-US" sz="4000" b="1" dirty="0">
              <a:solidFill>
                <a:schemeClr val="bg1"/>
              </a:solidFill>
              <a:ea typeface="Calibri"/>
              <a:cs typeface="Calibri"/>
            </a:endParaRPr>
          </a:p>
          <a:p>
            <a:pPr marL="1885950" lvl="3" indent="-514350" algn="just">
              <a:buAutoNum type="arabicParenR"/>
            </a:pPr>
            <a:r>
              <a:rPr lang="en-US" sz="3600" b="1" dirty="0">
                <a:solidFill>
                  <a:schemeClr val="bg1"/>
                </a:solidFill>
                <a:latin typeface="Calibri Light"/>
                <a:ea typeface="Calibri"/>
                <a:cs typeface="Calibri"/>
              </a:rPr>
              <a:t>PROBLEM STATEMENT</a:t>
            </a:r>
          </a:p>
          <a:p>
            <a:pPr marL="1885950" lvl="3" indent="-514350" algn="just">
              <a:buAutoNum type="arabicParenR"/>
            </a:pPr>
            <a:r>
              <a:rPr lang="en-US" sz="3600" b="1" dirty="0">
                <a:solidFill>
                  <a:schemeClr val="bg1"/>
                </a:solidFill>
                <a:latin typeface="Calibri Light"/>
                <a:ea typeface="Calibri"/>
                <a:cs typeface="Calibri"/>
              </a:rPr>
              <a:t>GAN  </a:t>
            </a:r>
          </a:p>
          <a:p>
            <a:pPr marL="1885950" lvl="3" indent="-514350" algn="just">
              <a:buAutoNum type="arabicParenR"/>
            </a:pPr>
            <a:r>
              <a:rPr lang="en-US" sz="3600" b="1" dirty="0">
                <a:solidFill>
                  <a:schemeClr val="bg1"/>
                </a:solidFill>
                <a:latin typeface="Calibri Light"/>
                <a:ea typeface="Calibri"/>
                <a:cs typeface="Calibri"/>
              </a:rPr>
              <a:t>PROJECT OVERVIEW</a:t>
            </a:r>
          </a:p>
          <a:p>
            <a:pPr marL="1885950" lvl="3" indent="-514350" algn="just">
              <a:buAutoNum type="arabicParenR"/>
            </a:pPr>
            <a:r>
              <a:rPr lang="en-US" sz="3600" b="1" dirty="0">
                <a:solidFill>
                  <a:schemeClr val="bg1"/>
                </a:solidFill>
                <a:latin typeface="Calibri Light"/>
                <a:ea typeface="Calibri"/>
                <a:cs typeface="Calibri"/>
              </a:rPr>
              <a:t>WHO ARE THE END USERS</a:t>
            </a:r>
          </a:p>
          <a:p>
            <a:pPr marL="1885950" lvl="3" indent="-514350" algn="just">
              <a:buAutoNum type="arabicParenR"/>
            </a:pPr>
            <a:r>
              <a:rPr lang="en-US" sz="3600" b="1" dirty="0">
                <a:solidFill>
                  <a:schemeClr val="bg1"/>
                </a:solidFill>
                <a:latin typeface="Calibri Light"/>
                <a:ea typeface="Calibri"/>
                <a:cs typeface="Calibri"/>
              </a:rPr>
              <a:t>SOLUTION AND IT'S VALUE PROPOSITION</a:t>
            </a:r>
          </a:p>
          <a:p>
            <a:pPr marL="1885950" lvl="3" indent="-514350" algn="just">
              <a:buAutoNum type="arabicParenR"/>
            </a:pPr>
            <a:r>
              <a:rPr lang="en-US" sz="3600" b="1" dirty="0">
                <a:solidFill>
                  <a:schemeClr val="bg1"/>
                </a:solidFill>
                <a:latin typeface="Calibri Light"/>
                <a:ea typeface="Calibri"/>
                <a:cs typeface="Calibri"/>
              </a:rPr>
              <a:t>THE WOW IN MY SOLUTION</a:t>
            </a:r>
          </a:p>
          <a:p>
            <a:pPr marL="1885950" lvl="3" indent="-514350" algn="just">
              <a:buAutoNum type="arabicParenR"/>
            </a:pPr>
            <a:r>
              <a:rPr lang="en-US" sz="3600" b="1" dirty="0">
                <a:solidFill>
                  <a:schemeClr val="bg1"/>
                </a:solidFill>
                <a:latin typeface="Calibri Light"/>
                <a:ea typeface="Calibri"/>
                <a:cs typeface="Calibri"/>
              </a:rPr>
              <a:t>MODELLING</a:t>
            </a:r>
          </a:p>
          <a:p>
            <a:pPr marL="1885950" lvl="3" indent="-514350" algn="just">
              <a:buAutoNum type="arabicParenR"/>
            </a:pPr>
            <a:r>
              <a:rPr lang="en-US" sz="3600" b="1" dirty="0">
                <a:solidFill>
                  <a:schemeClr val="bg1"/>
                </a:solidFill>
                <a:latin typeface="Calibri Light"/>
                <a:ea typeface="Calibri"/>
                <a:cs typeface="Calibri"/>
              </a:rPr>
              <a:t>CODE IMPLEMENTATION</a:t>
            </a:r>
          </a:p>
          <a:p>
            <a:pPr marL="1885950" lvl="3" indent="-514350" algn="just">
              <a:buAutoNum type="arabicParenR"/>
            </a:pPr>
            <a:r>
              <a:rPr lang="en-US" sz="3600" b="1" dirty="0">
                <a:solidFill>
                  <a:schemeClr val="bg1"/>
                </a:solidFill>
                <a:latin typeface="Calibri Light"/>
                <a:ea typeface="Calibri"/>
                <a:cs typeface="Calibri"/>
              </a:rPr>
              <a:t>RESULT</a:t>
            </a:r>
          </a:p>
          <a:p>
            <a:endParaRPr lang="en-US" sz="3600" b="1" dirty="0">
              <a:solidFill>
                <a:schemeClr val="bg1"/>
              </a:solidFill>
              <a:ea typeface="Calibri"/>
              <a:cs typeface="Calibri"/>
            </a:endParaRPr>
          </a:p>
        </p:txBody>
      </p:sp>
    </p:spTree>
    <p:extLst>
      <p:ext uri="{BB962C8B-B14F-4D97-AF65-F5344CB8AC3E}">
        <p14:creationId xmlns:p14="http://schemas.microsoft.com/office/powerpoint/2010/main" val="594229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6">
            <a:extLst>
              <a:ext uri="{FF2B5EF4-FFF2-40B4-BE49-F238E27FC236}">
                <a16:creationId xmlns:a16="http://schemas.microsoft.com/office/drawing/2014/main" id="{07F760BB-61CC-1F12-C1DE-09372655AC29}"/>
              </a:ext>
            </a:extLst>
          </p:cNvPr>
          <p:cNvSpPr txBox="1"/>
          <p:nvPr/>
        </p:nvSpPr>
        <p:spPr>
          <a:xfrm>
            <a:off x="108536" y="213289"/>
            <a:ext cx="11898743" cy="781752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dirty="0">
                <a:solidFill>
                  <a:schemeClr val="bg1"/>
                </a:solidFill>
                <a:ea typeface="Calibri"/>
                <a:cs typeface="Calibri"/>
              </a:rPr>
              <a:t>            </a:t>
            </a:r>
            <a:r>
              <a:rPr lang="en-US" sz="4000" b="1" dirty="0">
                <a:solidFill>
                  <a:schemeClr val="bg1"/>
                </a:solidFill>
                <a:ea typeface="Calibri"/>
                <a:cs typeface="Calibri"/>
              </a:rPr>
              <a:t>                PROBLEM STATEMENT</a:t>
            </a:r>
          </a:p>
          <a:p>
            <a:endParaRPr lang="en-US" sz="4000" b="1">
              <a:solidFill>
                <a:schemeClr val="bg1"/>
              </a:solidFill>
              <a:ea typeface="+mn-lt"/>
              <a:cs typeface="+mn-lt"/>
            </a:endParaRPr>
          </a:p>
          <a:p>
            <a:pPr marL="457200" indent="-457200">
              <a:buFont typeface="Wingdings"/>
              <a:buChar char="v"/>
            </a:pPr>
            <a:r>
              <a:rPr lang="en-US" sz="2800" b="1" dirty="0">
                <a:solidFill>
                  <a:schemeClr val="bg1"/>
                </a:solidFill>
                <a:ea typeface="+mn-lt"/>
                <a:cs typeface="+mn-lt"/>
              </a:rPr>
              <a:t>  </a:t>
            </a:r>
            <a:r>
              <a:rPr lang="en-US" sz="3200" b="1" dirty="0">
                <a:solidFill>
                  <a:schemeClr val="bg1"/>
                </a:solidFill>
                <a:latin typeface="Calibri Light"/>
                <a:ea typeface="+mn-lt"/>
                <a:cs typeface="+mn-lt"/>
              </a:rPr>
              <a:t>The problem statement is to develop a Generative Adversarial Network (GAN) named "</a:t>
            </a:r>
            <a:r>
              <a:rPr lang="en-US" sz="3200" b="1" dirty="0" err="1">
                <a:solidFill>
                  <a:schemeClr val="bg1"/>
                </a:solidFill>
                <a:latin typeface="Calibri Light"/>
                <a:ea typeface="+mn-lt"/>
                <a:cs typeface="+mn-lt"/>
              </a:rPr>
              <a:t>SimpleSquareGAN</a:t>
            </a:r>
            <a:r>
              <a:rPr lang="en-US" sz="3200" b="1" dirty="0">
                <a:solidFill>
                  <a:schemeClr val="bg1"/>
                </a:solidFill>
                <a:latin typeface="Calibri Light"/>
                <a:ea typeface="+mn-lt"/>
                <a:cs typeface="+mn-lt"/>
              </a:rPr>
              <a:t>" to generate realistic images of squares.</a:t>
            </a:r>
          </a:p>
          <a:p>
            <a:pPr marL="457200" indent="-457200">
              <a:buFont typeface="Wingdings"/>
              <a:buChar char="v"/>
            </a:pPr>
            <a:r>
              <a:rPr lang="en-US" sz="3200" b="1" dirty="0">
                <a:solidFill>
                  <a:schemeClr val="bg1"/>
                </a:solidFill>
                <a:latin typeface="Calibri Light"/>
                <a:ea typeface="+mn-lt"/>
                <a:cs typeface="+mn-lt"/>
              </a:rPr>
              <a:t> This involves training a generator network to create square images from random noise and a discriminator network to differentiate between real and generated images.</a:t>
            </a:r>
          </a:p>
          <a:p>
            <a:pPr marL="457200" indent="-457200">
              <a:buFont typeface="Wingdings"/>
              <a:buChar char="v"/>
            </a:pPr>
            <a:r>
              <a:rPr lang="en-US" sz="3200" b="1" dirty="0">
                <a:solidFill>
                  <a:schemeClr val="bg1"/>
                </a:solidFill>
                <a:latin typeface="Calibri Light"/>
                <a:ea typeface="+mn-lt"/>
                <a:cs typeface="+mn-lt"/>
              </a:rPr>
              <a:t> The goal is to produce high-quality square images that closely resemble those in the training dataset, while also ensuring that the discriminator cannot reliably distinguish between real and fake images.</a:t>
            </a:r>
            <a:endParaRPr lang="en-US" sz="3200" b="1" dirty="0">
              <a:solidFill>
                <a:schemeClr val="bg1"/>
              </a:solidFill>
              <a:latin typeface="Calibri Light"/>
              <a:ea typeface="Calibri"/>
              <a:cs typeface="Calibri"/>
            </a:endParaRPr>
          </a:p>
          <a:p>
            <a:br>
              <a:rPr lang="en-US" dirty="0"/>
            </a:br>
            <a:endParaRPr lang="en-US" sz="2800" b="1">
              <a:ea typeface="Calibri"/>
              <a:cs typeface="Calibri"/>
            </a:endParaRPr>
          </a:p>
          <a:p>
            <a:endParaRPr lang="en-US" sz="2800" b="1">
              <a:solidFill>
                <a:schemeClr val="bg1"/>
              </a:solidFill>
              <a:ea typeface="Calibri"/>
              <a:cs typeface="Calibri"/>
            </a:endParaRPr>
          </a:p>
          <a:p>
            <a:endParaRPr lang="en-US" sz="2800" b="1">
              <a:ea typeface="Calibri"/>
              <a:cs typeface="Calibri"/>
            </a:endParaRPr>
          </a:p>
        </p:txBody>
      </p:sp>
    </p:spTree>
    <p:extLst>
      <p:ext uri="{BB962C8B-B14F-4D97-AF65-F5344CB8AC3E}">
        <p14:creationId xmlns:p14="http://schemas.microsoft.com/office/powerpoint/2010/main" val="1577038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6">
            <a:extLst>
              <a:ext uri="{FF2B5EF4-FFF2-40B4-BE49-F238E27FC236}">
                <a16:creationId xmlns:a16="http://schemas.microsoft.com/office/drawing/2014/main" id="{07F760BB-61CC-1F12-C1DE-09372655AC29}"/>
              </a:ext>
            </a:extLst>
          </p:cNvPr>
          <p:cNvSpPr txBox="1"/>
          <p:nvPr/>
        </p:nvSpPr>
        <p:spPr>
          <a:xfrm>
            <a:off x="108536" y="213289"/>
            <a:ext cx="11898743"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dirty="0">
                <a:solidFill>
                  <a:schemeClr val="bg1"/>
                </a:solidFill>
                <a:ea typeface="Calibri"/>
                <a:cs typeface="Calibri"/>
              </a:rPr>
              <a:t>            </a:t>
            </a:r>
            <a:r>
              <a:rPr lang="en-US" sz="4000" b="1" dirty="0">
                <a:solidFill>
                  <a:schemeClr val="bg1"/>
                </a:solidFill>
                <a:ea typeface="Calibri"/>
                <a:cs typeface="Calibri"/>
              </a:rPr>
              <a:t>            </a:t>
            </a:r>
            <a:endParaRPr lang="en-US">
              <a:solidFill>
                <a:schemeClr val="bg1"/>
              </a:solidFill>
            </a:endParaRPr>
          </a:p>
        </p:txBody>
      </p:sp>
      <p:sp>
        <p:nvSpPr>
          <p:cNvPr id="3" name="TextBox 2">
            <a:extLst>
              <a:ext uri="{FF2B5EF4-FFF2-40B4-BE49-F238E27FC236}">
                <a16:creationId xmlns:a16="http://schemas.microsoft.com/office/drawing/2014/main" id="{8615B1A8-C8F6-119D-A573-658D17C77B47}"/>
              </a:ext>
            </a:extLst>
          </p:cNvPr>
          <p:cNvSpPr txBox="1"/>
          <p:nvPr/>
        </p:nvSpPr>
        <p:spPr>
          <a:xfrm>
            <a:off x="489534" y="467289"/>
            <a:ext cx="11194471" cy="66171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solidFill>
                  <a:schemeClr val="bg1"/>
                </a:solidFill>
                <a:ea typeface="Calibri"/>
                <a:cs typeface="Calibri"/>
              </a:rPr>
              <a:t>            </a:t>
            </a:r>
            <a:r>
              <a:rPr lang="en-US" sz="4000" b="1">
                <a:solidFill>
                  <a:schemeClr val="bg1"/>
                </a:solidFill>
                <a:ea typeface="Calibri"/>
                <a:cs typeface="Calibri"/>
              </a:rPr>
              <a:t>                 GAN  ALGORITHM</a:t>
            </a:r>
            <a:endParaRPr lang="en-US">
              <a:solidFill>
                <a:schemeClr val="bg1"/>
              </a:solidFill>
            </a:endParaRPr>
          </a:p>
          <a:p>
            <a:r>
              <a:rPr lang="en-US" sz="4000" b="1">
                <a:solidFill>
                  <a:schemeClr val="bg1"/>
                </a:solidFill>
                <a:ea typeface="+mn-lt"/>
                <a:cs typeface="+mn-lt"/>
              </a:rPr>
              <a:t>        (GENERATIVE ADVERSARIAL  ALGORITHM)</a:t>
            </a:r>
          </a:p>
          <a:p>
            <a:r>
              <a:rPr lang="en-US" sz="2800" b="1">
                <a:solidFill>
                  <a:schemeClr val="bg1"/>
                </a:solidFill>
                <a:ea typeface="+mn-lt"/>
                <a:cs typeface="+mn-lt"/>
              </a:rPr>
              <a:t>           </a:t>
            </a:r>
            <a:endParaRPr lang="en-US" sz="3200" b="1">
              <a:solidFill>
                <a:schemeClr val="bg1"/>
              </a:solidFill>
              <a:latin typeface="Calibri Light"/>
              <a:ea typeface="+mn-lt"/>
              <a:cs typeface="+mn-lt"/>
            </a:endParaRPr>
          </a:p>
          <a:p>
            <a:r>
              <a:rPr lang="en-US" sz="3200">
                <a:solidFill>
                  <a:schemeClr val="bg1"/>
                </a:solidFill>
                <a:latin typeface="Calibri Light"/>
                <a:ea typeface="+mn-lt"/>
                <a:cs typeface="+mn-lt"/>
              </a:rPr>
              <a:t>      </a:t>
            </a:r>
            <a:r>
              <a:rPr lang="en-US" sz="3200" b="1">
                <a:solidFill>
                  <a:schemeClr val="bg1"/>
                </a:solidFill>
                <a:latin typeface="Calibri Light"/>
                <a:ea typeface="+mn-lt"/>
                <a:cs typeface="+mn-lt"/>
              </a:rPr>
              <a:t> The GAN algorithm consists of a generator network that creates square images from random noise and a discriminator network that distinguishes between real and fake images. Through adversarial training, the generator learns to produce realistic images, while the discriminator learns to distinguish between real and fake images. The success of the algorithm relies on achieving a balance where the generator creates images that are indistinguishable from real ones, and the discriminator cannot reliably differentiate between them.</a:t>
            </a:r>
            <a:endParaRPr lang="en-US" sz="3200" b="1">
              <a:solidFill>
                <a:schemeClr val="bg1"/>
              </a:solidFill>
              <a:latin typeface="Calibri Light"/>
              <a:ea typeface="Calibri"/>
              <a:cs typeface="Calibri"/>
            </a:endParaRPr>
          </a:p>
          <a:p>
            <a:endParaRPr lang="en-US" sz="3200" b="1">
              <a:solidFill>
                <a:schemeClr val="bg1"/>
              </a:solidFill>
              <a:latin typeface="Calibri Light"/>
              <a:ea typeface="Calibri"/>
              <a:cs typeface="Calibri"/>
            </a:endParaRPr>
          </a:p>
          <a:p>
            <a:endParaRPr lang="en-US" sz="2800" b="1">
              <a:solidFill>
                <a:schemeClr val="bg1"/>
              </a:solidFill>
              <a:ea typeface="Calibri"/>
              <a:cs typeface="Calibri"/>
            </a:endParaRPr>
          </a:p>
        </p:txBody>
      </p:sp>
    </p:spTree>
    <p:extLst>
      <p:ext uri="{BB962C8B-B14F-4D97-AF65-F5344CB8AC3E}">
        <p14:creationId xmlns:p14="http://schemas.microsoft.com/office/powerpoint/2010/main" val="239847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6">
            <a:extLst>
              <a:ext uri="{FF2B5EF4-FFF2-40B4-BE49-F238E27FC236}">
                <a16:creationId xmlns:a16="http://schemas.microsoft.com/office/drawing/2014/main" id="{07F760BB-61CC-1F12-C1DE-09372655AC29}"/>
              </a:ext>
            </a:extLst>
          </p:cNvPr>
          <p:cNvSpPr txBox="1"/>
          <p:nvPr/>
        </p:nvSpPr>
        <p:spPr>
          <a:xfrm>
            <a:off x="108536" y="213289"/>
            <a:ext cx="11898743"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dirty="0">
                <a:solidFill>
                  <a:schemeClr val="bg1"/>
                </a:solidFill>
                <a:ea typeface="Calibri"/>
                <a:cs typeface="Calibri"/>
              </a:rPr>
              <a:t>            </a:t>
            </a:r>
            <a:r>
              <a:rPr lang="en-US" sz="4000" b="1" dirty="0">
                <a:solidFill>
                  <a:schemeClr val="bg1"/>
                </a:solidFill>
                <a:ea typeface="Calibri"/>
                <a:cs typeface="Calibri"/>
              </a:rPr>
              <a:t>            </a:t>
            </a:r>
            <a:endParaRPr lang="en-US">
              <a:solidFill>
                <a:schemeClr val="bg1"/>
              </a:solidFill>
            </a:endParaRPr>
          </a:p>
        </p:txBody>
      </p:sp>
      <p:graphicFrame>
        <p:nvGraphicFramePr>
          <p:cNvPr id="7" name="Table 6">
            <a:extLst>
              <a:ext uri="{FF2B5EF4-FFF2-40B4-BE49-F238E27FC236}">
                <a16:creationId xmlns:a16="http://schemas.microsoft.com/office/drawing/2014/main" id="{F8A5E227-A5C1-5EAC-4707-21FAB56EA866}"/>
              </a:ext>
            </a:extLst>
          </p:cNvPr>
          <p:cNvGraphicFramePr>
            <a:graphicFrameLocks noGrp="1"/>
          </p:cNvGraphicFramePr>
          <p:nvPr>
            <p:extLst>
              <p:ext uri="{D42A27DB-BD31-4B8C-83A1-F6EECF244321}">
                <p14:modId xmlns:p14="http://schemas.microsoft.com/office/powerpoint/2010/main" val="828927696"/>
              </p:ext>
            </p:extLst>
          </p:nvPr>
        </p:nvGraphicFramePr>
        <p:xfrm>
          <a:off x="359228" y="206828"/>
          <a:ext cx="11622061" cy="6270061"/>
        </p:xfrm>
        <a:graphic>
          <a:graphicData uri="http://schemas.openxmlformats.org/drawingml/2006/table">
            <a:tbl>
              <a:tblPr firstRow="1" bandRow="1">
                <a:tableStyleId>{7E9639D4-E3E2-4D34-9284-5A2195B3D0D7}</a:tableStyleId>
              </a:tblPr>
              <a:tblGrid>
                <a:gridCol w="11622061">
                  <a:extLst>
                    <a:ext uri="{9D8B030D-6E8A-4147-A177-3AD203B41FA5}">
                      <a16:colId xmlns:a16="http://schemas.microsoft.com/office/drawing/2014/main" val="1626635924"/>
                    </a:ext>
                  </a:extLst>
                </a:gridCol>
              </a:tblGrid>
              <a:tr h="6270061">
                <a:tc>
                  <a:txBody>
                    <a:bodyPr/>
                    <a:lstStyle/>
                    <a:p>
                      <a:pPr lvl="0">
                        <a:buNone/>
                      </a:pPr>
                      <a:endParaRPr lang="en-US" sz="2800"/>
                    </a:p>
                  </a:txBody>
                  <a:tcPr>
                    <a:solidFill>
                      <a:schemeClr val="bg1"/>
                    </a:solidFill>
                  </a:tcPr>
                </a:tc>
                <a:extLst>
                  <a:ext uri="{0D108BD9-81ED-4DB2-BD59-A6C34878D82A}">
                    <a16:rowId xmlns:a16="http://schemas.microsoft.com/office/drawing/2014/main" val="93745510"/>
                  </a:ext>
                </a:extLst>
              </a:tr>
            </a:tbl>
          </a:graphicData>
        </a:graphic>
      </p:graphicFrame>
      <p:pic>
        <p:nvPicPr>
          <p:cNvPr id="9" name="Picture 8" descr="Generative Adversarial Network - Javatpoint">
            <a:extLst>
              <a:ext uri="{FF2B5EF4-FFF2-40B4-BE49-F238E27FC236}">
                <a16:creationId xmlns:a16="http://schemas.microsoft.com/office/drawing/2014/main" id="{903871F1-6564-8B68-8579-DF198B9ED08E}"/>
              </a:ext>
            </a:extLst>
          </p:cNvPr>
          <p:cNvPicPr>
            <a:picLocks noChangeAspect="1"/>
          </p:cNvPicPr>
          <p:nvPr/>
        </p:nvPicPr>
        <p:blipFill>
          <a:blip r:embed="rId2"/>
          <a:stretch>
            <a:fillRect/>
          </a:stretch>
        </p:blipFill>
        <p:spPr>
          <a:xfrm>
            <a:off x="1284516" y="611223"/>
            <a:ext cx="9612083" cy="5461381"/>
          </a:xfrm>
          <a:prstGeom prst="rect">
            <a:avLst/>
          </a:prstGeom>
        </p:spPr>
      </p:pic>
    </p:spTree>
    <p:extLst>
      <p:ext uri="{BB962C8B-B14F-4D97-AF65-F5344CB8AC3E}">
        <p14:creationId xmlns:p14="http://schemas.microsoft.com/office/powerpoint/2010/main" val="1674095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5">
            <a:extLst>
              <a:ext uri="{FF2B5EF4-FFF2-40B4-BE49-F238E27FC236}">
                <a16:creationId xmlns:a16="http://schemas.microsoft.com/office/drawing/2014/main" id="{48AAA9E6-B676-370C-2A47-4828FE2F1C6A}"/>
              </a:ext>
            </a:extLst>
          </p:cNvPr>
          <p:cNvSpPr txBox="1"/>
          <p:nvPr/>
        </p:nvSpPr>
        <p:spPr>
          <a:xfrm>
            <a:off x="108536" y="236380"/>
            <a:ext cx="12083470" cy="781752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dirty="0">
                <a:solidFill>
                  <a:schemeClr val="bg1"/>
                </a:solidFill>
                <a:ea typeface="Calibri"/>
                <a:cs typeface="Calibri"/>
              </a:rPr>
              <a:t>         </a:t>
            </a:r>
            <a:r>
              <a:rPr lang="en-US" sz="4000" dirty="0">
                <a:solidFill>
                  <a:schemeClr val="accent5">
                    <a:lumMod val="50000"/>
                    <a:lumOff val="50000"/>
                  </a:schemeClr>
                </a:solidFill>
                <a:ea typeface="Calibri"/>
                <a:cs typeface="Calibri"/>
              </a:rPr>
              <a:t>                </a:t>
            </a:r>
            <a:r>
              <a:rPr lang="en-US" sz="4000" b="1" dirty="0">
                <a:solidFill>
                  <a:schemeClr val="bg1"/>
                </a:solidFill>
                <a:ea typeface="Calibri"/>
                <a:cs typeface="Calibri"/>
              </a:rPr>
              <a:t> PROJECT OVERVIEW</a:t>
            </a:r>
            <a:endParaRPr lang="en-US" sz="4000" b="1" dirty="0">
              <a:solidFill>
                <a:schemeClr val="bg1"/>
              </a:solidFill>
              <a:ea typeface="+mn-lt"/>
              <a:cs typeface="+mn-lt"/>
            </a:endParaRPr>
          </a:p>
          <a:p>
            <a:r>
              <a:rPr lang="en-US" sz="2800" b="1" dirty="0">
                <a:solidFill>
                  <a:schemeClr val="bg1"/>
                </a:solidFill>
                <a:ea typeface="+mn-lt"/>
                <a:cs typeface="+mn-lt"/>
              </a:rPr>
              <a:t>           </a:t>
            </a:r>
            <a:endParaRPr lang="en-US" sz="3200" b="1">
              <a:solidFill>
                <a:schemeClr val="bg1"/>
              </a:solidFill>
              <a:latin typeface="Calibri Light"/>
              <a:ea typeface="+mn-lt"/>
              <a:cs typeface="+mn-lt"/>
            </a:endParaRPr>
          </a:p>
          <a:p>
            <a:pPr marL="457200" indent="-457200">
              <a:buFont typeface="Wingdings"/>
              <a:buChar char="v"/>
            </a:pPr>
            <a:r>
              <a:rPr lang="en-US" sz="3200" dirty="0">
                <a:solidFill>
                  <a:schemeClr val="bg1"/>
                </a:solidFill>
                <a:latin typeface="Calibri Light"/>
                <a:ea typeface="+mn-lt"/>
                <a:cs typeface="+mn-lt"/>
              </a:rPr>
              <a:t> </a:t>
            </a:r>
            <a:r>
              <a:rPr lang="en-US" sz="3200" b="1" dirty="0">
                <a:solidFill>
                  <a:schemeClr val="bg1"/>
                </a:solidFill>
                <a:latin typeface="Calibri"/>
                <a:ea typeface="+mn-lt"/>
                <a:cs typeface="+mn-lt"/>
              </a:rPr>
              <a:t>OBJECTIVE: </a:t>
            </a:r>
            <a:r>
              <a:rPr lang="en-US" sz="3200" b="1" dirty="0">
                <a:solidFill>
                  <a:schemeClr val="bg1"/>
                </a:solidFill>
                <a:latin typeface="Calibri Light"/>
                <a:ea typeface="+mn-lt"/>
                <a:cs typeface="+mn-lt"/>
              </a:rPr>
              <a:t> Create a Generative Adversarial Network (GAN) to generate realistic images of squares.</a:t>
            </a:r>
          </a:p>
          <a:p>
            <a:pPr marL="457200" indent="-457200">
              <a:buFont typeface="Wingdings"/>
              <a:buChar char="v"/>
            </a:pPr>
            <a:r>
              <a:rPr lang="en-US" sz="3200" b="1" dirty="0">
                <a:solidFill>
                  <a:schemeClr val="bg1"/>
                </a:solidFill>
                <a:latin typeface="Calibri"/>
                <a:ea typeface="+mn-lt"/>
                <a:cs typeface="+mn-lt"/>
              </a:rPr>
              <a:t>COMPONENTS:</a:t>
            </a:r>
            <a:endParaRPr lang="en-US" sz="3200" b="1" dirty="0">
              <a:solidFill>
                <a:schemeClr val="bg1"/>
              </a:solidFill>
              <a:latin typeface="Calibri"/>
              <a:ea typeface="Calibri"/>
              <a:cs typeface="Calibri"/>
            </a:endParaRPr>
          </a:p>
          <a:p>
            <a:pPr marL="742950" lvl="1" indent="-285750">
              <a:buFont typeface="Wingdings"/>
              <a:buChar char="Ø"/>
            </a:pPr>
            <a:r>
              <a:rPr lang="en-US" sz="3200" b="1" dirty="0">
                <a:solidFill>
                  <a:schemeClr val="bg1"/>
                </a:solidFill>
                <a:latin typeface="Calibri Light"/>
                <a:ea typeface="+mn-lt"/>
                <a:cs typeface="+mn-lt"/>
              </a:rPr>
              <a:t>     Generator (G): Produces square images from random noise.</a:t>
            </a:r>
            <a:endParaRPr lang="en-US" sz="3200" b="1" dirty="0">
              <a:solidFill>
                <a:schemeClr val="bg1"/>
              </a:solidFill>
              <a:latin typeface="Calibri Light"/>
              <a:ea typeface="Calibri"/>
              <a:cs typeface="Calibri"/>
            </a:endParaRPr>
          </a:p>
          <a:p>
            <a:pPr marL="742950" lvl="1" indent="-285750">
              <a:buFont typeface="Wingdings"/>
              <a:buChar char="Ø"/>
            </a:pPr>
            <a:r>
              <a:rPr lang="en-US" sz="3200" b="1" dirty="0">
                <a:solidFill>
                  <a:schemeClr val="bg1"/>
                </a:solidFill>
                <a:latin typeface="Calibri Light"/>
                <a:ea typeface="+mn-lt"/>
                <a:cs typeface="+mn-lt"/>
              </a:rPr>
              <a:t>    Discriminator (D): Distinguishes between real and generated  square images.</a:t>
            </a:r>
            <a:endParaRPr lang="en-US" sz="3200" b="1" dirty="0">
              <a:solidFill>
                <a:schemeClr val="bg1"/>
              </a:solidFill>
              <a:latin typeface="Calibri Light"/>
              <a:ea typeface="Calibri"/>
              <a:cs typeface="Calibri"/>
            </a:endParaRPr>
          </a:p>
          <a:p>
            <a:pPr marL="457200" indent="-457200">
              <a:buFont typeface="Wingdings"/>
              <a:buChar char="v"/>
            </a:pPr>
            <a:r>
              <a:rPr lang="en-US" sz="3200" b="1" dirty="0">
                <a:solidFill>
                  <a:schemeClr val="bg1"/>
                </a:solidFill>
                <a:latin typeface="Calibri"/>
                <a:ea typeface="+mn-lt"/>
                <a:cs typeface="+mn-lt"/>
              </a:rPr>
              <a:t>TRAINING PROCESS:</a:t>
            </a:r>
            <a:endParaRPr lang="en-US" sz="3200" b="1" dirty="0">
              <a:solidFill>
                <a:schemeClr val="bg1"/>
              </a:solidFill>
              <a:latin typeface="Calibri"/>
              <a:ea typeface="Calibri"/>
              <a:cs typeface="Calibri"/>
            </a:endParaRPr>
          </a:p>
          <a:p>
            <a:pPr lvl="1"/>
            <a:r>
              <a:rPr lang="en-US" sz="3200" b="1" dirty="0">
                <a:solidFill>
                  <a:schemeClr val="bg1"/>
                </a:solidFill>
                <a:latin typeface="Calibri Light"/>
                <a:ea typeface="+mn-lt"/>
                <a:cs typeface="+mn-lt"/>
              </a:rPr>
              <a:t>*G and D are trained simultaneously in an adversarial manner.</a:t>
            </a:r>
            <a:endParaRPr lang="en-US" sz="3200" b="1" dirty="0">
              <a:solidFill>
                <a:schemeClr val="bg1"/>
              </a:solidFill>
              <a:latin typeface="Calibri Light"/>
              <a:ea typeface="Calibri"/>
              <a:cs typeface="Calibri"/>
            </a:endParaRPr>
          </a:p>
          <a:p>
            <a:pPr lvl="1"/>
            <a:r>
              <a:rPr lang="en-US" sz="3200" b="1" dirty="0">
                <a:solidFill>
                  <a:schemeClr val="bg1"/>
                </a:solidFill>
                <a:latin typeface="Calibri Light"/>
                <a:ea typeface="+mn-lt"/>
                <a:cs typeface="+mn-lt"/>
              </a:rPr>
              <a:t>*G generates fake square images, while D tries to differentiate between real and fake images.</a:t>
            </a:r>
            <a:endParaRPr lang="en-US" sz="3200" b="1" dirty="0">
              <a:solidFill>
                <a:schemeClr val="bg1"/>
              </a:solidFill>
              <a:latin typeface="Calibri Light"/>
              <a:ea typeface="Calibri"/>
              <a:cs typeface="Calibri"/>
            </a:endParaRPr>
          </a:p>
          <a:p>
            <a:pPr lvl="1"/>
            <a:r>
              <a:rPr lang="en-US" sz="3200" b="1" dirty="0">
                <a:solidFill>
                  <a:schemeClr val="bg1"/>
                </a:solidFill>
                <a:latin typeface="Calibri Light"/>
                <a:ea typeface="+mn-lt"/>
                <a:cs typeface="+mn-lt"/>
              </a:rPr>
              <a:t>*Both networks improve iteratively by feedback  from each </a:t>
            </a:r>
            <a:r>
              <a:rPr lang="en-US" sz="3200" b="1" dirty="0">
                <a:solidFill>
                  <a:schemeClr val="bg1"/>
                </a:solidFill>
                <a:latin typeface="Calibri Light"/>
                <a:ea typeface="Calibri Light"/>
                <a:cs typeface="Calibri Light"/>
              </a:rPr>
              <a:t>other.</a:t>
            </a:r>
            <a:r>
              <a:rPr lang="en-US" sz="3200" b="1" dirty="0">
                <a:solidFill>
                  <a:schemeClr val="bg1"/>
                </a:solidFill>
                <a:latin typeface="Calibri Light"/>
                <a:ea typeface="+mn-lt"/>
                <a:cs typeface="+mn-lt"/>
              </a:rPr>
              <a:t> </a:t>
            </a:r>
            <a:endParaRPr lang="en-US" sz="3200" b="1" dirty="0">
              <a:solidFill>
                <a:schemeClr val="bg1"/>
              </a:solidFill>
              <a:latin typeface="Calibri Light"/>
              <a:ea typeface="Calibri"/>
              <a:cs typeface="Calibri"/>
            </a:endParaRPr>
          </a:p>
          <a:p>
            <a:pPr>
              <a:buFont typeface="Wingdings"/>
            </a:pPr>
            <a:endParaRPr lang="en-US" sz="3200" dirty="0">
              <a:solidFill>
                <a:schemeClr val="bg1"/>
              </a:solidFill>
              <a:latin typeface="Calibri Light"/>
              <a:ea typeface="Calibri"/>
              <a:cs typeface="Calibri"/>
            </a:endParaRPr>
          </a:p>
          <a:p>
            <a:br>
              <a:rPr lang="en-US" dirty="0"/>
            </a:br>
            <a:endParaRPr lang="en-US" sz="3200" dirty="0">
              <a:solidFill>
                <a:schemeClr val="bg1"/>
              </a:solidFill>
              <a:latin typeface="Calibri Light"/>
              <a:ea typeface="Calibri"/>
              <a:cs typeface="Calibri"/>
            </a:endParaRPr>
          </a:p>
        </p:txBody>
      </p:sp>
    </p:spTree>
    <p:extLst>
      <p:ext uri="{BB962C8B-B14F-4D97-AF65-F5344CB8AC3E}">
        <p14:creationId xmlns:p14="http://schemas.microsoft.com/office/powerpoint/2010/main" val="2333119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5">
            <a:extLst>
              <a:ext uri="{FF2B5EF4-FFF2-40B4-BE49-F238E27FC236}">
                <a16:creationId xmlns:a16="http://schemas.microsoft.com/office/drawing/2014/main" id="{48AAA9E6-B676-370C-2A47-4828FE2F1C6A}"/>
              </a:ext>
            </a:extLst>
          </p:cNvPr>
          <p:cNvSpPr txBox="1"/>
          <p:nvPr/>
        </p:nvSpPr>
        <p:spPr>
          <a:xfrm>
            <a:off x="108536" y="236380"/>
            <a:ext cx="12083470" cy="120032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dirty="0">
                <a:solidFill>
                  <a:schemeClr val="bg1"/>
                </a:solidFill>
                <a:ea typeface="Calibri"/>
                <a:cs typeface="Calibri"/>
              </a:rPr>
              <a:t>         </a:t>
            </a:r>
            <a:r>
              <a:rPr lang="en-US" sz="4000" dirty="0">
                <a:solidFill>
                  <a:schemeClr val="accent5">
                    <a:lumMod val="50000"/>
                    <a:lumOff val="50000"/>
                  </a:schemeClr>
                </a:solidFill>
                <a:ea typeface="Calibri"/>
                <a:cs typeface="Calibri"/>
              </a:rPr>
              <a:t>            </a:t>
            </a:r>
            <a:br>
              <a:rPr lang="en-US" dirty="0"/>
            </a:br>
            <a:endParaRPr lang="en-US" sz="3200">
              <a:solidFill>
                <a:schemeClr val="bg1"/>
              </a:solidFill>
              <a:latin typeface="Calibri Light"/>
              <a:ea typeface="Calibri"/>
              <a:cs typeface="Calibri"/>
            </a:endParaRPr>
          </a:p>
        </p:txBody>
      </p:sp>
      <p:sp>
        <p:nvSpPr>
          <p:cNvPr id="10" name="TextBox 9">
            <a:extLst>
              <a:ext uri="{FF2B5EF4-FFF2-40B4-BE49-F238E27FC236}">
                <a16:creationId xmlns:a16="http://schemas.microsoft.com/office/drawing/2014/main" id="{6258E332-07FF-7B80-3CC1-9D9EA57C500A}"/>
              </a:ext>
            </a:extLst>
          </p:cNvPr>
          <p:cNvSpPr txBox="1"/>
          <p:nvPr/>
        </p:nvSpPr>
        <p:spPr>
          <a:xfrm>
            <a:off x="108536" y="236380"/>
            <a:ext cx="12083470" cy="21236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solidFill>
                  <a:schemeClr val="bg1"/>
                </a:solidFill>
                <a:ea typeface="Calibri"/>
                <a:cs typeface="Calibri"/>
              </a:rPr>
              <a:t>                         </a:t>
            </a:r>
            <a:r>
              <a:rPr lang="en-US" sz="4000" b="1">
                <a:solidFill>
                  <a:schemeClr val="bg1"/>
                </a:solidFill>
                <a:ea typeface="Calibri"/>
                <a:cs typeface="Calibri"/>
              </a:rPr>
              <a:t>   WHO ARE THE END USERS?</a:t>
            </a:r>
            <a:endParaRPr lang="en-US" sz="4000" b="1">
              <a:solidFill>
                <a:schemeClr val="bg1"/>
              </a:solidFill>
              <a:ea typeface="+mn-lt"/>
              <a:cs typeface="+mn-lt"/>
            </a:endParaRPr>
          </a:p>
          <a:p>
            <a:r>
              <a:rPr lang="en-US" sz="2800" b="1">
                <a:solidFill>
                  <a:schemeClr val="bg1"/>
                </a:solidFill>
                <a:ea typeface="+mn-lt"/>
                <a:cs typeface="+mn-lt"/>
              </a:rPr>
              <a:t>           </a:t>
            </a:r>
            <a:endParaRPr lang="en-US" sz="3200" b="1">
              <a:solidFill>
                <a:schemeClr val="bg1"/>
              </a:solidFill>
              <a:latin typeface="Calibri Light"/>
              <a:ea typeface="+mn-lt"/>
              <a:cs typeface="+mn-lt"/>
            </a:endParaRPr>
          </a:p>
          <a:p>
            <a:r>
              <a:rPr lang="en-US" sz="3200">
                <a:solidFill>
                  <a:schemeClr val="bg1"/>
                </a:solidFill>
                <a:latin typeface="Calibri Light"/>
                <a:ea typeface="+mn-lt"/>
                <a:cs typeface="+mn-lt"/>
              </a:rPr>
              <a:t> </a:t>
            </a:r>
            <a:br>
              <a:rPr lang="en-US"/>
            </a:br>
            <a:endParaRPr lang="en-US" sz="3200">
              <a:solidFill>
                <a:schemeClr val="bg1"/>
              </a:solidFill>
              <a:latin typeface="Calibri Light"/>
              <a:ea typeface="Calibri"/>
              <a:cs typeface="Calibri"/>
            </a:endParaRPr>
          </a:p>
        </p:txBody>
      </p:sp>
      <p:sp>
        <p:nvSpPr>
          <p:cNvPr id="12" name="Rectangle 11">
            <a:extLst>
              <a:ext uri="{FF2B5EF4-FFF2-40B4-BE49-F238E27FC236}">
                <a16:creationId xmlns:a16="http://schemas.microsoft.com/office/drawing/2014/main" id="{599ABDE8-27F6-D0FA-88FE-00F61A0ACF5F}"/>
              </a:ext>
            </a:extLst>
          </p:cNvPr>
          <p:cNvSpPr/>
          <p:nvPr/>
        </p:nvSpPr>
        <p:spPr>
          <a:xfrm>
            <a:off x="4745647" y="1300471"/>
            <a:ext cx="3013363" cy="71581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solidFill>
                <a:ea typeface="Calibri"/>
                <a:cs typeface="Calibri"/>
              </a:rPr>
              <a:t>ARTISTS AND DESIGNERS</a:t>
            </a:r>
          </a:p>
        </p:txBody>
      </p:sp>
      <p:sp>
        <p:nvSpPr>
          <p:cNvPr id="3" name="Arrow: Up 2">
            <a:extLst>
              <a:ext uri="{FF2B5EF4-FFF2-40B4-BE49-F238E27FC236}">
                <a16:creationId xmlns:a16="http://schemas.microsoft.com/office/drawing/2014/main" id="{1E2766DD-5F6C-CF1E-A1B5-923BF8CBFC55}"/>
              </a:ext>
            </a:extLst>
          </p:cNvPr>
          <p:cNvSpPr/>
          <p:nvPr/>
        </p:nvSpPr>
        <p:spPr>
          <a:xfrm>
            <a:off x="5849742" y="2362679"/>
            <a:ext cx="565728" cy="888998"/>
          </a:xfrm>
          <a:prstGeom prst="up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2350584-162F-6188-CF0F-645DFD41373A}"/>
              </a:ext>
            </a:extLst>
          </p:cNvPr>
          <p:cNvSpPr/>
          <p:nvPr/>
        </p:nvSpPr>
        <p:spPr>
          <a:xfrm>
            <a:off x="4729075" y="3432138"/>
            <a:ext cx="2724726" cy="854363"/>
          </a:xfrm>
          <a:prstGeom prst="ellipse">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solidFill>
                <a:latin typeface="Calibri Light"/>
                <a:ea typeface="Calibri"/>
                <a:cs typeface="Calibri"/>
              </a:rPr>
              <a:t>END USERS</a:t>
            </a:r>
            <a:endParaRPr lang="en-US" sz="2000" b="1">
              <a:solidFill>
                <a:schemeClr val="tx1"/>
              </a:solidFill>
              <a:latin typeface="Calibri Light"/>
            </a:endParaRPr>
          </a:p>
        </p:txBody>
      </p:sp>
      <p:sp>
        <p:nvSpPr>
          <p:cNvPr id="11" name="Arrow: Left 10">
            <a:extLst>
              <a:ext uri="{FF2B5EF4-FFF2-40B4-BE49-F238E27FC236}">
                <a16:creationId xmlns:a16="http://schemas.microsoft.com/office/drawing/2014/main" id="{F6E8A2C4-116E-A79D-9C7D-3F26DF5CF98C}"/>
              </a:ext>
            </a:extLst>
          </p:cNvPr>
          <p:cNvSpPr/>
          <p:nvPr/>
        </p:nvSpPr>
        <p:spPr>
          <a:xfrm>
            <a:off x="3381689" y="3543325"/>
            <a:ext cx="1039090" cy="635000"/>
          </a:xfrm>
          <a:prstGeom prst="lef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DFFDBB4-FA6B-E829-2A5D-034386A11241}"/>
              </a:ext>
            </a:extLst>
          </p:cNvPr>
          <p:cNvSpPr/>
          <p:nvPr/>
        </p:nvSpPr>
        <p:spPr>
          <a:xfrm>
            <a:off x="168914" y="3545524"/>
            <a:ext cx="3094180" cy="63499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solidFill>
                <a:ea typeface="Calibri"/>
                <a:cs typeface="Calibri"/>
              </a:rPr>
              <a:t>INDUSTRY PROFESSIONALS</a:t>
            </a:r>
            <a:endParaRPr lang="en-US" sz="2000" b="1">
              <a:solidFill>
                <a:schemeClr val="tx1"/>
              </a:solidFill>
            </a:endParaRPr>
          </a:p>
        </p:txBody>
      </p:sp>
      <p:sp>
        <p:nvSpPr>
          <p:cNvPr id="18" name="Rectangle 17">
            <a:extLst>
              <a:ext uri="{FF2B5EF4-FFF2-40B4-BE49-F238E27FC236}">
                <a16:creationId xmlns:a16="http://schemas.microsoft.com/office/drawing/2014/main" id="{B6FECA28-B998-544E-6006-C9546E215B9C}"/>
              </a:ext>
            </a:extLst>
          </p:cNvPr>
          <p:cNvSpPr/>
          <p:nvPr/>
        </p:nvSpPr>
        <p:spPr>
          <a:xfrm>
            <a:off x="8412462" y="3614090"/>
            <a:ext cx="3613727" cy="66963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solidFill>
                <a:ea typeface="Calibri"/>
                <a:cs typeface="Calibri"/>
              </a:rPr>
              <a:t>DEVELOPERS AND RESEARCHERS</a:t>
            </a:r>
          </a:p>
        </p:txBody>
      </p:sp>
      <p:sp>
        <p:nvSpPr>
          <p:cNvPr id="20" name="Arrow: Right 19">
            <a:extLst>
              <a:ext uri="{FF2B5EF4-FFF2-40B4-BE49-F238E27FC236}">
                <a16:creationId xmlns:a16="http://schemas.microsoft.com/office/drawing/2014/main" id="{94A23975-B682-5EE3-A6DA-A86CB67EBED7}"/>
              </a:ext>
            </a:extLst>
          </p:cNvPr>
          <p:cNvSpPr/>
          <p:nvPr/>
        </p:nvSpPr>
        <p:spPr>
          <a:xfrm>
            <a:off x="7482937" y="3609770"/>
            <a:ext cx="923635" cy="623453"/>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Down 21">
            <a:extLst>
              <a:ext uri="{FF2B5EF4-FFF2-40B4-BE49-F238E27FC236}">
                <a16:creationId xmlns:a16="http://schemas.microsoft.com/office/drawing/2014/main" id="{320CD741-F356-362E-2493-6EDF74349033}"/>
              </a:ext>
            </a:extLst>
          </p:cNvPr>
          <p:cNvSpPr/>
          <p:nvPr/>
        </p:nvSpPr>
        <p:spPr>
          <a:xfrm>
            <a:off x="5838274" y="4610688"/>
            <a:ext cx="588817" cy="969818"/>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F577D09-F9C9-1FDC-86A0-A2D5DA33404A}"/>
              </a:ext>
            </a:extLst>
          </p:cNvPr>
          <p:cNvSpPr/>
          <p:nvPr/>
        </p:nvSpPr>
        <p:spPr>
          <a:xfrm>
            <a:off x="4741379" y="5742979"/>
            <a:ext cx="3659909" cy="70427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solidFill>
                <a:ea typeface="Calibri"/>
                <a:cs typeface="Calibri"/>
              </a:rPr>
              <a:t>EDUCATORS AND STUDENTS</a:t>
            </a:r>
            <a:endParaRPr lang="en-US" sz="2000" b="1">
              <a:solidFill>
                <a:schemeClr val="tx1"/>
              </a:solidFill>
            </a:endParaRPr>
          </a:p>
        </p:txBody>
      </p:sp>
    </p:spTree>
    <p:extLst>
      <p:ext uri="{BB962C8B-B14F-4D97-AF65-F5344CB8AC3E}">
        <p14:creationId xmlns:p14="http://schemas.microsoft.com/office/powerpoint/2010/main" val="2982843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90C59E9-FDF0-F413-25AE-2E8E1CC283F2}"/>
              </a:ext>
            </a:extLst>
          </p:cNvPr>
          <p:cNvSpPr txBox="1"/>
          <p:nvPr/>
        </p:nvSpPr>
        <p:spPr>
          <a:xfrm>
            <a:off x="-5195" y="-252665"/>
            <a:ext cx="12083470" cy="196977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solidFill>
                  <a:schemeClr val="bg1"/>
                </a:solidFill>
                <a:ea typeface="Calibri"/>
                <a:cs typeface="Calibri"/>
              </a:rPr>
              <a:t>           </a:t>
            </a:r>
            <a:endParaRPr lang="en-US" sz="4000" b="1" dirty="0">
              <a:solidFill>
                <a:schemeClr val="bg1"/>
              </a:solidFill>
              <a:latin typeface="Calibri"/>
              <a:ea typeface="Calibri"/>
              <a:cs typeface="Calibri"/>
            </a:endParaRPr>
          </a:p>
          <a:p>
            <a:pPr>
              <a:buFont typeface="Wingdings"/>
            </a:pPr>
            <a:endParaRPr lang="en-US" sz="3200" dirty="0">
              <a:solidFill>
                <a:schemeClr val="bg1"/>
              </a:solidFill>
              <a:latin typeface="Calibri Light"/>
              <a:ea typeface="Calibri"/>
              <a:cs typeface="Calibri"/>
            </a:endParaRPr>
          </a:p>
          <a:p>
            <a:br>
              <a:rPr lang="en-US" dirty="0"/>
            </a:br>
            <a:endParaRPr lang="en-US" sz="3200" dirty="0">
              <a:solidFill>
                <a:schemeClr val="bg1"/>
              </a:solidFill>
              <a:latin typeface="Calibri Light"/>
              <a:ea typeface="Calibri"/>
              <a:cs typeface="Calibri"/>
            </a:endParaRPr>
          </a:p>
        </p:txBody>
      </p:sp>
      <p:sp>
        <p:nvSpPr>
          <p:cNvPr id="4" name="TextBox 3">
            <a:extLst>
              <a:ext uri="{FF2B5EF4-FFF2-40B4-BE49-F238E27FC236}">
                <a16:creationId xmlns:a16="http://schemas.microsoft.com/office/drawing/2014/main" id="{25C5BD9F-5AE3-8DEF-5197-0E92A2D430BC}"/>
              </a:ext>
            </a:extLst>
          </p:cNvPr>
          <p:cNvSpPr txBox="1"/>
          <p:nvPr/>
        </p:nvSpPr>
        <p:spPr>
          <a:xfrm>
            <a:off x="3043714" y="376991"/>
            <a:ext cx="884461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solidFill>
                  <a:schemeClr val="bg1"/>
                </a:solidFill>
                <a:highlight>
                  <a:srgbClr val="000000"/>
                </a:highlight>
                <a:ea typeface="Calibri"/>
                <a:cs typeface="Calibri"/>
              </a:rPr>
              <a:t>SOLUTION AND IT'S PROPOSITION</a:t>
            </a:r>
          </a:p>
        </p:txBody>
      </p:sp>
      <p:sp>
        <p:nvSpPr>
          <p:cNvPr id="6" name="Rectangle: Rounded Corners 5">
            <a:extLst>
              <a:ext uri="{FF2B5EF4-FFF2-40B4-BE49-F238E27FC236}">
                <a16:creationId xmlns:a16="http://schemas.microsoft.com/office/drawing/2014/main" id="{B6274F26-1AF6-BADE-DD85-BD95783E72A7}"/>
              </a:ext>
            </a:extLst>
          </p:cNvPr>
          <p:cNvSpPr/>
          <p:nvPr/>
        </p:nvSpPr>
        <p:spPr>
          <a:xfrm>
            <a:off x="215095" y="1718985"/>
            <a:ext cx="3936998" cy="681183"/>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solidFill>
                <a:ea typeface="Calibri"/>
                <a:cs typeface="Calibri"/>
              </a:rPr>
              <a:t>EFFICIENT IMAGE GENERATION</a:t>
            </a:r>
            <a:endParaRPr lang="en-US" sz="2000" b="1">
              <a:solidFill>
                <a:schemeClr val="tx1"/>
              </a:solidFill>
            </a:endParaRPr>
          </a:p>
        </p:txBody>
      </p:sp>
      <p:sp>
        <p:nvSpPr>
          <p:cNvPr id="9" name="Rectangle: Rounded Corners 8">
            <a:extLst>
              <a:ext uri="{FF2B5EF4-FFF2-40B4-BE49-F238E27FC236}">
                <a16:creationId xmlns:a16="http://schemas.microsoft.com/office/drawing/2014/main" id="{A133FB91-E968-FE08-9C29-19951FDC536F}"/>
              </a:ext>
            </a:extLst>
          </p:cNvPr>
          <p:cNvSpPr/>
          <p:nvPr/>
        </p:nvSpPr>
        <p:spPr>
          <a:xfrm>
            <a:off x="203549" y="2965894"/>
            <a:ext cx="3948543" cy="681183"/>
          </a:xfrm>
          <a:prstGeom prst="round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a:solidFill>
                  <a:schemeClr val="tx1"/>
                </a:solidFill>
                <a:ea typeface="Calibri"/>
                <a:cs typeface="Calibri"/>
              </a:rPr>
              <a:t>CUSTOMISABILITY AND DIVERSITY</a:t>
            </a:r>
          </a:p>
        </p:txBody>
      </p:sp>
      <p:sp>
        <p:nvSpPr>
          <p:cNvPr id="11" name="Rectangle: Rounded Corners 10">
            <a:extLst>
              <a:ext uri="{FF2B5EF4-FFF2-40B4-BE49-F238E27FC236}">
                <a16:creationId xmlns:a16="http://schemas.microsoft.com/office/drawing/2014/main" id="{BD739C0D-0EBF-0A46-ABD5-DDC0E93CCCCA}"/>
              </a:ext>
            </a:extLst>
          </p:cNvPr>
          <p:cNvSpPr/>
          <p:nvPr/>
        </p:nvSpPr>
        <p:spPr>
          <a:xfrm>
            <a:off x="215094" y="4351348"/>
            <a:ext cx="3948543" cy="68118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a:solidFill>
                  <a:schemeClr val="tx1"/>
                </a:solidFill>
                <a:ea typeface="Calibri"/>
                <a:cs typeface="Calibri"/>
              </a:rPr>
              <a:t>CUSTOMISABILITY AND DIVERSITY</a:t>
            </a:r>
          </a:p>
        </p:txBody>
      </p:sp>
      <p:sp>
        <p:nvSpPr>
          <p:cNvPr id="13" name="Rectangle: Rounded Corners 12">
            <a:extLst>
              <a:ext uri="{FF2B5EF4-FFF2-40B4-BE49-F238E27FC236}">
                <a16:creationId xmlns:a16="http://schemas.microsoft.com/office/drawing/2014/main" id="{619B7B93-FB17-D9CD-EC62-75E0D9760408}"/>
              </a:ext>
            </a:extLst>
          </p:cNvPr>
          <p:cNvSpPr/>
          <p:nvPr/>
        </p:nvSpPr>
        <p:spPr>
          <a:xfrm>
            <a:off x="215094" y="5598257"/>
            <a:ext cx="3948543" cy="68118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a:solidFill>
                  <a:srgbClr val="0D0D0D"/>
                </a:solidFill>
                <a:ea typeface="Calibri"/>
                <a:cs typeface="Calibri"/>
              </a:rPr>
              <a:t>READILY  AVAILABLE RESOURCE</a:t>
            </a:r>
          </a:p>
        </p:txBody>
      </p:sp>
      <p:sp>
        <p:nvSpPr>
          <p:cNvPr id="15" name="Arrow: Right 14">
            <a:extLst>
              <a:ext uri="{FF2B5EF4-FFF2-40B4-BE49-F238E27FC236}">
                <a16:creationId xmlns:a16="http://schemas.microsoft.com/office/drawing/2014/main" id="{51639A74-DE2B-FD9F-904C-5EDF63193BF6}"/>
              </a:ext>
            </a:extLst>
          </p:cNvPr>
          <p:cNvSpPr/>
          <p:nvPr/>
        </p:nvSpPr>
        <p:spPr>
          <a:xfrm>
            <a:off x="4626553" y="1978065"/>
            <a:ext cx="877454" cy="254000"/>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6564A969-D577-A76B-B7BB-D2E56E63691E}"/>
              </a:ext>
            </a:extLst>
          </p:cNvPr>
          <p:cNvSpPr/>
          <p:nvPr/>
        </p:nvSpPr>
        <p:spPr>
          <a:xfrm>
            <a:off x="4626553" y="3178792"/>
            <a:ext cx="877454" cy="254000"/>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5E19EDF8-1A28-C280-17B1-6AD54008A842}"/>
              </a:ext>
            </a:extLst>
          </p:cNvPr>
          <p:cNvSpPr/>
          <p:nvPr/>
        </p:nvSpPr>
        <p:spPr>
          <a:xfrm>
            <a:off x="4626553" y="4564246"/>
            <a:ext cx="877454" cy="254000"/>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71E4ED63-0E06-3757-46B9-85AB7EBC0CF5}"/>
              </a:ext>
            </a:extLst>
          </p:cNvPr>
          <p:cNvSpPr/>
          <p:nvPr/>
        </p:nvSpPr>
        <p:spPr>
          <a:xfrm>
            <a:off x="4626553" y="5764973"/>
            <a:ext cx="877454" cy="254000"/>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5A35C330-8A4D-A2B4-FF33-C515A8E88C30}"/>
              </a:ext>
            </a:extLst>
          </p:cNvPr>
          <p:cNvSpPr txBox="1"/>
          <p:nvPr/>
        </p:nvSpPr>
        <p:spPr>
          <a:xfrm>
            <a:off x="6090783" y="1847453"/>
            <a:ext cx="5882126" cy="400110"/>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solidFill>
                  <a:srgbClr val="0D0D0D"/>
                </a:solidFill>
                <a:ea typeface="+mn-lt"/>
                <a:cs typeface="+mn-lt"/>
              </a:rPr>
              <a:t>    </a:t>
            </a:r>
            <a:r>
              <a:rPr lang="en-US" sz="2000">
                <a:solidFill>
                  <a:srgbClr val="0D0D0D"/>
                </a:solidFill>
                <a:ea typeface="+mn-lt"/>
                <a:cs typeface="+mn-lt"/>
              </a:rPr>
              <a:t> Automates the process of generating square images.</a:t>
            </a:r>
            <a:endParaRPr lang="en-US" sz="2000">
              <a:ea typeface="Calibri"/>
              <a:cs typeface="Calibri"/>
            </a:endParaRPr>
          </a:p>
        </p:txBody>
      </p:sp>
      <p:sp>
        <p:nvSpPr>
          <p:cNvPr id="25" name="TextBox 24">
            <a:extLst>
              <a:ext uri="{FF2B5EF4-FFF2-40B4-BE49-F238E27FC236}">
                <a16:creationId xmlns:a16="http://schemas.microsoft.com/office/drawing/2014/main" id="{0BCE9719-F294-F11B-8A34-CCC8A08F6193}"/>
              </a:ext>
            </a:extLst>
          </p:cNvPr>
          <p:cNvSpPr txBox="1"/>
          <p:nvPr/>
        </p:nvSpPr>
        <p:spPr>
          <a:xfrm rot="10800000" flipV="1">
            <a:off x="6079238" y="2947945"/>
            <a:ext cx="5916765" cy="707886"/>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solidFill>
                  <a:srgbClr val="0D0D0D"/>
                </a:solidFill>
                <a:ea typeface="+mn-lt"/>
                <a:cs typeface="+mn-lt"/>
              </a:rPr>
              <a:t> </a:t>
            </a:r>
            <a:r>
              <a:rPr lang="en-US" sz="2000">
                <a:solidFill>
                  <a:srgbClr val="0D0D0D"/>
                </a:solidFill>
                <a:ea typeface="+mn-lt"/>
                <a:cs typeface="+mn-lt"/>
              </a:rPr>
              <a:t>  </a:t>
            </a:r>
            <a:r>
              <a:rPr lang="en-US" sz="2000">
                <a:latin typeface="Calibri Light"/>
                <a:ea typeface="+mn-lt"/>
                <a:cs typeface="+mn-lt"/>
              </a:rPr>
              <a:t> </a:t>
            </a:r>
            <a:r>
              <a:rPr lang="en-US" sz="2000">
                <a:latin typeface="Calibri"/>
                <a:ea typeface="+mn-lt"/>
                <a:cs typeface="+mn-lt"/>
              </a:rPr>
              <a:t>Users can adjust parameters to generate a wide range of square images.</a:t>
            </a:r>
            <a:endParaRPr lang="en-US" sz="2000">
              <a:latin typeface="Calibri"/>
              <a:ea typeface="Calibri"/>
              <a:cs typeface="Calibri"/>
            </a:endParaRPr>
          </a:p>
        </p:txBody>
      </p:sp>
      <p:sp>
        <p:nvSpPr>
          <p:cNvPr id="27" name="TextBox 26">
            <a:extLst>
              <a:ext uri="{FF2B5EF4-FFF2-40B4-BE49-F238E27FC236}">
                <a16:creationId xmlns:a16="http://schemas.microsoft.com/office/drawing/2014/main" id="{AC39F808-44AF-1C7B-E336-D77A834DA813}"/>
              </a:ext>
            </a:extLst>
          </p:cNvPr>
          <p:cNvSpPr txBox="1"/>
          <p:nvPr/>
        </p:nvSpPr>
        <p:spPr>
          <a:xfrm rot="10800000" flipV="1">
            <a:off x="6102330" y="4471946"/>
            <a:ext cx="5882126" cy="707886"/>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solidFill>
                  <a:srgbClr val="0D0D0D"/>
                </a:solidFill>
                <a:ea typeface="+mn-lt"/>
                <a:cs typeface="+mn-lt"/>
              </a:rPr>
              <a:t> </a:t>
            </a:r>
            <a:r>
              <a:rPr lang="en-US" sz="2000">
                <a:solidFill>
                  <a:srgbClr val="0D0D0D"/>
                </a:solidFill>
                <a:ea typeface="+mn-lt"/>
                <a:cs typeface="+mn-lt"/>
              </a:rPr>
              <a:t>  </a:t>
            </a:r>
            <a:r>
              <a:rPr lang="en-US" sz="2000">
                <a:latin typeface="Calibri"/>
                <a:ea typeface="+mn-lt"/>
                <a:cs typeface="+mn-lt"/>
              </a:rPr>
              <a:t> </a:t>
            </a:r>
            <a:r>
              <a:rPr lang="en-US" sz="2000">
                <a:solidFill>
                  <a:srgbClr val="000000"/>
                </a:solidFill>
                <a:latin typeface="Calibri"/>
                <a:ea typeface="+mn-lt"/>
                <a:cs typeface="+mn-lt"/>
              </a:rPr>
              <a:t>P</a:t>
            </a:r>
            <a:r>
              <a:rPr lang="en-US" sz="2000">
                <a:solidFill>
                  <a:srgbClr val="0D0D0D"/>
                </a:solidFill>
                <a:ea typeface="+mn-lt"/>
                <a:cs typeface="+mn-lt"/>
              </a:rPr>
              <a:t>roduces realistic square images meeting various standards.</a:t>
            </a:r>
            <a:endParaRPr lang="en-US" sz="2000">
              <a:latin typeface="Calibri Light"/>
              <a:ea typeface="Calibri"/>
              <a:cs typeface="Calibri"/>
            </a:endParaRPr>
          </a:p>
        </p:txBody>
      </p:sp>
      <p:sp>
        <p:nvSpPr>
          <p:cNvPr id="29" name="TextBox 28">
            <a:extLst>
              <a:ext uri="{FF2B5EF4-FFF2-40B4-BE49-F238E27FC236}">
                <a16:creationId xmlns:a16="http://schemas.microsoft.com/office/drawing/2014/main" id="{3A5E4C54-2302-88B9-BE0E-2A004D67B2BA}"/>
              </a:ext>
            </a:extLst>
          </p:cNvPr>
          <p:cNvSpPr txBox="1"/>
          <p:nvPr/>
        </p:nvSpPr>
        <p:spPr>
          <a:xfrm rot="10800000" flipV="1">
            <a:off x="6090786" y="5597628"/>
            <a:ext cx="5882124" cy="707886"/>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solidFill>
                  <a:srgbClr val="0D0D0D"/>
                </a:solidFill>
                <a:ea typeface="+mn-lt"/>
                <a:cs typeface="+mn-lt"/>
              </a:rPr>
              <a:t> </a:t>
            </a:r>
            <a:r>
              <a:rPr lang="en-US" sz="2000">
                <a:solidFill>
                  <a:srgbClr val="0D0D0D"/>
                </a:solidFill>
                <a:ea typeface="+mn-lt"/>
                <a:cs typeface="+mn-lt"/>
              </a:rPr>
              <a:t>  </a:t>
            </a:r>
            <a:r>
              <a:rPr lang="en-US" sz="2000">
                <a:latin typeface="Calibri"/>
                <a:ea typeface="+mn-lt"/>
                <a:cs typeface="+mn-lt"/>
              </a:rPr>
              <a:t> </a:t>
            </a:r>
            <a:r>
              <a:rPr lang="en-US" sz="2000">
                <a:solidFill>
                  <a:srgbClr val="000000"/>
                </a:solidFill>
                <a:latin typeface="Calibri"/>
                <a:ea typeface="+mn-lt"/>
                <a:cs typeface="+mn-lt"/>
              </a:rPr>
              <a:t>P</a:t>
            </a:r>
            <a:r>
              <a:rPr lang="en-US" sz="2000">
                <a:solidFill>
                  <a:srgbClr val="0D0D0D"/>
                </a:solidFill>
                <a:ea typeface="+mn-lt"/>
                <a:cs typeface="+mn-lt"/>
              </a:rPr>
              <a:t>rovides square images for diverse user needs and projects.</a:t>
            </a:r>
            <a:endParaRPr lang="en-US" sz="2000">
              <a:solidFill>
                <a:srgbClr val="0D0D0D"/>
              </a:solidFill>
              <a:latin typeface="Calibri"/>
              <a:ea typeface="Calibri"/>
              <a:cs typeface="Calibri"/>
            </a:endParaRPr>
          </a:p>
        </p:txBody>
      </p:sp>
    </p:spTree>
    <p:extLst>
      <p:ext uri="{BB962C8B-B14F-4D97-AF65-F5344CB8AC3E}">
        <p14:creationId xmlns:p14="http://schemas.microsoft.com/office/powerpoint/2010/main" val="132850232"/>
      </p:ext>
    </p:extLst>
  </p:cSld>
  <p:clrMapOvr>
    <a:masterClrMapping/>
  </p:clrMapOvr>
</p:sld>
</file>

<file path=ppt/theme/theme1.xml><?xml version="1.0" encoding="utf-8"?>
<a:theme xmlns:a="http://schemas.openxmlformats.org/drawingml/2006/main" name="Custom">
  <a:themeElements>
    <a:clrScheme name="Tech presentation">
      <a:dk1>
        <a:srgbClr val="000000"/>
      </a:dk1>
      <a:lt1>
        <a:srgbClr val="FFFFFF"/>
      </a:lt1>
      <a:dk2>
        <a:srgbClr val="435369"/>
      </a:dk2>
      <a:lt2>
        <a:srgbClr val="E8E8E8"/>
      </a:lt2>
      <a:accent1>
        <a:srgbClr val="A53F51"/>
      </a:accent1>
      <a:accent2>
        <a:srgbClr val="E89756"/>
      </a:accent2>
      <a:accent3>
        <a:srgbClr val="2F3342"/>
      </a:accent3>
      <a:accent4>
        <a:srgbClr val="2B2052"/>
      </a:accent4>
      <a:accent5>
        <a:srgbClr val="00023A"/>
      </a:accent5>
      <a:accent6>
        <a:srgbClr val="7E7E7E"/>
      </a:accent6>
      <a:hlink>
        <a:srgbClr val="467886"/>
      </a:hlink>
      <a:folHlink>
        <a:srgbClr val="96607D"/>
      </a:folHlink>
    </a:clrScheme>
    <a:fontScheme name="Custom 99">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M55661986_Win32_SL_V16" id="{C08B0D31-9878-4B86-9AA2-489D9D63805D}" vid="{DECC9CCA-8386-4D88-B03D-E024FA4FDF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F048343-1EA9-44C3-883E-652FAAF0713E}">
  <ds:schemaRefs>
    <ds:schemaRef ds:uri="http://schemas.microsoft.com/sharepoint/v3/contenttype/forms"/>
  </ds:schemaRefs>
</ds:datastoreItem>
</file>

<file path=customXml/itemProps2.xml><?xml version="1.0" encoding="utf-8"?>
<ds:datastoreItem xmlns:ds="http://schemas.openxmlformats.org/officeDocument/2006/customXml" ds:itemID="{5F2A2379-DD35-4769-BFD6-4857D72F808A}">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5C2645A-E767-4D7E-984D-234E531E4556}">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Custom</Template>
  <Application>Microsoft Office PowerPoint</Application>
  <PresentationFormat>Widescreen</PresentationFormat>
  <Slides>18</Slides>
  <Notes>0</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Custom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dc:creator/>
  <cp:revision>493</cp:revision>
  <dcterms:created xsi:type="dcterms:W3CDTF">2024-04-04T15:50:27Z</dcterms:created>
  <dcterms:modified xsi:type="dcterms:W3CDTF">2024-04-22T15:21:24Z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