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56" r:id="rId2"/>
    <p:sldId id="422" r:id="rId3"/>
    <p:sldId id="465" r:id="rId4"/>
    <p:sldId id="493" r:id="rId5"/>
    <p:sldId id="494" r:id="rId6"/>
    <p:sldId id="475" r:id="rId7"/>
    <p:sldId id="489" r:id="rId8"/>
    <p:sldId id="482" r:id="rId9"/>
    <p:sldId id="479" r:id="rId10"/>
    <p:sldId id="484" r:id="rId11"/>
    <p:sldId id="492" r:id="rId12"/>
    <p:sldId id="491" r:id="rId13"/>
    <p:sldId id="487" r:id="rId14"/>
    <p:sldId id="495" r:id="rId15"/>
    <p:sldId id="471" r:id="rId16"/>
    <p:sldId id="478" r:id="rId17"/>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242"/>
    <a:srgbClr val="DE0000"/>
    <a:srgbClr val="00682F"/>
    <a:srgbClr val="1F67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p:cViewPr varScale="1">
        <p:scale>
          <a:sx n="67" d="100"/>
          <a:sy n="67" d="100"/>
        </p:scale>
        <p:origin x="143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29761" y="0"/>
            <a:ext cx="2929837" cy="497126"/>
          </a:xfrm>
          <a:prstGeom prst="rect">
            <a:avLst/>
          </a:prstGeom>
        </p:spPr>
        <p:txBody>
          <a:bodyPr vert="horz" lIns="91440" tIns="45720" rIns="91440" bIns="45720" rtlCol="0"/>
          <a:lstStyle>
            <a:lvl1pPr algn="r">
              <a:defRPr sz="1200"/>
            </a:lvl1pPr>
          </a:lstStyle>
          <a:p>
            <a:fld id="{0DB92029-DAFD-4D32-8B07-4B70B1E4D478}" type="datetimeFigureOut">
              <a:rPr lang="en-IN" smtClean="0"/>
              <a:pPr/>
              <a:t>17-03-2025</a:t>
            </a:fld>
            <a:endParaRPr lang="en-IN"/>
          </a:p>
        </p:txBody>
      </p:sp>
      <p:sp>
        <p:nvSpPr>
          <p:cNvPr id="4" name="Footer Placeholder 3"/>
          <p:cNvSpPr>
            <a:spLocks noGrp="1"/>
          </p:cNvSpPr>
          <p:nvPr>
            <p:ph type="ftr" sz="quarter" idx="2"/>
          </p:nvPr>
        </p:nvSpPr>
        <p:spPr>
          <a:xfrm>
            <a:off x="0" y="9443662"/>
            <a:ext cx="2929837" cy="497126"/>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29761" y="9443662"/>
            <a:ext cx="2929837" cy="497126"/>
          </a:xfrm>
          <a:prstGeom prst="rect">
            <a:avLst/>
          </a:prstGeom>
        </p:spPr>
        <p:txBody>
          <a:bodyPr vert="horz" lIns="91440" tIns="45720" rIns="91440" bIns="45720" rtlCol="0" anchor="b"/>
          <a:lstStyle>
            <a:lvl1pPr algn="r">
              <a:defRPr sz="1200"/>
            </a:lvl1pPr>
          </a:lstStyle>
          <a:p>
            <a:fld id="{3A5F807E-08F7-4B98-BCFD-223FC30F53C2}" type="slidenum">
              <a:rPr lang="en-IN" smtClean="0"/>
              <a:pPr/>
              <a:t>‹#›</a:t>
            </a:fld>
            <a:endParaRPr lang="en-IN"/>
          </a:p>
        </p:txBody>
      </p:sp>
    </p:spTree>
    <p:extLst>
      <p:ext uri="{BB962C8B-B14F-4D97-AF65-F5344CB8AC3E}">
        <p14:creationId xmlns:p14="http://schemas.microsoft.com/office/powerpoint/2010/main" val="15527038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00D24277-BDF7-4673-AC0C-99C170D94C50}" type="datetimeFigureOut">
              <a:rPr lang="en-US" smtClean="0"/>
              <a:pPr/>
              <a:t>3/17/2025</a:t>
            </a:fld>
            <a:endParaRPr lang="en-US"/>
          </a:p>
        </p:txBody>
      </p:sp>
      <p:sp>
        <p:nvSpPr>
          <p:cNvPr id="4" name="Slide Image Placeholder 3"/>
          <p:cNvSpPr>
            <a:spLocks noGrp="1" noRot="1" noChangeAspect="1"/>
          </p:cNvSpPr>
          <p:nvPr>
            <p:ph type="sldImg" idx="2"/>
          </p:nvPr>
        </p:nvSpPr>
        <p:spPr>
          <a:xfrm>
            <a:off x="896938" y="746125"/>
            <a:ext cx="4967287" cy="3727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24D23116-4035-4F5D-AFF3-FA358981BE1F}" type="slidenum">
              <a:rPr lang="en-US" smtClean="0"/>
              <a:pPr/>
              <a:t>‹#›</a:t>
            </a:fld>
            <a:endParaRPr lang="en-US"/>
          </a:p>
        </p:txBody>
      </p:sp>
    </p:spTree>
    <p:extLst>
      <p:ext uri="{BB962C8B-B14F-4D97-AF65-F5344CB8AC3E}">
        <p14:creationId xmlns:p14="http://schemas.microsoft.com/office/powerpoint/2010/main" val="1607492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2</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12</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13</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15</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16</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3</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4</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5</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6</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8</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9</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10</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11</a:t>
            </a:fld>
            <a:endParaRPr lang="en-US"/>
          </a:p>
        </p:txBody>
      </p:sp>
    </p:spTree>
    <p:extLst>
      <p:ext uri="{BB962C8B-B14F-4D97-AF65-F5344CB8AC3E}">
        <p14:creationId xmlns:p14="http://schemas.microsoft.com/office/powerpoint/2010/main" val="3163157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B7C5E8-3079-4D7B-838E-98EA48E89287}" type="datetime1">
              <a:rPr lang="en-US" smtClean="0"/>
              <a:pPr/>
              <a:t>3/17/2025</a:t>
            </a:fld>
            <a:endParaRPr lang="en-US"/>
          </a:p>
        </p:txBody>
      </p:sp>
      <p:sp>
        <p:nvSpPr>
          <p:cNvPr id="5" name="Footer Placeholder 4"/>
          <p:cNvSpPr>
            <a:spLocks noGrp="1"/>
          </p:cNvSpPr>
          <p:nvPr>
            <p:ph type="ftr" sz="quarter" idx="11"/>
          </p:nvPr>
        </p:nvSpPr>
        <p:spPr/>
        <p:txBody>
          <a:bodyPr/>
          <a:lstStyle/>
          <a:p>
            <a:r>
              <a:rPr lang="en-US"/>
              <a:t>Dept of EEE</a:t>
            </a:r>
          </a:p>
        </p:txBody>
      </p:sp>
      <p:sp>
        <p:nvSpPr>
          <p:cNvPr id="6" name="Slide Number Placeholder 5"/>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673443-82A7-4D79-A3E2-C4ED80974A8A}" type="datetime1">
              <a:rPr lang="en-US" smtClean="0"/>
              <a:pPr/>
              <a:t>3/17/2025</a:t>
            </a:fld>
            <a:endParaRPr lang="en-US"/>
          </a:p>
        </p:txBody>
      </p:sp>
      <p:sp>
        <p:nvSpPr>
          <p:cNvPr id="5" name="Footer Placeholder 4"/>
          <p:cNvSpPr>
            <a:spLocks noGrp="1"/>
          </p:cNvSpPr>
          <p:nvPr>
            <p:ph type="ftr" sz="quarter" idx="11"/>
          </p:nvPr>
        </p:nvSpPr>
        <p:spPr/>
        <p:txBody>
          <a:bodyPr/>
          <a:lstStyle/>
          <a:p>
            <a:r>
              <a:rPr lang="en-US"/>
              <a:t>Dept of EEE</a:t>
            </a:r>
          </a:p>
        </p:txBody>
      </p:sp>
      <p:sp>
        <p:nvSpPr>
          <p:cNvPr id="6" name="Slide Number Placeholder 5"/>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45028E-DA23-4892-8BA0-6D3A3B950F22}" type="datetime1">
              <a:rPr lang="en-US" smtClean="0"/>
              <a:pPr/>
              <a:t>3/17/2025</a:t>
            </a:fld>
            <a:endParaRPr lang="en-US"/>
          </a:p>
        </p:txBody>
      </p:sp>
      <p:sp>
        <p:nvSpPr>
          <p:cNvPr id="5" name="Footer Placeholder 4"/>
          <p:cNvSpPr>
            <a:spLocks noGrp="1"/>
          </p:cNvSpPr>
          <p:nvPr>
            <p:ph type="ftr" sz="quarter" idx="11"/>
          </p:nvPr>
        </p:nvSpPr>
        <p:spPr/>
        <p:txBody>
          <a:bodyPr/>
          <a:lstStyle/>
          <a:p>
            <a:r>
              <a:rPr lang="en-US"/>
              <a:t>Dept of EEE</a:t>
            </a:r>
          </a:p>
        </p:txBody>
      </p:sp>
      <p:sp>
        <p:nvSpPr>
          <p:cNvPr id="6" name="Slide Number Placeholder 5"/>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8C70BC-CDCD-4B98-8B9D-BC2AEF67890F}" type="datetime1">
              <a:rPr lang="en-US" smtClean="0"/>
              <a:pPr/>
              <a:t>3/17/2025</a:t>
            </a:fld>
            <a:endParaRPr lang="en-US"/>
          </a:p>
        </p:txBody>
      </p:sp>
      <p:sp>
        <p:nvSpPr>
          <p:cNvPr id="5" name="Footer Placeholder 4"/>
          <p:cNvSpPr>
            <a:spLocks noGrp="1"/>
          </p:cNvSpPr>
          <p:nvPr>
            <p:ph type="ftr" sz="quarter" idx="11"/>
          </p:nvPr>
        </p:nvSpPr>
        <p:spPr/>
        <p:txBody>
          <a:bodyPr/>
          <a:lstStyle/>
          <a:p>
            <a:r>
              <a:rPr lang="en-US"/>
              <a:t>Dept of EEE</a:t>
            </a:r>
          </a:p>
        </p:txBody>
      </p:sp>
      <p:sp>
        <p:nvSpPr>
          <p:cNvPr id="6" name="Slide Number Placeholder 5"/>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CD8E83-45AB-4CED-9FF4-C8810AA00011}" type="datetime1">
              <a:rPr lang="en-US" smtClean="0"/>
              <a:pPr/>
              <a:t>3/17/2025</a:t>
            </a:fld>
            <a:endParaRPr lang="en-US"/>
          </a:p>
        </p:txBody>
      </p:sp>
      <p:sp>
        <p:nvSpPr>
          <p:cNvPr id="5" name="Footer Placeholder 4"/>
          <p:cNvSpPr>
            <a:spLocks noGrp="1"/>
          </p:cNvSpPr>
          <p:nvPr>
            <p:ph type="ftr" sz="quarter" idx="11"/>
          </p:nvPr>
        </p:nvSpPr>
        <p:spPr/>
        <p:txBody>
          <a:bodyPr/>
          <a:lstStyle/>
          <a:p>
            <a:r>
              <a:rPr lang="en-US"/>
              <a:t>Dept of EEE</a:t>
            </a:r>
          </a:p>
        </p:txBody>
      </p:sp>
      <p:sp>
        <p:nvSpPr>
          <p:cNvPr id="6" name="Slide Number Placeholder 5"/>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330B1C-2DC5-4430-A96F-A409094F573A}" type="datetime1">
              <a:rPr lang="en-US" smtClean="0"/>
              <a:pPr/>
              <a:t>3/17/2025</a:t>
            </a:fld>
            <a:endParaRPr lang="en-US"/>
          </a:p>
        </p:txBody>
      </p:sp>
      <p:sp>
        <p:nvSpPr>
          <p:cNvPr id="6" name="Footer Placeholder 5"/>
          <p:cNvSpPr>
            <a:spLocks noGrp="1"/>
          </p:cNvSpPr>
          <p:nvPr>
            <p:ph type="ftr" sz="quarter" idx="11"/>
          </p:nvPr>
        </p:nvSpPr>
        <p:spPr/>
        <p:txBody>
          <a:bodyPr/>
          <a:lstStyle/>
          <a:p>
            <a:r>
              <a:rPr lang="en-US"/>
              <a:t>Dept of EEE</a:t>
            </a:r>
          </a:p>
        </p:txBody>
      </p:sp>
      <p:sp>
        <p:nvSpPr>
          <p:cNvPr id="7" name="Slide Number Placeholder 6"/>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AF6E651-F56E-451D-A414-154B817AC3C7}" type="datetime1">
              <a:rPr lang="en-US" smtClean="0"/>
              <a:pPr/>
              <a:t>3/17/2025</a:t>
            </a:fld>
            <a:endParaRPr lang="en-US"/>
          </a:p>
        </p:txBody>
      </p:sp>
      <p:sp>
        <p:nvSpPr>
          <p:cNvPr id="8" name="Footer Placeholder 7"/>
          <p:cNvSpPr>
            <a:spLocks noGrp="1"/>
          </p:cNvSpPr>
          <p:nvPr>
            <p:ph type="ftr" sz="quarter" idx="11"/>
          </p:nvPr>
        </p:nvSpPr>
        <p:spPr/>
        <p:txBody>
          <a:bodyPr/>
          <a:lstStyle/>
          <a:p>
            <a:r>
              <a:rPr lang="en-US"/>
              <a:t>Dept of EEE</a:t>
            </a:r>
          </a:p>
        </p:txBody>
      </p:sp>
      <p:sp>
        <p:nvSpPr>
          <p:cNvPr id="9" name="Slide Number Placeholder 8"/>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66835C-F543-4A1B-967E-153CAADF3361}" type="datetime1">
              <a:rPr lang="en-US" smtClean="0"/>
              <a:pPr/>
              <a:t>3/17/2025</a:t>
            </a:fld>
            <a:endParaRPr lang="en-US"/>
          </a:p>
        </p:txBody>
      </p:sp>
      <p:sp>
        <p:nvSpPr>
          <p:cNvPr id="4" name="Footer Placeholder 3"/>
          <p:cNvSpPr>
            <a:spLocks noGrp="1"/>
          </p:cNvSpPr>
          <p:nvPr>
            <p:ph type="ftr" sz="quarter" idx="11"/>
          </p:nvPr>
        </p:nvSpPr>
        <p:spPr/>
        <p:txBody>
          <a:bodyPr/>
          <a:lstStyle/>
          <a:p>
            <a:r>
              <a:rPr lang="en-US"/>
              <a:t>Dept of EEE</a:t>
            </a:r>
          </a:p>
        </p:txBody>
      </p:sp>
      <p:sp>
        <p:nvSpPr>
          <p:cNvPr id="5" name="Slide Number Placeholder 4"/>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FE1AD9-9DB7-4669-9C0B-185D6AD304CB}" type="datetime1">
              <a:rPr lang="en-US" smtClean="0"/>
              <a:pPr/>
              <a:t>3/17/2025</a:t>
            </a:fld>
            <a:endParaRPr lang="en-US"/>
          </a:p>
        </p:txBody>
      </p:sp>
      <p:sp>
        <p:nvSpPr>
          <p:cNvPr id="3" name="Footer Placeholder 2"/>
          <p:cNvSpPr>
            <a:spLocks noGrp="1"/>
          </p:cNvSpPr>
          <p:nvPr>
            <p:ph type="ftr" sz="quarter" idx="11"/>
          </p:nvPr>
        </p:nvSpPr>
        <p:spPr/>
        <p:txBody>
          <a:bodyPr/>
          <a:lstStyle/>
          <a:p>
            <a:r>
              <a:rPr lang="en-US"/>
              <a:t>Dept of EEE</a:t>
            </a:r>
          </a:p>
        </p:txBody>
      </p:sp>
      <p:sp>
        <p:nvSpPr>
          <p:cNvPr id="4" name="Slide Number Placeholder 3"/>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05A63E-9693-4CD3-95AC-095E87E6D382}" type="datetime1">
              <a:rPr lang="en-US" smtClean="0"/>
              <a:pPr/>
              <a:t>3/17/2025</a:t>
            </a:fld>
            <a:endParaRPr lang="en-US"/>
          </a:p>
        </p:txBody>
      </p:sp>
      <p:sp>
        <p:nvSpPr>
          <p:cNvPr id="6" name="Footer Placeholder 5"/>
          <p:cNvSpPr>
            <a:spLocks noGrp="1"/>
          </p:cNvSpPr>
          <p:nvPr>
            <p:ph type="ftr" sz="quarter" idx="11"/>
          </p:nvPr>
        </p:nvSpPr>
        <p:spPr/>
        <p:txBody>
          <a:bodyPr/>
          <a:lstStyle/>
          <a:p>
            <a:r>
              <a:rPr lang="en-US"/>
              <a:t>Dept of EEE</a:t>
            </a:r>
          </a:p>
        </p:txBody>
      </p:sp>
      <p:sp>
        <p:nvSpPr>
          <p:cNvPr id="7" name="Slide Number Placeholder 6"/>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A0E882-30C3-4BBD-989C-6A56133A5645}" type="datetime1">
              <a:rPr lang="en-US" smtClean="0"/>
              <a:pPr/>
              <a:t>3/17/2025</a:t>
            </a:fld>
            <a:endParaRPr lang="en-US"/>
          </a:p>
        </p:txBody>
      </p:sp>
      <p:sp>
        <p:nvSpPr>
          <p:cNvPr id="6" name="Footer Placeholder 5"/>
          <p:cNvSpPr>
            <a:spLocks noGrp="1"/>
          </p:cNvSpPr>
          <p:nvPr>
            <p:ph type="ftr" sz="quarter" idx="11"/>
          </p:nvPr>
        </p:nvSpPr>
        <p:spPr/>
        <p:txBody>
          <a:bodyPr/>
          <a:lstStyle/>
          <a:p>
            <a:r>
              <a:rPr lang="en-US"/>
              <a:t>Dept of EEE</a:t>
            </a:r>
          </a:p>
        </p:txBody>
      </p:sp>
      <p:sp>
        <p:nvSpPr>
          <p:cNvPr id="7" name="Slide Number Placeholder 6"/>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3C202-D2C6-4E2A-A645-83C2B8BF776F}" type="datetime1">
              <a:rPr lang="en-US" smtClean="0"/>
              <a:pPr/>
              <a:t>3/17/2025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EEE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C91A05-D6BE-4F93-B820-9BC1899AC4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scikit-learn.org/stable/modules/feature_extraction.html#tfidf-term-weighting" TargetMode="External"/><Relationship Id="rId5" Type="http://schemas.openxmlformats.org/officeDocument/2006/relationships/hyperlink" Target="https://flask.palletsprojects.com/en/latest/" TargetMode="External"/><Relationship Id="rId4" Type="http://schemas.openxmlformats.org/officeDocument/2006/relationships/hyperlink" Target="https://en.wikipedia.org/wiki/Cosine_similarity"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8072" y="2276871"/>
            <a:ext cx="8295456" cy="3742929"/>
          </a:xfrm>
        </p:spPr>
        <p:txBody>
          <a:bodyPr>
            <a:normAutofit/>
          </a:bodyPr>
          <a:lstStyle/>
          <a:p>
            <a:r>
              <a:rPr lang="en-US" sz="3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Content-based Movie Recommendation System</a:t>
            </a:r>
          </a:p>
          <a:p>
            <a:pPr algn="r">
              <a:spcBef>
                <a:spcPts val="0"/>
              </a:spcBef>
            </a:pPr>
            <a:endParaRPr lang="en-US" sz="20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algn="r">
              <a:spcBef>
                <a:spcPts val="0"/>
              </a:spcBef>
            </a:pPr>
            <a:endParaRPr lang="en-US" sz="2000" b="1" dirty="0">
              <a:solidFill>
                <a:schemeClr val="tx1"/>
              </a:solidFill>
              <a:latin typeface="Times New Roman" pitchFamily="18" charset="0"/>
              <a:cs typeface="Times New Roman" pitchFamily="18" charset="0"/>
            </a:endParaRPr>
          </a:p>
          <a:p>
            <a:pPr algn="l">
              <a:spcBef>
                <a:spcPts val="0"/>
              </a:spcBef>
            </a:pPr>
            <a:r>
              <a:rPr lang="en-US" sz="2000" b="1" dirty="0">
                <a:solidFill>
                  <a:schemeClr val="tx1"/>
                </a:solidFill>
                <a:latin typeface="Times New Roman" pitchFamily="18" charset="0"/>
                <a:cs typeface="Times New Roman" pitchFamily="18" charset="0"/>
              </a:rPr>
              <a:t>Batch Members:                                                                       Guided by,</a:t>
            </a:r>
          </a:p>
          <a:p>
            <a:pPr algn="l">
              <a:spcBef>
                <a:spcPts val="0"/>
              </a:spcBef>
            </a:pPr>
            <a:r>
              <a:rPr lang="en-US" sz="2000" dirty="0">
                <a:solidFill>
                  <a:schemeClr val="tx1"/>
                </a:solidFill>
                <a:latin typeface="Times New Roman" pitchFamily="18" charset="0"/>
                <a:cs typeface="Times New Roman" pitchFamily="18" charset="0"/>
              </a:rPr>
              <a:t>RENUGADEVI C S (111521102123)                                 Mrs. G. MANISHA</a:t>
            </a:r>
          </a:p>
          <a:p>
            <a:pPr algn="l">
              <a:spcBef>
                <a:spcPts val="0"/>
              </a:spcBef>
            </a:pPr>
            <a:r>
              <a:rPr lang="en-US" sz="2000" dirty="0">
                <a:solidFill>
                  <a:schemeClr val="tx1"/>
                </a:solidFill>
                <a:latin typeface="Times New Roman" pitchFamily="18" charset="0"/>
                <a:cs typeface="Times New Roman" pitchFamily="18" charset="0"/>
              </a:rPr>
              <a:t>SV ANUSHA (111521102137) 			       Assistant Professor </a:t>
            </a:r>
          </a:p>
        </p:txBody>
      </p:sp>
      <p:pic>
        <p:nvPicPr>
          <p:cNvPr id="1026" name="Picture 2"/>
          <p:cNvPicPr>
            <a:picLocks noChangeAspect="1" noChangeArrowheads="1"/>
          </p:cNvPicPr>
          <p:nvPr/>
        </p:nvPicPr>
        <p:blipFill>
          <a:blip r:embed="rId2"/>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sp>
        <p:nvSpPr>
          <p:cNvPr id="11" name="Text Placeholder 6"/>
          <p:cNvSpPr txBox="1">
            <a:spLocks/>
          </p:cNvSpPr>
          <p:nvPr/>
        </p:nvSpPr>
        <p:spPr>
          <a:xfrm>
            <a:off x="1037863" y="242455"/>
            <a:ext cx="6915874" cy="10668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dirty="0">
                <a:latin typeface="Times New Roman" pitchFamily="18" charset="0"/>
                <a:cs typeface="Times New Roman" pitchFamily="18" charset="0"/>
              </a:rPr>
              <a:t>R.M.D Engineering college</a:t>
            </a:r>
            <a:endParaRPr kumimoji="0" lang="en-US" sz="2400" b="1" i="0" u="none" strike="noStrike" kern="1200" cap="none" spc="0" normalizeH="0" baseline="0" noProof="0" dirty="0">
              <a:ln>
                <a:noFill/>
              </a:ln>
              <a:uLnTx/>
              <a:uFillTx/>
              <a:latin typeface="Times New Roman" pitchFamily="18" charset="0"/>
              <a:cs typeface="Times New Roman"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a:ln>
                  <a:noFill/>
                </a:ln>
                <a:uLnTx/>
                <a:uFillTx/>
                <a:latin typeface="Times New Roman" pitchFamily="18" charset="0"/>
                <a:cs typeface="Times New Roman" pitchFamily="18" charset="0"/>
              </a:rPr>
              <a:t>Chennai </a:t>
            </a:r>
            <a:r>
              <a:rPr lang="en-US" sz="2400" b="1" dirty="0">
                <a:latin typeface="Times New Roman" pitchFamily="18" charset="0"/>
                <a:cs typeface="Times New Roman" pitchFamily="18" charset="0"/>
              </a:rPr>
              <a:t>-</a:t>
            </a:r>
            <a:r>
              <a:rPr kumimoji="0" lang="en-US" sz="2400" b="1" i="0" u="none" strike="noStrike" kern="1200" cap="none" spc="0" normalizeH="0" baseline="0" noProof="0" dirty="0">
                <a:ln>
                  <a:noFill/>
                </a:ln>
                <a:uLnTx/>
                <a:uFillTx/>
                <a:latin typeface="Times New Roman" pitchFamily="18" charset="0"/>
                <a:cs typeface="Times New Roman" pitchFamily="18" charset="0"/>
              </a:rPr>
              <a:t> </a:t>
            </a:r>
            <a:r>
              <a:rPr lang="en-US" sz="2400" b="1" dirty="0">
                <a:latin typeface="Times New Roman" pitchFamily="18" charset="0"/>
                <a:cs typeface="Times New Roman" pitchFamily="18" charset="0"/>
              </a:rPr>
              <a:t>601206</a:t>
            </a:r>
            <a:r>
              <a:rPr kumimoji="0" lang="en-US" sz="2400" b="1" i="0" u="none" strike="noStrike" kern="1200" cap="none" spc="0" normalizeH="0" baseline="0" noProof="0" dirty="0">
                <a:ln>
                  <a:noFill/>
                </a:ln>
                <a:uLnTx/>
                <a:uFillTx/>
                <a:latin typeface="Times New Roman" pitchFamily="18" charset="0"/>
                <a:cs typeface="Times New Roman" pitchFamily="18" charset="0"/>
              </a:rPr>
              <a:t>.</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1" i="0" u="none" strike="noStrike" kern="1200" cap="none" spc="0" normalizeH="0" baseline="0" noProof="0" dirty="0">
              <a:ln>
                <a:noFill/>
              </a:ln>
              <a:uLnTx/>
              <a:uFillTx/>
              <a:latin typeface="Times New Roman" pitchFamily="18" charset="0"/>
              <a:cs typeface="Times New Roman" pitchFamily="18" charset="0"/>
            </a:endParaRPr>
          </a:p>
        </p:txBody>
      </p:sp>
      <p:sp>
        <p:nvSpPr>
          <p:cNvPr id="12" name="Text Placeholder 7"/>
          <p:cNvSpPr txBox="1">
            <a:spLocks/>
          </p:cNvSpPr>
          <p:nvPr/>
        </p:nvSpPr>
        <p:spPr>
          <a:xfrm>
            <a:off x="115854" y="1336965"/>
            <a:ext cx="8915400" cy="573522"/>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a:latin typeface="Times New Roman" pitchFamily="18" charset="0"/>
                <a:cs typeface="Times New Roman" pitchFamily="18" charset="0"/>
              </a:rPr>
              <a:t>Department of Computer Science and Engineering</a:t>
            </a:r>
          </a:p>
          <a:p>
            <a:pPr lvl="0" algn="ctr">
              <a:spcBef>
                <a:spcPct val="20000"/>
              </a:spcBef>
              <a:defRPr/>
            </a:pPr>
            <a:r>
              <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Second Review</a:t>
            </a:r>
          </a:p>
        </p:txBody>
      </p:sp>
      <p:pic>
        <p:nvPicPr>
          <p:cNvPr id="14" name="pic"/>
          <p:cNvPicPr/>
          <p:nvPr/>
        </p:nvPicPr>
        <p:blipFill>
          <a:blip r:embed="rId3"/>
          <a:stretch>
            <a:fillRect/>
          </a:stretch>
        </p:blipFill>
        <p:spPr>
          <a:xfrm>
            <a:off x="535542" y="477722"/>
            <a:ext cx="796098" cy="831533"/>
          </a:xfrm>
          <a:prstGeom prst="rect">
            <a:avLst/>
          </a:prstGeom>
        </p:spPr>
      </p:pic>
      <p:pic>
        <p:nvPicPr>
          <p:cNvPr id="15" name="pic"/>
          <p:cNvPicPr/>
          <p:nvPr/>
        </p:nvPicPr>
        <p:blipFill>
          <a:blip r:embed="rId3"/>
          <a:stretch>
            <a:fillRect/>
          </a:stretch>
        </p:blipFill>
        <p:spPr>
          <a:xfrm>
            <a:off x="115854" y="6202035"/>
            <a:ext cx="796098" cy="6140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10</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4" name="Title 8"/>
          <p:cNvSpPr>
            <a:spLocks noGrp="1"/>
          </p:cNvSpPr>
          <p:nvPr>
            <p:ph type="title"/>
          </p:nvPr>
        </p:nvSpPr>
        <p:spPr>
          <a:xfrm>
            <a:off x="288582" y="33148"/>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Methodology</a:t>
            </a:r>
          </a:p>
        </p:txBody>
      </p:sp>
      <p:sp>
        <p:nvSpPr>
          <p:cNvPr id="25" name="Date Placeholder 3"/>
          <p:cNvSpPr>
            <a:spLocks noGrp="1"/>
          </p:cNvSpPr>
          <p:nvPr>
            <p:ph type="dt" sz="half" idx="10"/>
          </p:nvPr>
        </p:nvSpPr>
        <p:spPr>
          <a:xfrm>
            <a:off x="457200" y="6356350"/>
            <a:ext cx="21336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pic>
        <p:nvPicPr>
          <p:cNvPr id="12"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3"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7A1775BD-F495-483D-BB6B-98D8D6F52AF8}"/>
              </a:ext>
            </a:extLst>
          </p:cNvPr>
          <p:cNvSpPr>
            <a:spLocks noGrp="1" noChangeArrowheads="1"/>
          </p:cNvSpPr>
          <p:nvPr>
            <p:ph sz="quarter" idx="1"/>
          </p:nvPr>
        </p:nvSpPr>
        <p:spPr bwMode="auto">
          <a:xfrm>
            <a:off x="288582" y="741946"/>
            <a:ext cx="8531548"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eaLnBrk="0" fontAlgn="base" hangingPunct="0">
              <a:spcBef>
                <a:spcPct val="0"/>
              </a:spcBef>
              <a:spcAft>
                <a:spcPct val="0"/>
              </a:spcAft>
              <a:buNone/>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Preprocessed a movie dataset by handling missing values and combining key features like genres, cast, and director.</a:t>
            </a:r>
          </a:p>
          <a:p>
            <a:pPr algn="just" eaLnBrk="0" fontAlgn="base" hangingPunct="0">
              <a:spcBef>
                <a:spcPct val="0"/>
              </a:spcBef>
              <a:spcAft>
                <a:spcPct val="0"/>
              </a:spcAf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Vectorization</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eaLnBrk="0" fontAlgn="base" hangingPunct="0">
              <a:spcBef>
                <a:spcPct val="0"/>
              </a:spcBef>
              <a:spcAft>
                <a:spcPct val="0"/>
              </a:spcAft>
              <a:buNone/>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TF-IDF Vectorization to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 textual data into numerical vectors for relevance analysis.</a:t>
            </a:r>
          </a:p>
          <a:p>
            <a:pPr algn="just" eaLnBrk="0" fontAlgn="base" hangingPunct="0">
              <a:spcBef>
                <a:spcPct val="0"/>
              </a:spcBef>
              <a:spcAft>
                <a:spcPct val="0"/>
              </a:spcAf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Similarity Computation</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eaLnBrk="0" fontAlgn="base" hangingPunct="0">
              <a:spcBef>
                <a:spcPct val="0"/>
              </a:spcBef>
              <a:spcAft>
                <a:spcPct val="0"/>
              </a:spcAft>
              <a:buNone/>
            </a:pPr>
            <a:r>
              <a:rPr lang="en-US" altLang="en-US" sz="2200" dirty="0">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Applied </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Cosine Similarity to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measure the closeness between movies based on their feature vectors.</a:t>
            </a:r>
          </a:p>
          <a:p>
            <a:pPr algn="just" eaLnBrk="0" fontAlgn="base" hangingPunct="0">
              <a:spcBef>
                <a:spcPct val="0"/>
              </a:spcBef>
              <a:spcAft>
                <a:spcPct val="0"/>
              </a:spcAf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Recommendation Engine</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eaLnBrk="0" fontAlgn="base" hangingPunct="0">
              <a:spcBef>
                <a:spcPct val="0"/>
              </a:spcBef>
              <a:spcAft>
                <a:spcPct val="0"/>
              </a:spcAft>
              <a:buNone/>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Built a </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Content-Based Filtering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to recommend movies based on user input and matching attributes.</a:t>
            </a:r>
          </a:p>
          <a:p>
            <a:pPr algn="just" eaLnBrk="0" fontAlgn="base" hangingPunct="0">
              <a:spcBef>
                <a:spcPct val="0"/>
              </a:spcBef>
              <a:spcAft>
                <a:spcPct val="0"/>
              </a:spcAf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 Application Development</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Developed a dynamic web interface using </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HTML, CSS, and JavaScript, integrated with the </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TMDB API f</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 fetching movie posters.</a:t>
            </a:r>
          </a:p>
          <a:p>
            <a:pPr marL="0" indent="0" algn="just" eaLnBrk="0" fontAlgn="base" hangingPunct="0">
              <a:spcBef>
                <a:spcPct val="0"/>
              </a:spcBef>
              <a:spcAft>
                <a:spcPct val="0"/>
              </a:spcAft>
              <a:buNone/>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9654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11</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4" name="Title 8"/>
          <p:cNvSpPr>
            <a:spLocks noGrp="1"/>
          </p:cNvSpPr>
          <p:nvPr>
            <p:ph type="title"/>
          </p:nvPr>
        </p:nvSpPr>
        <p:spPr>
          <a:xfrm>
            <a:off x="288582" y="33148"/>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Algorithm/Techniques/Tools Used</a:t>
            </a:r>
          </a:p>
        </p:txBody>
      </p:sp>
      <p:sp>
        <p:nvSpPr>
          <p:cNvPr id="15" name="Content Placeholder 9"/>
          <p:cNvSpPr>
            <a:spLocks noGrp="1"/>
          </p:cNvSpPr>
          <p:nvPr>
            <p:ph sz="quarter" idx="1"/>
          </p:nvPr>
        </p:nvSpPr>
        <p:spPr>
          <a:xfrm>
            <a:off x="228600" y="764704"/>
            <a:ext cx="8447856" cy="5184576"/>
          </a:xfrm>
        </p:spPr>
        <p:txBody>
          <a:bodyPr anchor="ctr">
            <a:noAutofit/>
          </a:bodyPr>
          <a:lstStyle/>
          <a:p>
            <a:pPr marL="22860" lvl="1" indent="0">
              <a:lnSpc>
                <a:spcPct val="150000"/>
              </a:lnSpc>
              <a:spcAft>
                <a:spcPts val="600"/>
              </a:spcAft>
              <a:buNone/>
            </a:pPr>
            <a:endParaRPr lang="en-US" sz="2400" dirty="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b="1" dirty="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a:solidFill>
                <a:schemeClr val="accent1">
                  <a:lumMod val="50000"/>
                </a:schemeClr>
              </a:solidFill>
            </a:endParaRPr>
          </a:p>
        </p:txBody>
      </p:sp>
      <p:sp>
        <p:nvSpPr>
          <p:cNvPr id="25" name="Date Placeholder 3"/>
          <p:cNvSpPr>
            <a:spLocks noGrp="1"/>
          </p:cNvSpPr>
          <p:nvPr>
            <p:ph type="dt" sz="half" idx="10"/>
          </p:nvPr>
        </p:nvSpPr>
        <p:spPr>
          <a:xfrm>
            <a:off x="457200" y="6356350"/>
            <a:ext cx="21336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pic>
        <p:nvPicPr>
          <p:cNvPr id="12"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3"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C08FFBA8-D1D3-4C1A-8775-40631C678550}"/>
              </a:ext>
            </a:extLst>
          </p:cNvPr>
          <p:cNvSpPr>
            <a:spLocks noChangeArrowheads="1"/>
          </p:cNvSpPr>
          <p:nvPr/>
        </p:nvSpPr>
        <p:spPr bwMode="auto">
          <a:xfrm>
            <a:off x="450899" y="572169"/>
            <a:ext cx="833511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lang="en-US" altLang="en-US" sz="2400" b="1" u="sng" dirty="0">
                <a:latin typeface="Times New Roman" panose="02020603050405020304" pitchFamily="18" charset="0"/>
                <a:cs typeface="Times New Roman" panose="02020603050405020304" pitchFamily="18" charset="0"/>
              </a:rPr>
              <a:t>A</a:t>
            </a:r>
            <a:r>
              <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lgorithms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TF-IDF Vectorization: Converts text to numerical vectors for relevance.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Cosine Similarity: Calculates movie similarity for recommendations.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lang="en-US" altLang="en-US" sz="2400" b="1" u="sng" dirty="0">
                <a:latin typeface="Times New Roman" panose="02020603050405020304" pitchFamily="18" charset="0"/>
                <a:cs typeface="Times New Roman" panose="02020603050405020304" pitchFamily="18" charset="0"/>
              </a:rPr>
              <a:t>Tools</a:t>
            </a:r>
            <a:endPar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Framework for building the web application.</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pandas &amp; Python: Dataset preprocessing and API integration.</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TMDB API: Fetches movie posters and metadata.</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 CSS, JavaScript: For interactive front-end design.</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lang="en-US" altLang="en-US" sz="2400" b="1" u="sng" dirty="0">
                <a:latin typeface="Times New Roman" panose="02020603050405020304" pitchFamily="18" charset="0"/>
                <a:cs typeface="Times New Roman" panose="02020603050405020304" pitchFamily="18" charset="0"/>
              </a:rPr>
              <a:t>Techniques</a:t>
            </a:r>
            <a:endPar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Content-Based Filtering: Matches movies by features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Session Management: Tracks user-specific data like favorites.</a:t>
            </a:r>
          </a:p>
          <a:p>
            <a:pPr marR="0" lvl="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7265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12</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4" name="Title 8"/>
          <p:cNvSpPr>
            <a:spLocks noGrp="1"/>
          </p:cNvSpPr>
          <p:nvPr>
            <p:ph type="title"/>
          </p:nvPr>
        </p:nvSpPr>
        <p:spPr>
          <a:xfrm>
            <a:off x="115854" y="300120"/>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Implementation Flow</a:t>
            </a:r>
          </a:p>
        </p:txBody>
      </p:sp>
      <p:sp>
        <p:nvSpPr>
          <p:cNvPr id="15" name="Content Placeholder 9"/>
          <p:cNvSpPr>
            <a:spLocks noGrp="1"/>
          </p:cNvSpPr>
          <p:nvPr>
            <p:ph sz="quarter" idx="1"/>
          </p:nvPr>
        </p:nvSpPr>
        <p:spPr>
          <a:xfrm>
            <a:off x="279057" y="794624"/>
            <a:ext cx="8585886" cy="5330254"/>
          </a:xfrm>
        </p:spPr>
        <p:txBody>
          <a:bodyPr anchor="ctr">
            <a:noAutofit/>
          </a:bodyPr>
          <a:lstStyle/>
          <a:p>
            <a:pPr algn="just"/>
            <a:r>
              <a:rPr lang="en-US" sz="2400" dirty="0">
                <a:latin typeface="Times New Roman" panose="02020603050405020304" pitchFamily="18" charset="0"/>
                <a:cs typeface="Times New Roman" panose="02020603050405020304" pitchFamily="18" charset="0"/>
              </a:rPr>
              <a:t>The project is implemented using Python and </a:t>
            </a:r>
            <a:r>
              <a:rPr lang="en-US" sz="2400" dirty="0" err="1">
                <a:latin typeface="Times New Roman" panose="02020603050405020304" pitchFamily="18" charset="0"/>
                <a:cs typeface="Times New Roman" panose="02020603050405020304" pitchFamily="18" charset="0"/>
              </a:rPr>
              <a:t>Streamlit</a:t>
            </a:r>
            <a:r>
              <a:rPr lang="en-US" sz="2400" dirty="0">
                <a:latin typeface="Times New Roman" panose="02020603050405020304" pitchFamily="18" charset="0"/>
                <a:cs typeface="Times New Roman" panose="02020603050405020304" pitchFamily="18" charset="0"/>
              </a:rPr>
              <a:t> for backend development.</a:t>
            </a:r>
          </a:p>
          <a:p>
            <a:pPr algn="just"/>
            <a:r>
              <a:rPr lang="en-US" sz="2400" dirty="0">
                <a:latin typeface="Times New Roman" panose="02020603050405020304" pitchFamily="18" charset="0"/>
                <a:cs typeface="Times New Roman" panose="02020603050405020304" pitchFamily="18" charset="0"/>
              </a:rPr>
              <a:t>The dataset is preprocessed to handle missing values and merge metadata fields into a unified format.</a:t>
            </a:r>
          </a:p>
          <a:p>
            <a:pPr algn="just"/>
            <a:r>
              <a:rPr lang="en-US" sz="2400" dirty="0">
                <a:latin typeface="Times New Roman" panose="02020603050405020304" pitchFamily="18" charset="0"/>
                <a:cs typeface="Times New Roman" panose="02020603050405020304" pitchFamily="18" charset="0"/>
              </a:rPr>
              <a:t>TF-IDF vectorization is applied to analyze textual movie attributes numerically.</a:t>
            </a:r>
          </a:p>
          <a:p>
            <a:pPr algn="just"/>
            <a:r>
              <a:rPr lang="en-US" sz="2400" dirty="0">
                <a:latin typeface="Times New Roman" panose="02020603050405020304" pitchFamily="18" charset="0"/>
                <a:cs typeface="Times New Roman" panose="02020603050405020304" pitchFamily="18" charset="0"/>
              </a:rPr>
              <a:t>A web interface is created to display recommendations, allowing users to explore genres and manage favorites.</a:t>
            </a:r>
          </a:p>
          <a:p>
            <a:pPr algn="just"/>
            <a:r>
              <a:rPr lang="en-US" sz="2400" dirty="0">
                <a:latin typeface="Times New Roman" panose="02020603050405020304" pitchFamily="18" charset="0"/>
                <a:cs typeface="Times New Roman" panose="02020603050405020304" pitchFamily="18" charset="0"/>
              </a:rPr>
              <a:t>API integration is implemented to fetch dynamic movie posters for better visualization.</a:t>
            </a:r>
            <a:endParaRPr lang="en-US" b="1" dirty="0">
              <a:solidFill>
                <a:schemeClr val="accent1">
                  <a:lumMod val="50000"/>
                </a:schemeClr>
              </a:solidFill>
            </a:endParaRPr>
          </a:p>
        </p:txBody>
      </p:sp>
      <p:sp>
        <p:nvSpPr>
          <p:cNvPr id="25" name="Date Placeholder 3"/>
          <p:cNvSpPr>
            <a:spLocks noGrp="1"/>
          </p:cNvSpPr>
          <p:nvPr>
            <p:ph type="dt" sz="half" idx="10"/>
          </p:nvPr>
        </p:nvSpPr>
        <p:spPr>
          <a:xfrm>
            <a:off x="457200" y="6356350"/>
            <a:ext cx="21336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pic>
        <p:nvPicPr>
          <p:cNvPr id="12"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3"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0280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8"/>
          <p:cNvSpPr>
            <a:spLocks noGrp="1"/>
          </p:cNvSpPr>
          <p:nvPr>
            <p:ph type="title"/>
          </p:nvPr>
        </p:nvSpPr>
        <p:spPr>
          <a:xfrm>
            <a:off x="462359" y="-171400"/>
            <a:ext cx="8229600" cy="1143000"/>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Expected Outcomes</a:t>
            </a:r>
          </a:p>
        </p:txBody>
      </p:sp>
      <p:sp>
        <p:nvSpPr>
          <p:cNvPr id="25" name="Date Placeholder 3"/>
          <p:cNvSpPr>
            <a:spLocks noGrp="1"/>
          </p:cNvSpPr>
          <p:nvPr>
            <p:ph type="dt" sz="half" idx="10"/>
          </p:nvPr>
        </p:nvSpPr>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13</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3"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5"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8A772A12-A3FA-4395-8461-482CA8929C39}"/>
              </a:ext>
            </a:extLst>
          </p:cNvPr>
          <p:cNvSpPr>
            <a:spLocks noChangeArrowheads="1"/>
          </p:cNvSpPr>
          <p:nvPr/>
        </p:nvSpPr>
        <p:spPr bwMode="auto">
          <a:xfrm>
            <a:off x="299796" y="760587"/>
            <a:ext cx="854440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Deliver a fully functional content-based movie recommendation system accessible through a web interface.</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accurate movie suggestions based on metadata similarity using TF-IDF and cosine similarity.</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 dynamic poster fetching through TMDB API for an engaging user experience.</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Offer advanced features like search suggestions, genre-based filtering, and a favorites management system.</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Improve user experience by overcoming limitations like the cold start problem and lack of textual metadata analysis. </a:t>
            </a:r>
          </a:p>
        </p:txBody>
      </p:sp>
    </p:spTree>
    <p:extLst>
      <p:ext uri="{BB962C8B-B14F-4D97-AF65-F5344CB8AC3E}">
        <p14:creationId xmlns:p14="http://schemas.microsoft.com/office/powerpoint/2010/main" val="405215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References</a:t>
            </a:r>
          </a:p>
        </p:txBody>
      </p:sp>
      <p:sp>
        <p:nvSpPr>
          <p:cNvPr id="4" name="Date Placeholder 3"/>
          <p:cNvSpPr>
            <a:spLocks noGrp="1"/>
          </p:cNvSpPr>
          <p:nvPr>
            <p:ph type="dt" sz="half" idx="10"/>
          </p:nvPr>
        </p:nvSpPr>
        <p:spPr/>
        <p:txBody>
          <a:bodyPr/>
          <a:lstStyle/>
          <a:p>
            <a:fld id="{D18C70BC-CDCD-4B98-8B9D-BC2AEF67890F}" type="datetime1">
              <a:rPr lang="en-US" smtClean="0"/>
              <a:pPr/>
              <a:t>3/17/2025</a:t>
            </a:fld>
            <a:endParaRPr lang="en-US"/>
          </a:p>
        </p:txBody>
      </p:sp>
      <p:sp>
        <p:nvSpPr>
          <p:cNvPr id="6" name="Slide Number Placeholder 5"/>
          <p:cNvSpPr>
            <a:spLocks noGrp="1"/>
          </p:cNvSpPr>
          <p:nvPr>
            <p:ph type="sldNum" sz="quarter" idx="12"/>
          </p:nvPr>
        </p:nvSpPr>
        <p:spPr/>
        <p:txBody>
          <a:bodyPr/>
          <a:lstStyle/>
          <a:p>
            <a:fld id="{0EC91A05-D6BE-4F93-B820-9BC1899AC4D8}" type="slidenum">
              <a:rPr lang="en-US" smtClean="0"/>
              <a:pPr/>
              <a:t>14</a:t>
            </a:fld>
            <a:endParaRPr lang="en-US"/>
          </a:p>
        </p:txBody>
      </p:sp>
      <p:pic>
        <p:nvPicPr>
          <p:cNvPr id="7" name="Picture 2"/>
          <p:cNvPicPr>
            <a:picLocks noChangeAspect="1" noChangeArrowheads="1"/>
          </p:cNvPicPr>
          <p:nvPr/>
        </p:nvPicPr>
        <p:blipFill>
          <a:blip r:embed="rId2"/>
          <a:srcRect/>
          <a:stretch>
            <a:fillRect/>
          </a:stretch>
        </p:blipFill>
        <p:spPr bwMode="auto">
          <a:xfrm>
            <a:off x="0" y="6160091"/>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8" name="pic"/>
          <p:cNvPicPr/>
          <p:nvPr/>
        </p:nvPicPr>
        <p:blipFill>
          <a:blip r:embed="rId3"/>
          <a:stretch>
            <a:fillRect/>
          </a:stretch>
        </p:blipFill>
        <p:spPr>
          <a:xfrm>
            <a:off x="115854" y="6202035"/>
            <a:ext cx="796098" cy="614020"/>
          </a:xfrm>
          <a:prstGeom prst="rect">
            <a:avLst/>
          </a:prstGeom>
        </p:spPr>
      </p:pic>
      <p:sp>
        <p:nvSpPr>
          <p:cNvPr id="9" name="TextBox 8"/>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4CA9BBBC-9145-45C4-BF80-93FD33DBE3F9}"/>
              </a:ext>
            </a:extLst>
          </p:cNvPr>
          <p:cNvSpPr>
            <a:spLocks noGrp="1"/>
          </p:cNvSpPr>
          <p:nvPr>
            <p:ph idx="1"/>
          </p:nvPr>
        </p:nvSpPr>
        <p:spPr>
          <a:xfrm>
            <a:off x="457200" y="1600200"/>
            <a:ext cx="8147248" cy="4525963"/>
          </a:xfrm>
        </p:spPr>
        <p:txBody>
          <a:bodyPr>
            <a:normAutofit/>
          </a:bodyPr>
          <a:lstStyle/>
          <a:p>
            <a:r>
              <a:rPr lang="en-IN" sz="2400" dirty="0">
                <a:latin typeface="Times New Roman" panose="02020603050405020304" pitchFamily="18" charset="0"/>
                <a:cs typeface="Times New Roman" panose="02020603050405020304" pitchFamily="18" charset="0"/>
                <a:hlinkClick r:id="rId4"/>
              </a:rPr>
              <a:t>https://en.wikipedia.org/wiki/Cosine_similarity</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hlinkClick r:id="rId5"/>
              </a:rPr>
              <a:t>https://Streamlit.palletsprojects.com/en/latest/</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hlinkClick r:id="rId6"/>
              </a:rPr>
              <a:t>https://github.com/richardwarepam16/movie-recommender-system-content-based</a:t>
            </a:r>
          </a:p>
          <a:p>
            <a:r>
              <a:rPr lang="en-IN" sz="2400" dirty="0">
                <a:latin typeface="Times New Roman" panose="02020603050405020304" pitchFamily="18" charset="0"/>
                <a:cs typeface="Times New Roman" panose="02020603050405020304" pitchFamily="18" charset="0"/>
                <a:hlinkClick r:id="rId6"/>
              </a:rPr>
              <a:t>https://scikit-learn.org/stable/modules/feature_extraction.html#tfidf-term-weighting</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8"/>
          <p:cNvSpPr>
            <a:spLocks noGrp="1"/>
          </p:cNvSpPr>
          <p:nvPr>
            <p:ph type="title"/>
          </p:nvPr>
        </p:nvSpPr>
        <p:spPr>
          <a:xfrm>
            <a:off x="477788" y="-171400"/>
            <a:ext cx="8229600" cy="1143000"/>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Future Enhancements</a:t>
            </a:r>
          </a:p>
        </p:txBody>
      </p:sp>
      <p:sp>
        <p:nvSpPr>
          <p:cNvPr id="25" name="Date Placeholder 3"/>
          <p:cNvSpPr>
            <a:spLocks noGrp="1"/>
          </p:cNvSpPr>
          <p:nvPr>
            <p:ph type="dt" sz="half" idx="10"/>
          </p:nvPr>
        </p:nvSpPr>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15</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2"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3"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30C397D-9F3E-48CB-87C5-425FCC2A3D33}"/>
              </a:ext>
            </a:extLst>
          </p:cNvPr>
          <p:cNvSpPr>
            <a:spLocks noChangeArrowheads="1"/>
          </p:cNvSpPr>
          <p:nvPr/>
        </p:nvSpPr>
        <p:spPr bwMode="auto">
          <a:xfrm>
            <a:off x="111679" y="802530"/>
            <a:ext cx="892064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Dynamic Search Suggestions: Implement </a:t>
            </a:r>
            <a:r>
              <a:rPr kumimoji="0" lang="en-US" altLang="en-US"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Levenshtein</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Distance to handle typos and provide real-time movie suggestions during searches.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Filtering Options: Add advanced filters for genres, year, language, and runtime to refine recommendations and improve user experience.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400" dirty="0">
                <a:latin typeface="Times New Roman" panose="02020603050405020304" pitchFamily="18" charset="0"/>
                <a:cs typeface="Times New Roman" panose="02020603050405020304" pitchFamily="18" charset="0"/>
              </a:rPr>
              <a:t>Hybrid Recommendation System: Combine content-based and collaborative filtering techniques for more accurate and personalized suggestions.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a:t>
            </a:r>
            <a:r>
              <a:rPr lang="en-US" sz="2400" dirty="0">
                <a:latin typeface="Times New Roman" panose="02020603050405020304" pitchFamily="18" charset="0"/>
                <a:cs typeface="Times New Roman" panose="02020603050405020304" pitchFamily="18" charset="0"/>
              </a:rPr>
              <a:t>Ratings &amp; Popular Movies: Introduce user ratings to enhance collaborative filtering and display trending or top-rated movies using APIs.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t>
            </a:r>
            <a:r>
              <a:rPr lang="en-US" sz="2400" dirty="0">
                <a:latin typeface="Times New Roman" panose="02020603050405020304" pitchFamily="18" charset="0"/>
                <a:cs typeface="Times New Roman" panose="02020603050405020304" pitchFamily="18" charset="0"/>
              </a:rPr>
              <a:t>lobal Accessibility: Deploy the system online, ensuring it is accessible to users worldwide.</a:t>
            </a: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1720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ate Placeholder 3"/>
          <p:cNvSpPr>
            <a:spLocks noGrp="1"/>
          </p:cNvSpPr>
          <p:nvPr>
            <p:ph type="dt" sz="half" idx="10"/>
          </p:nvPr>
        </p:nvSpPr>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16</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Title 1"/>
          <p:cNvSpPr>
            <a:spLocks noGrp="1"/>
          </p:cNvSpPr>
          <p:nvPr>
            <p:ph type="title" idx="4294967295"/>
          </p:nvPr>
        </p:nvSpPr>
        <p:spPr>
          <a:xfrm>
            <a:off x="450273" y="2996952"/>
            <a:ext cx="8229600" cy="1143000"/>
          </a:xfrm>
        </p:spPr>
        <p:txBody>
          <a:bodyPr>
            <a:noAutofit/>
          </a:bodyPr>
          <a:lstStyle/>
          <a:p>
            <a:pPr lvl="1" algn="ctr" rtl="0">
              <a:spcBef>
                <a:spcPct val="0"/>
              </a:spcBef>
            </a:pPr>
            <a:r>
              <a:rPr lang="en-US" sz="7200" b="1" dirty="0">
                <a:solidFill>
                  <a:schemeClr val="tx1">
                    <a:lumMod val="95000"/>
                    <a:lumOff val="5000"/>
                  </a:schemeClr>
                </a:solidFill>
                <a:latin typeface="Algerian" pitchFamily="82" charset="0"/>
                <a:cs typeface="Arial" panose="020B0604020202020204" pitchFamily="34" charset="0"/>
              </a:rPr>
              <a:t>THANK YOU</a:t>
            </a:r>
            <a:br>
              <a:rPr lang="en-US" sz="7200" b="1" dirty="0">
                <a:solidFill>
                  <a:schemeClr val="accent1">
                    <a:lumMod val="50000"/>
                  </a:schemeClr>
                </a:solidFill>
                <a:latin typeface="Algerian" pitchFamily="82" charset="0"/>
                <a:cs typeface="Arial" panose="020B0604020202020204" pitchFamily="34" charset="0"/>
              </a:rPr>
            </a:br>
            <a:endParaRPr lang="en-IN" sz="7200" dirty="0">
              <a:latin typeface="Algerian" pitchFamily="82" charset="0"/>
            </a:endParaRPr>
          </a:p>
        </p:txBody>
      </p:sp>
    </p:spTree>
    <p:extLst>
      <p:ext uri="{BB962C8B-B14F-4D97-AF65-F5344CB8AC3E}">
        <p14:creationId xmlns:p14="http://schemas.microsoft.com/office/powerpoint/2010/main" val="170313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2</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CSE</a:t>
            </a:r>
          </a:p>
        </p:txBody>
      </p:sp>
      <p:sp>
        <p:nvSpPr>
          <p:cNvPr id="14" name="Title 8"/>
          <p:cNvSpPr>
            <a:spLocks noGrp="1"/>
          </p:cNvSpPr>
          <p:nvPr>
            <p:ph type="title"/>
          </p:nvPr>
        </p:nvSpPr>
        <p:spPr>
          <a:xfrm>
            <a:off x="115854" y="148902"/>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Abstract</a:t>
            </a:r>
          </a:p>
        </p:txBody>
      </p:sp>
      <p:sp>
        <p:nvSpPr>
          <p:cNvPr id="15" name="Content Placeholder 9"/>
          <p:cNvSpPr>
            <a:spLocks noGrp="1"/>
          </p:cNvSpPr>
          <p:nvPr>
            <p:ph sz="quarter" idx="1"/>
          </p:nvPr>
        </p:nvSpPr>
        <p:spPr>
          <a:xfrm>
            <a:off x="204056" y="829631"/>
            <a:ext cx="8735888" cy="5224477"/>
          </a:xfrm>
        </p:spPr>
        <p:txBody>
          <a:bodyPr anchor="ctr">
            <a:noAutofit/>
          </a:bodyPr>
          <a:lstStyle/>
          <a:p>
            <a:pPr marL="365760" lvl="1" indent="-34290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project presents a </a:t>
            </a:r>
            <a:r>
              <a:rPr lang="en-US" sz="2400" b="1" dirty="0">
                <a:latin typeface="Times New Roman" panose="02020603050405020304" pitchFamily="18" charset="0"/>
                <a:cs typeface="Times New Roman" panose="02020603050405020304" pitchFamily="18" charset="0"/>
              </a:rPr>
              <a:t>content-based movie recommendation system</a:t>
            </a:r>
            <a:r>
              <a:rPr lang="en-US" sz="2400" dirty="0">
                <a:latin typeface="Times New Roman" panose="02020603050405020304" pitchFamily="18" charset="0"/>
                <a:cs typeface="Times New Roman" panose="02020603050405020304" pitchFamily="18" charset="0"/>
              </a:rPr>
              <a:t> leveraging </a:t>
            </a:r>
            <a:r>
              <a:rPr lang="en-US" sz="2400" b="1" dirty="0">
                <a:latin typeface="Times New Roman" panose="02020603050405020304" pitchFamily="18" charset="0"/>
                <a:cs typeface="Times New Roman" panose="02020603050405020304" pitchFamily="18" charset="0"/>
              </a:rPr>
              <a:t>TF-IDF vectorization</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cosine similarity</a:t>
            </a:r>
            <a:r>
              <a:rPr lang="en-US" sz="2400" dirty="0">
                <a:latin typeface="Times New Roman" panose="02020603050405020304" pitchFamily="18" charset="0"/>
                <a:cs typeface="Times New Roman" panose="02020603050405020304" pitchFamily="18" charset="0"/>
              </a:rPr>
              <a:t> to suggest movies tailored to user preferences.</a:t>
            </a:r>
          </a:p>
          <a:p>
            <a:pPr marL="365760" lvl="1" indent="-34290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analyzing attributes like genres, keywords, tagline, cast, and director, the system ensures precise and relevant recommendations. The project strives to bridge the gap between user preferences and movie discovery, ensuring an engaging and innovative experience.</a:t>
            </a:r>
          </a:p>
          <a:p>
            <a:pPr marL="365760" lvl="1" indent="-34290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Future scalability includes incorporating machine learning models and deploying the application online to reach a wider audience.</a:t>
            </a:r>
          </a:p>
          <a:p>
            <a:pPr marL="365760" lvl="1" indent="-34290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Addresses cold start problem, scalability issues, typo sensitivity.</a:t>
            </a:r>
          </a:p>
        </p:txBody>
      </p:sp>
      <p:sp>
        <p:nvSpPr>
          <p:cNvPr id="25" name="Date Placeholder 3"/>
          <p:cNvSpPr>
            <a:spLocks noGrp="1"/>
          </p:cNvSpPr>
          <p:nvPr>
            <p:ph type="dt" sz="half" idx="10"/>
          </p:nvPr>
        </p:nvSpPr>
        <p:spPr>
          <a:xfrm>
            <a:off x="457200" y="6356350"/>
            <a:ext cx="21336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sp>
        <p:nvSpPr>
          <p:cNvPr id="13" name="Footer Placeholder 10"/>
          <p:cNvSpPr txBox="1">
            <a:spLocks/>
          </p:cNvSpPr>
          <p:nvPr/>
        </p:nvSpPr>
        <p:spPr>
          <a:xfrm>
            <a:off x="3657600" y="6378572"/>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err="1">
                <a:solidFill>
                  <a:schemeClr val="bg1"/>
                </a:solidFill>
                <a:latin typeface="Times New Roman" pitchFamily="18" charset="0"/>
                <a:cs typeface="Times New Roman" pitchFamily="18" charset="0"/>
              </a:rPr>
              <a:t>Dept</a:t>
            </a:r>
            <a:r>
              <a:rPr lang="en-US" sz="2000" b="1" dirty="0">
                <a:solidFill>
                  <a:schemeClr val="bg1"/>
                </a:solidFill>
                <a:latin typeface="Times New Roman" pitchFamily="18" charset="0"/>
                <a:cs typeface="Times New Roman" pitchFamily="18" charset="0"/>
              </a:rPr>
              <a:t> of CSE</a:t>
            </a:r>
          </a:p>
        </p:txBody>
      </p:sp>
      <p:pic>
        <p:nvPicPr>
          <p:cNvPr id="20"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21" name="pic"/>
          <p:cNvPicPr/>
          <p:nvPr/>
        </p:nvPicPr>
        <p:blipFill>
          <a:blip r:embed="rId4"/>
          <a:stretch>
            <a:fillRect/>
          </a:stretch>
        </p:blipFill>
        <p:spPr>
          <a:xfrm>
            <a:off x="115854" y="6202035"/>
            <a:ext cx="796098" cy="614020"/>
          </a:xfrm>
          <a:prstGeom prst="rect">
            <a:avLst/>
          </a:prstGeom>
        </p:spPr>
      </p:pic>
      <p:sp>
        <p:nvSpPr>
          <p:cNvPr id="2" name="TextBox 1"/>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2400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3</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CSE</a:t>
            </a:r>
          </a:p>
        </p:txBody>
      </p:sp>
      <p:sp>
        <p:nvSpPr>
          <p:cNvPr id="14" name="Title 8"/>
          <p:cNvSpPr>
            <a:spLocks noGrp="1"/>
          </p:cNvSpPr>
          <p:nvPr>
            <p:ph type="title"/>
          </p:nvPr>
        </p:nvSpPr>
        <p:spPr>
          <a:xfrm>
            <a:off x="115854" y="39163"/>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Introduction</a:t>
            </a:r>
          </a:p>
        </p:txBody>
      </p:sp>
      <p:sp>
        <p:nvSpPr>
          <p:cNvPr id="15" name="Content Placeholder 9"/>
          <p:cNvSpPr>
            <a:spLocks noGrp="1"/>
          </p:cNvSpPr>
          <p:nvPr>
            <p:ph sz="quarter" idx="1"/>
          </p:nvPr>
        </p:nvSpPr>
        <p:spPr>
          <a:xfrm>
            <a:off x="228600" y="764704"/>
            <a:ext cx="8447856" cy="5184576"/>
          </a:xfrm>
        </p:spPr>
        <p:txBody>
          <a:bodyPr anchor="ctr">
            <a:noAutofit/>
          </a:bodyPr>
          <a:lstStyle/>
          <a:p>
            <a:pPr marL="480060" lvl="1" indent="-457200">
              <a:lnSpc>
                <a:spcPct val="150000"/>
              </a:lnSpc>
              <a:spcAft>
                <a:spcPts val="600"/>
              </a:spcAft>
              <a:buFont typeface="Wingdings" pitchFamily="2" charset="2"/>
              <a:buChar char="ü"/>
            </a:pPr>
            <a:endParaRPr lang="en-US" b="1" dirty="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a:solidFill>
                <a:schemeClr val="accent1">
                  <a:lumMod val="50000"/>
                </a:schemeClr>
              </a:solidFill>
            </a:endParaRPr>
          </a:p>
        </p:txBody>
      </p:sp>
      <p:pic>
        <p:nvPicPr>
          <p:cNvPr id="12"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3"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23FC9319-658C-43DB-9221-CA23D0EFA674}"/>
              </a:ext>
            </a:extLst>
          </p:cNvPr>
          <p:cNvSpPr>
            <a:spLocks noChangeArrowheads="1"/>
          </p:cNvSpPr>
          <p:nvPr/>
        </p:nvSpPr>
        <p:spPr bwMode="auto">
          <a:xfrm>
            <a:off x="348071" y="433201"/>
            <a:ext cx="8447857"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Recommender systems play a critical role in providing personalized suggestions for users in various domains.</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focuses on creating a content-based movie recommendation system.</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suggests movies based on user input, considering metadata like genre, cast, director, and keywords.</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employs TF-IDF vectorization to analyze textual data and cosine similarity to calculate closeness between movies.</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Enhancements include dynamic poster fetching and a favorites management feature for better user interaction. </a:t>
            </a:r>
          </a:p>
        </p:txBody>
      </p:sp>
    </p:spTree>
    <p:extLst>
      <p:ext uri="{BB962C8B-B14F-4D97-AF65-F5344CB8AC3E}">
        <p14:creationId xmlns:p14="http://schemas.microsoft.com/office/powerpoint/2010/main" val="3197344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4</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4" name="Title 8"/>
          <p:cNvSpPr>
            <a:spLocks noGrp="1"/>
          </p:cNvSpPr>
          <p:nvPr>
            <p:ph type="title"/>
          </p:nvPr>
        </p:nvSpPr>
        <p:spPr>
          <a:xfrm>
            <a:off x="288582" y="83127"/>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Literature Survey</a:t>
            </a:r>
          </a:p>
        </p:txBody>
      </p:sp>
      <p:sp>
        <p:nvSpPr>
          <p:cNvPr id="15" name="Content Placeholder 9"/>
          <p:cNvSpPr>
            <a:spLocks noGrp="1"/>
          </p:cNvSpPr>
          <p:nvPr>
            <p:ph sz="quarter" idx="1"/>
          </p:nvPr>
        </p:nvSpPr>
        <p:spPr>
          <a:xfrm>
            <a:off x="228600" y="764704"/>
            <a:ext cx="8447856" cy="5184576"/>
          </a:xfrm>
        </p:spPr>
        <p:txBody>
          <a:bodyPr anchor="ctr">
            <a:noAutofit/>
          </a:bodyPr>
          <a:lstStyle/>
          <a:p>
            <a:pPr marL="22860" lvl="1" indent="0">
              <a:lnSpc>
                <a:spcPct val="150000"/>
              </a:lnSpc>
              <a:spcAft>
                <a:spcPts val="600"/>
              </a:spcAft>
              <a:buNone/>
            </a:pPr>
            <a:endParaRPr lang="en-US" b="1" dirty="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a:solidFill>
                <a:schemeClr val="accent1">
                  <a:lumMod val="50000"/>
                </a:schemeClr>
              </a:solidFill>
            </a:endParaRPr>
          </a:p>
        </p:txBody>
      </p:sp>
      <p:sp>
        <p:nvSpPr>
          <p:cNvPr id="25" name="Date Placeholder 3"/>
          <p:cNvSpPr>
            <a:spLocks noGrp="1"/>
          </p:cNvSpPr>
          <p:nvPr>
            <p:ph type="dt" sz="half" idx="10"/>
          </p:nvPr>
        </p:nvSpPr>
        <p:spPr>
          <a:xfrm>
            <a:off x="457200" y="6356350"/>
            <a:ext cx="21336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graphicFrame>
        <p:nvGraphicFramePr>
          <p:cNvPr id="2" name="Table 1"/>
          <p:cNvGraphicFramePr>
            <a:graphicFrameLocks noGrp="1"/>
          </p:cNvGraphicFramePr>
          <p:nvPr/>
        </p:nvGraphicFramePr>
        <p:xfrm>
          <a:off x="179512" y="980728"/>
          <a:ext cx="8752525" cy="5091594"/>
        </p:xfrm>
        <a:graphic>
          <a:graphicData uri="http://schemas.openxmlformats.org/drawingml/2006/table">
            <a:tbl>
              <a:tblPr firstRow="1" bandRow="1">
                <a:tableStyleId>{5940675A-B579-460E-94D1-54222C63F5DA}</a:tableStyleId>
              </a:tblPr>
              <a:tblGrid>
                <a:gridCol w="2613252">
                  <a:extLst>
                    <a:ext uri="{9D8B030D-6E8A-4147-A177-3AD203B41FA5}">
                      <a16:colId xmlns:a16="http://schemas.microsoft.com/office/drawing/2014/main" val="20000"/>
                    </a:ext>
                  </a:extLst>
                </a:gridCol>
                <a:gridCol w="4087553">
                  <a:extLst>
                    <a:ext uri="{9D8B030D-6E8A-4147-A177-3AD203B41FA5}">
                      <a16:colId xmlns:a16="http://schemas.microsoft.com/office/drawing/2014/main" val="20001"/>
                    </a:ext>
                  </a:extLst>
                </a:gridCol>
                <a:gridCol w="2051720">
                  <a:extLst>
                    <a:ext uri="{9D8B030D-6E8A-4147-A177-3AD203B41FA5}">
                      <a16:colId xmlns:a16="http://schemas.microsoft.com/office/drawing/2014/main" val="20002"/>
                    </a:ext>
                  </a:extLst>
                </a:gridCol>
              </a:tblGrid>
              <a:tr h="1263283">
                <a:tc>
                  <a:txBody>
                    <a:bodyPr/>
                    <a:lstStyle/>
                    <a:p>
                      <a:endParaRPr lang="en-IN" sz="2000" b="1" dirty="0">
                        <a:latin typeface="Times New Roman" pitchFamily="18" charset="0"/>
                        <a:cs typeface="Times New Roman" pitchFamily="18" charset="0"/>
                      </a:endParaRPr>
                    </a:p>
                    <a:p>
                      <a:r>
                        <a:rPr lang="en-IN" sz="2000" b="1" dirty="0">
                          <a:latin typeface="Times New Roman" pitchFamily="18" charset="0"/>
                          <a:cs typeface="Times New Roman" pitchFamily="18" charset="0"/>
                        </a:rPr>
                        <a:t>Title</a:t>
                      </a:r>
                      <a:r>
                        <a:rPr lang="en-IN" sz="2000" b="1" baseline="0" dirty="0">
                          <a:latin typeface="Times New Roman" pitchFamily="18" charset="0"/>
                          <a:cs typeface="Times New Roman" pitchFamily="18" charset="0"/>
                        </a:rPr>
                        <a:t> of The paper</a:t>
                      </a:r>
                      <a:endParaRPr lang="en-IN" sz="2000" b="1" dirty="0">
                        <a:latin typeface="Times New Roman" pitchFamily="18" charset="0"/>
                        <a:cs typeface="Times New Roman" pitchFamily="18" charset="0"/>
                      </a:endParaRPr>
                    </a:p>
                  </a:txBody>
                  <a:tcPr/>
                </a:tc>
                <a:tc>
                  <a:txBody>
                    <a:bodyPr/>
                    <a:lstStyle/>
                    <a:p>
                      <a:endParaRPr lang="en-IN" sz="2000" b="1"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Description</a:t>
                      </a:r>
                    </a:p>
                  </a:txBody>
                  <a:tcPr/>
                </a:tc>
                <a:tc>
                  <a:txBody>
                    <a:bodyPr/>
                    <a:lstStyle/>
                    <a:p>
                      <a:endParaRPr lang="en-IN" sz="2000" b="1" dirty="0">
                        <a:latin typeface="Times New Roman" pitchFamily="18" charset="0"/>
                        <a:cs typeface="Times New Roman" pitchFamily="18" charset="0"/>
                      </a:endParaRPr>
                    </a:p>
                    <a:p>
                      <a:r>
                        <a:rPr lang="en-IN" sz="2000" b="1" dirty="0">
                          <a:latin typeface="Times New Roman" pitchFamily="18" charset="0"/>
                          <a:cs typeface="Times New Roman" pitchFamily="18" charset="0"/>
                        </a:rPr>
                        <a:t>Publication details</a:t>
                      </a:r>
                    </a:p>
                  </a:txBody>
                  <a:tcPr/>
                </a:tc>
                <a:extLst>
                  <a:ext uri="{0D108BD9-81ED-4DB2-BD59-A6C34878D82A}">
                    <a16:rowId xmlns:a16="http://schemas.microsoft.com/office/drawing/2014/main" val="10000"/>
                  </a:ext>
                </a:extLst>
              </a:tr>
              <a:tr h="1816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Movie Recommendation System using Cosine Similarity and KNN</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Uses cosine similarity and KNN for recommendations, solving cold-start and scalability challenges.</a:t>
                      </a:r>
                      <a:endParaRPr lang="en-IN" dirty="0"/>
                    </a:p>
                    <a:p>
                      <a:endParaRPr lang="en-IN"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IJEAT, June 2020</a:t>
                      </a:r>
                      <a:endParaRPr lang="en-IN" dirty="0"/>
                    </a:p>
                    <a:p>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1816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Machine Learning Model for Movie Recommendation System</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txBody>
                  <a:tcPr/>
                </a:tc>
                <a:tc>
                  <a:txBody>
                    <a:bodyPr/>
                    <a:lstStyle/>
                    <a:p>
                      <a:r>
                        <a:rPr lang="en-US" dirty="0"/>
                        <a:t>Proposes a machine learning-based recommendation system using collaborative filtering and content-based filtering approaches.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International Journal of Advanced Research in Engineering and Technology, April 2020</a:t>
                      </a:r>
                      <a:endParaRPr lang="en-IN" dirty="0"/>
                    </a:p>
                    <a:p>
                      <a:endParaRPr lang="en-IN" dirty="0"/>
                    </a:p>
                  </a:txBody>
                  <a:tcPr/>
                </a:tc>
                <a:extLst>
                  <a:ext uri="{0D108BD9-81ED-4DB2-BD59-A6C34878D82A}">
                    <a16:rowId xmlns:a16="http://schemas.microsoft.com/office/drawing/2014/main" val="10002"/>
                  </a:ext>
                </a:extLst>
              </a:tr>
            </a:tbl>
          </a:graphicData>
        </a:graphic>
      </p:graphicFrame>
      <p:pic>
        <p:nvPicPr>
          <p:cNvPr id="12"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3"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898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5</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4" name="Title 8"/>
          <p:cNvSpPr>
            <a:spLocks noGrp="1"/>
          </p:cNvSpPr>
          <p:nvPr>
            <p:ph type="title"/>
          </p:nvPr>
        </p:nvSpPr>
        <p:spPr>
          <a:xfrm>
            <a:off x="288582" y="83127"/>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Literature Survey</a:t>
            </a:r>
          </a:p>
        </p:txBody>
      </p:sp>
      <p:sp>
        <p:nvSpPr>
          <p:cNvPr id="15" name="Content Placeholder 9"/>
          <p:cNvSpPr>
            <a:spLocks noGrp="1"/>
          </p:cNvSpPr>
          <p:nvPr>
            <p:ph sz="quarter" idx="1"/>
          </p:nvPr>
        </p:nvSpPr>
        <p:spPr>
          <a:xfrm>
            <a:off x="228600" y="764704"/>
            <a:ext cx="8447856" cy="5184576"/>
          </a:xfrm>
        </p:spPr>
        <p:txBody>
          <a:bodyPr anchor="ctr">
            <a:noAutofit/>
          </a:bodyPr>
          <a:lstStyle/>
          <a:p>
            <a:pPr marL="22860" lvl="1" indent="0">
              <a:lnSpc>
                <a:spcPct val="150000"/>
              </a:lnSpc>
              <a:spcAft>
                <a:spcPts val="600"/>
              </a:spcAft>
              <a:buNone/>
            </a:pPr>
            <a:endParaRPr lang="en-US" b="1" dirty="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a:solidFill>
                <a:schemeClr val="accent1">
                  <a:lumMod val="50000"/>
                </a:schemeClr>
              </a:solidFill>
            </a:endParaRPr>
          </a:p>
        </p:txBody>
      </p:sp>
      <p:sp>
        <p:nvSpPr>
          <p:cNvPr id="25" name="Date Placeholder 3"/>
          <p:cNvSpPr>
            <a:spLocks noGrp="1"/>
          </p:cNvSpPr>
          <p:nvPr>
            <p:ph type="dt" sz="half" idx="10"/>
          </p:nvPr>
        </p:nvSpPr>
        <p:spPr>
          <a:xfrm>
            <a:off x="457200" y="6356350"/>
            <a:ext cx="21336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graphicFrame>
        <p:nvGraphicFramePr>
          <p:cNvPr id="2" name="Table 1"/>
          <p:cNvGraphicFramePr>
            <a:graphicFrameLocks noGrp="1"/>
          </p:cNvGraphicFramePr>
          <p:nvPr/>
        </p:nvGraphicFramePr>
        <p:xfrm>
          <a:off x="228600" y="980728"/>
          <a:ext cx="8686800" cy="4968553"/>
        </p:xfrm>
        <a:graphic>
          <a:graphicData uri="http://schemas.openxmlformats.org/drawingml/2006/table">
            <a:tbl>
              <a:tblPr firstRow="1" bandRow="1">
                <a:tableStyleId>{5940675A-B579-460E-94D1-54222C63F5DA}</a:tableStyleId>
              </a:tblPr>
              <a:tblGrid>
                <a:gridCol w="25908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1166443">
                <a:tc>
                  <a:txBody>
                    <a:bodyPr/>
                    <a:lstStyle/>
                    <a:p>
                      <a:endParaRPr lang="en-IN" sz="2000" b="1" dirty="0">
                        <a:latin typeface="Times New Roman" pitchFamily="18" charset="0"/>
                        <a:cs typeface="Times New Roman" pitchFamily="18" charset="0"/>
                      </a:endParaRPr>
                    </a:p>
                    <a:p>
                      <a:r>
                        <a:rPr lang="en-IN" sz="2000" b="1" dirty="0">
                          <a:latin typeface="Times New Roman" pitchFamily="18" charset="0"/>
                          <a:cs typeface="Times New Roman" pitchFamily="18" charset="0"/>
                        </a:rPr>
                        <a:t>Title</a:t>
                      </a:r>
                      <a:r>
                        <a:rPr lang="en-IN" sz="2000" b="1" baseline="0" dirty="0">
                          <a:latin typeface="Times New Roman" pitchFamily="18" charset="0"/>
                          <a:cs typeface="Times New Roman" pitchFamily="18" charset="0"/>
                        </a:rPr>
                        <a:t> of The paper</a:t>
                      </a:r>
                      <a:endParaRPr lang="en-IN" sz="2000" b="1" dirty="0">
                        <a:latin typeface="Times New Roman" pitchFamily="18" charset="0"/>
                        <a:cs typeface="Times New Roman" pitchFamily="18" charset="0"/>
                      </a:endParaRPr>
                    </a:p>
                  </a:txBody>
                  <a:tcPr/>
                </a:tc>
                <a:tc>
                  <a:txBody>
                    <a:bodyPr/>
                    <a:lstStyle/>
                    <a:p>
                      <a:endParaRPr lang="en-IN" sz="2000" b="1"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Description</a:t>
                      </a:r>
                    </a:p>
                  </a:txBody>
                  <a:tcPr/>
                </a:tc>
                <a:tc>
                  <a:txBody>
                    <a:bodyPr/>
                    <a:lstStyle/>
                    <a:p>
                      <a:endParaRPr lang="en-IN" sz="2000" b="1" dirty="0">
                        <a:latin typeface="Times New Roman" pitchFamily="18" charset="0"/>
                        <a:cs typeface="Times New Roman" pitchFamily="18" charset="0"/>
                      </a:endParaRPr>
                    </a:p>
                    <a:p>
                      <a:r>
                        <a:rPr lang="en-IN" sz="2000" b="1" dirty="0">
                          <a:latin typeface="Times New Roman" pitchFamily="18" charset="0"/>
                          <a:cs typeface="Times New Roman" pitchFamily="18" charset="0"/>
                        </a:rPr>
                        <a:t>Publication details</a:t>
                      </a:r>
                    </a:p>
                  </a:txBody>
                  <a:tcPr/>
                </a:tc>
                <a:extLst>
                  <a:ext uri="{0D108BD9-81ED-4DB2-BD59-A6C34878D82A}">
                    <a16:rowId xmlns:a16="http://schemas.microsoft.com/office/drawing/2014/main" val="10000"/>
                  </a:ext>
                </a:extLst>
              </a:tr>
              <a:tr h="1696977">
                <a:tc>
                  <a:txBody>
                    <a:bodyPr/>
                    <a:lstStyle/>
                    <a:p>
                      <a:r>
                        <a:rPr lang="en-US" dirty="0"/>
                        <a:t>Movie Recommendation System Using Content-Based Filtering and Cosine Similarity</a:t>
                      </a:r>
                      <a:endParaRPr lang="en-IN" dirty="0">
                        <a:latin typeface="Times New Roman" pitchFamily="18" charset="0"/>
                        <a:cs typeface="Times New Roman" pitchFamily="18" charset="0"/>
                      </a:endParaRPr>
                    </a:p>
                  </a:txBody>
                  <a:tcPr/>
                </a:tc>
                <a:tc>
                  <a:txBody>
                    <a:bodyPr/>
                    <a:lstStyle/>
                    <a:p>
                      <a:r>
                        <a:rPr lang="en-US" dirty="0"/>
                        <a:t>Implements content-based filtering with cosine similarity and Euclidean distance for genre-based suggestions.</a:t>
                      </a:r>
                      <a:endParaRPr lang="en-IN" dirty="0">
                        <a:latin typeface="Times New Roman" pitchFamily="18" charset="0"/>
                        <a:cs typeface="Times New Roman" pitchFamily="18" charset="0"/>
                      </a:endParaRPr>
                    </a:p>
                  </a:txBody>
                  <a:tcPr/>
                </a:tc>
                <a:tc>
                  <a:txBody>
                    <a:bodyPr/>
                    <a:lstStyle/>
                    <a:p>
                      <a:r>
                        <a:rPr lang="en-US" dirty="0"/>
                        <a:t>NCECA Proceedings, 2022</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1051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Movie Recommendation System using Content-Based Filtering with TF-IDF Vectorization and </a:t>
                      </a:r>
                      <a:r>
                        <a:rPr lang="en-US" dirty="0" err="1"/>
                        <a:t>Levenshtein</a:t>
                      </a:r>
                      <a:r>
                        <a:rPr lang="en-US" dirty="0"/>
                        <a:t> Distance</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Combines content-based filtering, TF-IDF, and </a:t>
                      </a:r>
                      <a:r>
                        <a:rPr lang="en-US" dirty="0" err="1"/>
                        <a:t>Levenshtein</a:t>
                      </a:r>
                      <a:r>
                        <a:rPr lang="en-US" dirty="0"/>
                        <a:t> distance to address the cold-start problem.</a:t>
                      </a:r>
                      <a:endParaRPr lang="en-IN"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IJARSCT, May 2022​</a:t>
                      </a:r>
                      <a:endParaRPr lang="en-IN"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pic>
        <p:nvPicPr>
          <p:cNvPr id="12"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3"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946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6</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4" name="Title 8"/>
          <p:cNvSpPr>
            <a:spLocks noGrp="1"/>
          </p:cNvSpPr>
          <p:nvPr>
            <p:ph type="title"/>
          </p:nvPr>
        </p:nvSpPr>
        <p:spPr>
          <a:xfrm>
            <a:off x="288582" y="83127"/>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Block Diagram</a:t>
            </a:r>
          </a:p>
        </p:txBody>
      </p:sp>
      <p:sp>
        <p:nvSpPr>
          <p:cNvPr id="25" name="Date Placeholder 3"/>
          <p:cNvSpPr>
            <a:spLocks noGrp="1"/>
          </p:cNvSpPr>
          <p:nvPr>
            <p:ph type="dt" sz="half" idx="10"/>
          </p:nvPr>
        </p:nvSpPr>
        <p:spPr>
          <a:xfrm>
            <a:off x="457200" y="6356350"/>
            <a:ext cx="21336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sp>
        <p:nvSpPr>
          <p:cNvPr id="12" name="Content Placeholder 9"/>
          <p:cNvSpPr>
            <a:spLocks noGrp="1"/>
          </p:cNvSpPr>
          <p:nvPr>
            <p:ph sz="quarter" idx="1"/>
          </p:nvPr>
        </p:nvSpPr>
        <p:spPr>
          <a:xfrm>
            <a:off x="275796" y="980728"/>
            <a:ext cx="8616683" cy="4968552"/>
          </a:xfrm>
        </p:spPr>
        <p:txBody>
          <a:bodyPr anchor="ctr">
            <a:noAutofit/>
          </a:bodyPr>
          <a:lstStyle/>
          <a:p>
            <a:pPr marL="22860" lvl="1" indent="0">
              <a:lnSpc>
                <a:spcPct val="150000"/>
              </a:lnSpc>
              <a:spcAft>
                <a:spcPts val="600"/>
              </a:spcAft>
              <a:buNone/>
            </a:pPr>
            <a:endParaRPr lang="en-US" dirty="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a:solidFill>
                <a:schemeClr val="accent1">
                  <a:lumMod val="50000"/>
                </a:schemeClr>
              </a:solidFill>
            </a:endParaRPr>
          </a:p>
        </p:txBody>
      </p:sp>
      <p:pic>
        <p:nvPicPr>
          <p:cNvPr id="13"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5"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AC25299-4BC3-4A25-9C81-60331400DB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3608" y="1050735"/>
            <a:ext cx="7200800" cy="4814535"/>
          </a:xfrm>
          <a:prstGeom prst="rect">
            <a:avLst/>
          </a:prstGeom>
          <a:ln>
            <a:solidFill>
              <a:schemeClr val="tx1"/>
            </a:solidFill>
          </a:ln>
        </p:spPr>
      </p:pic>
    </p:spTree>
    <p:extLst>
      <p:ext uri="{BB962C8B-B14F-4D97-AF65-F5344CB8AC3E}">
        <p14:creationId xmlns:p14="http://schemas.microsoft.com/office/powerpoint/2010/main" val="425874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Objectives</a:t>
            </a:r>
          </a:p>
        </p:txBody>
      </p:sp>
      <p:sp>
        <p:nvSpPr>
          <p:cNvPr id="4" name="Date Placeholder 3"/>
          <p:cNvSpPr>
            <a:spLocks noGrp="1"/>
          </p:cNvSpPr>
          <p:nvPr>
            <p:ph type="dt" sz="half" idx="10"/>
          </p:nvPr>
        </p:nvSpPr>
        <p:spPr/>
        <p:txBody>
          <a:bodyPr/>
          <a:lstStyle/>
          <a:p>
            <a:fld id="{D18C70BC-CDCD-4B98-8B9D-BC2AEF67890F}" type="datetime1">
              <a:rPr lang="en-US" smtClean="0"/>
              <a:pPr/>
              <a:t>3/17/2025</a:t>
            </a:fld>
            <a:endParaRPr lang="en-US"/>
          </a:p>
        </p:txBody>
      </p:sp>
      <p:sp>
        <p:nvSpPr>
          <p:cNvPr id="5" name="Footer Placeholder 4"/>
          <p:cNvSpPr>
            <a:spLocks noGrp="1"/>
          </p:cNvSpPr>
          <p:nvPr>
            <p:ph type="ftr" sz="quarter" idx="11"/>
          </p:nvPr>
        </p:nvSpPr>
        <p:spPr/>
        <p:txBody>
          <a:bodyPr/>
          <a:lstStyle/>
          <a:p>
            <a:r>
              <a:rPr lang="en-US"/>
              <a:t>Dept of EEE</a:t>
            </a:r>
          </a:p>
        </p:txBody>
      </p:sp>
      <p:sp>
        <p:nvSpPr>
          <p:cNvPr id="6" name="Slide Number Placeholder 5"/>
          <p:cNvSpPr>
            <a:spLocks noGrp="1"/>
          </p:cNvSpPr>
          <p:nvPr>
            <p:ph type="sldNum" sz="quarter" idx="12"/>
          </p:nvPr>
        </p:nvSpPr>
        <p:spPr/>
        <p:txBody>
          <a:bodyPr/>
          <a:lstStyle/>
          <a:p>
            <a:fld id="{0EC91A05-D6BE-4F93-B820-9BC1899AC4D8}" type="slidenum">
              <a:rPr lang="en-US" smtClean="0"/>
              <a:pPr/>
              <a:t>7</a:t>
            </a:fld>
            <a:endParaRPr lang="en-US"/>
          </a:p>
        </p:txBody>
      </p:sp>
      <p:pic>
        <p:nvPicPr>
          <p:cNvPr id="7" name="Picture 2"/>
          <p:cNvPicPr>
            <a:picLocks noChangeAspect="1" noChangeArrowheads="1"/>
          </p:cNvPicPr>
          <p:nvPr/>
        </p:nvPicPr>
        <p:blipFill>
          <a:blip r:embed="rId2"/>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8" name="pic"/>
          <p:cNvPicPr/>
          <p:nvPr/>
        </p:nvPicPr>
        <p:blipFill>
          <a:blip r:embed="rId3"/>
          <a:stretch>
            <a:fillRect/>
          </a:stretch>
        </p:blipFill>
        <p:spPr>
          <a:xfrm>
            <a:off x="115854" y="6202035"/>
            <a:ext cx="796098" cy="614020"/>
          </a:xfrm>
          <a:prstGeom prst="rect">
            <a:avLst/>
          </a:prstGeom>
        </p:spPr>
      </p:pic>
      <p:sp>
        <p:nvSpPr>
          <p:cNvPr id="9" name="TextBox 8"/>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98DF5BCA-4094-4D83-94E4-E654EDF73E9B}"/>
              </a:ext>
            </a:extLst>
          </p:cNvPr>
          <p:cNvSpPr>
            <a:spLocks noGrp="1" noChangeArrowheads="1"/>
          </p:cNvSpPr>
          <p:nvPr>
            <p:ph idx="1"/>
          </p:nvPr>
        </p:nvSpPr>
        <p:spPr bwMode="auto">
          <a:xfrm>
            <a:off x="611560" y="1398241"/>
            <a:ext cx="792088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Build a content-based movie recommendation system for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personalized suggestions.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TF-IDF Vectorization and Cosine Similarity to measure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movie similarity.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an interactive web application for seamless user </a:t>
            </a:r>
          </a:p>
          <a:p>
            <a:pPr marL="0" marR="0" lvl="0" indent="0" algn="just" defTabSz="914400" rtl="0" eaLnBrk="0" fontAlgn="base" latinLnBrk="0" hangingPunct="0">
              <a:lnSpc>
                <a:spcPct val="100000"/>
              </a:lnSpc>
              <a:spcBef>
                <a:spcPct val="0"/>
              </a:spcBef>
              <a:spcAft>
                <a:spcPct val="0"/>
              </a:spcAft>
              <a:buClrTx/>
              <a:buSzTx/>
              <a:buNone/>
              <a:tabLst/>
            </a:pPr>
            <a:r>
              <a:rPr lang="en-US" altLang="en-US" sz="2400" dirty="0">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experience.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 scalability and efficiency for handling large movie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datasets.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8</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4" name="Title 8"/>
          <p:cNvSpPr>
            <a:spLocks noGrp="1"/>
          </p:cNvSpPr>
          <p:nvPr>
            <p:ph type="title"/>
          </p:nvPr>
        </p:nvSpPr>
        <p:spPr>
          <a:xfrm>
            <a:off x="288582" y="83127"/>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Existing System</a:t>
            </a:r>
          </a:p>
        </p:txBody>
      </p:sp>
      <p:sp>
        <p:nvSpPr>
          <p:cNvPr id="15" name="Content Placeholder 9"/>
          <p:cNvSpPr>
            <a:spLocks noGrp="1"/>
          </p:cNvSpPr>
          <p:nvPr>
            <p:ph sz="quarter" idx="1"/>
          </p:nvPr>
        </p:nvSpPr>
        <p:spPr>
          <a:xfrm>
            <a:off x="266700" y="980728"/>
            <a:ext cx="8447856" cy="4896544"/>
          </a:xfrm>
        </p:spPr>
        <p:txBody>
          <a:bodyPr anchor="ctr">
            <a:noAutofit/>
          </a:bodyPr>
          <a:lstStyle/>
          <a:p>
            <a:pPr marL="480060" lvl="1" indent="-457200">
              <a:lnSpc>
                <a:spcPct val="150000"/>
              </a:lnSpc>
              <a:spcAft>
                <a:spcPts val="600"/>
              </a:spcAft>
              <a:buFont typeface="Wingdings" pitchFamily="2" charset="2"/>
              <a:buChar char="ü"/>
            </a:pPr>
            <a:endParaRPr lang="en-US" sz="2400" dirty="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sz="2400" dirty="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sz="2400" dirty="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sz="2400" dirty="0">
              <a:solidFill>
                <a:schemeClr val="tx1">
                  <a:lumMod val="95000"/>
                  <a:lumOff val="5000"/>
                </a:schemeClr>
              </a:solidFill>
              <a:latin typeface="Times New Roman" pitchFamily="18" charset="0"/>
              <a:cs typeface="Times New Roman" pitchFamily="18" charset="0"/>
            </a:endParaRPr>
          </a:p>
          <a:p>
            <a:r>
              <a:rPr lang="en-US" sz="2400" dirty="0">
                <a:latin typeface="Times New Roman" panose="02020603050405020304" pitchFamily="18" charset="0"/>
                <a:cs typeface="Times New Roman" panose="02020603050405020304" pitchFamily="18" charset="0"/>
              </a:rPr>
              <a:t>Many existing systems use collaborative filtering, requiring user interaction data like ratings or watch history and heavy reliance on datasets with user-specific preferences, making them less adaptable for diverse users.</a:t>
            </a:r>
          </a:p>
          <a:p>
            <a:pPr marL="365760" lvl="1" indent="-342900">
              <a:lnSpc>
                <a:spcPct val="150000"/>
              </a:lnSpc>
              <a:spcAft>
                <a:spcPts val="600"/>
              </a:spcAft>
              <a:buFont typeface="Arial" panose="020B0604020202020204" pitchFamily="34" charset="0"/>
              <a:buChar char="•"/>
            </a:pPr>
            <a:r>
              <a:rPr lang="en-US" sz="2400" dirty="0">
                <a:solidFill>
                  <a:schemeClr val="tx1">
                    <a:lumMod val="95000"/>
                    <a:lumOff val="5000"/>
                  </a:schemeClr>
                </a:solidFill>
                <a:latin typeface="Times New Roman" pitchFamily="18" charset="0"/>
                <a:cs typeface="Times New Roman" pitchFamily="18" charset="0"/>
              </a:rPr>
              <a:t>Limitations:</a:t>
            </a:r>
          </a:p>
          <a:p>
            <a:pPr marL="765810" lvl="2" indent="-342900">
              <a:lnSpc>
                <a:spcPct val="150000"/>
              </a:lnSpc>
              <a:spcAft>
                <a:spcPts val="600"/>
              </a:spcAft>
              <a:buFont typeface="Courier New" panose="02070309020205020404" pitchFamily="49" charset="0"/>
              <a:buChar char="o"/>
            </a:pPr>
            <a:r>
              <a:rPr lang="en-US" dirty="0">
                <a:solidFill>
                  <a:schemeClr val="tx1">
                    <a:lumMod val="95000"/>
                    <a:lumOff val="5000"/>
                  </a:schemeClr>
                </a:solidFill>
                <a:latin typeface="Times New Roman" pitchFamily="18" charset="0"/>
                <a:cs typeface="Times New Roman" pitchFamily="18" charset="0"/>
              </a:rPr>
              <a:t>Cold start problem and scalability issues.</a:t>
            </a:r>
          </a:p>
          <a:p>
            <a:pPr marL="765810" lvl="2" indent="-342900">
              <a:lnSpc>
                <a:spcPct val="150000"/>
              </a:lnSpc>
              <a:spcAft>
                <a:spcPts val="600"/>
              </a:spcAft>
              <a:buFont typeface="Courier New" panose="02070309020205020404" pitchFamily="49" charset="0"/>
              <a:buChar char="o"/>
            </a:pPr>
            <a:r>
              <a:rPr lang="en-US" dirty="0">
                <a:solidFill>
                  <a:schemeClr val="tx1">
                    <a:lumMod val="95000"/>
                    <a:lumOff val="5000"/>
                  </a:schemeClr>
                </a:solidFill>
                <a:latin typeface="Times New Roman" pitchFamily="18" charset="0"/>
                <a:cs typeface="Times New Roman" pitchFamily="18" charset="0"/>
              </a:rPr>
              <a:t>Typo sensitivity in user inputs.</a:t>
            </a:r>
          </a:p>
          <a:p>
            <a:pPr marL="765810" lvl="2" indent="-342900">
              <a:lnSpc>
                <a:spcPct val="150000"/>
              </a:lnSpc>
              <a:spcAft>
                <a:spcPts val="600"/>
              </a:spcAft>
              <a:buFont typeface="Courier New" panose="02070309020205020404" pitchFamily="49" charset="0"/>
              <a:buChar char="o"/>
            </a:pPr>
            <a:r>
              <a:rPr lang="en-US" dirty="0">
                <a:solidFill>
                  <a:schemeClr val="tx1">
                    <a:lumMod val="95000"/>
                    <a:lumOff val="5000"/>
                  </a:schemeClr>
                </a:solidFill>
                <a:latin typeface="Times New Roman" pitchFamily="18" charset="0"/>
                <a:cs typeface="Times New Roman" pitchFamily="18" charset="0"/>
              </a:rPr>
              <a:t>Limited personalization due to reliance on user data.</a:t>
            </a:r>
          </a:p>
          <a:p>
            <a:pPr marL="765810" lvl="2" indent="-342900">
              <a:lnSpc>
                <a:spcPct val="150000"/>
              </a:lnSpc>
              <a:spcAft>
                <a:spcPts val="600"/>
              </a:spcAft>
              <a:buFont typeface="Courier New" panose="02070309020205020404" pitchFamily="49" charset="0"/>
              <a:buChar char="o"/>
            </a:pPr>
            <a:r>
              <a:rPr lang="en-US" dirty="0">
                <a:solidFill>
                  <a:schemeClr val="tx1">
                    <a:lumMod val="95000"/>
                    <a:lumOff val="5000"/>
                  </a:schemeClr>
                </a:solidFill>
                <a:latin typeface="Times New Roman" pitchFamily="18" charset="0"/>
                <a:cs typeface="Times New Roman" pitchFamily="18" charset="0"/>
              </a:rPr>
              <a:t>Static recommendations and lack of real-time adaptation.</a:t>
            </a:r>
          </a:p>
          <a:p>
            <a:pPr marL="480060" lvl="1" indent="-457200">
              <a:lnSpc>
                <a:spcPct val="150000"/>
              </a:lnSpc>
              <a:spcAft>
                <a:spcPts val="600"/>
              </a:spcAft>
              <a:buFont typeface="Wingdings" pitchFamily="2" charset="2"/>
              <a:buChar char="ü"/>
            </a:pPr>
            <a:endParaRPr lang="en-US" sz="2400" dirty="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sz="2400" dirty="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b="1" dirty="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a:solidFill>
                <a:schemeClr val="accent1">
                  <a:lumMod val="50000"/>
                </a:schemeClr>
              </a:solidFill>
            </a:endParaRPr>
          </a:p>
        </p:txBody>
      </p:sp>
      <p:sp>
        <p:nvSpPr>
          <p:cNvPr id="25" name="Date Placeholder 3"/>
          <p:cNvSpPr>
            <a:spLocks noGrp="1"/>
          </p:cNvSpPr>
          <p:nvPr>
            <p:ph type="dt" sz="half" idx="10"/>
          </p:nvPr>
        </p:nvSpPr>
        <p:spPr>
          <a:xfrm>
            <a:off x="457200" y="6356350"/>
            <a:ext cx="21336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pic>
        <p:nvPicPr>
          <p:cNvPr id="12"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3"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4443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9</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EEE</a:t>
            </a:r>
          </a:p>
        </p:txBody>
      </p:sp>
      <p:sp>
        <p:nvSpPr>
          <p:cNvPr id="14" name="Title 8"/>
          <p:cNvSpPr>
            <a:spLocks noGrp="1"/>
          </p:cNvSpPr>
          <p:nvPr>
            <p:ph type="title"/>
          </p:nvPr>
        </p:nvSpPr>
        <p:spPr>
          <a:xfrm>
            <a:off x="125379" y="69793"/>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Proposed System</a:t>
            </a:r>
          </a:p>
        </p:txBody>
      </p:sp>
      <p:sp>
        <p:nvSpPr>
          <p:cNvPr id="25" name="Date Placeholder 3"/>
          <p:cNvSpPr>
            <a:spLocks noGrp="1"/>
          </p:cNvSpPr>
          <p:nvPr>
            <p:ph type="dt" sz="half" idx="10"/>
          </p:nvPr>
        </p:nvSpPr>
        <p:spPr>
          <a:xfrm>
            <a:off x="457200" y="6356350"/>
            <a:ext cx="21336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3/17/2025</a:t>
            </a:fld>
            <a:endParaRPr lang="en-US" b="1" dirty="0">
              <a:solidFill>
                <a:schemeClr val="bg1"/>
              </a:solidFill>
              <a:latin typeface="Times New Roman" pitchFamily="18" charset="0"/>
              <a:cs typeface="Times New Roman" pitchFamily="18" charset="0"/>
            </a:endParaRPr>
          </a:p>
        </p:txBody>
      </p:sp>
      <p:pic>
        <p:nvPicPr>
          <p:cNvPr id="12" name="Picture 2"/>
          <p:cNvPicPr>
            <a:picLocks noChangeAspect="1" noChangeArrowheads="1"/>
          </p:cNvPicPr>
          <p:nvPr/>
        </p:nvPicPr>
        <p:blipFill>
          <a:blip r:embed="rId3"/>
          <a:srcRect/>
          <a:stretch>
            <a:fillRect/>
          </a:stretch>
        </p:blipFill>
        <p:spPr bwMode="auto">
          <a:xfrm>
            <a:off x="0" y="6160089"/>
            <a:ext cx="9144000" cy="697909"/>
          </a:xfrm>
          <a:prstGeom prst="roundRect">
            <a:avLst>
              <a:gd name="adj" fmla="val 8594"/>
            </a:avLst>
          </a:prstGeom>
          <a:solidFill>
            <a:schemeClr val="accent2"/>
          </a:solidFill>
          <a:ln>
            <a:solidFill>
              <a:schemeClr val="bg1">
                <a:lumMod val="85000"/>
              </a:schemeClr>
            </a:solidFill>
          </a:ln>
          <a:effectLst>
            <a:outerShdw blurRad="139700" dist="50800" dir="16200000" rotWithShape="0">
              <a:prstClr val="black">
                <a:alpha val="40000"/>
              </a:prstClr>
            </a:outerShdw>
            <a:reflection blurRad="12700" stA="38000" endPos="28000" dist="5000" dir="5400000" sy="-100000" algn="bl" rotWithShape="0"/>
          </a:effectLst>
        </p:spPr>
      </p:pic>
      <p:pic>
        <p:nvPicPr>
          <p:cNvPr id="13" name="pic"/>
          <p:cNvPicPr/>
          <p:nvPr/>
        </p:nvPicPr>
        <p:blipFill>
          <a:blip r:embed="rId4"/>
          <a:stretch>
            <a:fillRect/>
          </a:stretch>
        </p:blipFill>
        <p:spPr>
          <a:xfrm>
            <a:off x="115854" y="6202035"/>
            <a:ext cx="796098" cy="614020"/>
          </a:xfrm>
          <a:prstGeom prst="rect">
            <a:avLst/>
          </a:prstGeom>
        </p:spPr>
      </p:pic>
      <p:sp>
        <p:nvSpPr>
          <p:cNvPr id="20" name="TextBox 19"/>
          <p:cNvSpPr txBox="1"/>
          <p:nvPr/>
        </p:nvSpPr>
        <p:spPr>
          <a:xfrm>
            <a:off x="3276984" y="6308988"/>
            <a:ext cx="1750992"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DEPT OF CSE</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2BB657A1-EB3D-467C-A92A-B402CEAC9361}"/>
              </a:ext>
            </a:extLst>
          </p:cNvPr>
          <p:cNvSpPr>
            <a:spLocks noChangeArrowheads="1"/>
          </p:cNvSpPr>
          <p:nvPr/>
        </p:nvSpPr>
        <p:spPr bwMode="auto">
          <a:xfrm>
            <a:off x="288582" y="749110"/>
            <a:ext cx="852008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content-based movie recommendation system analyzing movie metadata using TF-IDF and cosine similarity.</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Resolves the "cold start" problem by focusing on movie attributes rather than user history.</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Dynamically fetches movie posters using TMDB API for better user engagement.</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a search suggestion feature for enhanced user experience.</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Allows users to manage favorites and explore genres interactively. </a:t>
            </a:r>
          </a:p>
        </p:txBody>
      </p:sp>
    </p:spTree>
    <p:extLst>
      <p:ext uri="{BB962C8B-B14F-4D97-AF65-F5344CB8AC3E}">
        <p14:creationId xmlns:p14="http://schemas.microsoft.com/office/powerpoint/2010/main" val="2611338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8439</TotalTime>
  <Words>1177</Words>
  <Application>Microsoft Office PowerPoint</Application>
  <PresentationFormat>On-screen Show (4:3)</PresentationFormat>
  <Paragraphs>211</Paragraphs>
  <Slides>16</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Algerian</vt:lpstr>
      <vt:lpstr>Arial</vt:lpstr>
      <vt:lpstr>Calibri</vt:lpstr>
      <vt:lpstr>Courier New</vt:lpstr>
      <vt:lpstr>Times New Roman</vt:lpstr>
      <vt:lpstr>Wingdings</vt:lpstr>
      <vt:lpstr>Office Theme</vt:lpstr>
      <vt:lpstr>PowerPoint Presentation</vt:lpstr>
      <vt:lpstr>Abstract</vt:lpstr>
      <vt:lpstr>Introduction</vt:lpstr>
      <vt:lpstr>Literature Survey</vt:lpstr>
      <vt:lpstr>Literature Survey</vt:lpstr>
      <vt:lpstr>Block Diagram</vt:lpstr>
      <vt:lpstr>Objectives</vt:lpstr>
      <vt:lpstr>Existing System</vt:lpstr>
      <vt:lpstr>Proposed System</vt:lpstr>
      <vt:lpstr>Methodology</vt:lpstr>
      <vt:lpstr>Algorithm/Techniques/Tools Used</vt:lpstr>
      <vt:lpstr>Implementation Flow</vt:lpstr>
      <vt:lpstr>Expected Outcomes</vt:lpstr>
      <vt:lpstr>References</vt:lpstr>
      <vt:lpstr>Future Enhancements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dc:creator>
  <cp:lastModifiedBy>Renu Chandrasekaran</cp:lastModifiedBy>
  <cp:revision>674</cp:revision>
  <cp:lastPrinted>2015-01-27T07:14:54Z</cp:lastPrinted>
  <dcterms:created xsi:type="dcterms:W3CDTF">2015-01-20T17:55:11Z</dcterms:created>
  <dcterms:modified xsi:type="dcterms:W3CDTF">2025-03-17T17:38:50Z</dcterms:modified>
</cp:coreProperties>
</file>