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422" r:id="rId3"/>
    <p:sldId id="465" r:id="rId4"/>
    <p:sldId id="493" r:id="rId5"/>
    <p:sldId id="494" r:id="rId6"/>
    <p:sldId id="489" r:id="rId7"/>
    <p:sldId id="475" r:id="rId8"/>
    <p:sldId id="482" r:id="rId9"/>
    <p:sldId id="479" r:id="rId10"/>
    <p:sldId id="484" r:id="rId11"/>
    <p:sldId id="492" r:id="rId12"/>
    <p:sldId id="496" r:id="rId13"/>
    <p:sldId id="491" r:id="rId14"/>
    <p:sldId id="487" r:id="rId15"/>
    <p:sldId id="495" r:id="rId16"/>
    <p:sldId id="471" r:id="rId17"/>
    <p:sldId id="478" r:id="rId18"/>
    <p:sldId id="497" r:id="rId19"/>
    <p:sldId id="498" r:id="rId2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DE0000"/>
    <a:srgbClr val="00682F"/>
    <a:srgbClr val="1F6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67" d="100"/>
          <a:sy n="67" d="100"/>
        </p:scale>
        <p:origin x="143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0DB92029-DAFD-4D32-8B07-4B70B1E4D478}" type="datetimeFigureOut">
              <a:rPr lang="en-IN" smtClean="0"/>
              <a:pPr/>
              <a:t>17-03-2025</a:t>
            </a:fld>
            <a:endParaRPr lang="en-IN"/>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3A5F807E-08F7-4B98-BCFD-223FC30F53C2}" type="slidenum">
              <a:rPr lang="en-IN" smtClean="0"/>
              <a:pPr/>
              <a:t>‹#›</a:t>
            </a:fld>
            <a:endParaRPr lang="en-IN"/>
          </a:p>
        </p:txBody>
      </p:sp>
    </p:spTree>
    <p:extLst>
      <p:ext uri="{BB962C8B-B14F-4D97-AF65-F5344CB8AC3E}">
        <p14:creationId xmlns:p14="http://schemas.microsoft.com/office/powerpoint/2010/main" val="155270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0D24277-BDF7-4673-AC0C-99C170D94C50}" type="datetimeFigureOut">
              <a:rPr lang="en-US" smtClean="0"/>
              <a:pPr/>
              <a:t>3/17/2025</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4D23116-4035-4F5D-AFF3-FA358981BE1F}" type="slidenum">
              <a:rPr lang="en-US" smtClean="0"/>
              <a:pPr/>
              <a:t>‹#›</a:t>
            </a:fld>
            <a:endParaRPr lang="en-US"/>
          </a:p>
        </p:txBody>
      </p:sp>
    </p:spTree>
    <p:extLst>
      <p:ext uri="{BB962C8B-B14F-4D97-AF65-F5344CB8AC3E}">
        <p14:creationId xmlns:p14="http://schemas.microsoft.com/office/powerpoint/2010/main" val="16074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17</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18</a:t>
            </a:fld>
            <a:endParaRPr lang="en-US"/>
          </a:p>
        </p:txBody>
      </p:sp>
    </p:spTree>
    <p:extLst>
      <p:ext uri="{BB962C8B-B14F-4D97-AF65-F5344CB8AC3E}">
        <p14:creationId xmlns:p14="http://schemas.microsoft.com/office/powerpoint/2010/main" val="171871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19</a:t>
            </a:fld>
            <a:endParaRPr lang="en-US"/>
          </a:p>
        </p:txBody>
      </p:sp>
    </p:spTree>
    <p:extLst>
      <p:ext uri="{BB962C8B-B14F-4D97-AF65-F5344CB8AC3E}">
        <p14:creationId xmlns:p14="http://schemas.microsoft.com/office/powerpoint/2010/main" val="125125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5</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7</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8</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9</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10</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11</a:t>
            </a:fld>
            <a:endParaRPr lang="en-US"/>
          </a:p>
        </p:txBody>
      </p:sp>
    </p:spTree>
    <p:extLst>
      <p:ext uri="{BB962C8B-B14F-4D97-AF65-F5344CB8AC3E}">
        <p14:creationId xmlns:p14="http://schemas.microsoft.com/office/powerpoint/2010/main" val="31631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7C5E8-3079-4D7B-838E-98EA48E89287}"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73443-82A7-4D79-A3E2-C4ED80974A8A}"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5028E-DA23-4892-8BA0-6D3A3B950F22}"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8E83-45AB-4CED-9FF4-C8810AA00011}"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30B1C-2DC5-4430-A96F-A409094F573A}"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F6E651-F56E-451D-A414-154B817AC3C7}" type="datetime1">
              <a:rPr lang="en-US" smtClean="0"/>
              <a:pPr/>
              <a:t>3/17/2025</a:t>
            </a:fld>
            <a:endParaRPr lang="en-US"/>
          </a:p>
        </p:txBody>
      </p:sp>
      <p:sp>
        <p:nvSpPr>
          <p:cNvPr id="8" name="Footer Placeholder 7"/>
          <p:cNvSpPr>
            <a:spLocks noGrp="1"/>
          </p:cNvSpPr>
          <p:nvPr>
            <p:ph type="ftr" sz="quarter" idx="11"/>
          </p:nvPr>
        </p:nvSpPr>
        <p:spPr/>
        <p:txBody>
          <a:bodyPr/>
          <a:lstStyle/>
          <a:p>
            <a:r>
              <a:rPr lang="en-US"/>
              <a:t>Dept of EEE</a:t>
            </a:r>
          </a:p>
        </p:txBody>
      </p:sp>
      <p:sp>
        <p:nvSpPr>
          <p:cNvPr id="9" name="Slide Number Placeholder 8"/>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66835C-F543-4A1B-967E-153CAADF3361}" type="datetime1">
              <a:rPr lang="en-US" smtClean="0"/>
              <a:pPr/>
              <a:t>3/17/2025</a:t>
            </a:fld>
            <a:endParaRPr lang="en-US"/>
          </a:p>
        </p:txBody>
      </p:sp>
      <p:sp>
        <p:nvSpPr>
          <p:cNvPr id="4" name="Footer Placeholder 3"/>
          <p:cNvSpPr>
            <a:spLocks noGrp="1"/>
          </p:cNvSpPr>
          <p:nvPr>
            <p:ph type="ftr" sz="quarter" idx="11"/>
          </p:nvPr>
        </p:nvSpPr>
        <p:spPr/>
        <p:txBody>
          <a:bodyPr/>
          <a:lstStyle/>
          <a:p>
            <a:r>
              <a:rPr lang="en-US"/>
              <a:t>Dept of EEE</a:t>
            </a:r>
          </a:p>
        </p:txBody>
      </p:sp>
      <p:sp>
        <p:nvSpPr>
          <p:cNvPr id="5" name="Slide Number Placeholder 4"/>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1AD9-9DB7-4669-9C0B-185D6AD304CB}" type="datetime1">
              <a:rPr lang="en-US" smtClean="0"/>
              <a:pPr/>
              <a:t>3/17/2025</a:t>
            </a:fld>
            <a:endParaRPr lang="en-US"/>
          </a:p>
        </p:txBody>
      </p:sp>
      <p:sp>
        <p:nvSpPr>
          <p:cNvPr id="3" name="Footer Placeholder 2"/>
          <p:cNvSpPr>
            <a:spLocks noGrp="1"/>
          </p:cNvSpPr>
          <p:nvPr>
            <p:ph type="ftr" sz="quarter" idx="11"/>
          </p:nvPr>
        </p:nvSpPr>
        <p:spPr/>
        <p:txBody>
          <a:bodyPr/>
          <a:lstStyle/>
          <a:p>
            <a:r>
              <a:rPr lang="en-US"/>
              <a:t>Dept of EEE</a:t>
            </a:r>
          </a:p>
        </p:txBody>
      </p:sp>
      <p:sp>
        <p:nvSpPr>
          <p:cNvPr id="4" name="Slide Number Placeholder 3"/>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5A63E-9693-4CD3-95AC-095E87E6D382}"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0E882-30C3-4BBD-989C-6A56133A5645}"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3C202-D2C6-4E2A-A645-83C2B8BF776F}" type="datetime1">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EEE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91A05-D6BE-4F93-B820-9BC1899AC4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cikit-learn.org/stable/modules/feature_extraction.html#tfidf-term-weighting" TargetMode="External"/><Relationship Id="rId5" Type="http://schemas.openxmlformats.org/officeDocument/2006/relationships/hyperlink" Target="https://flask.palletsprojects.com/en/latest/" TargetMode="External"/><Relationship Id="rId4" Type="http://schemas.openxmlformats.org/officeDocument/2006/relationships/hyperlink" Target="https://en.wikipedia.org/wiki/Cosine_similarit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072" y="2276871"/>
            <a:ext cx="8295456" cy="3742929"/>
          </a:xfrm>
        </p:spPr>
        <p:txBody>
          <a:bodyPr>
            <a:normAutofit/>
          </a:bodyPr>
          <a:lstStyle/>
          <a:p>
            <a:r>
              <a:rPr lang="en-US"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Content-based Movie Recommendation System</a:t>
            </a:r>
          </a:p>
          <a:p>
            <a:pPr algn="r">
              <a:spcBef>
                <a:spcPts val="0"/>
              </a:spcBef>
            </a:pPr>
            <a:endParaRPr 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spcBef>
                <a:spcPts val="0"/>
              </a:spcBef>
            </a:pPr>
            <a:endParaRPr lang="en-US" sz="2000" b="1" dirty="0">
              <a:solidFill>
                <a:schemeClr val="tx1"/>
              </a:solidFill>
              <a:latin typeface="Times New Roman" pitchFamily="18" charset="0"/>
              <a:cs typeface="Times New Roman" pitchFamily="18" charset="0"/>
            </a:endParaRPr>
          </a:p>
          <a:p>
            <a:pPr algn="l">
              <a:spcBef>
                <a:spcPts val="0"/>
              </a:spcBef>
            </a:pPr>
            <a:r>
              <a:rPr lang="en-US" sz="2000" b="1" dirty="0">
                <a:solidFill>
                  <a:schemeClr val="tx1"/>
                </a:solidFill>
                <a:latin typeface="Times New Roman" pitchFamily="18" charset="0"/>
                <a:cs typeface="Times New Roman" pitchFamily="18" charset="0"/>
              </a:rPr>
              <a:t>Batch Members:                                                                       Guided by,</a:t>
            </a:r>
          </a:p>
          <a:p>
            <a:pPr algn="l">
              <a:spcBef>
                <a:spcPts val="0"/>
              </a:spcBef>
            </a:pPr>
            <a:r>
              <a:rPr lang="en-US" sz="2000" dirty="0">
                <a:solidFill>
                  <a:schemeClr val="tx1"/>
                </a:solidFill>
                <a:latin typeface="Times New Roman" pitchFamily="18" charset="0"/>
                <a:cs typeface="Times New Roman" pitchFamily="18" charset="0"/>
              </a:rPr>
              <a:t>RENUGADEVI C S (111521102123)                                 Mrs. G. MANISHA</a:t>
            </a:r>
          </a:p>
          <a:p>
            <a:pPr algn="l">
              <a:spcBef>
                <a:spcPts val="0"/>
              </a:spcBef>
            </a:pPr>
            <a:r>
              <a:rPr lang="en-US" sz="2000" dirty="0">
                <a:solidFill>
                  <a:schemeClr val="tx1"/>
                </a:solidFill>
                <a:latin typeface="Times New Roman" pitchFamily="18" charset="0"/>
                <a:cs typeface="Times New Roman" pitchFamily="18" charset="0"/>
              </a:rPr>
              <a:t>SV ANUSHA (111521102137) 			       Assistant Professor </a:t>
            </a:r>
          </a:p>
        </p:txBody>
      </p:sp>
      <p:pic>
        <p:nvPicPr>
          <p:cNvPr id="1026" name="Picture 2"/>
          <p:cNvPicPr>
            <a:picLocks noChangeAspect="1" noChangeArrowheads="1"/>
          </p:cNvPicPr>
          <p:nvPr/>
        </p:nvPicPr>
        <p:blipFill>
          <a:blip r:embed="rId2"/>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sp>
        <p:nvSpPr>
          <p:cNvPr id="11" name="Text Placeholder 6"/>
          <p:cNvSpPr txBox="1">
            <a:spLocks/>
          </p:cNvSpPr>
          <p:nvPr/>
        </p:nvSpPr>
        <p:spPr>
          <a:xfrm>
            <a:off x="1037863" y="242455"/>
            <a:ext cx="6915874" cy="1066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latin typeface="Times New Roman" pitchFamily="18" charset="0"/>
                <a:cs typeface="Times New Roman" pitchFamily="18" charset="0"/>
              </a:rPr>
              <a:t>R.M.D Engineering college</a:t>
            </a:r>
            <a:endParaRPr kumimoji="0" lang="en-US" sz="2400" b="1" i="0" u="none" strike="noStrike" kern="1200" cap="none" spc="0" normalizeH="0" baseline="0" noProof="0" dirty="0">
              <a:ln>
                <a:noFill/>
              </a:ln>
              <a:uLnTx/>
              <a:uFillTx/>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uLnTx/>
                <a:uFillTx/>
                <a:latin typeface="Times New Roman" pitchFamily="18" charset="0"/>
                <a:cs typeface="Times New Roman" pitchFamily="18" charset="0"/>
              </a:rPr>
              <a:t>Chennai </a:t>
            </a:r>
            <a:r>
              <a:rPr lang="en-US" sz="2400" b="1" dirty="0">
                <a:latin typeface="Times New Roman" pitchFamily="18" charset="0"/>
                <a:cs typeface="Times New Roman" pitchFamily="18" charset="0"/>
              </a:rPr>
              <a:t>-</a:t>
            </a:r>
            <a:r>
              <a:rPr kumimoji="0" lang="en-US" sz="2400" b="1" i="0" u="none" strike="noStrike" kern="1200" cap="none" spc="0" normalizeH="0" baseline="0" noProof="0" dirty="0">
                <a:ln>
                  <a:noFill/>
                </a:ln>
                <a:uLnTx/>
                <a:uFillTx/>
                <a:latin typeface="Times New Roman" pitchFamily="18" charset="0"/>
                <a:cs typeface="Times New Roman" pitchFamily="18" charset="0"/>
              </a:rPr>
              <a:t> </a:t>
            </a:r>
            <a:r>
              <a:rPr lang="en-US" sz="2400" b="1" dirty="0">
                <a:latin typeface="Times New Roman" pitchFamily="18" charset="0"/>
                <a:cs typeface="Times New Roman" pitchFamily="18" charset="0"/>
              </a:rPr>
              <a:t>601206</a:t>
            </a:r>
            <a:r>
              <a:rPr kumimoji="0" lang="en-US" sz="2400" b="1" i="0" u="none" strike="noStrike" kern="1200" cap="none" spc="0" normalizeH="0" baseline="0" noProof="0" dirty="0">
                <a:ln>
                  <a:noFill/>
                </a:ln>
                <a:uLnTx/>
                <a:uFillTx/>
                <a:latin typeface="Times New Roman" pitchFamily="18" charset="0"/>
                <a:cs typeface="Times New Roman" pitchFamily="18" charset="0"/>
              </a:rPr>
              <a: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uLnTx/>
              <a:uFillTx/>
              <a:latin typeface="Times New Roman" pitchFamily="18" charset="0"/>
              <a:cs typeface="Times New Roman" pitchFamily="18" charset="0"/>
            </a:endParaRPr>
          </a:p>
        </p:txBody>
      </p:sp>
      <p:sp>
        <p:nvSpPr>
          <p:cNvPr id="12" name="Text Placeholder 7"/>
          <p:cNvSpPr txBox="1">
            <a:spLocks/>
          </p:cNvSpPr>
          <p:nvPr/>
        </p:nvSpPr>
        <p:spPr>
          <a:xfrm>
            <a:off x="115854" y="1336965"/>
            <a:ext cx="8915400" cy="573522"/>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Second Review</a:t>
            </a:r>
          </a:p>
        </p:txBody>
      </p:sp>
      <p:pic>
        <p:nvPicPr>
          <p:cNvPr id="14" name="pic"/>
          <p:cNvPicPr/>
          <p:nvPr/>
        </p:nvPicPr>
        <p:blipFill>
          <a:blip r:embed="rId3"/>
          <a:stretch>
            <a:fillRect/>
          </a:stretch>
        </p:blipFill>
        <p:spPr>
          <a:xfrm>
            <a:off x="535542" y="477722"/>
            <a:ext cx="796098" cy="831533"/>
          </a:xfrm>
          <a:prstGeom prst="rect">
            <a:avLst/>
          </a:prstGeom>
        </p:spPr>
      </p:pic>
      <p:pic>
        <p:nvPicPr>
          <p:cNvPr id="15" name="pic"/>
          <p:cNvPicPr/>
          <p:nvPr/>
        </p:nvPicPr>
        <p:blipFill>
          <a:blip r:embed="rId3"/>
          <a:stretch>
            <a:fillRect/>
          </a:stretch>
        </p:blipFill>
        <p:spPr>
          <a:xfrm>
            <a:off x="115854" y="6202035"/>
            <a:ext cx="796098" cy="614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10</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775BD-F495-483D-BB6B-98D8D6F52AF8}"/>
              </a:ext>
            </a:extLst>
          </p:cNvPr>
          <p:cNvSpPr>
            <a:spLocks noGrp="1" noChangeArrowheads="1"/>
          </p:cNvSpPr>
          <p:nvPr>
            <p:ph sz="quarter" idx="1"/>
          </p:nvPr>
        </p:nvSpPr>
        <p:spPr bwMode="auto">
          <a:xfrm>
            <a:off x="288582" y="741946"/>
            <a:ext cx="853154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Preprocessed a movie dataset by handling missing values and combining key features like genres, cast, and director.</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Vectorization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 to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textual data into numerical vectors for relevance analysis.</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Similarity Computation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Cosine Similarity to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 the closeness between movies based on their feature vectors.</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 Engine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to recommend movies based on user input and matching attributes.</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Application Development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a dynamic web interface using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CSS, and JavaScript, integrated with the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TMDB API f</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fetching movie posters.</a:t>
            </a:r>
          </a:p>
          <a:p>
            <a:pPr marL="0" indent="0" algn="just" eaLnBrk="0" fontAlgn="base" hangingPunct="0">
              <a:spcBef>
                <a:spcPct val="0"/>
              </a:spcBef>
              <a:spcAft>
                <a:spcPct val="0"/>
              </a:spcAft>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65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11</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Algorithm/Techniques/Tools Used</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08FFBA8-D1D3-4C1A-8775-40631C678550}"/>
              </a:ext>
            </a:extLst>
          </p:cNvPr>
          <p:cNvSpPr>
            <a:spLocks noChangeArrowheads="1"/>
          </p:cNvSpPr>
          <p:nvPr/>
        </p:nvSpPr>
        <p:spPr bwMode="auto">
          <a:xfrm>
            <a:off x="450899" y="572169"/>
            <a:ext cx="833511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A</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lgorithms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 Converts text to numerical vectors for relevance.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Cosine Similarity: Calculates movie similarity for recommendations.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Tools</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 for building the web application.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&amp; Python: Dataset preprocessing and API integration.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TMDB API: Fetches movie posters and metadata.</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JavaScript: For interactive front-end design.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Techniques</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Matches movies by features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Management: Tracks user-specific data like favorites.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26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70" y="74713"/>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Hardware/Software Requirements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6" name="Slide Number Placeholder 5"/>
          <p:cNvSpPr>
            <a:spLocks noGrp="1"/>
          </p:cNvSpPr>
          <p:nvPr>
            <p:ph type="sldNum" sz="quarter" idx="12"/>
          </p:nvPr>
        </p:nvSpPr>
        <p:spPr/>
        <p:txBody>
          <a:bodyPr/>
          <a:lstStyle/>
          <a:p>
            <a:fld id="{0EC91A05-D6BE-4F93-B820-9BC1899AC4D8}" type="slidenum">
              <a:rPr lang="en-US" smtClean="0"/>
              <a:pPr/>
              <a:t>12</a:t>
            </a:fld>
            <a:endParaRPr lang="en-US"/>
          </a:p>
        </p:txBody>
      </p:sp>
      <p:pic>
        <p:nvPicPr>
          <p:cNvPr id="7" name="Picture 2"/>
          <p:cNvPicPr>
            <a:picLocks noChangeAspect="1" noChangeArrowheads="1"/>
          </p:cNvPicPr>
          <p:nvPr/>
        </p:nvPicPr>
        <p:blipFill>
          <a:blip r:embed="rId2"/>
          <a:srcRect/>
          <a:stretch>
            <a:fillRect/>
          </a:stretch>
        </p:blipFill>
        <p:spPr bwMode="auto">
          <a:xfrm>
            <a:off x="0" y="6160091"/>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CA9BBBC-9145-45C4-BF80-93FD33DBE3F9}"/>
              </a:ext>
            </a:extLst>
          </p:cNvPr>
          <p:cNvSpPr>
            <a:spLocks noGrp="1"/>
          </p:cNvSpPr>
          <p:nvPr>
            <p:ph idx="1"/>
          </p:nvPr>
        </p:nvSpPr>
        <p:spPr>
          <a:xfrm>
            <a:off x="339213" y="1006414"/>
            <a:ext cx="8920641" cy="4845171"/>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Processor:</a:t>
            </a:r>
            <a:r>
              <a:rPr lang="en-IN" sz="2200" dirty="0">
                <a:latin typeface="Times New Roman" panose="02020603050405020304" pitchFamily="18" charset="0"/>
                <a:cs typeface="Times New Roman" panose="02020603050405020304" pitchFamily="18" charset="0"/>
              </a:rPr>
              <a:t> Intel Core i3 or higher </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RAM:</a:t>
            </a:r>
            <a:r>
              <a:rPr lang="en-IN" sz="2200" dirty="0">
                <a:latin typeface="Times New Roman" panose="02020603050405020304" pitchFamily="18" charset="0"/>
                <a:cs typeface="Times New Roman" panose="02020603050405020304" pitchFamily="18" charset="0"/>
              </a:rPr>
              <a:t> Minimum 4GB </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Storage:</a:t>
            </a:r>
            <a:r>
              <a:rPr lang="en-IN" sz="2200" dirty="0">
                <a:latin typeface="Times New Roman" panose="02020603050405020304" pitchFamily="18" charset="0"/>
                <a:cs typeface="Times New Roman" panose="02020603050405020304" pitchFamily="18" charset="0"/>
              </a:rPr>
              <a:t> 4-8GB free space (min)</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Operating System:</a:t>
            </a:r>
            <a:r>
              <a:rPr lang="en-IN" sz="2200" dirty="0">
                <a:latin typeface="Times New Roman" panose="02020603050405020304" pitchFamily="18" charset="0"/>
                <a:cs typeface="Times New Roman" panose="02020603050405020304" pitchFamily="18" charset="0"/>
              </a:rPr>
              <a:t> Windows 10/11, Linux (Ubuntu), macOS</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Internet:</a:t>
            </a:r>
            <a:r>
              <a:rPr lang="en-IN" sz="2200" dirty="0">
                <a:latin typeface="Times New Roman" panose="02020603050405020304" pitchFamily="18" charset="0"/>
                <a:cs typeface="Times New Roman" panose="02020603050405020304" pitchFamily="18" charset="0"/>
              </a:rPr>
              <a:t> Required for API integration (TMDB API)</a:t>
            </a:r>
          </a:p>
          <a:p>
            <a:pPr>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Programming Language:</a:t>
            </a:r>
            <a:r>
              <a:rPr lang="en-IN" sz="2200" dirty="0">
                <a:latin typeface="Times New Roman" panose="02020603050405020304" pitchFamily="18" charset="0"/>
                <a:cs typeface="Times New Roman" panose="02020603050405020304" pitchFamily="18" charset="0"/>
              </a:rPr>
              <a:t> Python 3.8+</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Libraries:</a:t>
            </a:r>
            <a:r>
              <a:rPr lang="en-IN" sz="2200" dirty="0">
                <a:latin typeface="Times New Roman" panose="02020603050405020304" pitchFamily="18" charset="0"/>
                <a:cs typeface="Times New Roman" panose="02020603050405020304" pitchFamily="18" charset="0"/>
              </a:rPr>
              <a:t> pandas, NumPy, scikit-learn, </a:t>
            </a:r>
            <a:r>
              <a:rPr lang="en-IN" sz="2200" dirty="0" err="1">
                <a:latin typeface="Times New Roman" panose="02020603050405020304" pitchFamily="18" charset="0"/>
                <a:cs typeface="Times New Roman" panose="02020603050405020304" pitchFamily="18" charset="0"/>
              </a:rPr>
              <a:t>Streamlit</a:t>
            </a:r>
            <a:r>
              <a:rPr lang="en-IN" sz="2200" dirty="0">
                <a:latin typeface="Times New Roman" panose="02020603050405020304" pitchFamily="18" charset="0"/>
                <a:cs typeface="Times New Roman" panose="02020603050405020304" pitchFamily="18" charset="0"/>
              </a:rPr>
              <a:t>, requests, </a:t>
            </a:r>
            <a:r>
              <a:rPr lang="en-IN" sz="2200" dirty="0" err="1">
                <a:latin typeface="Times New Roman" panose="02020603050405020304" pitchFamily="18" charset="0"/>
                <a:cs typeface="Times New Roman" panose="02020603050405020304" pitchFamily="18" charset="0"/>
              </a:rPr>
              <a:t>difflib</a:t>
            </a:r>
            <a:endParaRPr lang="en-IN"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Web Technologies: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Streamlit</a:t>
            </a:r>
            <a:r>
              <a:rPr lang="en-IN" sz="2200" dirty="0">
                <a:latin typeface="Times New Roman" panose="02020603050405020304" pitchFamily="18" charset="0"/>
                <a:cs typeface="Times New Roman" panose="02020603050405020304" pitchFamily="18" charset="0"/>
              </a:rPr>
              <a:t>, HTML, CSS, JavaScript</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Development Tools:</a:t>
            </a:r>
            <a:r>
              <a:rPr lang="en-IN" sz="2200" dirty="0">
                <a:latin typeface="Times New Roman" panose="02020603050405020304" pitchFamily="18" charset="0"/>
                <a:cs typeface="Times New Roman" panose="02020603050405020304" pitchFamily="18" charset="0"/>
              </a:rPr>
              <a:t> VS Code/PyCharm/ </a:t>
            </a:r>
            <a:r>
              <a:rPr lang="en-IN" sz="2200" dirty="0" err="1">
                <a:latin typeface="Times New Roman" panose="02020603050405020304" pitchFamily="18" charset="0"/>
                <a:cs typeface="Times New Roman" panose="02020603050405020304" pitchFamily="18" charset="0"/>
              </a:rPr>
              <a:t>Jupyter</a:t>
            </a:r>
            <a:r>
              <a:rPr lang="en-IN" sz="2200" dirty="0">
                <a:latin typeface="Times New Roman" panose="02020603050405020304" pitchFamily="18" charset="0"/>
                <a:cs typeface="Times New Roman" panose="02020603050405020304" pitchFamily="18" charset="0"/>
              </a:rPr>
              <a:t> Notebook </a:t>
            </a:r>
          </a:p>
          <a:p>
            <a:pPr>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11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15854" y="300120"/>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Implementation Flow</a:t>
            </a:r>
          </a:p>
        </p:txBody>
      </p:sp>
      <p:sp>
        <p:nvSpPr>
          <p:cNvPr id="15" name="Content Placeholder 9"/>
          <p:cNvSpPr>
            <a:spLocks noGrp="1"/>
          </p:cNvSpPr>
          <p:nvPr>
            <p:ph sz="quarter" idx="1"/>
          </p:nvPr>
        </p:nvSpPr>
        <p:spPr>
          <a:xfrm>
            <a:off x="279057" y="794624"/>
            <a:ext cx="8585886" cy="5330254"/>
          </a:xfrm>
        </p:spPr>
        <p:txBody>
          <a:bodyPr anchor="ctr">
            <a:noAutofit/>
          </a:bodyPr>
          <a:lstStyle/>
          <a:p>
            <a:pPr algn="just"/>
            <a:r>
              <a:rPr lang="en-US" sz="2400" dirty="0">
                <a:latin typeface="Times New Roman" panose="02020603050405020304" pitchFamily="18" charset="0"/>
                <a:cs typeface="Times New Roman" panose="02020603050405020304" pitchFamily="18" charset="0"/>
              </a:rPr>
              <a:t>The project is implemented using Python and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for backend development.</a:t>
            </a:r>
          </a:p>
          <a:p>
            <a:pPr algn="just"/>
            <a:r>
              <a:rPr lang="en-US" sz="2400" dirty="0">
                <a:latin typeface="Times New Roman" panose="02020603050405020304" pitchFamily="18" charset="0"/>
                <a:cs typeface="Times New Roman" panose="02020603050405020304" pitchFamily="18" charset="0"/>
              </a:rPr>
              <a:t>The dataset is preprocessed to handle missing values and merge metadata fields into a unified format.</a:t>
            </a:r>
          </a:p>
          <a:p>
            <a:pPr algn="just"/>
            <a:r>
              <a:rPr lang="en-US" sz="2400" dirty="0">
                <a:latin typeface="Times New Roman" panose="02020603050405020304" pitchFamily="18" charset="0"/>
                <a:cs typeface="Times New Roman" panose="02020603050405020304" pitchFamily="18" charset="0"/>
              </a:rPr>
              <a:t>TF-IDF vectorization is applied to analyze textual movie attributes numerically.</a:t>
            </a:r>
          </a:p>
          <a:p>
            <a:pPr algn="just"/>
            <a:r>
              <a:rPr lang="en-US" sz="2400" dirty="0">
                <a:latin typeface="Times New Roman" panose="02020603050405020304" pitchFamily="18" charset="0"/>
                <a:cs typeface="Times New Roman" panose="02020603050405020304" pitchFamily="18" charset="0"/>
              </a:rPr>
              <a:t>A web interface is created to display recommendations, allowing users to explore genres and manage favorites.</a:t>
            </a:r>
          </a:p>
          <a:p>
            <a:pPr algn="just"/>
            <a:r>
              <a:rPr lang="en-US" sz="2400" dirty="0">
                <a:latin typeface="Times New Roman" panose="02020603050405020304" pitchFamily="18" charset="0"/>
                <a:cs typeface="Times New Roman" panose="02020603050405020304" pitchFamily="18" charset="0"/>
              </a:rPr>
              <a:t>API integration is implemented to fetch dynamic movie posters for better visualization.</a:t>
            </a: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28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p:cNvSpPr>
            <a:spLocks noGrp="1"/>
          </p:cNvSpPr>
          <p:nvPr>
            <p:ph type="title"/>
          </p:nvPr>
        </p:nvSpPr>
        <p:spPr>
          <a:xfrm>
            <a:off x="462359" y="-171400"/>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Expected Outcomes</a:t>
            </a:r>
          </a:p>
        </p:txBody>
      </p:sp>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3"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5"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A772A12-A3FA-4395-8461-482CA8929C39}"/>
              </a:ext>
            </a:extLst>
          </p:cNvPr>
          <p:cNvSpPr>
            <a:spLocks noChangeArrowheads="1"/>
          </p:cNvSpPr>
          <p:nvPr/>
        </p:nvSpPr>
        <p:spPr bwMode="auto">
          <a:xfrm>
            <a:off x="299796" y="760587"/>
            <a:ext cx="85444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 a fully functional content-based movie recommendation system accessible through a web interface.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accurate movie suggestions based on metadata similarity using TF-IDF and cosine similarity.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dynamic poster fetching through TMDB API for an engaging user experience.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 advanced features like search suggestions, genre-based filtering, and a favorites management system.</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user experience by overcoming limitations like the cold start problem and lack of textual metadata analysis. </a:t>
            </a:r>
          </a:p>
        </p:txBody>
      </p:sp>
    </p:spTree>
    <p:extLst>
      <p:ext uri="{BB962C8B-B14F-4D97-AF65-F5344CB8AC3E}">
        <p14:creationId xmlns:p14="http://schemas.microsoft.com/office/powerpoint/2010/main" val="40521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References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6" name="Slide Number Placeholder 5"/>
          <p:cNvSpPr>
            <a:spLocks noGrp="1"/>
          </p:cNvSpPr>
          <p:nvPr>
            <p:ph type="sldNum" sz="quarter" idx="12"/>
          </p:nvPr>
        </p:nvSpPr>
        <p:spPr/>
        <p:txBody>
          <a:bodyPr/>
          <a:lstStyle/>
          <a:p>
            <a:fld id="{0EC91A05-D6BE-4F93-B820-9BC1899AC4D8}" type="slidenum">
              <a:rPr lang="en-US" smtClean="0"/>
              <a:pPr/>
              <a:t>15</a:t>
            </a:fld>
            <a:endParaRPr lang="en-US"/>
          </a:p>
        </p:txBody>
      </p:sp>
      <p:pic>
        <p:nvPicPr>
          <p:cNvPr id="7" name="Picture 2"/>
          <p:cNvPicPr>
            <a:picLocks noChangeAspect="1" noChangeArrowheads="1"/>
          </p:cNvPicPr>
          <p:nvPr/>
        </p:nvPicPr>
        <p:blipFill>
          <a:blip r:embed="rId2"/>
          <a:srcRect/>
          <a:stretch>
            <a:fillRect/>
          </a:stretch>
        </p:blipFill>
        <p:spPr bwMode="auto">
          <a:xfrm>
            <a:off x="0" y="6160091"/>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CA9BBBC-9145-45C4-BF80-93FD33DBE3F9}"/>
              </a:ext>
            </a:extLst>
          </p:cNvPr>
          <p:cNvSpPr>
            <a:spLocks noGrp="1"/>
          </p:cNvSpPr>
          <p:nvPr>
            <p:ph idx="1"/>
          </p:nvPr>
        </p:nvSpPr>
        <p:spPr>
          <a:xfrm>
            <a:off x="457200" y="1600200"/>
            <a:ext cx="8147248" cy="4525963"/>
          </a:xfrm>
        </p:spPr>
        <p:txBody>
          <a:bodyPr>
            <a:normAutofit/>
          </a:bodyPr>
          <a:lstStyle/>
          <a:p>
            <a:r>
              <a:rPr lang="en-IN" sz="2400" dirty="0">
                <a:latin typeface="Times New Roman" panose="02020603050405020304" pitchFamily="18" charset="0"/>
                <a:cs typeface="Times New Roman" panose="02020603050405020304" pitchFamily="18" charset="0"/>
                <a:hlinkClick r:id="rId4"/>
              </a:rPr>
              <a:t>https://en.wikipedia.org/wiki/Cosine_similarity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5"/>
              </a:rPr>
              <a:t>https://Streamlit.palletsprojects.com/en/latest/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6"/>
              </a:rPr>
              <a:t>https://github.com/richardwarepam16/movie-recommender-system-content-based</a:t>
            </a:r>
          </a:p>
          <a:p>
            <a:r>
              <a:rPr lang="en-IN" sz="2400" dirty="0">
                <a:latin typeface="Times New Roman" panose="02020603050405020304" pitchFamily="18" charset="0"/>
                <a:cs typeface="Times New Roman" panose="02020603050405020304" pitchFamily="18" charset="0"/>
                <a:hlinkClick r:id="rId6"/>
              </a:rPr>
              <a:t>https://scikit-learn.org/stable/modules/feature_extraction.html#tfidf-term-weighting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p:cNvSpPr>
            <a:spLocks noGrp="1"/>
          </p:cNvSpPr>
          <p:nvPr>
            <p:ph type="title"/>
          </p:nvPr>
        </p:nvSpPr>
        <p:spPr>
          <a:xfrm>
            <a:off x="477788" y="-171400"/>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Future Enhancements</a:t>
            </a:r>
          </a:p>
        </p:txBody>
      </p:sp>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30C397D-9F3E-48CB-87C5-425FCC2A3D33}"/>
              </a:ext>
            </a:extLst>
          </p:cNvPr>
          <p:cNvSpPr>
            <a:spLocks noChangeArrowheads="1"/>
          </p:cNvSpPr>
          <p:nvPr/>
        </p:nvSpPr>
        <p:spPr bwMode="auto">
          <a:xfrm>
            <a:off x="111679" y="802530"/>
            <a:ext cx="892064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Search Suggestions: Implement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Levenshtein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 to handle typos and provide real-time movie suggestions during searches.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Filtering Options: Add advanced filters for genres, year, language, and runtime to refine recommendations and improve user experience.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Times New Roman" panose="02020603050405020304" pitchFamily="18" charset="0"/>
                <a:cs typeface="Times New Roman" panose="02020603050405020304" pitchFamily="18" charset="0"/>
              </a:rPr>
              <a:t>Hybrid Recommendation System: Combine content-based and collaborative filtering techniques for more accurate and personalized suggestions.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Ratings &amp; Popular Movies: Introduce user ratings to enhance collaborative filtering and display trending or top-rated movies using APIs.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lobal Accessibility: Deploy the system online, ensuring it is accessible to users worldwide.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72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2" name="Title 1"/>
          <p:cNvSpPr>
            <a:spLocks noGrp="1"/>
          </p:cNvSpPr>
          <p:nvPr>
            <p:ph type="title" idx="4294967295"/>
          </p:nvPr>
        </p:nvSpPr>
        <p:spPr>
          <a:xfrm>
            <a:off x="251520" y="136525"/>
            <a:ext cx="8229600" cy="648072"/>
          </a:xfrm>
        </p:spPr>
        <p:txBody>
          <a:bodyPr>
            <a:noAutofit/>
          </a:bodyPr>
          <a:lstStyle/>
          <a:p>
            <a:pPr lvl="1" algn="ctr" rtl="0">
              <a:spcBef>
                <a:spcPct val="0"/>
              </a:spcBef>
            </a:pP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Sample output</a:t>
            </a:r>
            <a:endParaRPr lang="en-IN" sz="3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BF56ED-3CA2-4B60-8417-1771C1344639}"/>
              </a:ext>
            </a:extLst>
          </p:cNvPr>
          <p:cNvPicPr>
            <a:picLocks noChangeAspect="1"/>
          </p:cNvPicPr>
          <p:nvPr/>
        </p:nvPicPr>
        <p:blipFill>
          <a:blip r:embed="rId3"/>
          <a:stretch>
            <a:fillRect/>
          </a:stretch>
        </p:blipFill>
        <p:spPr>
          <a:xfrm>
            <a:off x="941872" y="1340768"/>
            <a:ext cx="7260255" cy="3816424"/>
          </a:xfrm>
          <a:prstGeom prst="rect">
            <a:avLst/>
          </a:prstGeom>
        </p:spPr>
      </p:pic>
    </p:spTree>
    <p:extLst>
      <p:ext uri="{BB962C8B-B14F-4D97-AF65-F5344CB8AC3E}">
        <p14:creationId xmlns:p14="http://schemas.microsoft.com/office/powerpoint/2010/main" val="17031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pic>
        <p:nvPicPr>
          <p:cNvPr id="4" name="Picture 3">
            <a:extLst>
              <a:ext uri="{FF2B5EF4-FFF2-40B4-BE49-F238E27FC236}">
                <a16:creationId xmlns:a16="http://schemas.microsoft.com/office/drawing/2014/main" id="{BDB11C15-45ED-44B5-B7F9-E6BD4131CCDC}"/>
              </a:ext>
            </a:extLst>
          </p:cNvPr>
          <p:cNvPicPr>
            <a:picLocks noChangeAspect="1"/>
          </p:cNvPicPr>
          <p:nvPr/>
        </p:nvPicPr>
        <p:blipFill>
          <a:blip r:embed="rId3"/>
          <a:stretch>
            <a:fillRect/>
          </a:stretch>
        </p:blipFill>
        <p:spPr>
          <a:xfrm>
            <a:off x="107504" y="692696"/>
            <a:ext cx="8928992" cy="5318064"/>
          </a:xfrm>
          <a:prstGeom prst="rect">
            <a:avLst/>
          </a:prstGeom>
        </p:spPr>
      </p:pic>
    </p:spTree>
    <p:extLst>
      <p:ext uri="{BB962C8B-B14F-4D97-AF65-F5344CB8AC3E}">
        <p14:creationId xmlns:p14="http://schemas.microsoft.com/office/powerpoint/2010/main" val="416276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idx="4294967295"/>
          </p:nvPr>
        </p:nvSpPr>
        <p:spPr>
          <a:xfrm>
            <a:off x="450273" y="2996952"/>
            <a:ext cx="8229600" cy="1143000"/>
          </a:xfrm>
        </p:spPr>
        <p:txBody>
          <a:bodyPr>
            <a:noAutofit/>
          </a:bodyPr>
          <a:lstStyle/>
          <a:p>
            <a:pPr lvl="1" algn="ctr" rtl="0">
              <a:spcBef>
                <a:spcPct val="0"/>
              </a:spcBef>
            </a:pPr>
            <a:r>
              <a:rPr lang="en-US" sz="7200" b="1" dirty="0">
                <a:solidFill>
                  <a:schemeClr val="tx1">
                    <a:lumMod val="95000"/>
                    <a:lumOff val="5000"/>
                  </a:schemeClr>
                </a:solidFill>
                <a:latin typeface="Algerian" pitchFamily="82" charset="0"/>
                <a:cs typeface="Arial" panose="020B0604020202020204" pitchFamily="34" charset="0"/>
              </a:rPr>
              <a:t>THANK YOU</a:t>
            </a:r>
            <a:br>
              <a:rPr lang="en-US" sz="7200" b="1" dirty="0">
                <a:solidFill>
                  <a:schemeClr val="accent1">
                    <a:lumMod val="50000"/>
                  </a:schemeClr>
                </a:solidFill>
                <a:latin typeface="Algerian" pitchFamily="82" charset="0"/>
                <a:cs typeface="Arial" panose="020B0604020202020204" pitchFamily="34" charset="0"/>
              </a:rPr>
            </a:br>
            <a:endParaRPr lang="en-IN" sz="7200" dirty="0">
              <a:latin typeface="Algerian" pitchFamily="82" charset="0"/>
            </a:endParaRPr>
          </a:p>
        </p:txBody>
      </p:sp>
    </p:spTree>
    <p:extLst>
      <p:ext uri="{BB962C8B-B14F-4D97-AF65-F5344CB8AC3E}">
        <p14:creationId xmlns:p14="http://schemas.microsoft.com/office/powerpoint/2010/main" val="12671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115854" y="148902"/>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Abstract</a:t>
            </a:r>
          </a:p>
        </p:txBody>
      </p:sp>
      <p:sp>
        <p:nvSpPr>
          <p:cNvPr id="15" name="Content Placeholder 9"/>
          <p:cNvSpPr>
            <a:spLocks noGrp="1"/>
          </p:cNvSpPr>
          <p:nvPr>
            <p:ph sz="quarter" idx="1"/>
          </p:nvPr>
        </p:nvSpPr>
        <p:spPr>
          <a:xfrm>
            <a:off x="204056" y="829631"/>
            <a:ext cx="8735888" cy="5224477"/>
          </a:xfrm>
        </p:spPr>
        <p:txBody>
          <a:bodyPr anchor="ctr">
            <a:noAutofit/>
          </a:bodyPr>
          <a:lstStyle/>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presents a </a:t>
            </a:r>
            <a:r>
              <a:rPr lang="en-US" sz="2400" b="1" dirty="0">
                <a:latin typeface="Times New Roman" panose="02020603050405020304" pitchFamily="18" charset="0"/>
                <a:cs typeface="Times New Roman" panose="02020603050405020304" pitchFamily="18" charset="0"/>
              </a:rPr>
              <a:t>content-based movie recommendation system</a:t>
            </a:r>
            <a:r>
              <a:rPr lang="en-US" sz="2400" dirty="0">
                <a:latin typeface="Times New Roman" panose="02020603050405020304" pitchFamily="18" charset="0"/>
                <a:cs typeface="Times New Roman" panose="02020603050405020304" pitchFamily="18" charset="0"/>
              </a:rPr>
              <a:t> leveraging </a:t>
            </a:r>
            <a:r>
              <a:rPr lang="en-US" sz="2400" b="1" dirty="0">
                <a:latin typeface="Times New Roman" panose="02020603050405020304" pitchFamily="18" charset="0"/>
                <a:cs typeface="Times New Roman" panose="02020603050405020304" pitchFamily="18" charset="0"/>
              </a:rPr>
              <a:t>TF-IDF vectorization</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cosine similarity</a:t>
            </a:r>
            <a:r>
              <a:rPr lang="en-US" sz="2400" dirty="0">
                <a:latin typeface="Times New Roman" panose="02020603050405020304" pitchFamily="18" charset="0"/>
                <a:cs typeface="Times New Roman" panose="02020603050405020304" pitchFamily="18" charset="0"/>
              </a:rPr>
              <a:t> to suggest movies tailored to user preferences.</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analyzing attributes like genres, keywords, tagline, cast, and director, the system ensures precise and relevant recommendations. The project strives to bridge the gap between user preferences and movie discovery, ensuring an engaging and innovative experience.</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scalability includes incorporating machine learning models and deploying the application online to reach a wider audience.</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Addresses cold start problem, scalability issues, typo sensitivity.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3" name="Footer Placeholder 10"/>
          <p:cNvSpPr txBox="1">
            <a:spLocks/>
          </p:cNvSpPr>
          <p:nvPr/>
        </p:nvSpPr>
        <p:spPr>
          <a:xfrm>
            <a:off x="3657600" y="6378572"/>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err="1">
                <a:solidFill>
                  <a:schemeClr val="bg1"/>
                </a:solidFill>
                <a:latin typeface="Times New Roman" pitchFamily="18" charset="0"/>
                <a:cs typeface="Times New Roman" pitchFamily="18" charset="0"/>
              </a:rPr>
              <a:t>Dept</a:t>
            </a:r>
            <a:r>
              <a:rPr lang="en-US" sz="2000" b="1" dirty="0">
                <a:solidFill>
                  <a:schemeClr val="bg1"/>
                </a:solidFill>
                <a:latin typeface="Times New Roman" pitchFamily="18" charset="0"/>
                <a:cs typeface="Times New Roman" pitchFamily="18" charset="0"/>
              </a:rPr>
              <a:t> of CSE</a:t>
            </a:r>
          </a:p>
        </p:txBody>
      </p:sp>
      <p:pic>
        <p:nvPicPr>
          <p:cNvPr id="20"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21" name="pic"/>
          <p:cNvPicPr/>
          <p:nvPr/>
        </p:nvPicPr>
        <p:blipFill>
          <a:blip r:embed="rId4"/>
          <a:stretch>
            <a:fillRect/>
          </a:stretch>
        </p:blipFill>
        <p:spPr>
          <a:xfrm>
            <a:off x="115854" y="6202035"/>
            <a:ext cx="796098" cy="614020"/>
          </a:xfrm>
          <a:prstGeom prst="rect">
            <a:avLst/>
          </a:prstGeom>
        </p:spPr>
      </p:pic>
      <p:sp>
        <p:nvSpPr>
          <p:cNvPr id="2" name="TextBox 1"/>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40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115854" y="39163"/>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Introduction</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23FC9319-658C-43DB-9221-CA23D0EFA674}"/>
              </a:ext>
            </a:extLst>
          </p:cNvPr>
          <p:cNvSpPr>
            <a:spLocks noChangeArrowheads="1"/>
          </p:cNvSpPr>
          <p:nvPr/>
        </p:nvSpPr>
        <p:spPr bwMode="auto">
          <a:xfrm>
            <a:off x="348071" y="433201"/>
            <a:ext cx="844785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Recommender systems play a critical role in providing personalized suggestions for users in various domains.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focuses on creating a content-based movie recommendation system.</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suggests movies based on user input, considering metadata like genre, cast, director, and keywords.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employs TF-IDF vectorization to analyze textual data and cosine similarity to calculate closeness between movies.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Enhancements include dynamic poster fetching and a favorites management feature for better user interaction. </a:t>
            </a:r>
          </a:p>
        </p:txBody>
      </p:sp>
    </p:spTree>
    <p:extLst>
      <p:ext uri="{BB962C8B-B14F-4D97-AF65-F5344CB8AC3E}">
        <p14:creationId xmlns:p14="http://schemas.microsoft.com/office/powerpoint/2010/main" val="319734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179512" y="980728"/>
          <a:ext cx="8752525" cy="5091594"/>
        </p:xfrm>
        <a:graphic>
          <a:graphicData uri="http://schemas.openxmlformats.org/drawingml/2006/table">
            <a:tbl>
              <a:tblPr firstRow="1" bandRow="1">
                <a:tableStyleId>{5940675A-B579-460E-94D1-54222C63F5DA}</a:tableStyleId>
              </a:tblPr>
              <a:tblGrid>
                <a:gridCol w="2613252">
                  <a:extLst>
                    <a:ext uri="{9D8B030D-6E8A-4147-A177-3AD203B41FA5}">
                      <a16:colId xmlns:a16="http://schemas.microsoft.com/office/drawing/2014/main" val="20000"/>
                    </a:ext>
                  </a:extLst>
                </a:gridCol>
                <a:gridCol w="4087553">
                  <a:extLst>
                    <a:ext uri="{9D8B030D-6E8A-4147-A177-3AD203B41FA5}">
                      <a16:colId xmlns:a16="http://schemas.microsoft.com/office/drawing/2014/main" val="20001"/>
                    </a:ext>
                  </a:extLst>
                </a:gridCol>
                <a:gridCol w="2051720">
                  <a:extLst>
                    <a:ext uri="{9D8B030D-6E8A-4147-A177-3AD203B41FA5}">
                      <a16:colId xmlns:a16="http://schemas.microsoft.com/office/drawing/2014/main" val="20002"/>
                    </a:ext>
                  </a:extLst>
                </a:gridCol>
              </a:tblGrid>
              <a:tr h="1263283">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816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Movie Recommendation System using Cosine Similarity and KNN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cosine similarity and KNN for recommendations, solving cold-start and scalability challenges.</a:t>
                      </a:r>
                      <a:endParaRPr lang="en-IN" dirty="0"/>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IJEAT, June 2020</a:t>
                      </a:r>
                      <a:endParaRPr lang="en-IN" dirty="0"/>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16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Machine Learning Model for Movie Recommendation System</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t>Proposes a machine learning-based recommendation system using collaborative filtering and content-based filtering approaches.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 Journal of Advanced Research in Engineering and Technology, April 2020</a:t>
                      </a:r>
                      <a:endParaRPr lang="en-IN" dirty="0"/>
                    </a:p>
                    <a:p>
                      <a:endParaRPr lang="en-IN" dirty="0"/>
                    </a:p>
                  </a:txBody>
                  <a:tcPr/>
                </a:tc>
                <a:extLst>
                  <a:ext uri="{0D108BD9-81ED-4DB2-BD59-A6C34878D82A}">
                    <a16:rowId xmlns:a16="http://schemas.microsoft.com/office/drawing/2014/main" val="10002"/>
                  </a:ext>
                </a:extLst>
              </a:tr>
            </a:tbl>
          </a:graphicData>
        </a:graphic>
      </p:graphicFrame>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9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228600" y="980728"/>
          <a:ext cx="8686800" cy="4968553"/>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166443">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696977">
                <a:tc>
                  <a:txBody>
                    <a:bodyPr/>
                    <a:lstStyle/>
                    <a:p>
                      <a:r>
                        <a:rPr lang="en-US" dirty="0"/>
                        <a:t>Movie Recommendation System Using Content-Based Filtering and Cosine Similarity</a:t>
                      </a:r>
                      <a:endParaRPr lang="en-IN" dirty="0">
                        <a:latin typeface="Times New Roman" pitchFamily="18" charset="0"/>
                        <a:cs typeface="Times New Roman" pitchFamily="18" charset="0"/>
                      </a:endParaRPr>
                    </a:p>
                  </a:txBody>
                  <a:tcPr/>
                </a:tc>
                <a:tc>
                  <a:txBody>
                    <a:bodyPr/>
                    <a:lstStyle/>
                    <a:p>
                      <a:r>
                        <a:rPr lang="en-US" dirty="0"/>
                        <a:t>Implements content-based filtering with cosine similarity and Euclidean distance for genre-based suggestions.</a:t>
                      </a:r>
                      <a:endParaRPr lang="en-IN" dirty="0">
                        <a:latin typeface="Times New Roman" pitchFamily="18" charset="0"/>
                        <a:cs typeface="Times New Roman" pitchFamily="18" charset="0"/>
                      </a:endParaRPr>
                    </a:p>
                  </a:txBody>
                  <a:tcPr/>
                </a:tc>
                <a:tc>
                  <a:txBody>
                    <a:bodyPr/>
                    <a:lstStyle/>
                    <a:p>
                      <a:r>
                        <a:rPr lang="en-US" dirty="0"/>
                        <a:t>NCECA Proceedings, 2022</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05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Recommendation System using Content-Based Filtering with TF-IDF Vectorization and </a:t>
                      </a:r>
                      <a:r>
                        <a:rPr lang="en-US" dirty="0" err="1"/>
                        <a:t>Levenshtein</a:t>
                      </a:r>
                      <a:r>
                        <a:rPr lang="en-US" dirty="0"/>
                        <a:t> Distance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Combines content-based filtering, TF-IDF, and </a:t>
                      </a:r>
                      <a:r>
                        <a:rPr lang="en-US" dirty="0" err="1"/>
                        <a:t>Levenshtein</a:t>
                      </a:r>
                      <a:r>
                        <a:rPr lang="en-US" dirty="0"/>
                        <a:t> distance to address the cold-start problem.</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IJARSCT, May 2022​</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94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Objectives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6</a:t>
            </a:fld>
            <a:endParaRPr lang="en-US"/>
          </a:p>
        </p:txBody>
      </p:sp>
      <p:pic>
        <p:nvPicPr>
          <p:cNvPr id="7" name="Picture 2"/>
          <p:cNvPicPr>
            <a:picLocks noChangeAspect="1" noChangeArrowheads="1"/>
          </p:cNvPicPr>
          <p:nvPr/>
        </p:nvPicPr>
        <p:blipFill>
          <a:blip r:embed="rId2"/>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8DF5BCA-4094-4D83-94E4-E654EDF73E9B}"/>
              </a:ext>
            </a:extLst>
          </p:cNvPr>
          <p:cNvSpPr>
            <a:spLocks noGrp="1" noChangeArrowheads="1"/>
          </p:cNvSpPr>
          <p:nvPr>
            <p:ph idx="1"/>
          </p:nvPr>
        </p:nvSpPr>
        <p:spPr bwMode="auto">
          <a:xfrm>
            <a:off x="611560" y="1398241"/>
            <a:ext cx="792088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content-based movie recommendation system for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suggestions.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TF-IDF Vectorization and Cosine Similarity to measure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movie similarity.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an interactive web application for seamless user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scalability and efficiency for handling large movie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Block Diagram</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2" name="Content Placeholder 9"/>
          <p:cNvSpPr>
            <a:spLocks noGrp="1"/>
          </p:cNvSpPr>
          <p:nvPr>
            <p:ph sz="quarter" idx="1"/>
          </p:nvPr>
        </p:nvSpPr>
        <p:spPr>
          <a:xfrm>
            <a:off x="275796" y="980728"/>
            <a:ext cx="8616683" cy="4968552"/>
          </a:xfrm>
        </p:spPr>
        <p:txBody>
          <a:bodyPr anchor="ctr">
            <a:noAutofit/>
          </a:bodyPr>
          <a:lstStyle/>
          <a:p>
            <a:pPr marL="22860" lvl="1" indent="0">
              <a:lnSpc>
                <a:spcPct val="150000"/>
              </a:lnSpc>
              <a:spcAft>
                <a:spcPts val="600"/>
              </a:spcAft>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3"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5"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AC25299-4BC3-4A25-9C81-60331400D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1050735"/>
            <a:ext cx="7200800" cy="4814535"/>
          </a:xfrm>
          <a:prstGeom prst="rect">
            <a:avLst/>
          </a:prstGeom>
          <a:ln>
            <a:solidFill>
              <a:schemeClr val="tx1"/>
            </a:solidFill>
          </a:ln>
        </p:spPr>
      </p:pic>
    </p:spTree>
    <p:extLst>
      <p:ext uri="{BB962C8B-B14F-4D97-AF65-F5344CB8AC3E}">
        <p14:creationId xmlns:p14="http://schemas.microsoft.com/office/powerpoint/2010/main" val="42587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Existing System</a:t>
            </a:r>
          </a:p>
        </p:txBody>
      </p:sp>
      <p:sp>
        <p:nvSpPr>
          <p:cNvPr id="15" name="Content Placeholder 9"/>
          <p:cNvSpPr>
            <a:spLocks noGrp="1"/>
          </p:cNvSpPr>
          <p:nvPr>
            <p:ph sz="quarter" idx="1"/>
          </p:nvPr>
        </p:nvSpPr>
        <p:spPr>
          <a:xfrm>
            <a:off x="266700" y="980728"/>
            <a:ext cx="8447856" cy="4896544"/>
          </a:xfrm>
        </p:spPr>
        <p:txBody>
          <a:bodyPr anchor="ctr">
            <a:noAutofit/>
          </a:bodyPr>
          <a:lstStyle/>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r>
              <a:rPr lang="en-US" sz="2400" dirty="0">
                <a:latin typeface="Times New Roman" panose="02020603050405020304" pitchFamily="18" charset="0"/>
                <a:cs typeface="Times New Roman" panose="02020603050405020304" pitchFamily="18" charset="0"/>
              </a:rPr>
              <a:t>Many existing systems use collaborative filtering, requiring user interaction data like ratings or watch history and heavy reliance on datasets with user-specific preferences, making them less adaptable for diverse users.</a:t>
            </a:r>
          </a:p>
          <a:p>
            <a:pPr marL="365760" lvl="1" indent="-342900">
              <a:lnSpc>
                <a:spcPct val="150000"/>
              </a:lnSpc>
              <a:spcAft>
                <a:spcPts val="600"/>
              </a:spcAft>
              <a:buFont typeface="Arial" panose="020B0604020202020204" pitchFamily="34" charset="0"/>
              <a:buChar char="•"/>
            </a:pPr>
            <a:r>
              <a:rPr lang="en-US" sz="2400" dirty="0">
                <a:solidFill>
                  <a:schemeClr val="tx1">
                    <a:lumMod val="95000"/>
                    <a:lumOff val="5000"/>
                  </a:schemeClr>
                </a:solidFill>
                <a:latin typeface="Times New Roman" pitchFamily="18" charset="0"/>
                <a:cs typeface="Times New Roman" pitchFamily="18" charset="0"/>
              </a:rPr>
              <a:t>Limitations: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Cold start problem and scalability issues.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Typo sensitivity in user inputs.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Limited personalization due to reliance on user data.</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Static recommendations and lack of real-time adaptation.</a:t>
            </a: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25379" y="69793"/>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Proposed System</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BB657A1-EB3D-467C-A92A-B402CEAC9361}"/>
              </a:ext>
            </a:extLst>
          </p:cNvPr>
          <p:cNvSpPr>
            <a:spLocks noChangeArrowheads="1"/>
          </p:cNvSpPr>
          <p:nvPr/>
        </p:nvSpPr>
        <p:spPr bwMode="auto">
          <a:xfrm>
            <a:off x="288582" y="749110"/>
            <a:ext cx="85200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content-based movie recommendation system analyzing movie metadata using TF-IDF and cosine similarity.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Resolves the "cold start" problem by focusing on movie attributes rather than user history.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fetches movie posters using TMDB API for better user engagement.</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search suggestion feature for enhanced user experience.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manage favorites and explore genres interactively. </a:t>
            </a:r>
          </a:p>
        </p:txBody>
      </p:sp>
    </p:spTree>
    <p:extLst>
      <p:ext uri="{BB962C8B-B14F-4D97-AF65-F5344CB8AC3E}">
        <p14:creationId xmlns:p14="http://schemas.microsoft.com/office/powerpoint/2010/main" val="261133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8453</TotalTime>
  <Words>1283</Words>
  <Application>Microsoft Office PowerPoint</Application>
  <PresentationFormat>On-screen Show (4:3)</PresentationFormat>
  <Paragraphs>234</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Courier New</vt:lpstr>
      <vt:lpstr>Times New Roman</vt:lpstr>
      <vt:lpstr>Wingdings</vt:lpstr>
      <vt:lpstr>Office Theme</vt:lpstr>
      <vt:lpstr>PowerPoint Presentation</vt:lpstr>
      <vt:lpstr>Abstract</vt:lpstr>
      <vt:lpstr>Introduction</vt:lpstr>
      <vt:lpstr>Literature Survey</vt:lpstr>
      <vt:lpstr>Literature Survey</vt:lpstr>
      <vt:lpstr>Objectives</vt:lpstr>
      <vt:lpstr>Block Diagram</vt:lpstr>
      <vt:lpstr>Existing System</vt:lpstr>
      <vt:lpstr>Proposed System</vt:lpstr>
      <vt:lpstr>Methodology</vt:lpstr>
      <vt:lpstr>Algorithm/Techniques/Tools Used</vt:lpstr>
      <vt:lpstr>Hardware/Software Requirements</vt:lpstr>
      <vt:lpstr>Implementation Flow</vt:lpstr>
      <vt:lpstr>Expected Outcomes</vt:lpstr>
      <vt:lpstr>References</vt:lpstr>
      <vt:lpstr>Future Enhancements</vt:lpstr>
      <vt:lpstr>Sample output</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Renu Chandrasekaran</cp:lastModifiedBy>
  <cp:revision>677</cp:revision>
  <cp:lastPrinted>2015-01-27T07:14:54Z</cp:lastPrinted>
  <dcterms:created xsi:type="dcterms:W3CDTF">2015-01-20T17:55:11Z</dcterms:created>
  <dcterms:modified xsi:type="dcterms:W3CDTF">2025-03-17T17:39:47Z</dcterms:modified>
</cp:coreProperties>
</file>