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717179" y="2611041"/>
            <a:ext cx="8610600" cy="2677656"/>
          </a:xfrm>
          <a:prstGeom prst="rect">
            <a:avLst/>
          </a:prstGeom>
          <a:noFill/>
        </p:spPr>
        <p:txBody>
          <a:bodyPr wrap="square" lIns="91440" tIns="45720" rIns="91440" bIns="45720" rtlCol="0" anchor="t">
            <a:spAutoFit/>
          </a:bodyPr>
          <a:lstStyle/>
          <a:p>
            <a:r>
              <a:rPr lang="en-US" sz="2400" dirty="0"/>
              <a:t>STUDENT NAME:</a:t>
            </a:r>
            <a:r>
              <a:rPr lang="en-GB" sz="2400" dirty="0"/>
              <a:t>D.</a:t>
            </a:r>
            <a:r>
              <a:rPr lang="en-US" sz="2400" dirty="0"/>
              <a:t> </a:t>
            </a:r>
            <a:r>
              <a:rPr lang="en-GB" sz="2400" dirty="0"/>
              <a:t>Renugambal </a:t>
            </a:r>
            <a:endParaRPr lang="en-US" sz="2400" dirty="0"/>
          </a:p>
          <a:p>
            <a:r>
              <a:rPr lang="en-US" sz="2400" dirty="0"/>
              <a:t>REGISTER NO AND NMID: </a:t>
            </a:r>
            <a:r>
              <a:rPr lang="en-GB" sz="2400" dirty="0"/>
              <a:t>24724u09029/CC3ADA96D74E65B9D9C43F2E8387C329</a:t>
            </a:r>
            <a:endParaRPr lang="en-US" sz="2400" dirty="0">
              <a:cs typeface="Calibri"/>
            </a:endParaRPr>
          </a:p>
          <a:p>
            <a:r>
              <a:rPr lang="en-US" sz="2400" dirty="0"/>
              <a:t>DEPARTMENT: </a:t>
            </a:r>
            <a:r>
              <a:rPr lang="en-GB" sz="2400" dirty="0"/>
              <a:t>BCA</a:t>
            </a:r>
            <a:endParaRPr lang="en-US" sz="2400" dirty="0"/>
          </a:p>
          <a:p>
            <a:r>
              <a:rPr lang="en-US" sz="2400" dirty="0"/>
              <a:t>COLLEGE: COLLEGE/ </a:t>
            </a:r>
            <a:r>
              <a:rPr lang="en-GB" sz="2400" dirty="0"/>
              <a:t>UNIVERSITYC
CHEZHIAN ARTS AND SCIENCE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578894" y="1116745"/>
            <a:ext cx="7447359" cy="6124754"/>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GB" sz="2800" dirty="0">
                <a:solidFill>
                  <a:schemeClr val="tx2"/>
                </a:solidFill>
                <a:latin typeface="Times New Roman" panose="02020603050405020304" pitchFamily="18" charset="0"/>
                <a:cs typeface="Times New Roman" panose="02020603050405020304" pitchFamily="18" charset="0"/>
              </a:rPr>
              <a:t>Job portal website Result:</a:t>
            </a:r>
            <a:endParaRPr lang="en-GB" sz="2800" dirty="0">
              <a:latin typeface="Times New Roman" panose="02020603050405020304" pitchFamily="18" charset="0"/>
              <a:cs typeface="Times New Roman" panose="02020603050405020304" pitchFamily="18" charset="0"/>
            </a:endParaRPr>
          </a:p>
          <a:p>
            <a:r>
              <a:rPr lang="en-GB" sz="2800" dirty="0">
                <a:latin typeface="Times New Roman" panose="02020603050405020304" pitchFamily="18" charset="0"/>
                <a:cs typeface="Times New Roman" panose="02020603050405020304" pitchFamily="18" charset="0"/>
              </a:rPr>
              <a:t>-Digital portfolio </a:t>
            </a:r>
          </a:p>
          <a:p>
            <a:r>
              <a:rPr lang="en-GB" sz="2800" dirty="0">
                <a:latin typeface="Times New Roman" panose="02020603050405020304" pitchFamily="18" charset="0"/>
                <a:cs typeface="Times New Roman" panose="02020603050405020304" pitchFamily="18" charset="0"/>
              </a:rPr>
              <a:t>-AI generated skill gap analysis </a:t>
            </a:r>
          </a:p>
          <a:p>
            <a:r>
              <a:rPr lang="en-GB" sz="2800" dirty="0">
                <a:latin typeface="Times New Roman" panose="02020603050405020304" pitchFamily="18" charset="0"/>
                <a:cs typeface="Times New Roman" panose="02020603050405020304" pitchFamily="18" charset="0"/>
              </a:rPr>
              <a:t>-Role recommendations with %match</a:t>
            </a:r>
          </a:p>
          <a:p>
            <a:r>
              <a:rPr lang="en-GB" sz="2800" dirty="0">
                <a:latin typeface="Times New Roman" panose="02020603050405020304" pitchFamily="18" charset="0"/>
                <a:cs typeface="Times New Roman" panose="02020603050405020304" pitchFamily="18" charset="0"/>
              </a:rPr>
              <a:t>-Learning resources mapped to career goals </a:t>
            </a:r>
          </a:p>
          <a:p>
            <a:endParaRPr lang="en-GB" sz="2800" dirty="0">
              <a:latin typeface="Times New Roman" panose="02020603050405020304" pitchFamily="18" charset="0"/>
              <a:cs typeface="Times New Roman" panose="02020603050405020304" pitchFamily="18" charset="0"/>
            </a:endParaRPr>
          </a:p>
          <a:p>
            <a:r>
              <a:rPr lang="en-GB" sz="2800" dirty="0">
                <a:solidFill>
                  <a:schemeClr val="tx2"/>
                </a:solidFill>
                <a:latin typeface="Times New Roman" panose="02020603050405020304" pitchFamily="18" charset="0"/>
                <a:cs typeface="Times New Roman" panose="02020603050405020304" pitchFamily="18" charset="0"/>
              </a:rPr>
              <a:t>Screenshot:</a:t>
            </a:r>
          </a:p>
          <a:p>
            <a:r>
              <a:rPr lang="en-GB" sz="2800" dirty="0">
                <a:latin typeface="Times New Roman" panose="02020603050405020304" pitchFamily="18" charset="0"/>
                <a:cs typeface="Times New Roman" panose="02020603050405020304" pitchFamily="18" charset="0"/>
              </a:rPr>
              <a:t>-Portfolio page</a:t>
            </a:r>
          </a:p>
          <a:p>
            <a:r>
              <a:rPr lang="en-GB" sz="2800" dirty="0">
                <a:latin typeface="Times New Roman" panose="02020603050405020304" pitchFamily="18" charset="0"/>
                <a:cs typeface="Times New Roman" panose="02020603050405020304" pitchFamily="18" charset="0"/>
              </a:rPr>
              <a:t>-Career guidance</a:t>
            </a:r>
          </a:p>
          <a:p>
            <a:r>
              <a:rPr lang="en-GB" sz="2800" dirty="0">
                <a:latin typeface="Times New Roman" panose="02020603050405020304" pitchFamily="18" charset="0"/>
                <a:cs typeface="Times New Roman" panose="02020603050405020304" pitchFamily="18" charset="0"/>
              </a:rPr>
              <a:t>-dashboard</a:t>
            </a:r>
          </a:p>
          <a:p>
            <a:endParaRPr lang="en-GB" sz="2800" dirty="0">
              <a:latin typeface="Times New Roman" panose="02020603050405020304" pitchFamily="18" charset="0"/>
              <a:cs typeface="Times New Roman" panose="02020603050405020304" pitchFamily="18" charset="0"/>
            </a:endParaRPr>
          </a:p>
          <a:p>
            <a:endParaRPr lang="en-GB" sz="2800" dirty="0">
              <a:solidFill>
                <a:schemeClr val="tx2"/>
              </a:solidFill>
              <a:latin typeface="Times New Roman" panose="02020603050405020304" pitchFamily="18" charset="0"/>
              <a:cs typeface="Times New Roman" panose="02020603050405020304" pitchFamily="18" charset="0"/>
            </a:endParaRPr>
          </a:p>
          <a:p>
            <a:endParaRPr lang="en-GB" sz="2800" dirty="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B3DB6AB1-2D67-7E29-17DF-0BBEE85045B5}"/>
              </a:ext>
            </a:extLst>
          </p:cNvPr>
          <p:cNvSpPr txBox="1"/>
          <p:nvPr/>
        </p:nvSpPr>
        <p:spPr>
          <a:xfrm>
            <a:off x="2836664" y="1469231"/>
            <a:ext cx="4994672" cy="3693319"/>
          </a:xfrm>
          <a:prstGeom prst="rect">
            <a:avLst/>
          </a:prstGeom>
          <a:noFill/>
        </p:spPr>
        <p:txBody>
          <a:bodyPr wrap="square">
            <a:spAutoFit/>
          </a:bodyPr>
          <a:lstStyle/>
          <a:p>
            <a:pPr>
              <a:buNone/>
            </a:pPr>
            <a:endParaRPr lang="en-GB" dirty="0"/>
          </a:p>
          <a:p>
            <a:pPr>
              <a:buNone/>
            </a:pPr>
            <a:endParaRPr lang="en-GB" b="1" dirty="0"/>
          </a:p>
          <a:p>
            <a:pPr>
              <a:buNone/>
            </a:pPr>
            <a:r>
              <a:rPr lang="en-GB" dirty="0"/>
              <a:t>The AI-powered career guidance platform helps students and job seekers make informed decisions about their future. By </a:t>
            </a:r>
            <a:r>
              <a:rPr lang="en-GB" dirty="0" err="1"/>
              <a:t>analyzing</a:t>
            </a:r>
            <a:r>
              <a:rPr lang="en-GB" dirty="0"/>
              <a:t> skills, interests, and goals, the system provides personalized career paths, learning recommendations, and job matches. It reduces confusion, saves time, and increases employability. With its smart portfolio, AI guidance, and mentor support, the platform acts as a </a:t>
            </a:r>
            <a:r>
              <a:rPr lang="en-GB" b="1" dirty="0"/>
              <a:t>complete digital career companion</a:t>
            </a:r>
            <a:r>
              <a:rPr lang="en-GB" dirty="0"/>
              <a:t> for users.</a:t>
            </a:r>
          </a:p>
          <a:p>
            <a:pPr>
              <a:buNone/>
            </a:pPr>
            <a:br>
              <a:rPr lang="en-GB" dirty="0"/>
            </a:br>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64338"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solidFill>
                <a:schemeClr val="accent1"/>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ctrTitle"/>
          </p:nvPr>
        </p:nvSpPr>
        <p:spPr>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1" name="Subtitle 20">
            <a:extLst>
              <a:ext uri="{FF2B5EF4-FFF2-40B4-BE49-F238E27FC236}">
                <a16:creationId xmlns:a16="http://schemas.microsoft.com/office/drawing/2014/main" id="{F5385575-2854-C659-8019-40704C2E6E1E}"/>
              </a:ext>
            </a:extLst>
          </p:cNvPr>
          <p:cNvSpPr>
            <a:spLocks noGrp="1"/>
          </p:cNvSpPr>
          <p:nvPr>
            <p:ph type="subTitle" idx="4"/>
          </p:nvPr>
        </p:nvSpPr>
        <p:spPr>
          <a:xfrm>
            <a:off x="1518022" y="3099629"/>
            <a:ext cx="9492543" cy="830997"/>
          </a:xfrm>
        </p:spPr>
        <p:txBody>
          <a:bodyPr/>
          <a:lstStyle/>
          <a:p>
            <a:r>
              <a:rPr lang="en-GB" sz="3600">
                <a:solidFill>
                  <a:schemeClr val="tx2"/>
                </a:solidFill>
              </a:rPr>
              <a:t>AI powered career Guidance platform:</a:t>
            </a:r>
          </a:p>
          <a:p>
            <a:endParaRPr lang="en-US"/>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249AB2B-174F-5266-010D-5AB0DE3971F8}"/>
              </a:ext>
            </a:extLst>
          </p:cNvPr>
          <p:cNvSpPr txBox="1"/>
          <p:nvPr/>
        </p:nvSpPr>
        <p:spPr>
          <a:xfrm>
            <a:off x="1982391" y="1695449"/>
            <a:ext cx="6357937" cy="2031325"/>
          </a:xfrm>
          <a:prstGeom prst="rect">
            <a:avLst/>
          </a:prstGeom>
          <a:noFill/>
        </p:spPr>
        <p:txBody>
          <a:bodyPr wrap="square">
            <a:spAutoFit/>
          </a:bodyPr>
          <a:lstStyle/>
          <a:p>
            <a:pPr>
              <a:buNone/>
            </a:pPr>
            <a:endParaRPr lang="en-GB"/>
          </a:p>
          <a:p>
            <a:pPr>
              <a:buFont typeface="Arial" panose="020B0604020202020204" pitchFamily="34" charset="0"/>
              <a:buChar char="•"/>
            </a:pPr>
            <a:r>
              <a:rPr lang="en-GB"/>
              <a:t>Lack of proper career guidance for students.</a:t>
            </a:r>
          </a:p>
          <a:p>
            <a:pPr>
              <a:buFont typeface="Arial" panose="020B0604020202020204" pitchFamily="34" charset="0"/>
              <a:buChar char="•"/>
            </a:pPr>
            <a:r>
              <a:rPr lang="en-GB"/>
              <a:t>Decisions based on peer/family pressure, not skills or interests.</a:t>
            </a:r>
          </a:p>
          <a:p>
            <a:pPr>
              <a:buFont typeface="Arial" panose="020B0604020202020204" pitchFamily="34" charset="0"/>
              <a:buChar char="•"/>
            </a:pPr>
            <a:r>
              <a:rPr lang="en-GB"/>
              <a:t>Limited access to affordable counseling, especially in rural areas.</a:t>
            </a:r>
          </a:p>
          <a:p>
            <a:pPr>
              <a:buFont typeface="Arial" panose="020B0604020202020204" pitchFamily="34" charset="0"/>
              <a:buChar char="•"/>
            </a:pPr>
            <a:r>
              <a:rPr lang="en-GB"/>
              <a:t>Unawareness of new and emerging career opportunities.</a:t>
            </a:r>
          </a:p>
          <a:p>
            <a:pPr>
              <a:buFont typeface="Arial" panose="020B0604020202020204" pitchFamily="34" charset="0"/>
              <a:buChar char="•"/>
            </a:pPr>
            <a:r>
              <a:rPr lang="en-GB"/>
              <a:t>Leads to wrong career choices, skill-job mismatch, and unemployment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9AF18E1-3412-3F00-027B-CB8C76C22D49}"/>
              </a:ext>
            </a:extLst>
          </p:cNvPr>
          <p:cNvSpPr txBox="1"/>
          <p:nvPr/>
        </p:nvSpPr>
        <p:spPr>
          <a:xfrm>
            <a:off x="1339453" y="2019300"/>
            <a:ext cx="7471172" cy="2862322"/>
          </a:xfrm>
          <a:prstGeom prst="rect">
            <a:avLst/>
          </a:prstGeom>
          <a:noFill/>
        </p:spPr>
        <p:txBody>
          <a:bodyPr wrap="square">
            <a:spAutoFit/>
          </a:bodyPr>
          <a:lstStyle/>
          <a:p>
            <a:pPr>
              <a:buNone/>
            </a:pPr>
            <a:endParaRPr lang="en-GB" b="1"/>
          </a:p>
          <a:p>
            <a:pPr>
              <a:buNone/>
            </a:pPr>
            <a:r>
              <a:rPr lang="en-GB"/>
              <a:t>The </a:t>
            </a:r>
            <a:r>
              <a:rPr lang="en-GB" b="1"/>
              <a:t>AI-Powered Career Guidance Platform</a:t>
            </a:r>
            <a:r>
              <a:rPr lang="en-GB"/>
              <a:t> is designed to help students make informed career choices through </a:t>
            </a:r>
            <a:r>
              <a:rPr lang="en-GB" b="1"/>
              <a:t>personalized, data-driven recommendations</a:t>
            </a:r>
            <a:r>
              <a:rPr lang="en-GB"/>
              <a:t>. By analyzing a student’s </a:t>
            </a:r>
            <a:r>
              <a:rPr lang="en-GB" b="1"/>
              <a:t>skills, interests, academic performance, and market trends</a:t>
            </a:r>
            <a:r>
              <a:rPr lang="en-GB"/>
              <a:t>, the platform uses </a:t>
            </a:r>
            <a:r>
              <a:rPr lang="en-GB" b="1"/>
              <a:t>Artificial Intelligence and Machine Learning</a:t>
            </a:r>
            <a:r>
              <a:rPr lang="en-GB"/>
              <a:t> to suggest suitable career paths.</a:t>
            </a:r>
          </a:p>
          <a:p>
            <a:pPr>
              <a:buNone/>
            </a:pPr>
            <a:r>
              <a:rPr lang="en-GB"/>
              <a:t>It provides:</a:t>
            </a:r>
          </a:p>
          <a:p>
            <a:pPr>
              <a:buFont typeface="Arial" panose="020B0604020202020204" pitchFamily="34" charset="0"/>
              <a:buChar char="•"/>
            </a:pPr>
            <a:r>
              <a:rPr lang="en-GB" b="1"/>
              <a:t>Aptitude &amp; skill assessments</a:t>
            </a:r>
            <a:endParaRPr lang="en-GB"/>
          </a:p>
          <a:p>
            <a:pPr>
              <a:buFont typeface="Arial" panose="020B0604020202020204" pitchFamily="34" charset="0"/>
              <a:buChar char="•"/>
            </a:pPr>
            <a:r>
              <a:rPr lang="en-GB" b="1"/>
              <a:t>AI-based career recommendations</a:t>
            </a:r>
            <a:endParaRPr lang="en-GB"/>
          </a:p>
          <a:p>
            <a:pPr>
              <a:buFont typeface="Arial" panose="020B0604020202020204" pitchFamily="34" charset="0"/>
              <a:buChar char="•"/>
            </a:pPr>
            <a:r>
              <a:rPr lang="en-GB" b="1"/>
              <a:t>Guidance on higher educa </a:t>
            </a: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168CDB9-1C3D-C07A-DBBC-5AD48B23D2BB}"/>
              </a:ext>
            </a:extLst>
          </p:cNvPr>
          <p:cNvSpPr txBox="1"/>
          <p:nvPr/>
        </p:nvSpPr>
        <p:spPr>
          <a:xfrm>
            <a:off x="2098477" y="2285999"/>
            <a:ext cx="5759648" cy="1477328"/>
          </a:xfrm>
          <a:prstGeom prst="rect">
            <a:avLst/>
          </a:prstGeom>
          <a:noFill/>
        </p:spPr>
        <p:txBody>
          <a:bodyPr wrap="square">
            <a:spAutoFit/>
          </a:bodyPr>
          <a:lstStyle/>
          <a:p>
            <a:pPr>
              <a:buNone/>
            </a:pPr>
            <a:r>
              <a:rPr lang="en-GB" b="1" dirty="0"/>
              <a:t>1.Schooll Students (Class 9–12)</a:t>
            </a:r>
          </a:p>
          <a:p>
            <a:pPr>
              <a:buNone/>
            </a:pPr>
            <a:r>
              <a:rPr lang="en-GB" b="1" dirty="0"/>
              <a:t>2.Collegee Students / Graduates</a:t>
            </a:r>
            <a:r>
              <a:rPr lang="en-GB" dirty="0"/>
              <a:t> </a:t>
            </a:r>
          </a:p>
          <a:p>
            <a:pPr>
              <a:buNone/>
            </a:pPr>
            <a:r>
              <a:rPr lang="en-GB" dirty="0"/>
              <a:t>3.Job</a:t>
            </a:r>
            <a:r>
              <a:rPr lang="en-GB" b="1" dirty="0"/>
              <a:t> Seekers / </a:t>
            </a:r>
            <a:r>
              <a:rPr lang="en-GB" b="1" dirty="0" err="1"/>
              <a:t>Freshers</a:t>
            </a:r>
            <a:r>
              <a:rPr lang="en-GB" dirty="0"/>
              <a:t> </a:t>
            </a:r>
          </a:p>
          <a:p>
            <a:r>
              <a:rPr lang="en-GB" dirty="0"/>
              <a:t>4.Educational</a:t>
            </a:r>
            <a:r>
              <a:rPr lang="en-GB" b="1" dirty="0"/>
              <a:t> Institutions</a:t>
            </a:r>
            <a:r>
              <a:rPr lang="en-GB" dirty="0"/>
              <a:t> </a:t>
            </a:r>
          </a:p>
          <a:p>
            <a:r>
              <a:rPr lang="en-GB" dirty="0"/>
              <a:t>5.Parents</a:t>
            </a:r>
            <a:r>
              <a:rPr lang="en-GB" b="1" dirty="0"/>
              <a:t> &amp; Teachers</a:t>
            </a:r>
            <a:r>
              <a:rPr lang="en-GB"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F47BD8C-3286-83ED-4E81-FC1BACE060AE}"/>
              </a:ext>
            </a:extLst>
          </p:cNvPr>
          <p:cNvSpPr txBox="1"/>
          <p:nvPr/>
        </p:nvSpPr>
        <p:spPr>
          <a:xfrm>
            <a:off x="3079591" y="1695450"/>
            <a:ext cx="4742815" cy="4524315"/>
          </a:xfrm>
          <a:prstGeom prst="rect">
            <a:avLst/>
          </a:prstGeom>
          <a:noFill/>
        </p:spPr>
        <p:txBody>
          <a:bodyPr wrap="square">
            <a:spAutoFit/>
          </a:bodyPr>
          <a:lstStyle/>
          <a:p>
            <a:pPr>
              <a:buNone/>
            </a:pPr>
            <a:endParaRPr lang="en-GB" dirty="0"/>
          </a:p>
          <a:p>
            <a:pPr>
              <a:buNone/>
            </a:pPr>
            <a:endParaRPr lang="en-GB" b="1" dirty="0"/>
          </a:p>
          <a:p>
            <a:pPr>
              <a:buFont typeface="Arial" panose="020B0604020202020204" pitchFamily="34" charset="0"/>
              <a:buChar char="•"/>
            </a:pPr>
            <a:r>
              <a:rPr lang="en-GB" b="1" dirty="0"/>
              <a:t>Programming Language</a:t>
            </a:r>
            <a:endParaRPr lang="en-GB" dirty="0"/>
          </a:p>
          <a:p>
            <a:pPr>
              <a:buFont typeface="Arial" panose="020B0604020202020204" pitchFamily="34" charset="0"/>
              <a:buChar char="•"/>
            </a:pPr>
            <a:r>
              <a:rPr lang="en-GB" b="1" dirty="0"/>
              <a:t>AI/ML Frameworks</a:t>
            </a:r>
            <a:endParaRPr lang="en-GB" dirty="0"/>
          </a:p>
          <a:p>
            <a:pPr>
              <a:buFont typeface="Arial" panose="020B0604020202020204" pitchFamily="34" charset="0"/>
              <a:buChar char="•"/>
            </a:pPr>
            <a:r>
              <a:rPr lang="en-GB" b="1" dirty="0"/>
              <a:t>Natural Language Processing (NLP)</a:t>
            </a:r>
            <a:endParaRPr lang="en-GB" dirty="0"/>
          </a:p>
          <a:p>
            <a:pPr>
              <a:buFont typeface="Arial" panose="020B0604020202020204" pitchFamily="34" charset="0"/>
              <a:buChar char="•"/>
            </a:pPr>
            <a:r>
              <a:rPr lang="en-GB" b="1" dirty="0"/>
              <a:t>Database</a:t>
            </a:r>
            <a:endParaRPr lang="en-GB" dirty="0"/>
          </a:p>
          <a:p>
            <a:pPr>
              <a:buFont typeface="Arial" panose="020B0604020202020204" pitchFamily="34" charset="0"/>
              <a:buChar char="•"/>
            </a:pPr>
            <a:r>
              <a:rPr lang="en-GB" b="1" dirty="0"/>
              <a:t>Cloud Services</a:t>
            </a:r>
            <a:endParaRPr lang="en-GB" dirty="0"/>
          </a:p>
          <a:p>
            <a:pPr>
              <a:buFont typeface="Arial" panose="020B0604020202020204" pitchFamily="34" charset="0"/>
              <a:buChar char="•"/>
            </a:pPr>
            <a:r>
              <a:rPr lang="en-GB" b="1" dirty="0"/>
              <a:t>Frontend</a:t>
            </a:r>
            <a:endParaRPr lang="en-GB" dirty="0"/>
          </a:p>
          <a:p>
            <a:pPr>
              <a:buFont typeface="Arial" panose="020B0604020202020204" pitchFamily="34" charset="0"/>
              <a:buChar char="•"/>
            </a:pPr>
            <a:r>
              <a:rPr lang="en-GB" b="1" dirty="0"/>
              <a:t>Backend</a:t>
            </a:r>
            <a:endParaRPr lang="en-GB" dirty="0"/>
          </a:p>
          <a:p>
            <a:pPr>
              <a:buNone/>
            </a:pPr>
            <a:endParaRPr lang="en-GB" dirty="0"/>
          </a:p>
          <a:p>
            <a:pPr>
              <a:buNone/>
            </a:pPr>
            <a:r>
              <a:rPr lang="en-GB" b="1" dirty="0"/>
              <a:t>⚙️ Techniques</a:t>
            </a:r>
          </a:p>
          <a:p>
            <a:pPr>
              <a:buFont typeface="Arial" panose="020B0604020202020204" pitchFamily="34" charset="0"/>
              <a:buChar char="•"/>
            </a:pPr>
            <a:r>
              <a:rPr lang="en-GB" b="1" dirty="0"/>
              <a:t>Machine Learning Algorithms</a:t>
            </a:r>
            <a:r>
              <a:rPr lang="en-GB" dirty="0"/>
              <a:t> </a:t>
            </a:r>
          </a:p>
          <a:p>
            <a:pPr>
              <a:buFont typeface="Arial" panose="020B0604020202020204" pitchFamily="34" charset="0"/>
              <a:buChar char="•"/>
            </a:pPr>
            <a:r>
              <a:rPr lang="en-GB" b="1" dirty="0"/>
              <a:t>Natural Language Processing (NLP)</a:t>
            </a:r>
            <a:r>
              <a:rPr lang="en-GB" dirty="0"/>
              <a:t> </a:t>
            </a:r>
          </a:p>
          <a:p>
            <a:pPr>
              <a:buFont typeface="Arial" panose="020B0604020202020204" pitchFamily="34" charset="0"/>
              <a:buChar char="•"/>
            </a:pPr>
            <a:r>
              <a:rPr lang="en-GB" b="1" dirty="0"/>
              <a:t>Data Mining &amp; Analysis</a:t>
            </a:r>
            <a:r>
              <a:rPr lang="en-GB" dirty="0"/>
              <a:t>  </a:t>
            </a:r>
          </a:p>
          <a:p>
            <a:pPr>
              <a:buFont typeface="Arial" panose="020B0604020202020204" pitchFamily="34" charset="0"/>
              <a:buChar char="•"/>
            </a:pPr>
            <a:r>
              <a:rPr lang="en-GB" b="1" dirty="0"/>
              <a:t>Predictive Analytics</a:t>
            </a:r>
            <a:r>
              <a:rPr lang="en-GB" dirty="0"/>
              <a:t> </a:t>
            </a:r>
          </a:p>
          <a:p>
            <a:pPr>
              <a:buFont typeface="Arial" panose="020B0604020202020204" pitchFamily="34" charset="0"/>
              <a:buChar char="•"/>
            </a:pPr>
            <a:endParaRPr lang="en-GB"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8A47076-4D38-4B42-610B-389524376668}"/>
              </a:ext>
            </a:extLst>
          </p:cNvPr>
          <p:cNvSpPr txBox="1"/>
          <p:nvPr/>
        </p:nvSpPr>
        <p:spPr>
          <a:xfrm>
            <a:off x="4473988" y="1364531"/>
            <a:ext cx="7031830" cy="3416320"/>
          </a:xfrm>
          <a:prstGeom prst="rect">
            <a:avLst/>
          </a:prstGeom>
          <a:noFill/>
        </p:spPr>
        <p:txBody>
          <a:bodyPr wrap="square">
            <a:spAutoFit/>
          </a:bodyPr>
          <a:lstStyle/>
          <a:p>
            <a:pPr>
              <a:buNone/>
            </a:pPr>
            <a:r>
              <a:rPr lang="en-GB" dirty="0"/>
              <a:t>1.Personall info &amp; education</a:t>
            </a:r>
          </a:p>
          <a:p>
            <a:r>
              <a:rPr lang="en-GB" dirty="0"/>
              <a:t>2.Skills &amp; personality results</a:t>
            </a:r>
          </a:p>
          <a:p>
            <a:r>
              <a:rPr lang="en-GB" dirty="0"/>
              <a:t>3.Learning journey &amp; certificates</a:t>
            </a:r>
          </a:p>
          <a:p>
            <a:r>
              <a:rPr lang="en-GB" dirty="0"/>
              <a:t>4.Career goals &amp; roadmap</a:t>
            </a:r>
          </a:p>
          <a:p>
            <a:r>
              <a:rPr lang="en-GB" dirty="0"/>
              <a:t>5.Projects &amp; achievements</a:t>
            </a:r>
          </a:p>
          <a:p>
            <a:r>
              <a:rPr lang="en-GB" dirty="0"/>
              <a:t>6.AI career matches (fit %)</a:t>
            </a:r>
          </a:p>
          <a:p>
            <a:r>
              <a:rPr lang="en-GB" dirty="0"/>
              <a:t>Layout</a:t>
            </a:r>
          </a:p>
          <a:p>
            <a:r>
              <a:rPr lang="en-GB" dirty="0"/>
              <a:t>7.Homepage</a:t>
            </a:r>
          </a:p>
          <a:p>
            <a:r>
              <a:rPr lang="en-GB" b="1" dirty="0"/>
              <a:t>8.Dashboard</a:t>
            </a:r>
            <a:endParaRPr lang="en-GB" dirty="0"/>
          </a:p>
          <a:p>
            <a:r>
              <a:rPr lang="en-GB" b="1" dirty="0"/>
              <a:t>9.Portfolio Page</a:t>
            </a:r>
            <a:endParaRPr lang="en-GB" dirty="0"/>
          </a:p>
          <a:p>
            <a:r>
              <a:rPr lang="en-GB" b="1" dirty="0"/>
              <a:t>10.Career Guidance</a:t>
            </a:r>
            <a:endParaRPr lang="en-GB" dirty="0"/>
          </a:p>
          <a:p>
            <a:r>
              <a:rPr lang="en-GB" b="1" dirty="0"/>
              <a:t>11.Chatbot/Mentor</a:t>
            </a:r>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9215F3D-8266-31C8-9DFD-4AD9EFB0D451}"/>
              </a:ext>
            </a:extLst>
          </p:cNvPr>
          <p:cNvSpPr txBox="1"/>
          <p:nvPr/>
        </p:nvSpPr>
        <p:spPr>
          <a:xfrm>
            <a:off x="3720703" y="1272926"/>
            <a:ext cx="6351984" cy="3693319"/>
          </a:xfrm>
          <a:prstGeom prst="rect">
            <a:avLst/>
          </a:prstGeom>
          <a:noFill/>
        </p:spPr>
        <p:txBody>
          <a:bodyPr wrap="square">
            <a:spAutoFit/>
          </a:bodyPr>
          <a:lstStyle/>
          <a:p>
            <a:pPr>
              <a:buNone/>
            </a:pPr>
            <a:endParaRPr lang="en-GB" dirty="0"/>
          </a:p>
          <a:p>
            <a:pPr>
              <a:buNone/>
            </a:pPr>
            <a:endParaRPr lang="en-GB" b="1" dirty="0"/>
          </a:p>
          <a:p>
            <a:pPr>
              <a:buFont typeface="+mj-lt"/>
              <a:buAutoNum type="arabicPeriod"/>
            </a:pPr>
            <a:r>
              <a:rPr lang="en-GB" b="1" dirty="0"/>
              <a:t>AI Career Assessment</a:t>
            </a:r>
            <a:r>
              <a:rPr lang="en-GB" dirty="0"/>
              <a:t> –.</a:t>
            </a:r>
          </a:p>
          <a:p>
            <a:pPr>
              <a:buFont typeface="+mj-lt"/>
              <a:buAutoNum type="arabicPeriod"/>
            </a:pPr>
            <a:r>
              <a:rPr lang="en-GB" b="1" dirty="0"/>
              <a:t>Smart Portfolio Builder</a:t>
            </a:r>
            <a:r>
              <a:rPr lang="en-GB" dirty="0"/>
              <a:t> </a:t>
            </a:r>
          </a:p>
          <a:p>
            <a:pPr>
              <a:buFont typeface="+mj-lt"/>
              <a:buAutoNum type="arabicPeriod"/>
            </a:pPr>
            <a:r>
              <a:rPr lang="en-GB" b="1" dirty="0"/>
              <a:t>Career Path Recommendation</a:t>
            </a:r>
            <a:r>
              <a:rPr lang="en-GB" dirty="0"/>
              <a:t> – </a:t>
            </a:r>
          </a:p>
          <a:p>
            <a:pPr>
              <a:buFont typeface="+mj-lt"/>
              <a:buAutoNum type="arabicPeriod"/>
            </a:pPr>
            <a:r>
              <a:rPr lang="en-GB" b="1" dirty="0"/>
              <a:t>Learning Path Guidance</a:t>
            </a:r>
            <a:r>
              <a:rPr lang="en-GB" dirty="0"/>
              <a:t> </a:t>
            </a:r>
          </a:p>
          <a:p>
            <a:pPr>
              <a:buFont typeface="+mj-lt"/>
              <a:buAutoNum type="arabicPeriod"/>
            </a:pPr>
            <a:r>
              <a:rPr lang="en-GB" b="1" dirty="0"/>
              <a:t>Job &amp; Internship Matching</a:t>
            </a:r>
            <a:r>
              <a:rPr lang="en-GB" dirty="0"/>
              <a:t> </a:t>
            </a:r>
            <a:endParaRPr lang="en-GB" b="1" dirty="0"/>
          </a:p>
          <a:p>
            <a:r>
              <a:rPr lang="en-GB" dirty="0"/>
              <a:t>6.User login &amp; personalized dashboard.</a:t>
            </a:r>
          </a:p>
          <a:p>
            <a:r>
              <a:rPr lang="en-GB" dirty="0"/>
              <a:t>7.Upload &amp; store certificates/projects.</a:t>
            </a:r>
          </a:p>
          <a:p>
            <a:r>
              <a:rPr lang="en-GB" dirty="0"/>
              <a:t>8.AI-generated career reports.</a:t>
            </a:r>
          </a:p>
          <a:p>
            <a:r>
              <a:rPr lang="en-GB" dirty="0"/>
              <a:t>9.Search &amp; filter career options.</a:t>
            </a:r>
          </a:p>
          <a:p>
            <a:r>
              <a:rPr lang="en-GB" dirty="0"/>
              <a:t>10.Notifications/reminders for goals.</a:t>
            </a:r>
          </a:p>
          <a:p>
            <a:endParaRPr lang="en-GB"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Renugambal D</cp:lastModifiedBy>
  <cp:revision>26</cp:revision>
  <dcterms:created xsi:type="dcterms:W3CDTF">2024-03-29T15:07:22Z</dcterms:created>
  <dcterms:modified xsi:type="dcterms:W3CDTF">2025-09-03T05:29:07Z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