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43" y="48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AB6E7436-9C6B-456E-9EB9-0DE394ED5C2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04A532C8-4B41-4609-B8B2-3F437C3551C1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04A532C8-4B41-4609-B8B2-3F437C3551C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1676400" y="2057400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8"/>
          <p:cNvSpPr txBox="1"/>
          <p:nvPr/>
        </p:nvSpPr>
        <p:spPr>
          <a:xfrm>
            <a:off x="6353802" y="5526859"/>
            <a:ext cx="2799486" cy="3175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4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b="1" dirty="0" sz="2400" spc="-165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2400" spc="-5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b="1" dirty="0" sz="2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2"/>
          <p:cNvSpPr txBox="1"/>
          <p:nvPr/>
        </p:nvSpPr>
        <p:spPr>
          <a:xfrm>
            <a:off x="3962400" y="2057399"/>
            <a:ext cx="3817620" cy="274320"/>
          </a:xfrm>
          <a:prstGeom prst="rect"/>
          <a:noFill/>
        </p:spPr>
        <p:txBody>
          <a:bodyPr rtlCol="0" wrap="square">
            <a:noAutofit/>
          </a:bodyPr>
          <a:p>
            <a:r>
              <a:rPr b="1" dirty="0" sz="2800" lang="en-US" u="sng"/>
              <a:t>Reg No</a:t>
            </a:r>
            <a:r>
              <a:rPr dirty="0" sz="2800" lang="en-US"/>
              <a:t>: 410121104</a:t>
            </a:r>
            <a:r>
              <a:rPr dirty="0" sz="2800" lang="en-US"/>
              <a:t>3</a:t>
            </a:r>
            <a:r>
              <a:rPr dirty="0" sz="2800" lang="en-US"/>
              <a:t>0</a:t>
            </a:r>
            <a:r>
              <a:rPr dirty="0" sz="2800" lang="en-US"/>
              <a:t>1</a:t>
            </a:r>
            <a:endParaRPr altLang="en-US" dirty="0" sz="2800" lang="en-IN"/>
          </a:p>
        </p:txBody>
      </p:sp>
      <p:sp>
        <p:nvSpPr>
          <p:cNvPr id="1048603" name="TextBox 13"/>
          <p:cNvSpPr txBox="1"/>
          <p:nvPr/>
        </p:nvSpPr>
        <p:spPr>
          <a:xfrm>
            <a:off x="3888809" y="3253210"/>
            <a:ext cx="8088630" cy="11582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800" lang="en-US"/>
              <a:t> </a:t>
            </a:r>
          </a:p>
          <a:p>
            <a:pPr algn="l"/>
            <a:r>
              <a:rPr b="1" dirty="0" sz="2800" lang="en-US" u="sng"/>
              <a:t>College Name </a:t>
            </a:r>
            <a:r>
              <a:rPr b="1" dirty="0" sz="2800" lang="en-US"/>
              <a:t>: </a:t>
            </a:r>
            <a:r>
              <a:rPr dirty="0" sz="2800" lang="en-US"/>
              <a:t>Adhi College of Engineering and</a:t>
            </a:r>
          </a:p>
          <a:p>
            <a:pPr algn="l"/>
            <a:r>
              <a:rPr dirty="0" sz="2800" lang="en-US"/>
              <a:t> Technology</a:t>
            </a:r>
          </a:p>
        </p:txBody>
      </p:sp>
      <p:sp>
        <p:nvSpPr>
          <p:cNvPr id="1048604" name="TextBox 14"/>
          <p:cNvSpPr txBox="1"/>
          <p:nvPr/>
        </p:nvSpPr>
        <p:spPr>
          <a:xfrm rot="10800000" flipV="1">
            <a:off x="3885565" y="2916554"/>
            <a:ext cx="8088630" cy="44704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800" lang="en-US" err="1" u="sng"/>
              <a:t>Department</a:t>
            </a:r>
            <a:r>
              <a:rPr b="1" dirty="0" sz="2800" lang="en-US"/>
              <a:t>: </a:t>
            </a:r>
            <a:r>
              <a:rPr dirty="0" sz="2800" lang="en-US"/>
              <a:t>Computer Science </a:t>
            </a:r>
          </a:p>
        </p:txBody>
      </p:sp>
      <p:sp>
        <p:nvSpPr>
          <p:cNvPr id="1048605" name="Title 9"/>
          <p:cNvSpPr>
            <a:spLocks noGrp="1"/>
          </p:cNvSpPr>
          <p:nvPr>
            <p:ph type="ctrTitle"/>
          </p:nvPr>
        </p:nvSpPr>
        <p:spPr>
          <a:xfrm>
            <a:off x="3962400" y="871853"/>
            <a:ext cx="12901295" cy="600710"/>
          </a:xfrm>
        </p:spPr>
        <p:txBody>
          <a:bodyPr wrap="square">
            <a:noAutofit/>
          </a:bodyPr>
          <a:p>
            <a:r>
              <a:rPr altLang="en-US" b="1" dirty="0" lang="en-IN" spc="15" u="sng">
                <a:sym typeface="+mn-ea"/>
              </a:rPr>
              <a:t>Name </a:t>
            </a:r>
            <a:r>
              <a:rPr altLang="en-US" dirty="0" lang="en-IN" spc="15">
                <a:sym typeface="+mn-ea"/>
              </a:rPr>
              <a:t>:</a:t>
            </a:r>
            <a:r>
              <a:rPr altLang="en-US" dirty="0" lang="en-US" spc="15">
                <a:sym typeface="+mn-ea"/>
              </a:rPr>
              <a:t> </a:t>
            </a:r>
            <a:r>
              <a:rPr altLang="en-US" dirty="0" lang="en-US" spc="15">
                <a:sym typeface="+mn-ea"/>
              </a:rPr>
              <a:t>A</a:t>
            </a:r>
            <a:r>
              <a:rPr altLang="en-US" dirty="0" lang="en-US" spc="15">
                <a:sym typeface="+mn-ea"/>
              </a:rPr>
              <a:t>n</a:t>
            </a:r>
            <a:r>
              <a:rPr altLang="en-US" dirty="0" lang="en-US" spc="15">
                <a:sym typeface="+mn-ea"/>
              </a:rPr>
              <a:t>i</a:t>
            </a:r>
            <a:r>
              <a:rPr altLang="en-US" dirty="0" lang="en-US" spc="15">
                <a:sym typeface="+mn-ea"/>
              </a:rPr>
              <a:t>t</a:t>
            </a:r>
            <a:r>
              <a:rPr altLang="en-US" dirty="0" lang="en-US" spc="15">
                <a:sym typeface="+mn-ea"/>
              </a:rPr>
              <a:t>h</a:t>
            </a:r>
            <a:r>
              <a:rPr altLang="en-US" dirty="0" lang="en-US" spc="15">
                <a:sym typeface="+mn-ea"/>
              </a:rPr>
              <a:t>a</a:t>
            </a:r>
            <a:r>
              <a:rPr altLang="en-US" dirty="0" lang="en-US" spc="15">
                <a:sym typeface="+mn-ea"/>
              </a:rPr>
              <a:t> </a:t>
            </a:r>
            <a:r>
              <a:rPr altLang="en-US" dirty="0" lang="en-US" spc="15">
                <a:sym typeface="+mn-ea"/>
              </a:rPr>
              <a:t>A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 rot="16200000" flipV="1">
            <a:off x="8294094" y="59092"/>
            <a:ext cx="1001316" cy="409575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10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7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657600" y="1445957"/>
            <a:ext cx="3810000" cy="4648199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2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9753600" y="7620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307340"/>
            <a:ext cx="4594225" cy="1200150"/>
          </a:xfrm>
          <a:prstGeom prst="rect"/>
        </p:spPr>
        <p:txBody>
          <a:bodyPr bIns="0" lIns="0" rIns="0" rtlCol="0" tIns="16510" vert="horz" wrap="square">
            <a:no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r>
              <a:rPr dirty="0" sz="4250" lang="en-US" spc="25"/>
              <a:t>:- </a:t>
            </a:r>
            <a:endParaRPr dirty="0" sz="4250"/>
          </a:p>
        </p:txBody>
      </p:sp>
      <p:grpSp>
        <p:nvGrpSpPr>
          <p:cNvPr id="24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748508" y="1656145"/>
            <a:ext cx="10561320" cy="665946"/>
          </a:xfrm>
          <a:prstGeom prst="rect"/>
          <a:noFill/>
        </p:spPr>
        <p:txBody>
          <a:bodyPr rtlCol="0" wrap="square">
            <a:noAutofit/>
          </a:bodyPr>
          <a:p>
            <a:pPr algn="l"/>
            <a:r>
              <a:rPr b="1" dirty="0" sz="3600" lang="en-US"/>
              <a:t>Handwritten Digit Generation Using GAN Model </a:t>
            </a:r>
          </a:p>
        </p:txBody>
      </p:sp>
      <p:sp>
        <p:nvSpPr>
          <p:cNvPr id="1048627" name="TextBox 23"/>
          <p:cNvSpPr txBox="1"/>
          <p:nvPr/>
        </p:nvSpPr>
        <p:spPr>
          <a:xfrm>
            <a:off x="516028" y="3213268"/>
            <a:ext cx="11468735" cy="1713696"/>
          </a:xfrm>
          <a:prstGeom prst="rect"/>
          <a:noFill/>
        </p:spPr>
        <p:txBody>
          <a:bodyPr rtlCol="0" wrap="square">
            <a:noAutofit/>
          </a:bodyPr>
          <a:p>
            <a:pPr algn="l" indent="457200" lvl="1" marL="457200">
              <a:lnSpc>
                <a:spcPct val="100000"/>
              </a:lnSpc>
            </a:pPr>
            <a:r>
              <a:rPr b="1" dirty="0" sz="2400" lang="en-US"/>
              <a:t>Presented by:</a:t>
            </a:r>
            <a:r>
              <a:rPr b="1" dirty="0" sz="2400" lang="en-US"/>
              <a:t> </a:t>
            </a:r>
            <a:r>
              <a:rPr b="1" dirty="0" sz="2400" lang="en-US"/>
              <a:t> </a:t>
            </a:r>
            <a:r>
              <a:rPr b="1" dirty="0" sz="2400" lang="en-US"/>
              <a:t> </a:t>
            </a:r>
            <a:r>
              <a:rPr b="1" dirty="0" sz="2400" lang="en-US" err="1"/>
              <a:t>A</a:t>
            </a:r>
            <a:r>
              <a:rPr b="1" dirty="0" sz="2400" lang="en-US" err="1"/>
              <a:t>n</a:t>
            </a:r>
            <a:r>
              <a:rPr b="1" dirty="0" sz="2400" lang="en-US" err="1"/>
              <a:t>i</a:t>
            </a:r>
            <a:r>
              <a:rPr b="1" dirty="0" sz="2400" lang="en-US" err="1"/>
              <a:t>t</a:t>
            </a:r>
            <a:r>
              <a:rPr b="1" dirty="0" sz="2400" lang="en-US" err="1"/>
              <a:t>h</a:t>
            </a:r>
            <a:r>
              <a:rPr b="1" dirty="0" sz="2400" lang="en-US" err="1"/>
              <a:t>a</a:t>
            </a:r>
            <a:r>
              <a:rPr b="1" dirty="0" sz="2400" lang="en-US" err="1"/>
              <a:t> </a:t>
            </a:r>
            <a:r>
              <a:rPr b="1" dirty="0" sz="2400" lang="en-US" err="1"/>
              <a:t>A</a:t>
            </a:r>
            <a:r>
              <a:rPr b="1" dirty="0" sz="2400" lang="en-US"/>
              <a:t> ,</a:t>
            </a:r>
            <a:endParaRPr altLang="en-US" lang="zh-CN"/>
          </a:p>
          <a:p>
            <a:pPr algn="l" indent="457200" lvl="1" marL="457200">
              <a:lnSpc>
                <a:spcPct val="100000"/>
              </a:lnSpc>
            </a:pPr>
            <a:r>
              <a:rPr b="1" dirty="0" sz="2400" lang="en-US"/>
              <a:t>                 CSE-III-year,</a:t>
            </a:r>
          </a:p>
          <a:p>
            <a:pPr algn="l" indent="457200" lvl="1" marL="457200">
              <a:lnSpc>
                <a:spcPct val="100000"/>
              </a:lnSpc>
            </a:pPr>
            <a:r>
              <a:rPr b="1" dirty="0" sz="2400" lang="en-US"/>
              <a:t>                 Adhi college of engineering and technology</a:t>
            </a:r>
            <a:r>
              <a:rPr b="1" dirty="0" sz="2400" lang="en-US"/>
              <a:t>.</a:t>
            </a:r>
            <a:endParaRPr altLang="en-US"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251460"/>
            <a:ext cx="2357120" cy="951865"/>
          </a:xfrm>
          <a:prstGeom prst="rect"/>
        </p:spPr>
        <p:txBody>
          <a:bodyPr bIns="0" lIns="0" rIns="0" rtlCol="0" tIns="13335" vert="horz" wrap="square">
            <a:no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4"/>
          <p:cNvSpPr txBox="1"/>
          <p:nvPr/>
        </p:nvSpPr>
        <p:spPr>
          <a:xfrm>
            <a:off x="1358728" y="1257300"/>
            <a:ext cx="8494395" cy="5274310"/>
          </a:xfrm>
          <a:prstGeom prst="rect"/>
          <a:noFill/>
        </p:spPr>
        <p:txBody>
          <a:bodyPr rtlCol="0" wrap="square">
            <a:noAutofit/>
          </a:bodyPr>
          <a:p>
            <a:pPr indent="-285750" marL="285750">
              <a:buFont typeface="Wingdings" panose="05000000000000000000" pitchFamily="2" charset="2"/>
              <a:buChar char="Ø"/>
            </a:pPr>
            <a:endParaRPr dirty="0" lang="en-US">
              <a:latin typeface="Arial"/>
              <a:cs typeface="Arial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Project overview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Who are the end users?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Solution and value </a:t>
            </a:r>
            <a:r>
              <a:rPr b="1" dirty="0" sz="2400" lang="en-US" err="1">
                <a:latin typeface="Arial"/>
                <a:ea typeface="+mn-lt"/>
                <a:cs typeface="Arial"/>
              </a:rPr>
              <a:t>propotion</a:t>
            </a:r>
            <a:endParaRPr b="1" dirty="0" sz="2400" lang="en-US">
              <a:latin typeface="Arial"/>
              <a:ea typeface="+mn-lt"/>
              <a:cs typeface="Arial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Uniqueness of solution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Modeling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Results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lang="en-US">
              <a:latin typeface="Arial"/>
              <a:ea typeface="+mn-lt"/>
              <a:cs typeface="Arial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lang="en-US">
              <a:latin typeface="Arial"/>
              <a:ea typeface="+mn-lt"/>
              <a:cs typeface="Arial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 rot="3900000">
            <a:off x="9123680" y="42989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3755" y="289560"/>
            <a:ext cx="5986145" cy="963930"/>
          </a:xfrm>
          <a:prstGeom prst="rect"/>
        </p:spPr>
        <p:txBody>
          <a:bodyPr bIns="0" lIns="0" rIns="0" rtlCol="0" tIns="16510" vert="horz" wrap="square">
            <a:no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TextBox 10"/>
          <p:cNvSpPr txBox="1"/>
          <p:nvPr/>
        </p:nvSpPr>
        <p:spPr>
          <a:xfrm>
            <a:off x="497839" y="982375"/>
            <a:ext cx="8543925" cy="3411855"/>
          </a:xfrm>
          <a:prstGeom prst="rect"/>
          <a:noFill/>
        </p:spPr>
        <p:txBody>
          <a:bodyPr rtlCol="0" wrap="square">
            <a:noAutofit/>
          </a:bodyPr>
          <a:p>
            <a:pPr algn="l"/>
            <a:r>
              <a:rPr b="1" dirty="0" sz="2000" lang="en-US"/>
              <a:t>Problem Statement : </a:t>
            </a:r>
          </a:p>
          <a:p>
            <a:pPr indent="457200" lvl="1"/>
            <a:r>
              <a:rPr b="0" dirty="0" sz="1800" i="0" lang="en-US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aims to develop a Generative Adversarial Network (GAN) capable of generating realistic handwritten digits resembling those from the MNIST dataset. The MNIST dataset consists of 28x28 grayscale images of handwritten digits (0-9), and the objective is to create a GAN that can produce synthetic images resembling these digits.</a:t>
            </a:r>
            <a:endParaRPr dirty="0" sz="1800"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indent="457200" lvl="1" marL="457200"/>
            <a:endParaRPr dirty="0" lang="en-US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 indent="457200" lvl="1" marL="457200"/>
            <a:endParaRPr b="0" dirty="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a computer that draws realistic numbers like humans.</a:t>
            </a: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sure the numbers look different but still easy to read.</a:t>
            </a: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many types of numbers with different styles.</a:t>
            </a: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Teach the computer to make new numbers it hasn't seen before.</a:t>
            </a: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 a system that can make lots of numbers quickly and without mistakes.</a:t>
            </a: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Help other computer programs learn by using these numbers.</a:t>
            </a: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how good other programs are at recognizing numbers using our made-up numbers.</a:t>
            </a:r>
          </a:p>
          <a:p>
            <a:pPr algn="l" indent="457200" lvl="1" marL="457200"/>
            <a:endParaRPr b="0" dirty="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 indent="457200" lvl="1" marL="457200"/>
            <a:endParaRPr b="0" dirty="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 indent="457200" lvl="1" marL="457200"/>
            <a:endParaRPr dirty="0" lang="en-US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 indent="457200" lvl="1" marL="457200"/>
            <a:endParaRPr dirty="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1048651" name="TextBox 8"/>
          <p:cNvSpPr txBox="1"/>
          <p:nvPr/>
        </p:nvSpPr>
        <p:spPr>
          <a:xfrm>
            <a:off x="497839" y="2613659"/>
            <a:ext cx="6657975" cy="320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Objective: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4" name="object 6"/>
          <p:cNvSpPr/>
          <p:nvPr/>
        </p:nvSpPr>
        <p:spPr>
          <a:xfrm>
            <a:off x="9601200" y="7620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7"/>
          <p:cNvSpPr txBox="1">
            <a:spLocks noGrp="1"/>
          </p:cNvSpPr>
          <p:nvPr>
            <p:ph type="title"/>
          </p:nvPr>
        </p:nvSpPr>
        <p:spPr>
          <a:xfrm>
            <a:off x="683649" y="158545"/>
            <a:ext cx="5263515" cy="1058545"/>
          </a:xfrm>
          <a:prstGeom prst="rect"/>
        </p:spPr>
        <p:txBody>
          <a:bodyPr bIns="0" lIns="0" rIns="0" rtlCol="0" tIns="16510" vert="horz" wrap="square">
            <a:no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6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7" name="TextBox 10"/>
          <p:cNvSpPr txBox="1"/>
          <p:nvPr/>
        </p:nvSpPr>
        <p:spPr>
          <a:xfrm>
            <a:off x="660606" y="762000"/>
            <a:ext cx="8940594" cy="5810250"/>
          </a:xfrm>
          <a:prstGeom prst="rect"/>
          <a:noFill/>
        </p:spPr>
        <p:txBody>
          <a:bodyPr rtlCol="0" wrap="square">
            <a:noAutofit/>
          </a:bodyPr>
          <a:p>
            <a:pPr algn="l"/>
            <a:r>
              <a:rPr b="1" dirty="0" lang="en-US"/>
              <a:t>Objective:</a:t>
            </a:r>
            <a:br>
              <a:rPr dirty="0" lang="en-US"/>
            </a:b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objective is to develop a GAN model that can generate diverse and realistic handwritten digit images to aid in training machine learning models for digit recognition tasks. </a:t>
            </a:r>
            <a:endParaRPr dirty="0" lang="en-US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b="1" dirty="0" lang="en-US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b="1" dirty="0" lang="en-US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Steps:</a:t>
            </a:r>
          </a:p>
          <a:p>
            <a:pPr algn="l"/>
            <a:endParaRPr b="1" dirty="0" lang="en-US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Research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Conduct an in-depth review of existing literature and techniques related to GANs, image generation, and handwritten digit recognition.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Collection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Gather a large dataset of handwritten digit images for training and evaluation purposes, ensuring diversity in writing styles and variations.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Design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Design a GAN architecture suitable for generating realistic handwritten digits, considering factors such as network depth, layer configurations, and activation functions.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Train the GAN model on the collected dataset, optimizing parameters to generate high-quality digit images with diverse styles.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Evaluate the trained model's performance using quantitative metrics such as inception score and qualitative assessments by human evaluators..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Deployment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Deploy the trained GAN model to generate synthetic handwritten digit datasets for use in training and evaluating machine learning models.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Documentation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Document the entire process, including data sources, model architecture, training procedures, and evaluation results, for reproducibility and future reference.</a:t>
            </a:r>
          </a:p>
          <a:p>
            <a:pPr algn="l"/>
            <a:r>
              <a:rPr b="1" dirty="0" lang="en-US"/>
              <a:t>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7543800" y="11430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10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6" name="TextBox 8"/>
          <p:cNvSpPr txBox="1"/>
          <p:nvPr/>
        </p:nvSpPr>
        <p:spPr>
          <a:xfrm>
            <a:off x="1160859" y="1927620"/>
            <a:ext cx="7215188" cy="13106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end users of the handwritten digit generation tool encompass various individuals and groups involved in machine learning, education, software development, and related fields.</a:t>
            </a:r>
            <a:endParaRPr b="1" dirty="0" sz="24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33400" y="482283"/>
            <a:ext cx="9763125" cy="457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40"/>
              <a:t>Y</a:t>
            </a: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2" name="TextBox 9"/>
          <p:cNvSpPr txBox="1"/>
          <p:nvPr/>
        </p:nvSpPr>
        <p:spPr>
          <a:xfrm>
            <a:off x="3069968" y="1217462"/>
            <a:ext cx="8159624" cy="44729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000" i="0" lang="en-US" u="sng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Solution: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Methodology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 GANs for handwritten digit generation.</a:t>
            </a:r>
          </a:p>
          <a:p>
            <a:pPr algn="l" indent="-285750" lvl="1" marL="742950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 GAN model with dataset preprocessing and architecture design.</a:t>
            </a:r>
          </a:p>
          <a:p>
            <a:pPr algn="l" indent="-285750" lvl="1" marL="742950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Employ adversarial training and stabilization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Assess quality using FID, IS, and visual inspection.</a:t>
            </a:r>
          </a:p>
          <a:p>
            <a:pPr algn="l"/>
            <a:endParaRPr b="1" dirty="0" sz="2000" i="0" lang="en-US" u="sng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b="1" dirty="0" sz="2000" i="0" lang="en-US" u="sng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Value Proposition: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High-Quality Synthetic Data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Augment existing datasets for diverse training.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Cost &amp; Time Savings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Reduce reliance on manual labeling, saving resources.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Customization &amp; Adaptability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 parameters for specific applications.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 Preservation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Mitigate privacy concerns with synthetic data.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Innovative Applications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Empower research and development in OCR and ML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8915400" y="9715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228600" y="131482"/>
            <a:ext cx="7543165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spc="10"/>
              <a:t>WOW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YOUR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209800" y="781050"/>
            <a:ext cx="10085296" cy="51460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000" i="1" lang="en-US" u="sng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Unique Aspects of Our Solution: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Conditional Generation with Style Transfer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lvl="1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not only generates handwritten digits but also allows users to specify the desired digit and style, offering unparalleled customization.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Interactive User Interface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lvl="1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provide an intuitive interface for users to input preferences and visualize real-time outputs, enhancing user engagement and facilitating exploration.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Adaptive Learning Mechanisms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lvl="1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incorporating adaptive learning, our model dynamically adjusts its generation process based on user feedback, ensuring continuous improvement and personalized results.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Privacy-Preserving Generation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lvl="1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employ privacy-preserving techniques to generate synthetic handwritten digits while safeguarding the privacy of the original data, distinguishing our solution as privacy-conscious.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Multimodal Generation Capability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lvl="1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extends beyond traditional digit generation to include additional modalities such as colors, textures, and backgrounds, enriching the generated outputs and expanding potential applications.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Transfer Learning Integration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lvl="1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Through the integration of transfer learning, we leverage pre-trained models to accelerate training and enhance the quality of generated digits, setting our solution apart in terms of efficiency and performance.</a:t>
            </a:r>
          </a:p>
          <a:p>
            <a:pPr algn="l"/>
            <a:endParaRPr b="1" dirty="0" sz="20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9353550" y="4572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10820"/>
            <a:ext cx="3303905" cy="838200"/>
          </a:xfrm>
          <a:prstGeom prst="rect"/>
        </p:spPr>
        <p:txBody>
          <a:bodyPr bIns="0" lIns="0" rIns="0" rtlCol="0" tIns="13335" vert="horz" wrap="square">
            <a:no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5" name="TextBox 9"/>
          <p:cNvSpPr txBox="1"/>
          <p:nvPr/>
        </p:nvSpPr>
        <p:spPr>
          <a:xfrm>
            <a:off x="739775" y="914400"/>
            <a:ext cx="9689629" cy="6521450"/>
          </a:xfrm>
          <a:prstGeom prst="rect"/>
          <a:noFill/>
        </p:spPr>
        <p:txBody>
          <a:bodyPr rtlCol="0" wrap="square">
            <a:no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</a:t>
            </a:r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 preprocess the MNIST dataset by normalizing pixel values and applying augmentation techniques to enhance model robustness.</a:t>
            </a:r>
          </a:p>
          <a:p>
            <a:pPr algn="l">
              <a:buFont typeface="Arial" panose="020B0604020202020204" pitchFamily="34" charset="0"/>
              <a:buChar char="•"/>
            </a:pPr>
            <a:endParaRPr b="1" dirty="0" sz="240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Architecture Design</a:t>
            </a:r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/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Discriminator and Generator models are designed with multiple layers and activation functions to capture intricate features of handwritten digits.</a:t>
            </a:r>
          </a:p>
          <a:p>
            <a:pPr algn="l">
              <a:buFont typeface="Arial" panose="020B0604020202020204" pitchFamily="34" charset="0"/>
              <a:buChar char="•"/>
            </a:pPr>
            <a:endParaRPr b="1" dirty="0" sz="240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Procedure</a:t>
            </a:r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Adversarial training is employed to optimize the models iteratively, alternating between training the Discriminator and Generator networks.</a:t>
            </a:r>
          </a:p>
          <a:p>
            <a:pPr algn="l">
              <a:buFont typeface="Arial" panose="020B0604020202020204" pitchFamily="34" charset="0"/>
              <a:buChar char="•"/>
            </a:pPr>
            <a:endParaRPr b="1" dirty="0" sz="240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performance is evaluated using metrics such as </a:t>
            </a:r>
            <a:r>
              <a:rPr b="0" dirty="0" sz="2400" i="0" lang="en-US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Frechet</a:t>
            </a:r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Inception Distance (FID) and visual inspection of generated digit images.</a:t>
            </a:r>
          </a:p>
          <a:p>
            <a:pPr algn="l"/>
            <a:endParaRPr b="1"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Student Name</dc:title>
  <dc:creator>hari haran</dc:creator>
  <cp:lastModifiedBy>hari haran</cp:lastModifiedBy>
  <dcterms:created xsi:type="dcterms:W3CDTF">2024-04-02T05:55:00Z</dcterms:created>
  <dcterms:modified xsi:type="dcterms:W3CDTF">2024-04-16T11:34:19Z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2024-03-20T22:30:00Z</vt:filetime>
  </property>
  <property fmtid="{D5CDD505-2E9C-101B-9397-08002B2CF9AE}" pid="3" name="LastSaved">
    <vt:filetime>2024-04-02T22:30:00Z</vt:filetime>
  </property>
  <property fmtid="{D5CDD505-2E9C-101B-9397-08002B2CF9AE}" pid="4" name="ICV">
    <vt:lpwstr>b84ffe6456c14c8bac54ec202f63dcdb</vt:lpwstr>
  </property>
  <property fmtid="{D5CDD505-2E9C-101B-9397-08002B2CF9AE}" pid="5" name="KSOProductBuildVer">
    <vt:lpwstr>1033-12.2.0.13489</vt:lpwstr>
  </property>
</Properties>
</file>