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256032" y="265175"/>
            <a:ext cx="11683049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traight Connector 7"/>
          <p:cNvSpPr/>
          <p:nvPr/>
        </p:nvSpPr>
        <p:spPr>
          <a:xfrm>
            <a:off x="604434" y="1196391"/>
            <a:ext cx="10983133" cy="1"/>
          </a:xfrm>
          <a:prstGeom prst="line">
            <a:avLst/>
          </a:prstGeom>
          <a:ln w="25400">
            <a:solidFill>
              <a:srgbClr val="D247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Rectangle 8"/>
          <p:cNvSpPr/>
          <p:nvPr/>
        </p:nvSpPr>
        <p:spPr>
          <a:xfrm>
            <a:off x="256032" y="265175"/>
            <a:ext cx="11683049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Straight Connector 11"/>
          <p:cNvSpPr/>
          <p:nvPr/>
        </p:nvSpPr>
        <p:spPr>
          <a:xfrm>
            <a:off x="604434" y="1196391"/>
            <a:ext cx="10983133" cy="1"/>
          </a:xfrm>
          <a:prstGeom prst="line">
            <a:avLst/>
          </a:prstGeom>
          <a:ln w="25400">
            <a:solidFill>
              <a:srgbClr val="D247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521206" y="448055"/>
            <a:ext cx="687712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half" idx="1"/>
          </p:nvPr>
        </p:nvSpPr>
        <p:spPr>
          <a:xfrm>
            <a:off x="539495" y="1435608"/>
            <a:ext cx="4416554" cy="3977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SzTx/>
              <a:buNone/>
              <a:defRPr>
                <a:solidFill>
                  <a:srgbClr val="404040"/>
                </a:solidFill>
              </a:defRPr>
            </a:lvl2pPr>
            <a:lvl3pPr marL="0" indent="0">
              <a:buSzTx/>
              <a:buNone/>
              <a:defRPr>
                <a:solidFill>
                  <a:srgbClr val="404040"/>
                </a:solidFill>
              </a:defRPr>
            </a:lvl3pPr>
            <a:lvl4pPr marL="0" indent="0">
              <a:buSzTx/>
              <a:buNone/>
              <a:defRPr>
                <a:solidFill>
                  <a:srgbClr val="404040"/>
                </a:solidFill>
              </a:defRPr>
            </a:lvl4pPr>
            <a:lvl5pPr marL="0" indent="0">
              <a:buSzTx/>
              <a:buNone/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1350611" y="6245544"/>
            <a:ext cx="297916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256032" y="265175"/>
            <a:ext cx="11683049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Straight Connector 7"/>
          <p:cNvSpPr/>
          <p:nvPr/>
        </p:nvSpPr>
        <p:spPr>
          <a:xfrm>
            <a:off x="604434" y="1196391"/>
            <a:ext cx="10983133" cy="1"/>
          </a:xfrm>
          <a:prstGeom prst="line">
            <a:avLst/>
          </a:prstGeom>
          <a:ln w="25400">
            <a:solidFill>
              <a:srgbClr val="D247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Rectangle 8"/>
          <p:cNvSpPr/>
          <p:nvPr/>
        </p:nvSpPr>
        <p:spPr>
          <a:xfrm>
            <a:off x="254951" y="262783"/>
            <a:ext cx="11683049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9"/>
          <p:cNvSpPr/>
          <p:nvPr/>
        </p:nvSpPr>
        <p:spPr>
          <a:xfrm>
            <a:off x="254950" y="262783"/>
            <a:ext cx="11682101" cy="2072645"/>
          </a:xfrm>
          <a:prstGeom prst="rect">
            <a:avLst/>
          </a:prstGeom>
          <a:solidFill>
            <a:srgbClr val="D247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21208" y="1536191"/>
            <a:ext cx="6876289" cy="64008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xfrm>
            <a:off x="539495" y="2560320"/>
            <a:ext cx="9445754" cy="397764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0">
              <a:buSzTx/>
              <a:buNone/>
              <a:defRPr sz="24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0">
              <a:buSzTx/>
              <a:buNone/>
              <a:defRPr sz="24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0">
              <a:buSzTx/>
              <a:buNone/>
              <a:defRPr sz="24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0">
              <a:buSzTx/>
              <a:buNone/>
              <a:defRPr sz="24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256032" y="265175"/>
            <a:ext cx="11683049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traight Connector 7"/>
          <p:cNvSpPr/>
          <p:nvPr/>
        </p:nvSpPr>
        <p:spPr>
          <a:xfrm>
            <a:off x="604434" y="1196391"/>
            <a:ext cx="10983133" cy="1"/>
          </a:xfrm>
          <a:prstGeom prst="line">
            <a:avLst/>
          </a:prstGeom>
          <a:ln w="25400">
            <a:solidFill>
              <a:srgbClr val="D247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6"/>
          <p:cNvSpPr/>
          <p:nvPr/>
        </p:nvSpPr>
        <p:spPr>
          <a:xfrm>
            <a:off x="254950" y="262783"/>
            <a:ext cx="11682101" cy="6332435"/>
          </a:xfrm>
          <a:prstGeom prst="rect">
            <a:avLst/>
          </a:prstGeom>
          <a:solidFill>
            <a:srgbClr val="D247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521208" y="448055"/>
            <a:ext cx="6876289" cy="6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0" marR="0" indent="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228600" marR="0" indent="-2286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685800" marR="0" indent="-2286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143000" marR="0" indent="-2286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1600200" marR="0" indent="-2286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057400" marR="0" indent="-2286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2514600" marR="0" indent="-2286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2971800" marR="0" indent="-2286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3200400" algn="l" defTabSz="9144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hashtag/project" TargetMode="External"/><Relationship Id="rId3" Type="http://schemas.openxmlformats.org/officeDocument/2006/relationships/hyperlink" Target="https://www.youtube.com/hashtag/propertyname" TargetMode="External"/><Relationship Id="rId4" Type="http://schemas.openxmlformats.org/officeDocument/2006/relationships/hyperlink" Target="https://www.youtube.com/hashtag/testsuite" TargetMode="External"/><Relationship Id="rId5" Type="http://schemas.openxmlformats.org/officeDocument/2006/relationships/hyperlink" Target="https://www.youtube.com/hashtag/testcase" TargetMode="External"/><Relationship Id="rId6" Type="http://schemas.openxmlformats.org/officeDocument/2006/relationships/hyperlink" Target="https://www.youtube.com/hashtag/system" TargetMode="External"/><Relationship Id="rId7" Type="http://schemas.openxmlformats.org/officeDocument/2006/relationships/hyperlink" Target="https://www.youtube.com/hashtag/env" TargetMode="External"/><Relationship Id="rId8" Type="http://schemas.openxmlformats.org/officeDocument/2006/relationships/hyperlink" Target="https://www.youtube.com/hashtag/global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/>
          <p:nvPr>
            <p:ph type="title"/>
          </p:nvPr>
        </p:nvSpPr>
        <p:spPr>
          <a:xfrm>
            <a:off x="838200" y="1164323"/>
            <a:ext cx="10515600" cy="23876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SOAPUI</a:t>
            </a:r>
          </a:p>
        </p:txBody>
      </p:sp>
      <p:sp>
        <p:nvSpPr>
          <p:cNvPr id="51" name="Subtitle 2"/>
          <p:cNvSpPr txBox="1"/>
          <p:nvPr>
            <p:ph type="body" sz="quarter" idx="4294967295"/>
          </p:nvPr>
        </p:nvSpPr>
        <p:spPr>
          <a:xfrm>
            <a:off x="855619" y="2933105"/>
            <a:ext cx="9582737" cy="113779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11/13/2021 Sumit Ghosh</a:t>
            </a:r>
          </a:p>
        </p:txBody>
      </p:sp>
      <p:pic>
        <p:nvPicPr>
          <p:cNvPr id="5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216" y="5193062"/>
            <a:ext cx="822961" cy="82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SOAPUI Work Hierarchy</a:t>
            </a:r>
          </a:p>
        </p:txBody>
      </p:sp>
      <p:pic>
        <p:nvPicPr>
          <p:cNvPr id="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21328" r="0" b="5369"/>
          <a:stretch>
            <a:fillRect/>
          </a:stretch>
        </p:blipFill>
        <p:spPr>
          <a:xfrm>
            <a:off x="592553" y="1375427"/>
            <a:ext cx="9045267" cy="382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Project, Test Suite &amp; Testcase </a:t>
            </a:r>
          </a:p>
        </p:txBody>
      </p:sp>
      <p:pic>
        <p:nvPicPr>
          <p:cNvPr id="8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617" y="1336855"/>
            <a:ext cx="6021636" cy="5060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Properties</a:t>
            </a:r>
          </a:p>
        </p:txBody>
      </p:sp>
      <p:sp>
        <p:nvSpPr>
          <p:cNvPr id="88" name="Content Placeholder 2"/>
          <p:cNvSpPr txBox="1"/>
          <p:nvPr>
            <p:ph type="body" idx="1"/>
          </p:nvPr>
        </p:nvSpPr>
        <p:spPr>
          <a:xfrm>
            <a:off x="539494" y="1435608"/>
            <a:ext cx="10823923" cy="497433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SzPct val="100000"/>
              <a:buAutoNum type="arabicPeriod" startAt="1"/>
            </a:pPr>
            <a:r>
              <a:t>What is properties</a:t>
            </a:r>
            <a:endParaRPr sz="1100"/>
          </a:p>
          <a:p>
            <a:pPr marL="228600" indent="-228600">
              <a:lnSpc>
                <a:spcPct val="90000"/>
              </a:lnSpc>
              <a:buSzPct val="100000"/>
              <a:buAutoNum type="arabicPeriod" startAt="1"/>
            </a:pPr>
            <a:r>
              <a:t>Why to Use</a:t>
            </a:r>
            <a:endParaRPr sz="1100"/>
          </a:p>
          <a:p>
            <a:pPr marL="228600" indent="-228600">
              <a:lnSpc>
                <a:spcPct val="90000"/>
              </a:lnSpc>
              <a:buSzPct val="100000"/>
              <a:buAutoNum type="arabicPeriod" startAt="1"/>
            </a:pPr>
            <a:r>
              <a:t>Where &amp; How to we can define Property</a:t>
            </a:r>
            <a:endParaRPr sz="1100"/>
          </a:p>
          <a:p>
            <a:pPr marL="228600" indent="-228600">
              <a:lnSpc>
                <a:spcPct val="90000"/>
              </a:lnSpc>
              <a:buSzPct val="100000"/>
              <a:buAutoNum type="arabicPeriod" startAt="1"/>
            </a:pPr>
            <a:r>
              <a:t>How to use the Properties</a:t>
            </a:r>
            <a:endParaRPr sz="1100"/>
          </a:p>
          <a:p>
            <a:pPr>
              <a:lnSpc>
                <a:spcPct val="135000"/>
              </a:lnSpc>
            </a:pPr>
            <a:r>
              <a:t>Properties Type</a:t>
            </a:r>
            <a:endParaRPr sz="1100"/>
          </a:p>
          <a:p>
            <a:pPr lvl="1" marL="457200">
              <a:lnSpc>
                <a:spcPct val="135000"/>
              </a:lnSpc>
              <a:buSzPct val="100000"/>
              <a:buAutoNum type="arabicPeriod" startAt="1"/>
              <a:defRPr sz="1100"/>
            </a:pPr>
            <a:r>
              <a:t>Global File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Preferences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Global Properties</a:t>
            </a:r>
          </a:p>
          <a:p>
            <a:pPr lvl="1" marL="457200">
              <a:lnSpc>
                <a:spcPct val="135000"/>
              </a:lnSpc>
              <a:buSzPct val="100000"/>
              <a:buAutoNum type="arabicPeriod" startAt="1"/>
              <a:defRPr sz="1100"/>
            </a:pPr>
            <a:r>
              <a:t>Project Level[apply on project level]</a:t>
            </a:r>
          </a:p>
          <a:p>
            <a:pPr lvl="1" marL="457200">
              <a:lnSpc>
                <a:spcPct val="135000"/>
              </a:lnSpc>
              <a:buSzPct val="100000"/>
              <a:buAutoNum type="arabicPeriod" startAt="1"/>
              <a:defRPr sz="1100"/>
            </a:pPr>
            <a:r>
              <a:t>Test Suite Level</a:t>
            </a:r>
          </a:p>
          <a:p>
            <a:pPr lvl="1" marL="457200">
              <a:lnSpc>
                <a:spcPct val="135000"/>
              </a:lnSpc>
              <a:buSzPct val="100000"/>
              <a:buAutoNum type="arabicPeriod" startAt="1"/>
              <a:defRPr sz="1100"/>
            </a:pPr>
            <a:r>
              <a:t>Test Case Level</a:t>
            </a:r>
          </a:p>
          <a:p>
            <a:pPr lvl="1" marL="457200">
              <a:lnSpc>
                <a:spcPct val="135000"/>
              </a:lnSpc>
              <a:buSzPct val="100000"/>
              <a:buAutoNum type="arabicPeriod" startAt="1"/>
              <a:defRPr sz="1100"/>
            </a:pPr>
            <a:r>
              <a:t>Test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Get Properties</a:t>
            </a:r>
          </a:p>
        </p:txBody>
      </p:sp>
      <p:sp>
        <p:nvSpPr>
          <p:cNvPr id="91" name="Content Placeholder 2"/>
          <p:cNvSpPr txBox="1"/>
          <p:nvPr>
            <p:ph type="body" sz="half" idx="1"/>
          </p:nvPr>
        </p:nvSpPr>
        <p:spPr>
          <a:xfrm>
            <a:off x="521206" y="1440179"/>
            <a:ext cx="4416554" cy="397764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br/>
            <a:r>
              <a:t>Properties can be accessed at following levels: Project - ${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#Project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#PropertyName</a:t>
            </a:r>
            <a:r>
              <a:t>} TestSuite - ${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#TestSuite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#PropertyName</a:t>
            </a:r>
            <a:r>
              <a:t>} TestCase - ${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#TestCase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#PropertyName</a:t>
            </a:r>
            <a:r>
              <a:t>} TestStep - ${TestStepName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#PropertyName</a:t>
            </a:r>
            <a:r>
              <a:t>} System - ${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#System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#PropertyName</a:t>
            </a:r>
            <a:r>
              <a:t>} Env - ${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#Env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#PropertyName</a:t>
            </a:r>
            <a:r>
              <a:t>} Global - ${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#Global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#PropertyName</a:t>
            </a: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Properties in SOAPUI</a:t>
            </a:r>
          </a:p>
        </p:txBody>
      </p:sp>
      <p:pic>
        <p:nvPicPr>
          <p:cNvPr id="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0" t="18076" r="0" b="0"/>
          <a:stretch>
            <a:fillRect/>
          </a:stretch>
        </p:blipFill>
        <p:spPr>
          <a:xfrm>
            <a:off x="612885" y="1378124"/>
            <a:ext cx="4838005" cy="2585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Property Transfer</a:t>
            </a:r>
          </a:p>
        </p:txBody>
      </p:sp>
      <p:sp>
        <p:nvSpPr>
          <p:cNvPr id="97" name="TextBox 4"/>
          <p:cNvSpPr txBox="1"/>
          <p:nvPr/>
        </p:nvSpPr>
        <p:spPr>
          <a:xfrm>
            <a:off x="566926" y="1527829"/>
            <a:ext cx="600308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https://www.soapui.org/docs/functional-testing/properties/transferring-properties/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Groovy</a:t>
            </a:r>
          </a:p>
        </p:txBody>
      </p:sp>
      <p:sp>
        <p:nvSpPr>
          <p:cNvPr id="100" name="TextBox 4"/>
          <p:cNvSpPr txBox="1"/>
          <p:nvPr/>
        </p:nvSpPr>
        <p:spPr>
          <a:xfrm>
            <a:off x="566926" y="1295024"/>
            <a:ext cx="11307490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 Get and Set Property //Project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testRunner.testCase.testSuite.project.getPropertyValue("Name")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testRunner.testCase.testSuite.project.setPropertyValue("Name","I am in Project")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//TestSuite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testRunner.testCase.testSuite.getPropertyValue("Name")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testRunner.testCase.testSuite.setPropertyValue("Name","I am in TestSuite")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//TestCase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testRunner.testCase.getPropertyValue("Name")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testRunner.testCase.setPropertyValue("Name","I am in TestCase")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//TestStep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testRunner.testCase.getTestStepByName("CountryCodes").getPropertyValue("Name")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testRunner.testCase.getTestStepByName("CountryCodes").setPropertyValue("Name","I am in Test Step")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//Global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com.eviware.soapui.SoapUI.globalProperties.getPropertyValue( "Name")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com.eviware.soapui.SoapUI.globalProperties.setPropertyValue( "Name","I am in Global Prop" 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 Add Property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testRunner.testCase.testSuite.project.addProperty("DOB")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 Remove property //Project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testRunner.testCase.testSuite.project.removeProperty("Name");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//TestSuite testRunner.testCase.testSuite.removeProperty("Name")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 Loop through properties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testRunner.testCase.properties.each { key,value - log.info (testRunner.testCase.getPropertyValue(key)) </a:t>
            </a:r>
          </a:p>
          <a:p>
            <a:pPr>
              <a:defRPr sz="100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//log.info (key+" - "+value) }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7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SOAP Services</a:t>
            </a:r>
          </a:p>
        </p:txBody>
      </p:sp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21158" r="0" b="0"/>
          <a:stretch>
            <a:fillRect/>
          </a:stretch>
        </p:blipFill>
        <p:spPr>
          <a:xfrm>
            <a:off x="636094" y="1295917"/>
            <a:ext cx="7729058" cy="262801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extBox 4"/>
          <p:cNvSpPr txBox="1"/>
          <p:nvPr/>
        </p:nvSpPr>
        <p:spPr>
          <a:xfrm>
            <a:off x="744479" y="4421080"/>
            <a:ext cx="6003082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&lt;soapenv:Envelope xmlns:soapenv="http://schemas.xmlsoap.org/soap/envelope/" xmlns:blz="http://thomas-bayer.com/blz/"&gt;</a:t>
            </a:r>
          </a:p>
          <a:p>
            <a:pPr>
              <a:defRPr sz="1200"/>
            </a:pPr>
            <a:r>
              <a:t>   &lt;soapenv:Header/&gt;</a:t>
            </a:r>
          </a:p>
          <a:p>
            <a:pPr>
              <a:defRPr sz="1200"/>
            </a:pPr>
            <a:r>
              <a:t>   &lt;soapenv:Body&gt;</a:t>
            </a:r>
          </a:p>
          <a:p>
            <a:pPr>
              <a:defRPr sz="1200"/>
            </a:pPr>
            <a:r>
              <a:t>      &lt;blz:getBank&gt;</a:t>
            </a:r>
          </a:p>
          <a:p>
            <a:pPr>
              <a:defRPr sz="1200"/>
            </a:pPr>
            <a:r>
              <a:t>         &lt;blz:blz&gt;RBC&lt;/blz:blz&gt;</a:t>
            </a:r>
          </a:p>
          <a:p>
            <a:pPr>
              <a:defRPr sz="1200"/>
            </a:pPr>
            <a:r>
              <a:t>      &lt;/blz:getBank&gt;</a:t>
            </a:r>
          </a:p>
          <a:p>
            <a:pPr>
              <a:defRPr sz="1200"/>
            </a:pPr>
            <a:r>
              <a:t>   &lt;/soapenv:Body&gt;</a:t>
            </a:r>
          </a:p>
          <a:p>
            <a:pPr>
              <a:defRPr sz="1200"/>
            </a:pPr>
            <a:r>
              <a:t>&lt;/soapenv:Envelope&gt;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SOAP Fault</a:t>
            </a:r>
          </a:p>
        </p:txBody>
      </p:sp>
      <p:sp>
        <p:nvSpPr>
          <p:cNvPr id="59" name="TextBox 4"/>
          <p:cNvSpPr txBox="1"/>
          <p:nvPr/>
        </p:nvSpPr>
        <p:spPr>
          <a:xfrm>
            <a:off x="566927" y="1402670"/>
            <a:ext cx="11212409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&lt;soapenv:Envelope xmlns:soapenv="http://schemas.xmlsoap.org/soap/envelope/"&gt;</a:t>
            </a:r>
          </a:p>
          <a:p>
            <a:pPr>
              <a:defRPr sz="1500"/>
            </a:pPr>
            <a:r>
              <a:t>   &lt;soapenv:Body&gt;</a:t>
            </a:r>
          </a:p>
          <a:p>
            <a:pPr>
              <a:defRPr sz="1500"/>
            </a:pPr>
            <a:r>
              <a:t>      &lt;soapenv:Fault&gt;</a:t>
            </a:r>
          </a:p>
          <a:p>
            <a:pPr>
              <a:defRPr sz="1500"/>
            </a:pPr>
            <a:r>
              <a:t>         &lt;faultcode&gt;soapenv:Server&lt;/faultcode&gt;</a:t>
            </a:r>
          </a:p>
          <a:p>
            <a:pPr>
              <a:defRPr sz="1500"/>
            </a:pPr>
            <a:r>
              <a:t>         &lt;faultstring&gt;Keine Bank zur BLZ RBC gefunden!&lt;/faultstring&gt;</a:t>
            </a:r>
          </a:p>
          <a:p>
            <a:pPr>
              <a:defRPr sz="1500"/>
            </a:pPr>
            <a:r>
              <a:t>         &lt;detail&gt;</a:t>
            </a:r>
          </a:p>
          <a:p>
            <a:pPr>
              <a:defRPr sz="1500"/>
            </a:pPr>
            <a:r>
              <a:t>            &lt;Exception&gt;org.apache.axis2.AxisFault: Keine Bank zur BLZ RBC gefunden!</a:t>
            </a:r>
          </a:p>
          <a:p>
            <a:pPr>
              <a:defRPr sz="1500"/>
            </a:pPr>
            <a:r>
              <a:t>	at com.thomas_bayer.blz.BLZService.getBank(BLZService.java:41)</a:t>
            </a:r>
          </a:p>
          <a:p>
            <a:pPr>
              <a:defRPr sz="1500"/>
            </a:pPr>
            <a:r>
              <a:t>	at com.thomas_bayer.blz.BLZServiceMessageReceiverInOut.invokeBusinessLogic(BLZServiceMessageReceiverInOut.java:49)</a:t>
            </a:r>
          </a:p>
          <a:p>
            <a:pPr>
              <a:defRPr sz="1500"/>
            </a:pPr>
            <a:r>
              <a:t>	at org.apache.axis2.receivers.AbstractInOutSyncMessageReceiver.invokeBusinessLogic(AbstractInOutSyncMessageReceiver.java:42)</a:t>
            </a:r>
          </a:p>
          <a:p>
            <a:pPr>
              <a:defRPr sz="1500"/>
            </a:pPr>
            <a:r>
              <a:t>	at org.apache.axis2.receivers.AbstractMessageReceiver.receive(AbstractMessageReceiver.java:96)</a:t>
            </a:r>
          </a:p>
          <a:p>
            <a:pPr>
              <a:defRPr sz="1500"/>
            </a:pPr>
            <a:r>
              <a:t>	at org.apache.axis2.engine.AxisEngine.receive(AxisEngine.java:145)</a:t>
            </a:r>
          </a:p>
          <a:p>
            <a:pPr>
              <a:defRPr sz="1500"/>
            </a:pPr>
            <a:r>
              <a:t>	at org.apache.axis2.transport.http.HTTPTransportUtils.processHTTPPostRequest(HTTPTransportUtils.java:275)</a:t>
            </a:r>
          </a:p>
          <a:p>
            <a:pPr>
              <a:defRPr sz="1500"/>
            </a:pPr>
            <a:r>
              <a:t>	at org.apache.axis2.transport.http.AxisServlet.doPost(AxisServlet.java:120)</a:t>
            </a:r>
          </a:p>
          <a:p>
            <a:pPr>
              <a:defRPr sz="1500"/>
            </a:pPr>
            <a:r>
              <a:t>		at java.lang.Thread.run(Thread.java:745)&lt;/Exception&gt;</a:t>
            </a:r>
          </a:p>
          <a:p>
            <a:pPr>
              <a:defRPr sz="1500"/>
            </a:pPr>
            <a:r>
              <a:t>         &lt;/detail&gt;</a:t>
            </a:r>
          </a:p>
          <a:p>
            <a:pPr>
              <a:defRPr sz="1500"/>
            </a:pPr>
            <a:r>
              <a:t>      &lt;/soapenv:Fault&gt;</a:t>
            </a:r>
          </a:p>
          <a:p>
            <a:pPr>
              <a:defRPr sz="1500"/>
            </a:pPr>
            <a:r>
              <a:t>   &lt;/soapenv:Body&gt;</a:t>
            </a:r>
          </a:p>
          <a:p>
            <a:pPr>
              <a:defRPr sz="1500"/>
            </a:pPr>
            <a:r>
              <a:t>&lt;/soapenv:Envelope&gt;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WSDL</a:t>
            </a:r>
          </a:p>
        </p:txBody>
      </p:sp>
      <p:pic>
        <p:nvPicPr>
          <p:cNvPr id="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31639" r="0" b="0"/>
          <a:stretch>
            <a:fillRect/>
          </a:stretch>
        </p:blipFill>
        <p:spPr>
          <a:xfrm>
            <a:off x="605693" y="1340529"/>
            <a:ext cx="7597276" cy="1772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3463" y="1327387"/>
            <a:ext cx="3771901" cy="357187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Box 8"/>
          <p:cNvSpPr txBox="1"/>
          <p:nvPr/>
        </p:nvSpPr>
        <p:spPr>
          <a:xfrm>
            <a:off x="651413" y="3683129"/>
            <a:ext cx="600308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http://www.thomas-bayer.com/axis2/services/BLZService?wsdl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SOAP Communication Model</a:t>
            </a:r>
          </a:p>
        </p:txBody>
      </p:sp>
      <p:pic>
        <p:nvPicPr>
          <p:cNvPr id="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9036" r="0" b="0"/>
          <a:stretch>
            <a:fillRect/>
          </a:stretch>
        </p:blipFill>
        <p:spPr>
          <a:xfrm>
            <a:off x="621437" y="1411548"/>
            <a:ext cx="9226859" cy="4257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18454" r="0" b="0"/>
          <a:stretch>
            <a:fillRect/>
          </a:stretch>
        </p:blipFill>
        <p:spPr>
          <a:xfrm>
            <a:off x="594805" y="1331649"/>
            <a:ext cx="8925016" cy="3773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SOAP UI</a:t>
            </a:r>
          </a:p>
        </p:txBody>
      </p:sp>
      <p:pic>
        <p:nvPicPr>
          <p:cNvPr id="7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20495" r="0" b="0"/>
          <a:stretch>
            <a:fillRect/>
          </a:stretch>
        </p:blipFill>
        <p:spPr>
          <a:xfrm>
            <a:off x="521208" y="1305019"/>
            <a:ext cx="6501030" cy="2627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Installation-SOAP UI</a:t>
            </a:r>
          </a:p>
        </p:txBody>
      </p:sp>
      <p:sp>
        <p:nvSpPr>
          <p:cNvPr id="76" name="TextBox 4"/>
          <p:cNvSpPr txBox="1"/>
          <p:nvPr/>
        </p:nvSpPr>
        <p:spPr>
          <a:xfrm>
            <a:off x="566926" y="1488773"/>
            <a:ext cx="60030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https://www.soapui.org/downloads/soapui/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/>
          <p:nvPr>
            <p:ph type="title"/>
          </p:nvPr>
        </p:nvSpPr>
        <p:spPr>
          <a:xfrm>
            <a:off x="521207" y="448055"/>
            <a:ext cx="6877119" cy="640081"/>
          </a:xfrm>
          <a:prstGeom prst="rect">
            <a:avLst/>
          </a:prstGeom>
        </p:spPr>
        <p:txBody>
          <a:bodyPr/>
          <a:lstStyle/>
          <a:p>
            <a:pPr/>
            <a:r>
              <a:t>SOAPUI Pro Vs Free</a:t>
            </a:r>
          </a:p>
        </p:txBody>
      </p:sp>
      <p:pic>
        <p:nvPicPr>
          <p:cNvPr id="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17198" r="0" b="0"/>
          <a:stretch>
            <a:fillRect/>
          </a:stretch>
        </p:blipFill>
        <p:spPr>
          <a:xfrm>
            <a:off x="609983" y="1268618"/>
            <a:ext cx="7496176" cy="2649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WelcomeDo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lcomeDo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elcomeDo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WelcomeDo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lcomeDo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elcomeDo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