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4AA6A-3A3D-716E-40C0-3CD4BBA5AF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1A9CFB-51F0-DC69-5661-55B8A8EBDB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82FB11-07EB-87DB-7401-DA7A3524FF01}"/>
              </a:ext>
            </a:extLst>
          </p:cNvPr>
          <p:cNvSpPr>
            <a:spLocks noGrp="1"/>
          </p:cNvSpPr>
          <p:nvPr>
            <p:ph type="dt" sz="half" idx="10"/>
          </p:nvPr>
        </p:nvSpPr>
        <p:spPr/>
        <p:txBody>
          <a:bodyPr/>
          <a:lstStyle/>
          <a:p>
            <a:fld id="{C0F24A65-BE3E-4A62-849B-F148CB843A40}" type="datetimeFigureOut">
              <a:rPr lang="en-IN" smtClean="0"/>
              <a:t>17-08-2024</a:t>
            </a:fld>
            <a:endParaRPr lang="en-IN"/>
          </a:p>
        </p:txBody>
      </p:sp>
      <p:sp>
        <p:nvSpPr>
          <p:cNvPr id="5" name="Footer Placeholder 4">
            <a:extLst>
              <a:ext uri="{FF2B5EF4-FFF2-40B4-BE49-F238E27FC236}">
                <a16:creationId xmlns:a16="http://schemas.microsoft.com/office/drawing/2014/main" id="{66C8AFE5-B901-7F97-35BA-DC9D9F41B2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2F38D1-D3BA-3002-3662-78A88F6A8027}"/>
              </a:ext>
            </a:extLst>
          </p:cNvPr>
          <p:cNvSpPr>
            <a:spLocks noGrp="1"/>
          </p:cNvSpPr>
          <p:nvPr>
            <p:ph type="sldNum" sz="quarter" idx="12"/>
          </p:nvPr>
        </p:nvSpPr>
        <p:spPr/>
        <p:txBody>
          <a:bodyPr/>
          <a:lstStyle/>
          <a:p>
            <a:fld id="{A8E8888A-53F6-4611-ABC3-CCB8F78255F0}" type="slidenum">
              <a:rPr lang="en-IN" smtClean="0"/>
              <a:t>‹#›</a:t>
            </a:fld>
            <a:endParaRPr lang="en-IN"/>
          </a:p>
        </p:txBody>
      </p:sp>
    </p:spTree>
    <p:extLst>
      <p:ext uri="{BB962C8B-B14F-4D97-AF65-F5344CB8AC3E}">
        <p14:creationId xmlns:p14="http://schemas.microsoft.com/office/powerpoint/2010/main" val="2241027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DF432-043C-EE78-D5D9-76FEE8FDBA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884728-B724-9341-1F48-5D5E426949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C47ADD-FA94-62AB-BFD5-E54448FB5F63}"/>
              </a:ext>
            </a:extLst>
          </p:cNvPr>
          <p:cNvSpPr>
            <a:spLocks noGrp="1"/>
          </p:cNvSpPr>
          <p:nvPr>
            <p:ph type="dt" sz="half" idx="10"/>
          </p:nvPr>
        </p:nvSpPr>
        <p:spPr/>
        <p:txBody>
          <a:bodyPr/>
          <a:lstStyle/>
          <a:p>
            <a:fld id="{C0F24A65-BE3E-4A62-849B-F148CB843A40}" type="datetimeFigureOut">
              <a:rPr lang="en-IN" smtClean="0"/>
              <a:t>17-08-2024</a:t>
            </a:fld>
            <a:endParaRPr lang="en-IN"/>
          </a:p>
        </p:txBody>
      </p:sp>
      <p:sp>
        <p:nvSpPr>
          <p:cNvPr id="5" name="Footer Placeholder 4">
            <a:extLst>
              <a:ext uri="{FF2B5EF4-FFF2-40B4-BE49-F238E27FC236}">
                <a16:creationId xmlns:a16="http://schemas.microsoft.com/office/drawing/2014/main" id="{CCF6A7FE-1FFB-316F-C635-535EE45229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B819ED-8AAE-1D1C-403B-5D864FD1B0EA}"/>
              </a:ext>
            </a:extLst>
          </p:cNvPr>
          <p:cNvSpPr>
            <a:spLocks noGrp="1"/>
          </p:cNvSpPr>
          <p:nvPr>
            <p:ph type="sldNum" sz="quarter" idx="12"/>
          </p:nvPr>
        </p:nvSpPr>
        <p:spPr/>
        <p:txBody>
          <a:bodyPr/>
          <a:lstStyle/>
          <a:p>
            <a:fld id="{A8E8888A-53F6-4611-ABC3-CCB8F78255F0}" type="slidenum">
              <a:rPr lang="en-IN" smtClean="0"/>
              <a:t>‹#›</a:t>
            </a:fld>
            <a:endParaRPr lang="en-IN"/>
          </a:p>
        </p:txBody>
      </p:sp>
    </p:spTree>
    <p:extLst>
      <p:ext uri="{BB962C8B-B14F-4D97-AF65-F5344CB8AC3E}">
        <p14:creationId xmlns:p14="http://schemas.microsoft.com/office/powerpoint/2010/main" val="2787923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9A7B53-855E-3F16-DCA0-497C8A5D4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4A139F-9EA3-2230-B0A3-C5C81BA190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B46FEE-BD67-3234-FDD1-6B5E7C5104FF}"/>
              </a:ext>
            </a:extLst>
          </p:cNvPr>
          <p:cNvSpPr>
            <a:spLocks noGrp="1"/>
          </p:cNvSpPr>
          <p:nvPr>
            <p:ph type="dt" sz="half" idx="10"/>
          </p:nvPr>
        </p:nvSpPr>
        <p:spPr/>
        <p:txBody>
          <a:bodyPr/>
          <a:lstStyle/>
          <a:p>
            <a:fld id="{C0F24A65-BE3E-4A62-849B-F148CB843A40}" type="datetimeFigureOut">
              <a:rPr lang="en-IN" smtClean="0"/>
              <a:t>17-08-2024</a:t>
            </a:fld>
            <a:endParaRPr lang="en-IN"/>
          </a:p>
        </p:txBody>
      </p:sp>
      <p:sp>
        <p:nvSpPr>
          <p:cNvPr id="5" name="Footer Placeholder 4">
            <a:extLst>
              <a:ext uri="{FF2B5EF4-FFF2-40B4-BE49-F238E27FC236}">
                <a16:creationId xmlns:a16="http://schemas.microsoft.com/office/drawing/2014/main" id="{9990EE2B-615C-31C1-FC6E-8686A2001F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386217-7989-C9BD-DE23-7F15FAEA482F}"/>
              </a:ext>
            </a:extLst>
          </p:cNvPr>
          <p:cNvSpPr>
            <a:spLocks noGrp="1"/>
          </p:cNvSpPr>
          <p:nvPr>
            <p:ph type="sldNum" sz="quarter" idx="12"/>
          </p:nvPr>
        </p:nvSpPr>
        <p:spPr/>
        <p:txBody>
          <a:bodyPr/>
          <a:lstStyle/>
          <a:p>
            <a:fld id="{A8E8888A-53F6-4611-ABC3-CCB8F78255F0}" type="slidenum">
              <a:rPr lang="en-IN" smtClean="0"/>
              <a:t>‹#›</a:t>
            </a:fld>
            <a:endParaRPr lang="en-IN"/>
          </a:p>
        </p:txBody>
      </p:sp>
    </p:spTree>
    <p:extLst>
      <p:ext uri="{BB962C8B-B14F-4D97-AF65-F5344CB8AC3E}">
        <p14:creationId xmlns:p14="http://schemas.microsoft.com/office/powerpoint/2010/main" val="2189835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D3592-B59A-AFAE-C0A0-ED14334A73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BAA94F-2FA5-1DCD-B980-57D776F5D9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7EA3C5-BA2B-F41D-170C-9CEADF8C7A46}"/>
              </a:ext>
            </a:extLst>
          </p:cNvPr>
          <p:cNvSpPr>
            <a:spLocks noGrp="1"/>
          </p:cNvSpPr>
          <p:nvPr>
            <p:ph type="dt" sz="half" idx="10"/>
          </p:nvPr>
        </p:nvSpPr>
        <p:spPr/>
        <p:txBody>
          <a:bodyPr/>
          <a:lstStyle/>
          <a:p>
            <a:fld id="{C0F24A65-BE3E-4A62-849B-F148CB843A40}" type="datetimeFigureOut">
              <a:rPr lang="en-IN" smtClean="0"/>
              <a:t>17-08-2024</a:t>
            </a:fld>
            <a:endParaRPr lang="en-IN"/>
          </a:p>
        </p:txBody>
      </p:sp>
      <p:sp>
        <p:nvSpPr>
          <p:cNvPr id="5" name="Footer Placeholder 4">
            <a:extLst>
              <a:ext uri="{FF2B5EF4-FFF2-40B4-BE49-F238E27FC236}">
                <a16:creationId xmlns:a16="http://schemas.microsoft.com/office/drawing/2014/main" id="{D7208B95-9075-A11D-C5CD-C773932933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C0778-96C1-856D-66AB-1291D86129EF}"/>
              </a:ext>
            </a:extLst>
          </p:cNvPr>
          <p:cNvSpPr>
            <a:spLocks noGrp="1"/>
          </p:cNvSpPr>
          <p:nvPr>
            <p:ph type="sldNum" sz="quarter" idx="12"/>
          </p:nvPr>
        </p:nvSpPr>
        <p:spPr/>
        <p:txBody>
          <a:bodyPr/>
          <a:lstStyle/>
          <a:p>
            <a:fld id="{A8E8888A-53F6-4611-ABC3-CCB8F78255F0}" type="slidenum">
              <a:rPr lang="en-IN" smtClean="0"/>
              <a:t>‹#›</a:t>
            </a:fld>
            <a:endParaRPr lang="en-IN"/>
          </a:p>
        </p:txBody>
      </p:sp>
    </p:spTree>
    <p:extLst>
      <p:ext uri="{BB962C8B-B14F-4D97-AF65-F5344CB8AC3E}">
        <p14:creationId xmlns:p14="http://schemas.microsoft.com/office/powerpoint/2010/main" val="1174285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F3D9-35A5-CD75-432B-48D4679F43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29377F8-5DEB-D5BD-5D6E-6CF94FAAC0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80DAB7-3E50-97BF-52D1-BFB0F43AF512}"/>
              </a:ext>
            </a:extLst>
          </p:cNvPr>
          <p:cNvSpPr>
            <a:spLocks noGrp="1"/>
          </p:cNvSpPr>
          <p:nvPr>
            <p:ph type="dt" sz="half" idx="10"/>
          </p:nvPr>
        </p:nvSpPr>
        <p:spPr/>
        <p:txBody>
          <a:bodyPr/>
          <a:lstStyle/>
          <a:p>
            <a:fld id="{C0F24A65-BE3E-4A62-849B-F148CB843A40}" type="datetimeFigureOut">
              <a:rPr lang="en-IN" smtClean="0"/>
              <a:t>17-08-2024</a:t>
            </a:fld>
            <a:endParaRPr lang="en-IN"/>
          </a:p>
        </p:txBody>
      </p:sp>
      <p:sp>
        <p:nvSpPr>
          <p:cNvPr id="5" name="Footer Placeholder 4">
            <a:extLst>
              <a:ext uri="{FF2B5EF4-FFF2-40B4-BE49-F238E27FC236}">
                <a16:creationId xmlns:a16="http://schemas.microsoft.com/office/drawing/2014/main" id="{25FF6D00-762D-203F-9137-DE87B118DF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7CF54C-275F-6504-5A30-4CB1F915E46E}"/>
              </a:ext>
            </a:extLst>
          </p:cNvPr>
          <p:cNvSpPr>
            <a:spLocks noGrp="1"/>
          </p:cNvSpPr>
          <p:nvPr>
            <p:ph type="sldNum" sz="quarter" idx="12"/>
          </p:nvPr>
        </p:nvSpPr>
        <p:spPr/>
        <p:txBody>
          <a:bodyPr/>
          <a:lstStyle/>
          <a:p>
            <a:fld id="{A8E8888A-53F6-4611-ABC3-CCB8F78255F0}" type="slidenum">
              <a:rPr lang="en-IN" smtClean="0"/>
              <a:t>‹#›</a:t>
            </a:fld>
            <a:endParaRPr lang="en-IN"/>
          </a:p>
        </p:txBody>
      </p:sp>
    </p:spTree>
    <p:extLst>
      <p:ext uri="{BB962C8B-B14F-4D97-AF65-F5344CB8AC3E}">
        <p14:creationId xmlns:p14="http://schemas.microsoft.com/office/powerpoint/2010/main" val="986230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B85AC-8382-7759-3C85-26B23EF2FE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DAC092-43FA-11D2-608C-3D7417D38A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2B26FC-626B-7486-7459-8FDF7F0785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FD355C-948B-BBAB-C953-E5AAF4CF61B9}"/>
              </a:ext>
            </a:extLst>
          </p:cNvPr>
          <p:cNvSpPr>
            <a:spLocks noGrp="1"/>
          </p:cNvSpPr>
          <p:nvPr>
            <p:ph type="dt" sz="half" idx="10"/>
          </p:nvPr>
        </p:nvSpPr>
        <p:spPr/>
        <p:txBody>
          <a:bodyPr/>
          <a:lstStyle/>
          <a:p>
            <a:fld id="{C0F24A65-BE3E-4A62-849B-F148CB843A40}" type="datetimeFigureOut">
              <a:rPr lang="en-IN" smtClean="0"/>
              <a:t>17-08-2024</a:t>
            </a:fld>
            <a:endParaRPr lang="en-IN"/>
          </a:p>
        </p:txBody>
      </p:sp>
      <p:sp>
        <p:nvSpPr>
          <p:cNvPr id="6" name="Footer Placeholder 5">
            <a:extLst>
              <a:ext uri="{FF2B5EF4-FFF2-40B4-BE49-F238E27FC236}">
                <a16:creationId xmlns:a16="http://schemas.microsoft.com/office/drawing/2014/main" id="{5573FEF4-182E-8D51-8335-50241CF9A3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D80F69-F8A8-2E71-D4A1-7BEA39E20790}"/>
              </a:ext>
            </a:extLst>
          </p:cNvPr>
          <p:cNvSpPr>
            <a:spLocks noGrp="1"/>
          </p:cNvSpPr>
          <p:nvPr>
            <p:ph type="sldNum" sz="quarter" idx="12"/>
          </p:nvPr>
        </p:nvSpPr>
        <p:spPr/>
        <p:txBody>
          <a:bodyPr/>
          <a:lstStyle/>
          <a:p>
            <a:fld id="{A8E8888A-53F6-4611-ABC3-CCB8F78255F0}" type="slidenum">
              <a:rPr lang="en-IN" smtClean="0"/>
              <a:t>‹#›</a:t>
            </a:fld>
            <a:endParaRPr lang="en-IN"/>
          </a:p>
        </p:txBody>
      </p:sp>
    </p:spTree>
    <p:extLst>
      <p:ext uri="{BB962C8B-B14F-4D97-AF65-F5344CB8AC3E}">
        <p14:creationId xmlns:p14="http://schemas.microsoft.com/office/powerpoint/2010/main" val="1290455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5AAF9-8694-2698-185F-E4A8995877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A3292B-7F69-7831-D15F-B6AAFE5385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DAF3F2-AAAF-4B8D-0ADE-EF8A09359C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B8F24B-6051-72B5-88CA-828C36FA3C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F3CA7D-35D9-62B2-A749-70B2F17E95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84CF54A-B41A-B164-396C-9F575EB167DC}"/>
              </a:ext>
            </a:extLst>
          </p:cNvPr>
          <p:cNvSpPr>
            <a:spLocks noGrp="1"/>
          </p:cNvSpPr>
          <p:nvPr>
            <p:ph type="dt" sz="half" idx="10"/>
          </p:nvPr>
        </p:nvSpPr>
        <p:spPr/>
        <p:txBody>
          <a:bodyPr/>
          <a:lstStyle/>
          <a:p>
            <a:fld id="{C0F24A65-BE3E-4A62-849B-F148CB843A40}" type="datetimeFigureOut">
              <a:rPr lang="en-IN" smtClean="0"/>
              <a:t>17-08-2024</a:t>
            </a:fld>
            <a:endParaRPr lang="en-IN"/>
          </a:p>
        </p:txBody>
      </p:sp>
      <p:sp>
        <p:nvSpPr>
          <p:cNvPr id="8" name="Footer Placeholder 7">
            <a:extLst>
              <a:ext uri="{FF2B5EF4-FFF2-40B4-BE49-F238E27FC236}">
                <a16:creationId xmlns:a16="http://schemas.microsoft.com/office/drawing/2014/main" id="{35802F62-E71E-1A7C-0C7D-ECE99E3016E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DF26CA0-C75D-0EC6-AF25-D08BE3FD5536}"/>
              </a:ext>
            </a:extLst>
          </p:cNvPr>
          <p:cNvSpPr>
            <a:spLocks noGrp="1"/>
          </p:cNvSpPr>
          <p:nvPr>
            <p:ph type="sldNum" sz="quarter" idx="12"/>
          </p:nvPr>
        </p:nvSpPr>
        <p:spPr/>
        <p:txBody>
          <a:bodyPr/>
          <a:lstStyle/>
          <a:p>
            <a:fld id="{A8E8888A-53F6-4611-ABC3-CCB8F78255F0}" type="slidenum">
              <a:rPr lang="en-IN" smtClean="0"/>
              <a:t>‹#›</a:t>
            </a:fld>
            <a:endParaRPr lang="en-IN"/>
          </a:p>
        </p:txBody>
      </p:sp>
    </p:spTree>
    <p:extLst>
      <p:ext uri="{BB962C8B-B14F-4D97-AF65-F5344CB8AC3E}">
        <p14:creationId xmlns:p14="http://schemas.microsoft.com/office/powerpoint/2010/main" val="2490597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06310-0662-4AFB-E00D-E1DBC79455D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DC27962-B386-1791-470C-89A379451ED4}"/>
              </a:ext>
            </a:extLst>
          </p:cNvPr>
          <p:cNvSpPr>
            <a:spLocks noGrp="1"/>
          </p:cNvSpPr>
          <p:nvPr>
            <p:ph type="dt" sz="half" idx="10"/>
          </p:nvPr>
        </p:nvSpPr>
        <p:spPr/>
        <p:txBody>
          <a:bodyPr/>
          <a:lstStyle/>
          <a:p>
            <a:fld id="{C0F24A65-BE3E-4A62-849B-F148CB843A40}" type="datetimeFigureOut">
              <a:rPr lang="en-IN" smtClean="0"/>
              <a:t>17-08-2024</a:t>
            </a:fld>
            <a:endParaRPr lang="en-IN"/>
          </a:p>
        </p:txBody>
      </p:sp>
      <p:sp>
        <p:nvSpPr>
          <p:cNvPr id="4" name="Footer Placeholder 3">
            <a:extLst>
              <a:ext uri="{FF2B5EF4-FFF2-40B4-BE49-F238E27FC236}">
                <a16:creationId xmlns:a16="http://schemas.microsoft.com/office/drawing/2014/main" id="{B7E53976-4262-6C9D-CF21-0E31C6E4C4E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BA10A7-5DB3-0CC9-5C95-B32E946F1380}"/>
              </a:ext>
            </a:extLst>
          </p:cNvPr>
          <p:cNvSpPr>
            <a:spLocks noGrp="1"/>
          </p:cNvSpPr>
          <p:nvPr>
            <p:ph type="sldNum" sz="quarter" idx="12"/>
          </p:nvPr>
        </p:nvSpPr>
        <p:spPr/>
        <p:txBody>
          <a:bodyPr/>
          <a:lstStyle/>
          <a:p>
            <a:fld id="{A8E8888A-53F6-4611-ABC3-CCB8F78255F0}" type="slidenum">
              <a:rPr lang="en-IN" smtClean="0"/>
              <a:t>‹#›</a:t>
            </a:fld>
            <a:endParaRPr lang="en-IN"/>
          </a:p>
        </p:txBody>
      </p:sp>
    </p:spTree>
    <p:extLst>
      <p:ext uri="{BB962C8B-B14F-4D97-AF65-F5344CB8AC3E}">
        <p14:creationId xmlns:p14="http://schemas.microsoft.com/office/powerpoint/2010/main" val="3355153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CE4293-B039-14FA-65B9-C3D77469C761}"/>
              </a:ext>
            </a:extLst>
          </p:cNvPr>
          <p:cNvSpPr>
            <a:spLocks noGrp="1"/>
          </p:cNvSpPr>
          <p:nvPr>
            <p:ph type="dt" sz="half" idx="10"/>
          </p:nvPr>
        </p:nvSpPr>
        <p:spPr/>
        <p:txBody>
          <a:bodyPr/>
          <a:lstStyle/>
          <a:p>
            <a:fld id="{C0F24A65-BE3E-4A62-849B-F148CB843A40}" type="datetimeFigureOut">
              <a:rPr lang="en-IN" smtClean="0"/>
              <a:t>17-08-2024</a:t>
            </a:fld>
            <a:endParaRPr lang="en-IN"/>
          </a:p>
        </p:txBody>
      </p:sp>
      <p:sp>
        <p:nvSpPr>
          <p:cNvPr id="3" name="Footer Placeholder 2">
            <a:extLst>
              <a:ext uri="{FF2B5EF4-FFF2-40B4-BE49-F238E27FC236}">
                <a16:creationId xmlns:a16="http://schemas.microsoft.com/office/drawing/2014/main" id="{81D200D2-E43D-13F7-0D1B-F7855F5D264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983A734-C34A-180D-51D3-9166057D761E}"/>
              </a:ext>
            </a:extLst>
          </p:cNvPr>
          <p:cNvSpPr>
            <a:spLocks noGrp="1"/>
          </p:cNvSpPr>
          <p:nvPr>
            <p:ph type="sldNum" sz="quarter" idx="12"/>
          </p:nvPr>
        </p:nvSpPr>
        <p:spPr/>
        <p:txBody>
          <a:bodyPr/>
          <a:lstStyle/>
          <a:p>
            <a:fld id="{A8E8888A-53F6-4611-ABC3-CCB8F78255F0}" type="slidenum">
              <a:rPr lang="en-IN" smtClean="0"/>
              <a:t>‹#›</a:t>
            </a:fld>
            <a:endParaRPr lang="en-IN"/>
          </a:p>
        </p:txBody>
      </p:sp>
    </p:spTree>
    <p:extLst>
      <p:ext uri="{BB962C8B-B14F-4D97-AF65-F5344CB8AC3E}">
        <p14:creationId xmlns:p14="http://schemas.microsoft.com/office/powerpoint/2010/main" val="1048979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64DF2-11A3-6998-5FB4-F97E23ED89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7BC392F-BCE1-D588-EBA2-81CAE908A3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6B98BB2-3F70-C992-449C-5F984ECFB0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D3AE9-9BA1-8479-A785-C92ED45D921E}"/>
              </a:ext>
            </a:extLst>
          </p:cNvPr>
          <p:cNvSpPr>
            <a:spLocks noGrp="1"/>
          </p:cNvSpPr>
          <p:nvPr>
            <p:ph type="dt" sz="half" idx="10"/>
          </p:nvPr>
        </p:nvSpPr>
        <p:spPr/>
        <p:txBody>
          <a:bodyPr/>
          <a:lstStyle/>
          <a:p>
            <a:fld id="{C0F24A65-BE3E-4A62-849B-F148CB843A40}" type="datetimeFigureOut">
              <a:rPr lang="en-IN" smtClean="0"/>
              <a:t>17-08-2024</a:t>
            </a:fld>
            <a:endParaRPr lang="en-IN"/>
          </a:p>
        </p:txBody>
      </p:sp>
      <p:sp>
        <p:nvSpPr>
          <p:cNvPr id="6" name="Footer Placeholder 5">
            <a:extLst>
              <a:ext uri="{FF2B5EF4-FFF2-40B4-BE49-F238E27FC236}">
                <a16:creationId xmlns:a16="http://schemas.microsoft.com/office/drawing/2014/main" id="{73F9CC6D-8808-1499-248A-062C101E0A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AC1A4A-197F-15F3-EB00-B7C99C7DCA13}"/>
              </a:ext>
            </a:extLst>
          </p:cNvPr>
          <p:cNvSpPr>
            <a:spLocks noGrp="1"/>
          </p:cNvSpPr>
          <p:nvPr>
            <p:ph type="sldNum" sz="quarter" idx="12"/>
          </p:nvPr>
        </p:nvSpPr>
        <p:spPr/>
        <p:txBody>
          <a:bodyPr/>
          <a:lstStyle/>
          <a:p>
            <a:fld id="{A8E8888A-53F6-4611-ABC3-CCB8F78255F0}" type="slidenum">
              <a:rPr lang="en-IN" smtClean="0"/>
              <a:t>‹#›</a:t>
            </a:fld>
            <a:endParaRPr lang="en-IN"/>
          </a:p>
        </p:txBody>
      </p:sp>
    </p:spTree>
    <p:extLst>
      <p:ext uri="{BB962C8B-B14F-4D97-AF65-F5344CB8AC3E}">
        <p14:creationId xmlns:p14="http://schemas.microsoft.com/office/powerpoint/2010/main" val="315903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B714C-BCE5-7D14-12C2-5EC0CBF3AE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73DED17-D838-F44F-8187-30D24FF128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75C96E-5854-7A7C-FC28-1838F45FCE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245ABF-5BC0-073A-3D17-0389D75C3993}"/>
              </a:ext>
            </a:extLst>
          </p:cNvPr>
          <p:cNvSpPr>
            <a:spLocks noGrp="1"/>
          </p:cNvSpPr>
          <p:nvPr>
            <p:ph type="dt" sz="half" idx="10"/>
          </p:nvPr>
        </p:nvSpPr>
        <p:spPr/>
        <p:txBody>
          <a:bodyPr/>
          <a:lstStyle/>
          <a:p>
            <a:fld id="{C0F24A65-BE3E-4A62-849B-F148CB843A40}" type="datetimeFigureOut">
              <a:rPr lang="en-IN" smtClean="0"/>
              <a:t>17-08-2024</a:t>
            </a:fld>
            <a:endParaRPr lang="en-IN"/>
          </a:p>
        </p:txBody>
      </p:sp>
      <p:sp>
        <p:nvSpPr>
          <p:cNvPr id="6" name="Footer Placeholder 5">
            <a:extLst>
              <a:ext uri="{FF2B5EF4-FFF2-40B4-BE49-F238E27FC236}">
                <a16:creationId xmlns:a16="http://schemas.microsoft.com/office/drawing/2014/main" id="{05F9F057-C4FA-42CD-2EE2-C8BA3AEF05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20D472-F5BA-CE29-9678-9B0675BC8C92}"/>
              </a:ext>
            </a:extLst>
          </p:cNvPr>
          <p:cNvSpPr>
            <a:spLocks noGrp="1"/>
          </p:cNvSpPr>
          <p:nvPr>
            <p:ph type="sldNum" sz="quarter" idx="12"/>
          </p:nvPr>
        </p:nvSpPr>
        <p:spPr/>
        <p:txBody>
          <a:bodyPr/>
          <a:lstStyle/>
          <a:p>
            <a:fld id="{A8E8888A-53F6-4611-ABC3-CCB8F78255F0}" type="slidenum">
              <a:rPr lang="en-IN" smtClean="0"/>
              <a:t>‹#›</a:t>
            </a:fld>
            <a:endParaRPr lang="en-IN"/>
          </a:p>
        </p:txBody>
      </p:sp>
    </p:spTree>
    <p:extLst>
      <p:ext uri="{BB962C8B-B14F-4D97-AF65-F5344CB8AC3E}">
        <p14:creationId xmlns:p14="http://schemas.microsoft.com/office/powerpoint/2010/main" val="2898233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AB701F-CB7E-5660-19F4-CA89BC98F5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4FF719-FF09-CEC1-1F83-21B80C9C8A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454DC2-3970-357F-F30B-43A1A7EA55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F24A65-BE3E-4A62-849B-F148CB843A40}" type="datetimeFigureOut">
              <a:rPr lang="en-IN" smtClean="0"/>
              <a:t>17-08-2024</a:t>
            </a:fld>
            <a:endParaRPr lang="en-IN"/>
          </a:p>
        </p:txBody>
      </p:sp>
      <p:sp>
        <p:nvSpPr>
          <p:cNvPr id="5" name="Footer Placeholder 4">
            <a:extLst>
              <a:ext uri="{FF2B5EF4-FFF2-40B4-BE49-F238E27FC236}">
                <a16:creationId xmlns:a16="http://schemas.microsoft.com/office/drawing/2014/main" id="{FB04448E-CD0D-5FC8-ADCC-C17CF7859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6EA39D7-8554-010F-FBC6-870DB81F76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E8888A-53F6-4611-ABC3-CCB8F78255F0}" type="slidenum">
              <a:rPr lang="en-IN" smtClean="0"/>
              <a:t>‹#›</a:t>
            </a:fld>
            <a:endParaRPr lang="en-IN"/>
          </a:p>
        </p:txBody>
      </p:sp>
    </p:spTree>
    <p:extLst>
      <p:ext uri="{BB962C8B-B14F-4D97-AF65-F5344CB8AC3E}">
        <p14:creationId xmlns:p14="http://schemas.microsoft.com/office/powerpoint/2010/main" val="2854797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tcp-ip-ports-and-its-application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60F0A-4919-9771-FEA3-C2887AC4F747}"/>
              </a:ext>
            </a:extLst>
          </p:cNvPr>
          <p:cNvSpPr>
            <a:spLocks noGrp="1"/>
          </p:cNvSpPr>
          <p:nvPr>
            <p:ph type="ctrTitle"/>
          </p:nvPr>
        </p:nvSpPr>
        <p:spPr>
          <a:xfrm>
            <a:off x="1524000" y="793102"/>
            <a:ext cx="9144000" cy="1045029"/>
          </a:xfrm>
        </p:spPr>
        <p:txBody>
          <a:bodyPr>
            <a:normAutofit/>
          </a:bodyPr>
          <a:lstStyle/>
          <a:p>
            <a:pPr>
              <a:lnSpc>
                <a:spcPct val="100000"/>
              </a:lnSpc>
            </a:pPr>
            <a:r>
              <a:rPr lang="en-US" sz="4000" dirty="0">
                <a:latin typeface="source-serif-pro"/>
              </a:rPr>
              <a:t>Difference between HTTP1.1 vs HTTP2</a:t>
            </a:r>
            <a:endParaRPr lang="en-IN" sz="4000" dirty="0">
              <a:latin typeface="source-serif-pro"/>
            </a:endParaRPr>
          </a:p>
        </p:txBody>
      </p:sp>
      <p:sp>
        <p:nvSpPr>
          <p:cNvPr id="3" name="Subtitle 2">
            <a:extLst>
              <a:ext uri="{FF2B5EF4-FFF2-40B4-BE49-F238E27FC236}">
                <a16:creationId xmlns:a16="http://schemas.microsoft.com/office/drawing/2014/main" id="{34262D9E-D07D-424C-703F-87D88D7E2E21}"/>
              </a:ext>
            </a:extLst>
          </p:cNvPr>
          <p:cNvSpPr>
            <a:spLocks noGrp="1"/>
          </p:cNvSpPr>
          <p:nvPr>
            <p:ph type="subTitle" idx="1"/>
          </p:nvPr>
        </p:nvSpPr>
        <p:spPr>
          <a:xfrm>
            <a:off x="1524000" y="2808515"/>
            <a:ext cx="9144000" cy="3844212"/>
          </a:xfrm>
        </p:spPr>
        <p:txBody>
          <a:bodyPr>
            <a:normAutofit/>
          </a:bodyPr>
          <a:lstStyle/>
          <a:p>
            <a:pPr algn="l"/>
            <a:r>
              <a:rPr lang="en-US" sz="1400" dirty="0">
                <a:latin typeface="source-serif-pro"/>
              </a:rPr>
              <a:t>HTTP1.1</a:t>
            </a:r>
          </a:p>
          <a:p>
            <a:pPr marL="342900" indent="-342900" algn="l">
              <a:buFont typeface="Arial" panose="020B0604020202020204" pitchFamily="34" charset="0"/>
              <a:buChar char="•"/>
            </a:pPr>
            <a:r>
              <a:rPr lang="en-US" sz="1400" b="0" i="0" dirty="0">
                <a:solidFill>
                  <a:srgbClr val="273239"/>
                </a:solidFill>
                <a:effectLst/>
                <a:highlight>
                  <a:srgbClr val="FFFFFF"/>
                </a:highlight>
                <a:latin typeface="source-serif-pro"/>
              </a:rPr>
              <a:t>It works on the textual format.</a:t>
            </a:r>
          </a:p>
          <a:p>
            <a:pPr marL="342900" indent="-342900" algn="l">
              <a:buFont typeface="Arial" panose="020B0604020202020204" pitchFamily="34" charset="0"/>
              <a:buChar char="•"/>
            </a:pPr>
            <a:r>
              <a:rPr lang="en-US" sz="1400" b="0" i="0" dirty="0">
                <a:solidFill>
                  <a:srgbClr val="273239"/>
                </a:solidFill>
                <a:effectLst/>
                <a:highlight>
                  <a:srgbClr val="FFFFFF"/>
                </a:highlight>
                <a:latin typeface="source-serif-pro"/>
              </a:rPr>
              <a:t>There is head of line blocking that blocks all the requests behind it until it doesn’t get its all resources.</a:t>
            </a:r>
          </a:p>
          <a:p>
            <a:pPr marL="342900" indent="-342900" algn="l">
              <a:buFont typeface="Arial" panose="020B0604020202020204" pitchFamily="34" charset="0"/>
              <a:buChar char="•"/>
            </a:pPr>
            <a:r>
              <a:rPr lang="en-US" sz="1400" b="0" i="0" dirty="0">
                <a:solidFill>
                  <a:srgbClr val="273239"/>
                </a:solidFill>
                <a:effectLst/>
                <a:highlight>
                  <a:srgbClr val="FFFFFF"/>
                </a:highlight>
                <a:latin typeface="source-serif-pro"/>
              </a:rPr>
              <a:t>It uses requests resource Inlining for use getting multiple pages</a:t>
            </a:r>
          </a:p>
          <a:p>
            <a:pPr marL="342900" indent="-342900" algn="l">
              <a:buFont typeface="Arial" panose="020B0604020202020204" pitchFamily="34" charset="0"/>
              <a:buChar char="•"/>
            </a:pPr>
            <a:r>
              <a:rPr lang="en-US" sz="1400" b="0" i="0" dirty="0">
                <a:solidFill>
                  <a:srgbClr val="273239"/>
                </a:solidFill>
                <a:effectLst/>
                <a:highlight>
                  <a:srgbClr val="FFFFFF"/>
                </a:highlight>
                <a:latin typeface="source-serif-pro"/>
              </a:rPr>
              <a:t>It compresses data by itself.</a:t>
            </a:r>
          </a:p>
          <a:p>
            <a:pPr algn="l"/>
            <a:r>
              <a:rPr lang="en-US" sz="1400" dirty="0">
                <a:solidFill>
                  <a:srgbClr val="273239"/>
                </a:solidFill>
                <a:highlight>
                  <a:srgbClr val="FFFFFF"/>
                </a:highlight>
                <a:latin typeface="source-serif-pro"/>
              </a:rPr>
              <a:t>HTTP/2</a:t>
            </a:r>
          </a:p>
          <a:p>
            <a:pPr marL="342900" indent="-342900" algn="l">
              <a:buFont typeface="Arial" panose="020B0604020202020204" pitchFamily="34" charset="0"/>
              <a:buChar char="•"/>
            </a:pPr>
            <a:r>
              <a:rPr lang="en-US" sz="1400" b="0" i="0" dirty="0">
                <a:solidFill>
                  <a:srgbClr val="273239"/>
                </a:solidFill>
                <a:effectLst/>
                <a:highlight>
                  <a:srgbClr val="FFFFFF"/>
                </a:highlight>
                <a:latin typeface="source-serif-pro"/>
              </a:rPr>
              <a:t>It works on the binary protocol.</a:t>
            </a:r>
          </a:p>
          <a:p>
            <a:pPr marL="342900" indent="-342900" algn="l">
              <a:buFont typeface="Arial" panose="020B0604020202020204" pitchFamily="34" charset="0"/>
              <a:buChar char="•"/>
            </a:pPr>
            <a:r>
              <a:rPr lang="en-US" sz="1400" b="0" i="0" dirty="0">
                <a:solidFill>
                  <a:srgbClr val="273239"/>
                </a:solidFill>
                <a:effectLst/>
                <a:highlight>
                  <a:srgbClr val="FFFFFF"/>
                </a:highlight>
                <a:latin typeface="source-serif-pro"/>
              </a:rPr>
              <a:t>It allows multiplexing so one TCP connection is required for multiple requests.</a:t>
            </a:r>
          </a:p>
          <a:p>
            <a:pPr marL="342900" indent="-342900" algn="l">
              <a:buFont typeface="Arial" panose="020B0604020202020204" pitchFamily="34" charset="0"/>
              <a:buChar char="•"/>
            </a:pPr>
            <a:r>
              <a:rPr lang="en-US" sz="1400" b="0" i="0" dirty="0">
                <a:solidFill>
                  <a:srgbClr val="273239"/>
                </a:solidFill>
                <a:effectLst/>
                <a:highlight>
                  <a:srgbClr val="FFFFFF"/>
                </a:highlight>
                <a:latin typeface="source-serif-pro"/>
              </a:rPr>
              <a:t>It uses PUSH frame by server that collects all multiple pages </a:t>
            </a:r>
          </a:p>
          <a:p>
            <a:pPr marL="342900" indent="-342900" algn="l">
              <a:buFont typeface="Arial" panose="020B0604020202020204" pitchFamily="34" charset="0"/>
              <a:buChar char="•"/>
            </a:pPr>
            <a:r>
              <a:rPr lang="en-US" sz="1400" b="0" i="0" dirty="0">
                <a:solidFill>
                  <a:srgbClr val="273239"/>
                </a:solidFill>
                <a:effectLst/>
                <a:highlight>
                  <a:srgbClr val="FFFFFF"/>
                </a:highlight>
                <a:latin typeface="source-serif-pro"/>
              </a:rPr>
              <a:t>It uses HPACK for data compression.</a:t>
            </a:r>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2311722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7A263-9C92-259E-C4B6-C79392FD815E}"/>
              </a:ext>
            </a:extLst>
          </p:cNvPr>
          <p:cNvSpPr>
            <a:spLocks noGrp="1"/>
          </p:cNvSpPr>
          <p:nvPr>
            <p:ph type="title"/>
          </p:nvPr>
        </p:nvSpPr>
        <p:spPr/>
        <p:txBody>
          <a:bodyPr/>
          <a:lstStyle/>
          <a:p>
            <a:endParaRPr lang="en-IN" dirty="0"/>
          </a:p>
        </p:txBody>
      </p:sp>
      <p:pic>
        <p:nvPicPr>
          <p:cNvPr id="1026" name="Picture 2" descr="12 Ways To Optimize Your JavaScript Journey in 2023 and Beyond - DZone">
            <a:extLst>
              <a:ext uri="{FF2B5EF4-FFF2-40B4-BE49-F238E27FC236}">
                <a16:creationId xmlns:a16="http://schemas.microsoft.com/office/drawing/2014/main" id="{13C91146-741C-F639-6CE0-813E12EF96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6493" y="1774664"/>
            <a:ext cx="7279434" cy="4626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124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6CEC9-5187-104A-B295-744DCA7E385A}"/>
              </a:ext>
            </a:extLst>
          </p:cNvPr>
          <p:cNvSpPr>
            <a:spLocks noGrp="1"/>
          </p:cNvSpPr>
          <p:nvPr>
            <p:ph type="title"/>
          </p:nvPr>
        </p:nvSpPr>
        <p:spPr>
          <a:xfrm>
            <a:off x="838200" y="365125"/>
            <a:ext cx="10515600" cy="772276"/>
          </a:xfrm>
        </p:spPr>
        <p:txBody>
          <a:bodyPr>
            <a:normAutofit/>
          </a:bodyPr>
          <a:lstStyle/>
          <a:p>
            <a:pPr algn="ctr"/>
            <a:r>
              <a:rPr lang="en-US" sz="4000" dirty="0">
                <a:latin typeface="source-serif-pro"/>
              </a:rPr>
              <a:t>HTTP1.1 and HTTP/2</a:t>
            </a:r>
            <a:endParaRPr lang="en-IN" sz="4000" dirty="0">
              <a:latin typeface="source-serif-pro"/>
            </a:endParaRPr>
          </a:p>
        </p:txBody>
      </p:sp>
      <p:sp>
        <p:nvSpPr>
          <p:cNvPr id="3" name="Content Placeholder 2">
            <a:extLst>
              <a:ext uri="{FF2B5EF4-FFF2-40B4-BE49-F238E27FC236}">
                <a16:creationId xmlns:a16="http://schemas.microsoft.com/office/drawing/2014/main" id="{5DDB4A4E-8172-ABC8-8248-F4707A6C5006}"/>
              </a:ext>
            </a:extLst>
          </p:cNvPr>
          <p:cNvSpPr>
            <a:spLocks noGrp="1"/>
          </p:cNvSpPr>
          <p:nvPr>
            <p:ph idx="1"/>
          </p:nvPr>
        </p:nvSpPr>
        <p:spPr>
          <a:xfrm>
            <a:off x="838200" y="1825625"/>
            <a:ext cx="5002763" cy="3894974"/>
          </a:xfrm>
        </p:spPr>
        <p:txBody>
          <a:bodyPr>
            <a:normAutofit fontScale="85000" lnSpcReduction="10000"/>
          </a:bodyPr>
          <a:lstStyle/>
          <a:p>
            <a:r>
              <a:rPr lang="en-US" sz="1500" b="0" i="0" dirty="0">
                <a:solidFill>
                  <a:srgbClr val="131314"/>
                </a:solidFill>
                <a:effectLst/>
                <a:highlight>
                  <a:srgbClr val="FFFFFF"/>
                </a:highlight>
                <a:latin typeface="source-serif-pro"/>
              </a:rPr>
              <a:t>The client (browser) has to send a request to the server using the method (GET/POST).</a:t>
            </a:r>
          </a:p>
          <a:p>
            <a:r>
              <a:rPr lang="en-US" sz="1500" b="0" i="0" dirty="0">
                <a:solidFill>
                  <a:srgbClr val="131314"/>
                </a:solidFill>
                <a:effectLst/>
                <a:highlight>
                  <a:srgbClr val="FFFFFF"/>
                </a:highlight>
                <a:latin typeface="source-serif-pro"/>
              </a:rPr>
              <a:t>Server responds with the requested resource, for example – image, alongside the status of what it did to the client’s request.</a:t>
            </a:r>
          </a:p>
          <a:p>
            <a:r>
              <a:rPr lang="en-US" sz="1500" b="0" i="0" dirty="0">
                <a:solidFill>
                  <a:srgbClr val="131314"/>
                </a:solidFill>
                <a:effectLst/>
                <a:highlight>
                  <a:srgbClr val="FFFFFF"/>
                </a:highlight>
                <a:latin typeface="source-serif-pro"/>
              </a:rPr>
              <a:t>HTTP/1.1 addresses this problem by creating a persistent connection between server and client. Until explicitly closed, this connection will remain open. So, the client can use one TCP connection throughout the communication sans interrupting it again and again.</a:t>
            </a:r>
          </a:p>
          <a:p>
            <a:r>
              <a:rPr lang="en-US" sz="1500" b="0" i="0" dirty="0">
                <a:solidFill>
                  <a:srgbClr val="131314"/>
                </a:solidFill>
                <a:effectLst/>
                <a:highlight>
                  <a:srgbClr val="FFFFFF"/>
                </a:highlight>
                <a:latin typeface="source-serif-pro"/>
              </a:rPr>
              <a:t>Considering the bottleneck in the previous scenario, the HTTP/2 developers introduced a binary framing layer. This layer partitions requests and responses in tiny data packets and encodes them. Due to this, multiple requests and responses become able to run parallelly with HTTP/2 and chances of HOL blocking are bleak.</a:t>
            </a:r>
          </a:p>
          <a:p>
            <a:pPr marL="0" indent="0">
              <a:buNone/>
            </a:pPr>
            <a:endParaRPr lang="en-US" b="0" i="0" dirty="0">
              <a:solidFill>
                <a:srgbClr val="131314"/>
              </a:solidFill>
              <a:effectLst/>
              <a:highlight>
                <a:srgbClr val="FFFFFF"/>
              </a:highlight>
              <a:latin typeface="Inter Tight"/>
            </a:endParaRPr>
          </a:p>
          <a:p>
            <a:pPr marL="0" indent="0">
              <a:buNone/>
            </a:pPr>
            <a:br>
              <a:rPr lang="en-US" sz="2800" b="0" i="0" dirty="0">
                <a:solidFill>
                  <a:srgbClr val="131314"/>
                </a:solidFill>
                <a:effectLst/>
                <a:highlight>
                  <a:srgbClr val="FFFFFF"/>
                </a:highlight>
                <a:latin typeface="Inter Tight"/>
              </a:rPr>
            </a:br>
            <a:endParaRPr lang="en-US" sz="2800" b="0" i="0" dirty="0">
              <a:solidFill>
                <a:srgbClr val="131314"/>
              </a:solidFill>
              <a:effectLst/>
              <a:highlight>
                <a:srgbClr val="FFFFFF"/>
              </a:highlight>
              <a:latin typeface="Inter Tight"/>
            </a:endParaRPr>
          </a:p>
        </p:txBody>
      </p:sp>
      <p:pic>
        <p:nvPicPr>
          <p:cNvPr id="3074" name="Picture 2" descr="Load balancing gRPC in K8s without service mesh · Karthik Nayak">
            <a:extLst>
              <a:ext uri="{FF2B5EF4-FFF2-40B4-BE49-F238E27FC236}">
                <a16:creationId xmlns:a16="http://schemas.microsoft.com/office/drawing/2014/main" id="{4754F195-941D-8B85-ED79-4DFB91E138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40963" y="1938415"/>
            <a:ext cx="6195527" cy="3715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686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DDCE7-20B8-D781-C8EF-BC1E925A5B33}"/>
              </a:ext>
            </a:extLst>
          </p:cNvPr>
          <p:cNvSpPr>
            <a:spLocks noGrp="1"/>
          </p:cNvSpPr>
          <p:nvPr>
            <p:ph type="ctrTitle"/>
          </p:nvPr>
        </p:nvSpPr>
        <p:spPr>
          <a:xfrm>
            <a:off x="1524000" y="746449"/>
            <a:ext cx="9144000" cy="1735494"/>
          </a:xfrm>
        </p:spPr>
        <p:txBody>
          <a:bodyPr>
            <a:normAutofit fontScale="90000"/>
          </a:bodyPr>
          <a:lstStyle/>
          <a:p>
            <a:r>
              <a:rPr lang="en-US" sz="4000" b="1" i="0" dirty="0">
                <a:solidFill>
                  <a:srgbClr val="242424"/>
                </a:solidFill>
                <a:effectLst/>
                <a:highlight>
                  <a:srgbClr val="FFFFFF"/>
                </a:highlight>
                <a:latin typeface="source-serif-pro"/>
              </a:rPr>
              <a:t>Objects And Its Internal Representation In JavaScript</a:t>
            </a:r>
            <a:br>
              <a:rPr lang="en-US" sz="4000" b="1" i="0" dirty="0">
                <a:solidFill>
                  <a:srgbClr val="242424"/>
                </a:solidFill>
                <a:effectLst/>
                <a:highlight>
                  <a:srgbClr val="FFFFFF"/>
                </a:highlight>
                <a:latin typeface="source-serif-pro"/>
              </a:rPr>
            </a:br>
            <a:endParaRPr lang="en-IN" sz="4000" dirty="0">
              <a:latin typeface="source-serif-pro"/>
            </a:endParaRPr>
          </a:p>
        </p:txBody>
      </p:sp>
      <p:sp>
        <p:nvSpPr>
          <p:cNvPr id="3" name="Subtitle 2">
            <a:extLst>
              <a:ext uri="{FF2B5EF4-FFF2-40B4-BE49-F238E27FC236}">
                <a16:creationId xmlns:a16="http://schemas.microsoft.com/office/drawing/2014/main" id="{9867F1C9-E41D-A205-2737-F0A09D90F6B2}"/>
              </a:ext>
            </a:extLst>
          </p:cNvPr>
          <p:cNvSpPr>
            <a:spLocks noGrp="1"/>
          </p:cNvSpPr>
          <p:nvPr>
            <p:ph type="subTitle" idx="1"/>
          </p:nvPr>
        </p:nvSpPr>
        <p:spPr>
          <a:xfrm>
            <a:off x="1524000" y="2481943"/>
            <a:ext cx="9144000" cy="3862873"/>
          </a:xfrm>
        </p:spPr>
        <p:txBody>
          <a:bodyPr>
            <a:normAutofit/>
          </a:bodyPr>
          <a:lstStyle/>
          <a:p>
            <a:pPr algn="l"/>
            <a:r>
              <a:rPr lang="en-IN" sz="1200" b="1" i="0" dirty="0">
                <a:solidFill>
                  <a:srgbClr val="242424"/>
                </a:solidFill>
                <a:effectLst/>
                <a:highlight>
                  <a:srgbClr val="FFFFFF"/>
                </a:highlight>
                <a:latin typeface="source-serif-pro"/>
              </a:rPr>
              <a:t>Objects in JavaScript</a:t>
            </a:r>
            <a:endParaRPr lang="en-US" sz="1200" b="1" i="0" dirty="0">
              <a:solidFill>
                <a:srgbClr val="242424"/>
              </a:solidFill>
              <a:effectLst/>
              <a:highlight>
                <a:srgbClr val="FFFFFF"/>
              </a:highlight>
              <a:latin typeface="source-serif-pro"/>
            </a:endParaRPr>
          </a:p>
          <a:p>
            <a:pPr algn="l"/>
            <a:r>
              <a:rPr lang="en-US" sz="1200" i="0" dirty="0">
                <a:solidFill>
                  <a:srgbClr val="242424"/>
                </a:solidFill>
                <a:effectLst/>
                <a:highlight>
                  <a:srgbClr val="FFFFFF"/>
                </a:highlight>
                <a:latin typeface="source-serif-pro"/>
              </a:rPr>
              <a:t>In JavaScript, objects are collections of key-value pairs, where keys are strings (or symbols) and values can be of any data type, including other objects. Objects are used to represent real-world entities, data structures, and more complex data types.</a:t>
            </a:r>
          </a:p>
          <a:p>
            <a:pPr algn="l"/>
            <a:r>
              <a:rPr lang="en-US" sz="1200" b="0" i="0" dirty="0">
                <a:solidFill>
                  <a:srgbClr val="5C2699"/>
                </a:solidFill>
                <a:effectLst/>
                <a:highlight>
                  <a:srgbClr val="F9F9F9"/>
                </a:highlight>
                <a:latin typeface="source-serif-pro"/>
              </a:rPr>
              <a:t>const</a:t>
            </a:r>
            <a:r>
              <a:rPr lang="en-US" sz="1200" b="0" i="0" dirty="0">
                <a:solidFill>
                  <a:srgbClr val="242424"/>
                </a:solidFill>
                <a:effectLst/>
                <a:highlight>
                  <a:srgbClr val="F9F9F9"/>
                </a:highlight>
                <a:latin typeface="source-serif-pro"/>
              </a:rPr>
              <a:t> person = {</a:t>
            </a:r>
            <a:br>
              <a:rPr lang="en-US" sz="1200" dirty="0">
                <a:latin typeface="source-serif-pro"/>
              </a:rPr>
            </a:br>
            <a:r>
              <a:rPr lang="en-US" sz="1200" b="0" i="0" dirty="0">
                <a:solidFill>
                  <a:srgbClr val="242424"/>
                </a:solidFill>
                <a:effectLst/>
                <a:highlight>
                  <a:srgbClr val="F9F9F9"/>
                </a:highlight>
                <a:latin typeface="source-serif-pro"/>
              </a:rPr>
              <a:t>name: </a:t>
            </a:r>
            <a:r>
              <a:rPr lang="en-US" sz="1200" b="0" i="0" dirty="0">
                <a:solidFill>
                  <a:srgbClr val="C41A16"/>
                </a:solidFill>
                <a:effectLst/>
                <a:highlight>
                  <a:srgbClr val="F9F9F9"/>
                </a:highlight>
                <a:latin typeface="source-serif-pro"/>
              </a:rPr>
              <a:t>"</a:t>
            </a:r>
            <a:r>
              <a:rPr lang="en-US" sz="1200" b="0" i="0" dirty="0" err="1">
                <a:solidFill>
                  <a:srgbClr val="C41A16"/>
                </a:solidFill>
                <a:effectLst/>
                <a:highlight>
                  <a:srgbClr val="F9F9F9"/>
                </a:highlight>
                <a:latin typeface="source-serif-pro"/>
              </a:rPr>
              <a:t>Sreeram</a:t>
            </a:r>
            <a:r>
              <a:rPr lang="en-US" sz="1200" b="0" i="0" dirty="0">
                <a:solidFill>
                  <a:srgbClr val="C41A16"/>
                </a:solidFill>
                <a:effectLst/>
                <a:highlight>
                  <a:srgbClr val="F9F9F9"/>
                </a:highlight>
                <a:latin typeface="source-serif-pro"/>
              </a:rPr>
              <a:t> K"</a:t>
            </a:r>
            <a:r>
              <a:rPr lang="en-US" sz="1200" b="0" i="0" dirty="0">
                <a:solidFill>
                  <a:srgbClr val="242424"/>
                </a:solidFill>
                <a:effectLst/>
                <a:highlight>
                  <a:srgbClr val="F9F9F9"/>
                </a:highlight>
                <a:latin typeface="source-serif-pro"/>
              </a:rPr>
              <a:t>,</a:t>
            </a:r>
            <a:br>
              <a:rPr lang="en-US" sz="1200" dirty="0">
                <a:latin typeface="source-serif-pro"/>
              </a:rPr>
            </a:br>
            <a:r>
              <a:rPr lang="en-US" sz="1200" b="0" i="0" dirty="0">
                <a:solidFill>
                  <a:srgbClr val="242424"/>
                </a:solidFill>
                <a:effectLst/>
                <a:highlight>
                  <a:srgbClr val="F9F9F9"/>
                </a:highlight>
                <a:latin typeface="source-serif-pro"/>
              </a:rPr>
              <a:t>age: </a:t>
            </a:r>
            <a:r>
              <a:rPr lang="en-US" sz="1200" b="0" i="0" dirty="0">
                <a:solidFill>
                  <a:srgbClr val="1C00CF"/>
                </a:solidFill>
                <a:effectLst/>
                <a:highlight>
                  <a:srgbClr val="F9F9F9"/>
                </a:highlight>
                <a:latin typeface="source-serif-pro"/>
              </a:rPr>
              <a:t>22</a:t>
            </a:r>
            <a:r>
              <a:rPr lang="en-US" sz="1200" b="0" i="0" dirty="0">
                <a:solidFill>
                  <a:srgbClr val="242424"/>
                </a:solidFill>
                <a:effectLst/>
                <a:highlight>
                  <a:srgbClr val="F9F9F9"/>
                </a:highlight>
                <a:latin typeface="source-serif-pro"/>
              </a:rPr>
              <a:t>,</a:t>
            </a:r>
            <a:br>
              <a:rPr lang="en-US" sz="1200" dirty="0">
                <a:latin typeface="source-serif-pro"/>
              </a:rPr>
            </a:br>
            <a:r>
              <a:rPr lang="en-US" sz="1200" b="0" i="0" dirty="0">
                <a:solidFill>
                  <a:srgbClr val="242424"/>
                </a:solidFill>
                <a:effectLst/>
                <a:highlight>
                  <a:srgbClr val="F9F9F9"/>
                </a:highlight>
                <a:latin typeface="source-serif-pro"/>
              </a:rPr>
              <a:t>email: </a:t>
            </a:r>
            <a:r>
              <a:rPr lang="en-US" sz="1200" b="0" i="0" dirty="0">
                <a:solidFill>
                  <a:srgbClr val="C41A16"/>
                </a:solidFill>
                <a:effectLst/>
                <a:highlight>
                  <a:srgbClr val="F9F9F9"/>
                </a:highlight>
                <a:latin typeface="source-serif-pro"/>
              </a:rPr>
              <a:t>"sreeramuidesigner@gmail.com"</a:t>
            </a:r>
            <a:br>
              <a:rPr lang="en-US" sz="1200" dirty="0">
                <a:latin typeface="source-serif-pro"/>
              </a:rPr>
            </a:br>
            <a:r>
              <a:rPr lang="en-US" sz="1200" b="0" i="0" dirty="0">
                <a:solidFill>
                  <a:srgbClr val="242424"/>
                </a:solidFill>
                <a:effectLst/>
                <a:highlight>
                  <a:srgbClr val="F9F9F9"/>
                </a:highlight>
                <a:latin typeface="source-serif-pro"/>
              </a:rPr>
              <a:t>};</a:t>
            </a:r>
          </a:p>
          <a:p>
            <a:pPr algn="l"/>
            <a:r>
              <a:rPr lang="en-US" sz="1200" b="1" i="0" dirty="0">
                <a:solidFill>
                  <a:srgbClr val="242424"/>
                </a:solidFill>
                <a:effectLst/>
                <a:highlight>
                  <a:srgbClr val="FFFFFF"/>
                </a:highlight>
                <a:latin typeface="source-serif-pro"/>
              </a:rPr>
              <a:t> Internal Representation of Objects</a:t>
            </a:r>
          </a:p>
          <a:p>
            <a:pPr algn="l"/>
            <a:r>
              <a:rPr lang="en-US" sz="1200" b="0" i="0" dirty="0">
                <a:solidFill>
                  <a:srgbClr val="242424"/>
                </a:solidFill>
                <a:effectLst/>
                <a:highlight>
                  <a:srgbClr val="FFFFFF"/>
                </a:highlight>
                <a:latin typeface="source-serif-pro"/>
              </a:rPr>
              <a:t>Internally, JavaScript engines use various data structures to represent objects efficiently. One common approach is using a hash table or a similar structure to store the object’s properties and their corresponding values. This allows for fast access and manipulation of properties.</a:t>
            </a:r>
          </a:p>
          <a:p>
            <a:pPr algn="l"/>
            <a:r>
              <a:rPr lang="en-US" sz="1200" b="0" i="0" dirty="0">
                <a:solidFill>
                  <a:srgbClr val="242424"/>
                </a:solidFill>
                <a:effectLst/>
                <a:highlight>
                  <a:srgbClr val="F9F9F9"/>
                </a:highlight>
                <a:latin typeface="source-code-pro"/>
              </a:rPr>
              <a:t>Internal Representation:</a:t>
            </a:r>
            <a:br>
              <a:rPr lang="en-US" sz="1200" dirty="0"/>
            </a:br>
            <a:r>
              <a:rPr lang="en-US" sz="1200" b="0" i="0" dirty="0">
                <a:solidFill>
                  <a:srgbClr val="242424"/>
                </a:solidFill>
                <a:effectLst/>
                <a:highlight>
                  <a:srgbClr val="F9F9F9"/>
                </a:highlight>
                <a:latin typeface="source-code-pro"/>
              </a:rPr>
              <a:t>{</a:t>
            </a:r>
            <a:br>
              <a:rPr lang="en-US" sz="1200" dirty="0"/>
            </a:br>
            <a:r>
              <a:rPr lang="en-US" sz="1200" b="0" i="0" dirty="0">
                <a:solidFill>
                  <a:srgbClr val="242424"/>
                </a:solidFill>
                <a:effectLst/>
                <a:highlight>
                  <a:srgbClr val="F9F9F9"/>
                </a:highlight>
                <a:latin typeface="source-code-pro"/>
              </a:rPr>
              <a:t>name: </a:t>
            </a:r>
            <a:r>
              <a:rPr lang="en-US" sz="1200" b="0" i="0" dirty="0">
                <a:solidFill>
                  <a:srgbClr val="C41A16"/>
                </a:solidFill>
                <a:effectLst/>
                <a:highlight>
                  <a:srgbClr val="F9F9F9"/>
                </a:highlight>
                <a:latin typeface="source-code-pro"/>
              </a:rPr>
              <a:t>"</a:t>
            </a:r>
            <a:r>
              <a:rPr lang="en-US" sz="1200" b="0" i="0" dirty="0" err="1">
                <a:solidFill>
                  <a:srgbClr val="C41A16"/>
                </a:solidFill>
                <a:effectLst/>
                <a:highlight>
                  <a:srgbClr val="F9F9F9"/>
                </a:highlight>
                <a:latin typeface="source-code-pro"/>
              </a:rPr>
              <a:t>Sreeram</a:t>
            </a:r>
            <a:r>
              <a:rPr lang="en-US" sz="1200" b="0" i="0" dirty="0">
                <a:solidFill>
                  <a:srgbClr val="C41A16"/>
                </a:solidFill>
                <a:effectLst/>
                <a:highlight>
                  <a:srgbClr val="F9F9F9"/>
                </a:highlight>
                <a:latin typeface="source-code-pro"/>
              </a:rPr>
              <a:t> K"</a:t>
            </a:r>
            <a:r>
              <a:rPr lang="en-US" sz="1200" b="0" i="0" dirty="0">
                <a:solidFill>
                  <a:srgbClr val="242424"/>
                </a:solidFill>
                <a:effectLst/>
                <a:highlight>
                  <a:srgbClr val="F9F9F9"/>
                </a:highlight>
                <a:latin typeface="source-code-pro"/>
              </a:rPr>
              <a:t>,</a:t>
            </a:r>
            <a:br>
              <a:rPr lang="en-US" sz="1200" dirty="0"/>
            </a:br>
            <a:r>
              <a:rPr lang="en-US" sz="1200" b="0" i="0" dirty="0">
                <a:solidFill>
                  <a:srgbClr val="242424"/>
                </a:solidFill>
                <a:effectLst/>
                <a:highlight>
                  <a:srgbClr val="F9F9F9"/>
                </a:highlight>
                <a:latin typeface="source-code-pro"/>
              </a:rPr>
              <a:t>age: </a:t>
            </a:r>
            <a:r>
              <a:rPr lang="en-US" sz="1200" b="0" i="0" dirty="0">
                <a:solidFill>
                  <a:srgbClr val="1C00CF"/>
                </a:solidFill>
                <a:effectLst/>
                <a:highlight>
                  <a:srgbClr val="F9F9F9"/>
                </a:highlight>
                <a:latin typeface="source-code-pro"/>
              </a:rPr>
              <a:t>22</a:t>
            </a:r>
            <a:r>
              <a:rPr lang="en-US" sz="1200" b="0" i="0" dirty="0">
                <a:solidFill>
                  <a:srgbClr val="242424"/>
                </a:solidFill>
                <a:effectLst/>
                <a:highlight>
                  <a:srgbClr val="F9F9F9"/>
                </a:highlight>
                <a:latin typeface="source-code-pro"/>
              </a:rPr>
              <a:t>,</a:t>
            </a:r>
            <a:br>
              <a:rPr lang="en-US" sz="1200" dirty="0"/>
            </a:br>
            <a:r>
              <a:rPr lang="en-US" sz="1200" b="0" i="0" dirty="0">
                <a:solidFill>
                  <a:srgbClr val="242424"/>
                </a:solidFill>
                <a:effectLst/>
                <a:highlight>
                  <a:srgbClr val="F9F9F9"/>
                </a:highlight>
                <a:latin typeface="source-code-pro"/>
              </a:rPr>
              <a:t>email: </a:t>
            </a:r>
            <a:r>
              <a:rPr lang="en-US" sz="1200" b="0" i="0" dirty="0">
                <a:solidFill>
                  <a:srgbClr val="C41A16"/>
                </a:solidFill>
                <a:effectLst/>
                <a:highlight>
                  <a:srgbClr val="F9F9F9"/>
                </a:highlight>
                <a:latin typeface="source-code-pro"/>
              </a:rPr>
              <a:t>"sreeramuidesigner@gmail.com"</a:t>
            </a:r>
            <a:br>
              <a:rPr lang="en-US" sz="1200" dirty="0"/>
            </a:br>
            <a:r>
              <a:rPr lang="en-US" sz="1200" b="0" i="0" dirty="0">
                <a:solidFill>
                  <a:srgbClr val="242424"/>
                </a:solidFill>
                <a:effectLst/>
                <a:highlight>
                  <a:srgbClr val="F9F9F9"/>
                </a:highlight>
                <a:latin typeface="source-code-pro"/>
              </a:rPr>
              <a:t>}</a:t>
            </a:r>
            <a:endParaRPr lang="en-US" sz="1200" dirty="0">
              <a:solidFill>
                <a:srgbClr val="242424"/>
              </a:solidFill>
              <a:highlight>
                <a:srgbClr val="FFFFFF"/>
              </a:highlight>
              <a:latin typeface="source-serif-pro"/>
            </a:endParaRPr>
          </a:p>
        </p:txBody>
      </p:sp>
    </p:spTree>
    <p:extLst>
      <p:ext uri="{BB962C8B-B14F-4D97-AF65-F5344CB8AC3E}">
        <p14:creationId xmlns:p14="http://schemas.microsoft.com/office/powerpoint/2010/main" val="2089431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ED4CB-92C4-0399-6587-8E80B92EB58B}"/>
              </a:ext>
            </a:extLst>
          </p:cNvPr>
          <p:cNvSpPr>
            <a:spLocks noGrp="1"/>
          </p:cNvSpPr>
          <p:nvPr>
            <p:ph type="ctrTitle"/>
          </p:nvPr>
        </p:nvSpPr>
        <p:spPr>
          <a:xfrm>
            <a:off x="1524000" y="774441"/>
            <a:ext cx="9144000" cy="942392"/>
          </a:xfrm>
        </p:spPr>
        <p:txBody>
          <a:bodyPr>
            <a:normAutofit/>
          </a:bodyPr>
          <a:lstStyle/>
          <a:p>
            <a:r>
              <a:rPr lang="en-US" sz="4000" b="0" i="0" u="none" strike="noStrike" dirty="0">
                <a:solidFill>
                  <a:srgbClr val="000000"/>
                </a:solidFill>
                <a:effectLst/>
                <a:latin typeface="source-serif-pro"/>
              </a:rPr>
              <a:t>IP address</a:t>
            </a:r>
            <a:endParaRPr lang="en-IN" sz="4000" dirty="0">
              <a:latin typeface="source-serif-pro"/>
            </a:endParaRPr>
          </a:p>
        </p:txBody>
      </p:sp>
      <p:sp>
        <p:nvSpPr>
          <p:cNvPr id="3" name="Subtitle 2">
            <a:extLst>
              <a:ext uri="{FF2B5EF4-FFF2-40B4-BE49-F238E27FC236}">
                <a16:creationId xmlns:a16="http://schemas.microsoft.com/office/drawing/2014/main" id="{C3981855-E9C0-98C8-4756-5A95E3F77117}"/>
              </a:ext>
            </a:extLst>
          </p:cNvPr>
          <p:cNvSpPr>
            <a:spLocks noGrp="1"/>
          </p:cNvSpPr>
          <p:nvPr>
            <p:ph type="subTitle" idx="1"/>
          </p:nvPr>
        </p:nvSpPr>
        <p:spPr>
          <a:xfrm>
            <a:off x="1374710" y="1716833"/>
            <a:ext cx="9144000" cy="4851918"/>
          </a:xfrm>
        </p:spPr>
        <p:txBody>
          <a:bodyPr>
            <a:normAutofit/>
          </a:bodyPr>
          <a:lstStyle/>
          <a:p>
            <a:r>
              <a:rPr lang="en-US" sz="1200" i="0" dirty="0">
                <a:solidFill>
                  <a:srgbClr val="242424"/>
                </a:solidFill>
                <a:effectLst/>
                <a:highlight>
                  <a:srgbClr val="FFFFFF"/>
                </a:highlight>
                <a:latin typeface="source-serif-pro"/>
              </a:rPr>
              <a:t>IP Address</a:t>
            </a:r>
            <a:r>
              <a:rPr lang="en-US" sz="1200" b="0" i="0" dirty="0">
                <a:solidFill>
                  <a:srgbClr val="242424"/>
                </a:solidFill>
                <a:effectLst/>
                <a:highlight>
                  <a:srgbClr val="FFFFFF"/>
                </a:highlight>
                <a:latin typeface="source-serif-pro"/>
              </a:rPr>
              <a:t>: An IP Address or Internet Protocol Address, is a unique number that identifies a device on the internet or a local network. IP Addresses are typically assigned by an internet service provider(ISP).</a:t>
            </a:r>
          </a:p>
          <a:p>
            <a:pPr algn="l"/>
            <a:r>
              <a:rPr lang="en-US" sz="1050" b="0" i="0" dirty="0">
                <a:solidFill>
                  <a:srgbClr val="242424"/>
                </a:solidFill>
                <a:effectLst/>
                <a:highlight>
                  <a:srgbClr val="FFFFFF"/>
                </a:highlight>
                <a:latin typeface="source-serif-pro"/>
              </a:rPr>
              <a:t>-&gt; IP Address serves two main functions:</a:t>
            </a:r>
          </a:p>
          <a:p>
            <a:pPr algn="l"/>
            <a:r>
              <a:rPr lang="en-US" sz="1050" b="0" i="0" dirty="0">
                <a:solidFill>
                  <a:srgbClr val="242424"/>
                </a:solidFill>
                <a:effectLst/>
                <a:highlight>
                  <a:srgbClr val="FFFFFF"/>
                </a:highlight>
                <a:latin typeface="source-serif-pro"/>
              </a:rPr>
              <a:t>1. Network Interface Identification</a:t>
            </a:r>
          </a:p>
          <a:p>
            <a:pPr algn="l"/>
            <a:r>
              <a:rPr lang="en-US" sz="1050" b="0" i="0" dirty="0">
                <a:solidFill>
                  <a:srgbClr val="242424"/>
                </a:solidFill>
                <a:effectLst/>
                <a:highlight>
                  <a:srgbClr val="FFFFFF"/>
                </a:highlight>
                <a:latin typeface="source-serif-pro"/>
              </a:rPr>
              <a:t>2. Location Addressing</a:t>
            </a:r>
          </a:p>
          <a:p>
            <a:pPr algn="l"/>
            <a:r>
              <a:rPr lang="en-US" sz="1050" b="0" i="0" dirty="0">
                <a:solidFill>
                  <a:srgbClr val="242424"/>
                </a:solidFill>
                <a:effectLst/>
                <a:highlight>
                  <a:srgbClr val="FFFFFF"/>
                </a:highlight>
                <a:latin typeface="source-serif-pro"/>
              </a:rPr>
              <a:t>-&gt; IP Addresses are generated using two main versions of internet protocol(IP) IPV4 and IPV6. IPV6 addresses are longer and can have trillions available. IPV4 addresses are only 32bits, while IPV6 addresses are made up to 128bits.</a:t>
            </a:r>
          </a:p>
          <a:p>
            <a:pPr algn="l"/>
            <a:r>
              <a:rPr lang="en-US" sz="1050" b="0" i="0" dirty="0">
                <a:solidFill>
                  <a:srgbClr val="242424"/>
                </a:solidFill>
                <a:effectLst/>
                <a:highlight>
                  <a:srgbClr val="FFFFFF"/>
                </a:highlight>
                <a:latin typeface="source-serif-pro"/>
              </a:rPr>
              <a:t>-&gt; We can find IP Address in Windows by using the command prompt:</a:t>
            </a:r>
          </a:p>
          <a:p>
            <a:pPr algn="l"/>
            <a:r>
              <a:rPr lang="en-US" sz="1050" b="0" i="0" dirty="0">
                <a:solidFill>
                  <a:srgbClr val="242424"/>
                </a:solidFill>
                <a:effectLst/>
                <a:highlight>
                  <a:srgbClr val="FFFFFF"/>
                </a:highlight>
                <a:latin typeface="source-serif-pro"/>
              </a:rPr>
              <a:t>1. Search for “</a:t>
            </a:r>
            <a:r>
              <a:rPr lang="en-US" sz="1050" b="0" i="0" dirty="0" err="1">
                <a:solidFill>
                  <a:srgbClr val="242424"/>
                </a:solidFill>
                <a:effectLst/>
                <a:highlight>
                  <a:srgbClr val="FFFFFF"/>
                </a:highlight>
                <a:latin typeface="source-serif-pro"/>
              </a:rPr>
              <a:t>cmd</a:t>
            </a:r>
            <a:r>
              <a:rPr lang="en-US" sz="1050" b="0" i="0" dirty="0">
                <a:solidFill>
                  <a:srgbClr val="242424"/>
                </a:solidFill>
                <a:effectLst/>
                <a:highlight>
                  <a:srgbClr val="FFFFFF"/>
                </a:highlight>
                <a:latin typeface="source-serif-pro"/>
              </a:rPr>
              <a:t>” in the windows search</a:t>
            </a:r>
          </a:p>
          <a:p>
            <a:pPr algn="l"/>
            <a:r>
              <a:rPr lang="en-US" sz="1050" b="0" i="0" dirty="0">
                <a:solidFill>
                  <a:srgbClr val="242424"/>
                </a:solidFill>
                <a:effectLst/>
                <a:highlight>
                  <a:srgbClr val="FFFFFF"/>
                </a:highlight>
                <a:latin typeface="source-serif-pro"/>
              </a:rPr>
              <a:t>2. Click to get command line</a:t>
            </a:r>
          </a:p>
          <a:p>
            <a:pPr algn="l"/>
            <a:r>
              <a:rPr lang="en-US" sz="1050" b="0" i="0" dirty="0">
                <a:solidFill>
                  <a:srgbClr val="242424"/>
                </a:solidFill>
                <a:effectLst/>
                <a:highlight>
                  <a:srgbClr val="FFFFFF"/>
                </a:highlight>
                <a:latin typeface="source-serif-pro"/>
              </a:rPr>
              <a:t>-&gt; IP Address serves two main functions:</a:t>
            </a:r>
          </a:p>
          <a:p>
            <a:pPr algn="l"/>
            <a:r>
              <a:rPr lang="en-US" sz="1050" b="0" i="0" dirty="0">
                <a:solidFill>
                  <a:srgbClr val="242424"/>
                </a:solidFill>
                <a:effectLst/>
                <a:highlight>
                  <a:srgbClr val="FFFFFF"/>
                </a:highlight>
                <a:latin typeface="source-serif-pro"/>
              </a:rPr>
              <a:t>1. Network Interface Identification</a:t>
            </a:r>
          </a:p>
          <a:p>
            <a:pPr algn="l"/>
            <a:r>
              <a:rPr lang="en-US" sz="1050" b="0" i="0" dirty="0">
                <a:solidFill>
                  <a:srgbClr val="242424"/>
                </a:solidFill>
                <a:effectLst/>
                <a:highlight>
                  <a:srgbClr val="FFFFFF"/>
                </a:highlight>
                <a:latin typeface="source-serif-pro"/>
              </a:rPr>
              <a:t>2. Location Addressing</a:t>
            </a:r>
          </a:p>
          <a:p>
            <a:pPr algn="l"/>
            <a:r>
              <a:rPr lang="en-US" sz="1050" b="0" i="0" dirty="0">
                <a:solidFill>
                  <a:srgbClr val="242424"/>
                </a:solidFill>
                <a:effectLst/>
                <a:highlight>
                  <a:srgbClr val="FFFFFF"/>
                </a:highlight>
                <a:latin typeface="source-serif-pro"/>
              </a:rPr>
              <a:t>-&gt; IP Addresses are generated using two main versions of internet protocol(IP) IPV4 and IPV6. IPV6 addresses are longer and can have trillions available. IPV4 addresses are only 32bits, while IPV6 addresses are made up to 128bits.</a:t>
            </a:r>
          </a:p>
          <a:p>
            <a:pPr algn="l"/>
            <a:r>
              <a:rPr lang="en-US" sz="1050" b="0" i="0" dirty="0">
                <a:solidFill>
                  <a:srgbClr val="242424"/>
                </a:solidFill>
                <a:effectLst/>
                <a:highlight>
                  <a:srgbClr val="FFFFFF"/>
                </a:highlight>
                <a:latin typeface="source-serif-pro"/>
              </a:rPr>
              <a:t>-&gt; We can find IP Address in Windows by using the command prompt:</a:t>
            </a:r>
          </a:p>
          <a:p>
            <a:pPr algn="l"/>
            <a:r>
              <a:rPr lang="en-US" sz="1050" b="0" i="0" dirty="0">
                <a:solidFill>
                  <a:srgbClr val="242424"/>
                </a:solidFill>
                <a:effectLst/>
                <a:highlight>
                  <a:srgbClr val="FFFFFF"/>
                </a:highlight>
                <a:latin typeface="source-serif-pro"/>
              </a:rPr>
              <a:t>1. Search for “</a:t>
            </a:r>
            <a:r>
              <a:rPr lang="en-US" sz="1050" b="0" i="0" dirty="0" err="1">
                <a:solidFill>
                  <a:srgbClr val="242424"/>
                </a:solidFill>
                <a:effectLst/>
                <a:highlight>
                  <a:srgbClr val="FFFFFF"/>
                </a:highlight>
                <a:latin typeface="source-serif-pro"/>
              </a:rPr>
              <a:t>cmd</a:t>
            </a:r>
            <a:r>
              <a:rPr lang="en-US" sz="1050" b="0" i="0" dirty="0">
                <a:solidFill>
                  <a:srgbClr val="242424"/>
                </a:solidFill>
                <a:effectLst/>
                <a:highlight>
                  <a:srgbClr val="FFFFFF"/>
                </a:highlight>
                <a:latin typeface="source-serif-pro"/>
              </a:rPr>
              <a:t>” in the windows search</a:t>
            </a:r>
          </a:p>
          <a:p>
            <a:pPr algn="l"/>
            <a:r>
              <a:rPr lang="en-US" sz="1050" b="0" i="0" dirty="0">
                <a:solidFill>
                  <a:srgbClr val="242424"/>
                </a:solidFill>
                <a:effectLst/>
                <a:highlight>
                  <a:srgbClr val="FFFFFF"/>
                </a:highlight>
                <a:latin typeface="source-serif-pro"/>
              </a:rPr>
              <a:t>2. Click to get command line</a:t>
            </a:r>
          </a:p>
          <a:p>
            <a:pPr algn="l"/>
            <a:endParaRPr lang="en-US" sz="1050" b="0" i="0" dirty="0">
              <a:solidFill>
                <a:srgbClr val="242424"/>
              </a:solidFill>
              <a:effectLst/>
              <a:highlight>
                <a:srgbClr val="FFFFFF"/>
              </a:highlight>
              <a:latin typeface="source-serif-pro"/>
            </a:endParaRPr>
          </a:p>
          <a:p>
            <a:endParaRPr lang="en-US" sz="1200" b="0" i="0" dirty="0">
              <a:solidFill>
                <a:srgbClr val="242424"/>
              </a:solidFill>
              <a:effectLst/>
              <a:highlight>
                <a:srgbClr val="FFFFFF"/>
              </a:highlight>
              <a:latin typeface="source-serif-pro"/>
            </a:endParaRPr>
          </a:p>
        </p:txBody>
      </p:sp>
    </p:spTree>
    <p:extLst>
      <p:ext uri="{BB962C8B-B14F-4D97-AF65-F5344CB8AC3E}">
        <p14:creationId xmlns:p14="http://schemas.microsoft.com/office/powerpoint/2010/main" val="2072558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B62D-37D9-AABC-BDC8-474A613893E0}"/>
              </a:ext>
            </a:extLst>
          </p:cNvPr>
          <p:cNvSpPr>
            <a:spLocks noGrp="1"/>
          </p:cNvSpPr>
          <p:nvPr>
            <p:ph type="title"/>
          </p:nvPr>
        </p:nvSpPr>
        <p:spPr/>
        <p:txBody>
          <a:bodyPr>
            <a:normAutofit/>
          </a:bodyPr>
          <a:lstStyle/>
          <a:p>
            <a:r>
              <a:rPr lang="en-IN" sz="4000" b="1" i="0" u="sng" dirty="0">
                <a:effectLst/>
                <a:highlight>
                  <a:srgbClr val="FFFFFF"/>
                </a:highlight>
                <a:latin typeface="source-serif-pro"/>
                <a:ea typeface="Yu Gothic UI Semilight" panose="020B0400000000000000" pitchFamily="34" charset="-128"/>
                <a:hlinkClick r:id="rId2">
                  <a:extLst>
                    <a:ext uri="{A12FA001-AC4F-418D-AE19-62706E023703}">
                      <ahyp:hlinkClr xmlns:ahyp="http://schemas.microsoft.com/office/drawing/2018/hyperlinkcolor" val="tx"/>
                    </a:ext>
                  </a:extLst>
                </a:hlinkClick>
              </a:rPr>
              <a:t>Port Number</a:t>
            </a:r>
            <a:r>
              <a:rPr lang="en-IN" sz="4000" b="1" i="0" dirty="0">
                <a:effectLst/>
                <a:highlight>
                  <a:srgbClr val="FFFFFF"/>
                </a:highlight>
                <a:latin typeface="source-serif-pro"/>
                <a:ea typeface="Yu Gothic UI Semilight" panose="020B0400000000000000" pitchFamily="34" charset="-128"/>
              </a:rPr>
              <a:t> :</a:t>
            </a:r>
            <a:r>
              <a:rPr lang="en-IN" sz="4000" b="0" i="0" dirty="0">
                <a:effectLst/>
                <a:highlight>
                  <a:srgbClr val="FFFFFF"/>
                </a:highlight>
                <a:latin typeface="source-serif-pro"/>
                <a:ea typeface="Yu Gothic UI Semilight" panose="020B0400000000000000" pitchFamily="34" charset="-128"/>
              </a:rPr>
              <a:t> </a:t>
            </a:r>
            <a:endParaRPr lang="en-IN" sz="4000" dirty="0">
              <a:latin typeface="source-serif-pro"/>
              <a:ea typeface="Yu Gothic UI Semilight" panose="020B0400000000000000" pitchFamily="34" charset="-128"/>
            </a:endParaRPr>
          </a:p>
        </p:txBody>
      </p:sp>
      <p:sp>
        <p:nvSpPr>
          <p:cNvPr id="3" name="Content Placeholder 2">
            <a:extLst>
              <a:ext uri="{FF2B5EF4-FFF2-40B4-BE49-F238E27FC236}">
                <a16:creationId xmlns:a16="http://schemas.microsoft.com/office/drawing/2014/main" id="{7BD4BCA1-7E5F-5ED8-483B-377E41F89FCB}"/>
              </a:ext>
            </a:extLst>
          </p:cNvPr>
          <p:cNvSpPr>
            <a:spLocks noGrp="1"/>
          </p:cNvSpPr>
          <p:nvPr>
            <p:ph idx="1"/>
          </p:nvPr>
        </p:nvSpPr>
        <p:spPr/>
        <p:txBody>
          <a:bodyPr>
            <a:normAutofit/>
          </a:bodyPr>
          <a:lstStyle/>
          <a:p>
            <a:r>
              <a:rPr lang="en-US" sz="1200" b="0" i="0" dirty="0">
                <a:solidFill>
                  <a:srgbClr val="273239"/>
                </a:solidFill>
                <a:effectLst/>
                <a:highlight>
                  <a:srgbClr val="FFFFFF"/>
                </a:highlight>
                <a:latin typeface="source-serif-pro"/>
              </a:rPr>
              <a:t>Port number is the part of the addressing information used to identify the senders and receivers of messages in computer networking. Different port numbers are used to determine what protocol incoming traffic should be directed to. Port number identifies a specific process to which an Internet or other network message is to be forwarded when it arrives at a server. Ports are identified for each protocol and It is considered as a communication endpoint. </a:t>
            </a:r>
          </a:p>
          <a:p>
            <a:pPr marL="0" indent="0" algn="l" fontAlgn="base">
              <a:buNone/>
            </a:pPr>
            <a:r>
              <a:rPr lang="en-US" sz="1000" b="0" i="0" dirty="0">
                <a:solidFill>
                  <a:srgbClr val="273239"/>
                </a:solidFill>
                <a:effectLst/>
                <a:highlight>
                  <a:srgbClr val="FFFFFF"/>
                </a:highlight>
                <a:latin typeface="Nunito" pitchFamily="2" charset="0"/>
              </a:rPr>
              <a:t> They are divided into three categories</a:t>
            </a:r>
          </a:p>
          <a:p>
            <a:pPr marL="0" indent="0" algn="l" fontAlgn="base">
              <a:buNone/>
            </a:pPr>
            <a:r>
              <a:rPr lang="en-US" sz="1000" b="1" i="0" dirty="0">
                <a:solidFill>
                  <a:srgbClr val="273239"/>
                </a:solidFill>
                <a:effectLst/>
                <a:highlight>
                  <a:srgbClr val="FFFFFF"/>
                </a:highlight>
                <a:latin typeface="Nunito" pitchFamily="2" charset="0"/>
              </a:rPr>
              <a:t>         1. Well-Known Port Numbers</a:t>
            </a:r>
            <a:endParaRPr lang="en-US" sz="1000" b="0" i="0" dirty="0">
              <a:solidFill>
                <a:srgbClr val="273239"/>
              </a:solidFill>
              <a:effectLst/>
              <a:highlight>
                <a:srgbClr val="FFFFFF"/>
              </a:highlight>
              <a:latin typeface="Nunito" pitchFamily="2" charset="0"/>
            </a:endParaRPr>
          </a:p>
          <a:p>
            <a:pPr marL="0" indent="0" algn="l" fontAlgn="base">
              <a:buNone/>
            </a:pPr>
            <a:r>
              <a:rPr lang="en-US" sz="1000" b="0" i="0" dirty="0">
                <a:solidFill>
                  <a:srgbClr val="273239"/>
                </a:solidFill>
                <a:effectLst/>
                <a:highlight>
                  <a:srgbClr val="FFFFFF"/>
                </a:highlight>
                <a:latin typeface="Nunito" pitchFamily="2" charset="0"/>
              </a:rPr>
              <a:t>	0 to 1023 are well-known port numbers are as they are used by well-known protocol services.</a:t>
            </a:r>
          </a:p>
          <a:p>
            <a:pPr marL="0" indent="0" algn="l" fontAlgn="base">
              <a:buNone/>
            </a:pPr>
            <a:r>
              <a:rPr lang="en-US" sz="1000" b="0" i="0" dirty="0">
                <a:solidFill>
                  <a:srgbClr val="273239"/>
                </a:solidFill>
                <a:effectLst/>
                <a:highlight>
                  <a:srgbClr val="FFFFFF"/>
                </a:highlight>
                <a:latin typeface="Nunito" pitchFamily="2" charset="0"/>
              </a:rPr>
              <a:t>	These are allocated to server services by the Internet Assigned Numbers Authority (IANA).</a:t>
            </a:r>
          </a:p>
          <a:p>
            <a:pPr marL="0" indent="0" algn="l" fontAlgn="base">
              <a:buNone/>
            </a:pPr>
            <a:r>
              <a:rPr lang="en-US" sz="1000" b="1" i="0" dirty="0">
                <a:solidFill>
                  <a:srgbClr val="273239"/>
                </a:solidFill>
                <a:effectLst/>
                <a:highlight>
                  <a:srgbClr val="FFFFFF"/>
                </a:highlight>
                <a:latin typeface="Nunito" pitchFamily="2" charset="0"/>
              </a:rPr>
              <a:t>        2. Registered Port Numbers</a:t>
            </a:r>
            <a:endParaRPr lang="en-US" sz="1000" b="0" i="0" dirty="0">
              <a:solidFill>
                <a:srgbClr val="273239"/>
              </a:solidFill>
              <a:effectLst/>
              <a:highlight>
                <a:srgbClr val="FFFFFF"/>
              </a:highlight>
              <a:latin typeface="Nunito" pitchFamily="2" charset="0"/>
            </a:endParaRPr>
          </a:p>
          <a:p>
            <a:pPr marL="0" indent="0" algn="l" fontAlgn="base">
              <a:buNone/>
            </a:pPr>
            <a:r>
              <a:rPr lang="en-US" sz="1000" b="0" i="0" dirty="0">
                <a:solidFill>
                  <a:srgbClr val="273239"/>
                </a:solidFill>
                <a:effectLst/>
                <a:highlight>
                  <a:srgbClr val="FFFFFF"/>
                </a:highlight>
                <a:latin typeface="Nunito" pitchFamily="2" charset="0"/>
              </a:rPr>
              <a:t>	1024 to 49151 are registered port numbers </a:t>
            </a:r>
            <a:r>
              <a:rPr lang="en-US" sz="1000" b="0" i="0" dirty="0" err="1">
                <a:solidFill>
                  <a:srgbClr val="273239"/>
                </a:solidFill>
                <a:effectLst/>
                <a:highlight>
                  <a:srgbClr val="FFFFFF"/>
                </a:highlight>
                <a:latin typeface="Nunito" pitchFamily="2" charset="0"/>
              </a:rPr>
              <a:t>i.e</a:t>
            </a:r>
            <a:r>
              <a:rPr lang="en-US" sz="1000" b="0" i="0" dirty="0">
                <a:solidFill>
                  <a:srgbClr val="273239"/>
                </a:solidFill>
                <a:effectLst/>
                <a:highlight>
                  <a:srgbClr val="FFFFFF"/>
                </a:highlight>
                <a:latin typeface="Nunito" pitchFamily="2" charset="0"/>
              </a:rPr>
              <a:t> it can be registered to specific protocols by software corporations</a:t>
            </a:r>
          </a:p>
          <a:p>
            <a:pPr marL="0" indent="0" algn="l" fontAlgn="base">
              <a:buNone/>
            </a:pPr>
            <a:r>
              <a:rPr lang="en-US" sz="1000" b="1" i="0" dirty="0">
                <a:solidFill>
                  <a:srgbClr val="273239"/>
                </a:solidFill>
                <a:effectLst/>
                <a:highlight>
                  <a:srgbClr val="FFFFFF"/>
                </a:highlight>
                <a:latin typeface="Nunito" pitchFamily="2" charset="0"/>
              </a:rPr>
              <a:t>        3. Dynamic Port Numbers</a:t>
            </a:r>
            <a:endParaRPr lang="en-US" sz="1000" b="0" i="0" dirty="0">
              <a:solidFill>
                <a:srgbClr val="273239"/>
              </a:solidFill>
              <a:effectLst/>
              <a:highlight>
                <a:srgbClr val="FFFFFF"/>
              </a:highlight>
              <a:latin typeface="Nunito" pitchFamily="2" charset="0"/>
            </a:endParaRPr>
          </a:p>
          <a:p>
            <a:pPr marL="0" indent="0" algn="l" fontAlgn="base">
              <a:buNone/>
            </a:pPr>
            <a:r>
              <a:rPr lang="en-US" sz="1000" b="0" i="0" dirty="0">
                <a:solidFill>
                  <a:srgbClr val="273239"/>
                </a:solidFill>
                <a:effectLst/>
                <a:highlight>
                  <a:srgbClr val="FFFFFF"/>
                </a:highlight>
                <a:latin typeface="Nunito" pitchFamily="2" charset="0"/>
              </a:rPr>
              <a:t> 	49152 to 65535 are dynamic port numbers and they can be used by anyone</a:t>
            </a:r>
          </a:p>
          <a:p>
            <a:endParaRPr lang="en-IN" sz="1200" dirty="0">
              <a:latin typeface="source-serif-pro"/>
            </a:endParaRPr>
          </a:p>
        </p:txBody>
      </p:sp>
    </p:spTree>
    <p:extLst>
      <p:ext uri="{BB962C8B-B14F-4D97-AF65-F5344CB8AC3E}">
        <p14:creationId xmlns:p14="http://schemas.microsoft.com/office/powerpoint/2010/main" val="2469834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A8876-1B9C-EFFF-B624-7DDF4DFD53A8}"/>
              </a:ext>
            </a:extLst>
          </p:cNvPr>
          <p:cNvSpPr>
            <a:spLocks noGrp="1"/>
          </p:cNvSpPr>
          <p:nvPr>
            <p:ph type="title"/>
          </p:nvPr>
        </p:nvSpPr>
        <p:spPr/>
        <p:txBody>
          <a:bodyPr/>
          <a:lstStyle/>
          <a:p>
            <a:r>
              <a:rPr lang="en-IN" sz="4000" b="1" i="0" dirty="0">
                <a:solidFill>
                  <a:srgbClr val="273239"/>
                </a:solidFill>
                <a:effectLst/>
                <a:highlight>
                  <a:srgbClr val="FFFFFF"/>
                </a:highlight>
                <a:latin typeface="Source Sans 3"/>
              </a:rPr>
              <a:t>MAC Address /HTTP Method</a:t>
            </a:r>
            <a:endParaRPr lang="en-IN" dirty="0"/>
          </a:p>
        </p:txBody>
      </p:sp>
      <p:sp>
        <p:nvSpPr>
          <p:cNvPr id="3" name="Content Placeholder 2">
            <a:extLst>
              <a:ext uri="{FF2B5EF4-FFF2-40B4-BE49-F238E27FC236}">
                <a16:creationId xmlns:a16="http://schemas.microsoft.com/office/drawing/2014/main" id="{2C631C0C-2A9A-A616-727C-10727885ED64}"/>
              </a:ext>
            </a:extLst>
          </p:cNvPr>
          <p:cNvSpPr>
            <a:spLocks noGrp="1"/>
          </p:cNvSpPr>
          <p:nvPr>
            <p:ph idx="1"/>
          </p:nvPr>
        </p:nvSpPr>
        <p:spPr/>
        <p:txBody>
          <a:bodyPr>
            <a:normAutofit fontScale="47500" lnSpcReduction="20000"/>
          </a:bodyPr>
          <a:lstStyle/>
          <a:p>
            <a:pPr algn="l" fontAlgn="base"/>
            <a:r>
              <a:rPr lang="en-US" sz="2500" b="0" i="0" dirty="0">
                <a:solidFill>
                  <a:srgbClr val="273239"/>
                </a:solidFill>
                <a:effectLst/>
                <a:highlight>
                  <a:srgbClr val="FFFFFF"/>
                </a:highlight>
                <a:latin typeface="source-serif-pro"/>
              </a:rPr>
              <a:t>Both MAC Address and IP Address are used to uniquely define a device on the internet. NIC Card’s Manufacturer provides the MAC Address, on the other hand, Internet Service Provider provides IP Address. </a:t>
            </a:r>
          </a:p>
          <a:p>
            <a:pPr algn="l" fontAlgn="base"/>
            <a:r>
              <a:rPr lang="en-US" sz="2500" b="0" i="0" dirty="0">
                <a:solidFill>
                  <a:srgbClr val="273239"/>
                </a:solidFill>
                <a:effectLst/>
                <a:highlight>
                  <a:srgbClr val="FFFFFF"/>
                </a:highlight>
                <a:latin typeface="source-serif-pro"/>
              </a:rPr>
              <a:t>The main difference between MAC and IP address is that MAC Address is used to ensure the physical address of the computer. It uniquely identifies the devices on a network. While IP addresses are used to uniquely identifies the connection of the network with that device takes part in a network. </a:t>
            </a:r>
          </a:p>
          <a:p>
            <a:pPr algn="l" rtl="0" fontAlgn="base"/>
            <a:r>
              <a:rPr lang="en-US" sz="2500" b="1" i="0" dirty="0">
                <a:solidFill>
                  <a:srgbClr val="273239"/>
                </a:solidFill>
                <a:effectLst/>
                <a:highlight>
                  <a:srgbClr val="FFFFFF"/>
                </a:highlight>
                <a:latin typeface="source-serif-pro"/>
              </a:rPr>
              <a:t>HTTP (Hypertext Transfer Protocol) is a fundamental protocol</a:t>
            </a:r>
            <a:r>
              <a:rPr lang="en-US" sz="2500" b="0" i="0" dirty="0">
                <a:solidFill>
                  <a:srgbClr val="273239"/>
                </a:solidFill>
                <a:effectLst/>
                <a:highlight>
                  <a:srgbClr val="FFFFFF"/>
                </a:highlight>
                <a:latin typeface="source-serif-pro"/>
              </a:rPr>
              <a:t> of the Internet, enabling the transfer of data between a client and a server. It is the foundation of data communication for the World Wide Web.</a:t>
            </a:r>
          </a:p>
          <a:p>
            <a:pPr algn="l" rtl="0" fontAlgn="base"/>
            <a:r>
              <a:rPr lang="en-US" sz="2500" b="0" i="0" dirty="0">
                <a:solidFill>
                  <a:srgbClr val="273239"/>
                </a:solidFill>
                <a:effectLst/>
                <a:highlight>
                  <a:srgbClr val="FFFFFF"/>
                </a:highlight>
                <a:latin typeface="source-serif-pro"/>
              </a:rPr>
              <a:t>HTTP provides a standard between a web browser and a web server to establish communication. It is a set of rules for transferring data from one computer to another. Data such as text, images, and other multimedia files are shared on the World Wide Web. Whenever a web user opens their web browser, the user indirectly uses HTTP. It is an application protocol that is used for distributed, collaborative, hypermedia information systems.</a:t>
            </a:r>
          </a:p>
          <a:p>
            <a:pPr algn="l" fontAlgn="base"/>
            <a:r>
              <a:rPr lang="en-US" sz="2500" b="1" i="0" dirty="0">
                <a:solidFill>
                  <a:srgbClr val="273239"/>
                </a:solidFill>
                <a:effectLst/>
                <a:highlight>
                  <a:srgbClr val="FFFFFF"/>
                </a:highlight>
                <a:latin typeface="source-serif-pro"/>
              </a:rPr>
              <a:t>Methods of HTTP</a:t>
            </a:r>
          </a:p>
          <a:p>
            <a:pPr algn="l" fontAlgn="base">
              <a:buFont typeface="Arial" panose="020B0604020202020204" pitchFamily="34" charset="0"/>
              <a:buChar char="•"/>
            </a:pPr>
            <a:r>
              <a:rPr lang="en-US" sz="2500" b="1" i="0" dirty="0">
                <a:solidFill>
                  <a:srgbClr val="273239"/>
                </a:solidFill>
                <a:effectLst/>
                <a:highlight>
                  <a:srgbClr val="FFFFFF"/>
                </a:highlight>
                <a:latin typeface="source-serif-pro"/>
              </a:rPr>
              <a:t>GET</a:t>
            </a:r>
            <a:r>
              <a:rPr lang="en-US" sz="2500" b="0" i="0" dirty="0">
                <a:solidFill>
                  <a:srgbClr val="273239"/>
                </a:solidFill>
                <a:effectLst/>
                <a:highlight>
                  <a:srgbClr val="FFFFFF"/>
                </a:highlight>
                <a:latin typeface="source-serif-pro"/>
              </a:rPr>
              <a:t>: Used to retrieve data from a specified resource. It should have no side effects and is commonly used for fetching web pages, images, etc.</a:t>
            </a:r>
          </a:p>
          <a:p>
            <a:pPr algn="l" fontAlgn="base">
              <a:buFont typeface="Arial" panose="020B0604020202020204" pitchFamily="34" charset="0"/>
              <a:buChar char="•"/>
            </a:pPr>
            <a:r>
              <a:rPr lang="en-US" sz="2500" b="1" i="0" dirty="0">
                <a:solidFill>
                  <a:srgbClr val="273239"/>
                </a:solidFill>
                <a:effectLst/>
                <a:highlight>
                  <a:srgbClr val="FFFFFF"/>
                </a:highlight>
                <a:latin typeface="source-serif-pro"/>
              </a:rPr>
              <a:t>POST</a:t>
            </a:r>
            <a:r>
              <a:rPr lang="en-US" sz="2500" b="0" i="0" dirty="0">
                <a:solidFill>
                  <a:srgbClr val="273239"/>
                </a:solidFill>
                <a:effectLst/>
                <a:highlight>
                  <a:srgbClr val="FFFFFF"/>
                </a:highlight>
                <a:latin typeface="source-serif-pro"/>
              </a:rPr>
              <a:t>: Used to submit data to be processed by a specified resource. It is suitable for form submissions, file uploads, and creating new resources.</a:t>
            </a:r>
          </a:p>
          <a:p>
            <a:pPr algn="l" fontAlgn="base">
              <a:buFont typeface="Arial" panose="020B0604020202020204" pitchFamily="34" charset="0"/>
              <a:buChar char="•"/>
            </a:pPr>
            <a:r>
              <a:rPr lang="en-US" sz="2500" b="1" i="0" dirty="0">
                <a:solidFill>
                  <a:srgbClr val="273239"/>
                </a:solidFill>
                <a:effectLst/>
                <a:highlight>
                  <a:srgbClr val="FFFFFF"/>
                </a:highlight>
                <a:latin typeface="source-serif-pro"/>
              </a:rPr>
              <a:t>PUT</a:t>
            </a:r>
            <a:r>
              <a:rPr lang="en-US" sz="2500" b="0" i="0" dirty="0">
                <a:solidFill>
                  <a:srgbClr val="273239"/>
                </a:solidFill>
                <a:effectLst/>
                <a:highlight>
                  <a:srgbClr val="FFFFFF"/>
                </a:highlight>
                <a:latin typeface="source-serif-pro"/>
              </a:rPr>
              <a:t>: Used to update or create a resource on the server. It replaces the entire resource with the data provided in the request body.</a:t>
            </a:r>
          </a:p>
          <a:p>
            <a:pPr algn="l" fontAlgn="base">
              <a:buFont typeface="Arial" panose="020B0604020202020204" pitchFamily="34" charset="0"/>
              <a:buChar char="•"/>
            </a:pPr>
            <a:r>
              <a:rPr lang="en-US" sz="2500" b="1" i="0" dirty="0">
                <a:solidFill>
                  <a:srgbClr val="273239"/>
                </a:solidFill>
                <a:effectLst/>
                <a:highlight>
                  <a:srgbClr val="FFFFFF"/>
                </a:highlight>
                <a:latin typeface="source-serif-pro"/>
              </a:rPr>
              <a:t>PATCH</a:t>
            </a:r>
            <a:r>
              <a:rPr lang="en-US" sz="2500" b="0" i="0" dirty="0">
                <a:solidFill>
                  <a:srgbClr val="273239"/>
                </a:solidFill>
                <a:effectLst/>
                <a:highlight>
                  <a:srgbClr val="FFFFFF"/>
                </a:highlight>
                <a:latin typeface="source-serif-pro"/>
              </a:rPr>
              <a:t>: Similar to PUT but used for partial modifications to a resource. It updates specific fields of a resource rather than replacing the entire resource.</a:t>
            </a:r>
          </a:p>
          <a:p>
            <a:pPr algn="l" fontAlgn="base">
              <a:buFont typeface="Arial" panose="020B0604020202020204" pitchFamily="34" charset="0"/>
              <a:buChar char="•"/>
            </a:pPr>
            <a:r>
              <a:rPr lang="en-US" sz="2500" b="1" i="0" dirty="0">
                <a:solidFill>
                  <a:srgbClr val="273239"/>
                </a:solidFill>
                <a:effectLst/>
                <a:highlight>
                  <a:srgbClr val="FFFFFF"/>
                </a:highlight>
                <a:latin typeface="source-serif-pro"/>
              </a:rPr>
              <a:t>DELETE</a:t>
            </a:r>
            <a:r>
              <a:rPr lang="en-US" sz="2500" b="0" i="0" dirty="0">
                <a:solidFill>
                  <a:srgbClr val="273239"/>
                </a:solidFill>
                <a:effectLst/>
                <a:highlight>
                  <a:srgbClr val="FFFFFF"/>
                </a:highlight>
                <a:latin typeface="source-serif-pro"/>
              </a:rPr>
              <a:t>: Used to remove a specified resource from the server.</a:t>
            </a:r>
          </a:p>
          <a:p>
            <a:pPr algn="l" fontAlgn="base">
              <a:buFont typeface="Arial" panose="020B0604020202020204" pitchFamily="34" charset="0"/>
              <a:buChar char="•"/>
            </a:pPr>
            <a:r>
              <a:rPr lang="en-US" sz="2500" b="1" i="0" dirty="0">
                <a:solidFill>
                  <a:srgbClr val="273239"/>
                </a:solidFill>
                <a:effectLst/>
                <a:highlight>
                  <a:srgbClr val="FFFFFF"/>
                </a:highlight>
                <a:latin typeface="source-serif-pro"/>
              </a:rPr>
              <a:t>HEAD</a:t>
            </a:r>
            <a:r>
              <a:rPr lang="en-US" sz="2500" b="0" i="0" dirty="0">
                <a:solidFill>
                  <a:srgbClr val="273239"/>
                </a:solidFill>
                <a:effectLst/>
                <a:highlight>
                  <a:srgbClr val="FFFFFF"/>
                </a:highlight>
                <a:latin typeface="source-serif-pro"/>
              </a:rPr>
              <a:t>: Similar to GET but retrieves only the response headers, useful for checking resource properties without transferring the full content.</a:t>
            </a:r>
          </a:p>
          <a:p>
            <a:pPr algn="l" fontAlgn="base">
              <a:buFont typeface="Arial" panose="020B0604020202020204" pitchFamily="34" charset="0"/>
              <a:buChar char="•"/>
            </a:pPr>
            <a:r>
              <a:rPr lang="en-US" sz="2500" b="1" i="0" dirty="0">
                <a:solidFill>
                  <a:srgbClr val="273239"/>
                </a:solidFill>
                <a:effectLst/>
                <a:highlight>
                  <a:srgbClr val="FFFFFF"/>
                </a:highlight>
                <a:latin typeface="source-serif-pro"/>
              </a:rPr>
              <a:t>OPTIONS</a:t>
            </a:r>
            <a:r>
              <a:rPr lang="en-US" sz="2500" b="0" i="0" dirty="0">
                <a:solidFill>
                  <a:srgbClr val="273239"/>
                </a:solidFill>
                <a:effectLst/>
                <a:highlight>
                  <a:srgbClr val="FFFFFF"/>
                </a:highlight>
                <a:latin typeface="source-serif-pro"/>
              </a:rPr>
              <a:t>: Used to retrieve the communication options available for a resource, including supported methods and headers.</a:t>
            </a:r>
          </a:p>
          <a:p>
            <a:pPr algn="l" fontAlgn="base">
              <a:buFont typeface="Arial" panose="020B0604020202020204" pitchFamily="34" charset="0"/>
              <a:buChar char="•"/>
            </a:pPr>
            <a:r>
              <a:rPr lang="en-US" sz="2500" b="1" i="0" dirty="0">
                <a:solidFill>
                  <a:srgbClr val="273239"/>
                </a:solidFill>
                <a:effectLst/>
                <a:highlight>
                  <a:srgbClr val="FFFFFF"/>
                </a:highlight>
                <a:latin typeface="source-serif-pro"/>
              </a:rPr>
              <a:t>TRACE</a:t>
            </a:r>
            <a:r>
              <a:rPr lang="en-US" sz="2500" b="0" i="0" dirty="0">
                <a:solidFill>
                  <a:srgbClr val="273239"/>
                </a:solidFill>
                <a:effectLst/>
                <a:highlight>
                  <a:srgbClr val="FFFFFF"/>
                </a:highlight>
                <a:latin typeface="source-serif-pro"/>
              </a:rPr>
              <a:t>: Used for debugging purposes to echo the received request back to the client, though it’s rarely used due to security concerns.</a:t>
            </a:r>
          </a:p>
          <a:p>
            <a:pPr algn="l" fontAlgn="base">
              <a:buFont typeface="Arial" panose="020B0604020202020204" pitchFamily="34" charset="0"/>
              <a:buChar char="•"/>
            </a:pPr>
            <a:r>
              <a:rPr lang="en-US" sz="2500" b="1" i="0" dirty="0">
                <a:solidFill>
                  <a:srgbClr val="273239"/>
                </a:solidFill>
                <a:effectLst/>
                <a:highlight>
                  <a:srgbClr val="FFFFFF"/>
                </a:highlight>
                <a:latin typeface="source-serif-pro"/>
              </a:rPr>
              <a:t>CONNECT</a:t>
            </a:r>
            <a:r>
              <a:rPr lang="en-US" sz="2500" b="0" i="0" dirty="0">
                <a:solidFill>
                  <a:srgbClr val="273239"/>
                </a:solidFill>
                <a:effectLst/>
                <a:highlight>
                  <a:srgbClr val="FFFFFF"/>
                </a:highlight>
                <a:latin typeface="source-serif-pro"/>
              </a:rPr>
              <a:t>: Used to establish a tunnel to the server through an HTTP proxy, commonly used for SSL/TLS connections.</a:t>
            </a:r>
          </a:p>
          <a:p>
            <a:endParaRPr lang="en-IN" dirty="0"/>
          </a:p>
        </p:txBody>
      </p:sp>
    </p:spTree>
    <p:extLst>
      <p:ext uri="{BB962C8B-B14F-4D97-AF65-F5344CB8AC3E}">
        <p14:creationId xmlns:p14="http://schemas.microsoft.com/office/powerpoint/2010/main" val="4222703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1252</Words>
  <Application>Microsoft Office PowerPoint</Application>
  <PresentationFormat>Widescreen</PresentationFormat>
  <Paragraphs>66</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Calibri</vt:lpstr>
      <vt:lpstr>Calibri Light</vt:lpstr>
      <vt:lpstr>Inter Tight</vt:lpstr>
      <vt:lpstr>Nunito</vt:lpstr>
      <vt:lpstr>Source Sans 3</vt:lpstr>
      <vt:lpstr>source-code-pro</vt:lpstr>
      <vt:lpstr>source-serif-pro</vt:lpstr>
      <vt:lpstr>Office Theme</vt:lpstr>
      <vt:lpstr>Difference between HTTP1.1 vs HTTP2</vt:lpstr>
      <vt:lpstr>PowerPoint Presentation</vt:lpstr>
      <vt:lpstr>HTTP1.1 and HTTP/2</vt:lpstr>
      <vt:lpstr>Objects And Its Internal Representation In JavaScript </vt:lpstr>
      <vt:lpstr>IP address</vt:lpstr>
      <vt:lpstr>Port Number : </vt:lpstr>
      <vt:lpstr>MAC Address /HTTP Method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Renuka.M Anjutagi</dc:creator>
  <cp:lastModifiedBy>Renuka.M Anjutagi</cp:lastModifiedBy>
  <cp:revision>20</cp:revision>
  <dcterms:created xsi:type="dcterms:W3CDTF">2024-08-17T16:56:18Z</dcterms:created>
  <dcterms:modified xsi:type="dcterms:W3CDTF">2024-08-18T06:56:41Z</dcterms:modified>
</cp:coreProperties>
</file>