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embeddedFontLst>
    <p:embeddedFont>
      <p:font typeface="Old Standard TT" panose="020B0604020202020204" charset="0"/>
      <p:regular r:id="rId44"/>
      <p:bold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c8c41cf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c8c41cff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8c41cff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c8c41cff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a2bc740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3a2bc740e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3a2bc740e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3a2bc740e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3a2bc740e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3a2bc740e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a2bc740e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a2bc740e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3a2bc740e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3a2bc740e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3a2bc740e_3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3a2bc740e_3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3a2bc740e_3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3a2bc740e_3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a2bc740e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a2bc740e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36cfd60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36cfd60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a2bc740e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a2bc740e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a2bc740e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3a2bc740e_3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36cfd60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36cfd60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72733af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372733af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372733af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372733af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372733af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372733af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72733af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372733af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372733af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372733af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372733af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372733af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372733af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372733af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36cfd600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36cfd600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 there seasonality?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 we need all of the data? =&gt; cut down from 2010-2021 to 2014-2021 due to a dip in 2013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What’s most relevant?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372733a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372733a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372733af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0372733af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372733af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372733af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372733af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372733af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372733af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372733af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372733a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372733a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372733af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372733af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372733a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372733a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372733af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372733af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72733af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72733af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372733a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372733a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372733af7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372733af7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6cfd60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6cfd60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More relevant data</a:t>
            </a:r>
            <a:endParaRPr sz="1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 sz="1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Better forecasting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36cfd60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36cfd60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a2bc7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a2bc74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a2bc74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3a2bc74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36cfd600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36cfd600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HICP for Norway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Nishit Pabari, Renuka Nair, William Cardona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Forecast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700" y="1946275"/>
            <a:ext cx="46005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 of Naive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125" y="1682651"/>
            <a:ext cx="4216650" cy="25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75" y="1682650"/>
            <a:ext cx="4023424" cy="256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	of Naive Residuals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75" y="1158125"/>
            <a:ext cx="58388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Vs Actual and Residual Vs Fitted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1850"/>
            <a:ext cx="4321524" cy="28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950" y="1443425"/>
            <a:ext cx="4196550" cy="28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of Naive Model</a:t>
            </a:r>
            <a:endParaRPr/>
          </a:p>
        </p:txBody>
      </p:sp>
      <p:sp>
        <p:nvSpPr>
          <p:cNvPr id="147" name="Google Shape;147;p26"/>
          <p:cNvSpPr/>
          <p:nvPr/>
        </p:nvSpPr>
        <p:spPr>
          <a:xfrm>
            <a:off x="250750" y="1183825"/>
            <a:ext cx="8458800" cy="92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                  ME           RMSE      MAE           MPE               MAPE      MASE     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Training set 0.04175824 3.281617  2.43956  -0.009851831 2.415338 0.6313971 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 Forecasting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Exponential smoothing breaks down the data into its components such as seasonality, trend and noise.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13713"/>
            <a:ext cx="4267200" cy="2512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Factor of ETS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321525"/>
            <a:ext cx="42862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 Forecasting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5750"/>
            <a:ext cx="4094100" cy="27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3525"/>
            <a:ext cx="4007501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of Residuals for ETS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696" y="1171600"/>
            <a:ext cx="5778751" cy="35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 of ETS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724" y="1171600"/>
            <a:ext cx="4260299" cy="34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00" y="1171600"/>
            <a:ext cx="4324199" cy="3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Harmonized Index of Consumer Prices (HICP)</a:t>
            </a:r>
            <a:endParaRPr sz="310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304325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Harmonized Index of Consumer Prices (HICP) is a list of the final costs paid by consumers for items in a basket of common goods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a composite measure of inflation in the European Union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Consumer goods here refer to sugar, jam, honey and other confectionery items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sourced from FRED (economic research website)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frequency is monthly starting from 2010 till 2021 (August)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Residual Vs Actual and Residual Vs Fitted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5" y="1426950"/>
            <a:ext cx="4530199" cy="288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650" y="1426950"/>
            <a:ext cx="4172175" cy="288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Accuracy Measure - ETS Model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398475" y="1259075"/>
            <a:ext cx="6560100" cy="84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116155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            ME           RMSE      MAE             MPE       MAPE       MASE          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Training set -0.08966673 1.794307 1.375361 -0.1109913 1.363334 0.3559654  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The RMSE and MAE values are comparatively better than NAIVE Model but it can improved using other models.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311700" y="2791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HOLT-WINTERS 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311700" y="978925"/>
            <a:ext cx="3026400" cy="3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fit seems much better than previous models.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Takes into account level, trend and seasonality component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700"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950" y="1023238"/>
            <a:ext cx="5736600" cy="350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00" y="2909301"/>
            <a:ext cx="2479400" cy="1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1463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from Holt-Winters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311700" y="856350"/>
            <a:ext cx="3397800" cy="38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2021 :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2022 :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200" y="856350"/>
            <a:ext cx="4962849" cy="388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1348125"/>
            <a:ext cx="34843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50" y="2752000"/>
            <a:ext cx="3484300" cy="7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350" y="3587250"/>
            <a:ext cx="35838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196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 of Holt-Winters</a:t>
            </a:r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" y="896500"/>
            <a:ext cx="8976226" cy="36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75" y="152400"/>
            <a:ext cx="8511651" cy="476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82950" y="179550"/>
            <a:ext cx="88932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Residual Vs Actual  		Residuals VsFitted</a:t>
            </a:r>
            <a:endParaRPr dirty="0"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125" y="1078475"/>
            <a:ext cx="4879874" cy="36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1425"/>
            <a:ext cx="4261051" cy="35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Measures (Holt-Winters)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311700" y="2032825"/>
            <a:ext cx="8520600" cy="25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RMSE and MAE look much better than Naive but could be better when compared to ETS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ACF looks much better than ETS and Naive</a:t>
            </a:r>
            <a:endParaRPr sz="1700"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5850"/>
            <a:ext cx="8774974" cy="7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311700" y="1297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Moving Averages</a:t>
            </a:r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>
            <a:off x="311700" y="875725"/>
            <a:ext cx="31758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Order 3 (Red) plot follows the actual data (Grey) closely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Order 6 (Orange) plot is somewhat smoother compared to Order 3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Order 9 (Purple) is smoothest.</a:t>
            </a:r>
            <a:endParaRPr sz="1700"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875" y="825975"/>
            <a:ext cx="5504101" cy="39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>
            <a:spLocks noGrp="1"/>
          </p:cNvSpPr>
          <p:nvPr>
            <p:ph type="title"/>
          </p:nvPr>
        </p:nvSpPr>
        <p:spPr>
          <a:xfrm>
            <a:off x="311700" y="1795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Using Moving Averages</a:t>
            </a:r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792750"/>
            <a:ext cx="2893800" cy="39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2021: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2022: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0" y="1377125"/>
            <a:ext cx="3334975" cy="4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" y="1825125"/>
            <a:ext cx="34345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50" y="3481182"/>
            <a:ext cx="3434525" cy="62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075" y="1028700"/>
            <a:ext cx="5609925" cy="374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45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(2010-2021)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25" y="989825"/>
            <a:ext cx="4944425" cy="376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550" y="989825"/>
            <a:ext cx="4060599" cy="358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2293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 of Moving Averages</a:t>
            </a:r>
            <a:endParaRPr/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0" y="1025025"/>
            <a:ext cx="4316700" cy="34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850" y="1025025"/>
            <a:ext cx="4544575" cy="33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62" y="87625"/>
            <a:ext cx="8156274" cy="477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311700" y="2127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Residual Vs Actual  		Residuals Vs Fitted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5" y="962325"/>
            <a:ext cx="4559700" cy="37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925" y="962325"/>
            <a:ext cx="4363675" cy="37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311700" y="2625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Measures for MA</a:t>
            </a:r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311700" y="978925"/>
            <a:ext cx="8520600" cy="35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Order= 9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Order= 6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Order= 3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285" name="Google Shape;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75" y="1369550"/>
            <a:ext cx="7031925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75" y="2436773"/>
            <a:ext cx="6951401" cy="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350" y="3476725"/>
            <a:ext cx="7131450" cy="5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/>
          </p:nvPr>
        </p:nvSpPr>
        <p:spPr>
          <a:xfrm>
            <a:off x="311700" y="1131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body" idx="1"/>
          </p:nvPr>
        </p:nvSpPr>
        <p:spPr>
          <a:xfrm>
            <a:off x="0" y="744800"/>
            <a:ext cx="3799500" cy="4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Differences needed to make data stationary = 1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Seasonal difference required = 0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d=1</a:t>
            </a:r>
            <a:endParaRPr sz="1700"/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50" y="846200"/>
            <a:ext cx="5344451" cy="38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45750"/>
            <a:ext cx="3379075" cy="134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>
            <a:spLocks noGrp="1"/>
          </p:cNvSpPr>
          <p:nvPr>
            <p:ph type="title"/>
          </p:nvPr>
        </p:nvSpPr>
        <p:spPr>
          <a:xfrm>
            <a:off x="311700" y="245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Plot of Stationary Data after Differences</a:t>
            </a:r>
            <a:endParaRPr sz="1800"/>
          </a:p>
        </p:txBody>
      </p:sp>
      <p:sp>
        <p:nvSpPr>
          <p:cNvPr id="301" name="Google Shape;301;p47"/>
          <p:cNvSpPr txBox="1">
            <a:spLocks noGrp="1"/>
          </p:cNvSpPr>
          <p:nvPr>
            <p:ph type="body" idx="1"/>
          </p:nvPr>
        </p:nvSpPr>
        <p:spPr>
          <a:xfrm>
            <a:off x="311700" y="3391625"/>
            <a:ext cx="42603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PACF shows significant lag at 12</a:t>
            </a:r>
            <a:endParaRPr sz="1700"/>
          </a:p>
        </p:txBody>
      </p:sp>
      <p:pic>
        <p:nvPicPr>
          <p:cNvPr id="302" name="Google Shape;3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9772"/>
            <a:ext cx="9143999" cy="231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550" y="3026375"/>
            <a:ext cx="4386449" cy="2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311700" y="2293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the ARIMA Model</a:t>
            </a:r>
            <a:endParaRPr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311700" y="3955750"/>
            <a:ext cx="85206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Non-seasonal component : MA1 model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Seasonal component : AR1 and AR2 model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Significant spike : Lag 12</a:t>
            </a:r>
            <a:endParaRPr sz="1700"/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912562"/>
            <a:ext cx="8832300" cy="303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125" y="3948375"/>
            <a:ext cx="4066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2127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Using ARIMA</a:t>
            </a:r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99550" y="1028700"/>
            <a:ext cx="3663000" cy="3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2021 :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2022 : 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50" y="1511700"/>
            <a:ext cx="36630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50" y="3001869"/>
            <a:ext cx="3663025" cy="76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550" y="1028700"/>
            <a:ext cx="5308075" cy="390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311700" y="1795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Analysis of ARIMA</a:t>
            </a:r>
            <a:endParaRPr/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600" y="792750"/>
            <a:ext cx="6634073" cy="40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Measures for ARIMA</a:t>
            </a:r>
            <a:endParaRPr/>
          </a:p>
        </p:txBody>
      </p:sp>
      <p:sp>
        <p:nvSpPr>
          <p:cNvPr id="332" name="Google Shape;332;p51"/>
          <p:cNvSpPr txBox="1">
            <a:spLocks noGrp="1"/>
          </p:cNvSpPr>
          <p:nvPr>
            <p:ph type="body" idx="1"/>
          </p:nvPr>
        </p:nvSpPr>
        <p:spPr>
          <a:xfrm>
            <a:off x="311700" y="2435950"/>
            <a:ext cx="8520600" cy="23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measures are comparable to that of Holt-Winters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ACF of residuals looks promising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446575"/>
            <a:ext cx="827722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of HICP (2010-2021)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620175" y="1171600"/>
            <a:ext cx="2406000" cy="3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 much seasonality to be seen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looks highly correlated</a:t>
            </a:r>
            <a:endParaRPr sz="17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6308473" cy="377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>
            <a:spLocks noGrp="1"/>
          </p:cNvSpPr>
          <p:nvPr>
            <p:ph type="title"/>
          </p:nvPr>
        </p:nvSpPr>
        <p:spPr>
          <a:xfrm>
            <a:off x="311700" y="3123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body" idx="1"/>
          </p:nvPr>
        </p:nvSpPr>
        <p:spPr>
          <a:xfrm>
            <a:off x="167000" y="3033150"/>
            <a:ext cx="8520600" cy="1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Moving Averages show the best accuracy measures among all the given models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But ACF of residuals for MA was not satisfactory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comparison, Holt-Winters and ARIMA both show comparable accuracy measures while the ACF of residuals look satisfactory too.</a:t>
            </a: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340" name="Google Shape;3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0" y="1101133"/>
            <a:ext cx="8520599" cy="175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>
            <a:spLocks noGrp="1"/>
          </p:cNvSpPr>
          <p:nvPr>
            <p:ph type="body" idx="1"/>
          </p:nvPr>
        </p:nvSpPr>
        <p:spPr>
          <a:xfrm>
            <a:off x="311700" y="282075"/>
            <a:ext cx="8520600" cy="4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YOU!!</a:t>
            </a:r>
            <a:endParaRPr sz="30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3000"/>
          </a:p>
        </p:txBody>
      </p:sp>
      <p:pic>
        <p:nvPicPr>
          <p:cNvPr id="346" name="Google Shape;3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875" y="1002900"/>
            <a:ext cx="3493525" cy="34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459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Data (2014-2021)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37275" y="904050"/>
            <a:ext cx="2755500" cy="3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00" y="904050"/>
            <a:ext cx="5126902" cy="39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3275" y="859100"/>
            <a:ext cx="3882524" cy="397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19615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ACF of HICP (2014-2021)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840350" y="1055450"/>
            <a:ext cx="3075000" cy="3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see some seasonality here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Significant lags can be seen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Time Series data shows index dipping in Dec every year</a:t>
            </a:r>
            <a:endParaRPr sz="17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5" y="936013"/>
            <a:ext cx="5707626" cy="38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2234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of Time Series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50" y="890100"/>
            <a:ext cx="7686100" cy="403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101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Seasonally Adjusted HICP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4225"/>
            <a:ext cx="8520600" cy="33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75" y="4214650"/>
            <a:ext cx="8839202" cy="46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Forecasting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3942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 with the simplest of forecast first which is Naive Forecasting.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Forecasting principle considers the latest data points to be most relevant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350" y="1431037"/>
            <a:ext cx="5005976" cy="28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Office PowerPoint</Application>
  <PresentationFormat>On-screen Show (16:9)</PresentationFormat>
  <Paragraphs>106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Old Standard TT</vt:lpstr>
      <vt:lpstr>Arial</vt:lpstr>
      <vt:lpstr>Paperback</vt:lpstr>
      <vt:lpstr>Forecasting HICP for Norway</vt:lpstr>
      <vt:lpstr>Harmonized Index of Consumer Prices (HICP)</vt:lpstr>
      <vt:lpstr>Data Exploration (2010-2021)</vt:lpstr>
      <vt:lpstr>ACF of HICP (2010-2021)</vt:lpstr>
      <vt:lpstr>Updated Data (2014-2021)</vt:lpstr>
      <vt:lpstr>ACF of HICP (2014-2021)</vt:lpstr>
      <vt:lpstr>Decomposition of Time Series</vt:lpstr>
      <vt:lpstr>Seasonally Adjusted HICP </vt:lpstr>
      <vt:lpstr>Naive Forecasting</vt:lpstr>
      <vt:lpstr>Naive Forecast</vt:lpstr>
      <vt:lpstr>Residual Analysis of Naive</vt:lpstr>
      <vt:lpstr>Histogram of Naive Residuals</vt:lpstr>
      <vt:lpstr>Residual Vs Actual and Residual Vs Fitted</vt:lpstr>
      <vt:lpstr>Accuracy of Naive Model</vt:lpstr>
      <vt:lpstr>ETS Forecasting</vt:lpstr>
      <vt:lpstr>Smoothing Factor of ETS</vt:lpstr>
      <vt:lpstr>ETS Forecasting</vt:lpstr>
      <vt:lpstr>Histogram of Residuals for ETS</vt:lpstr>
      <vt:lpstr>Residual Analysis of ETS</vt:lpstr>
      <vt:lpstr>Residual Vs Actual and Residual Vs Fitted </vt:lpstr>
      <vt:lpstr>Accuracy Measure - ETS Model </vt:lpstr>
      <vt:lpstr>HOLT-WINTERS </vt:lpstr>
      <vt:lpstr>Forecast from Holt-Winters</vt:lpstr>
      <vt:lpstr>Residual Analysis of Holt-Winters</vt:lpstr>
      <vt:lpstr>PowerPoint Presentation</vt:lpstr>
      <vt:lpstr>Residual Vs Actual    Residuals VsFitted</vt:lpstr>
      <vt:lpstr>Accuracy Measures (Holt-Winters)</vt:lpstr>
      <vt:lpstr>Simple Moving Averages</vt:lpstr>
      <vt:lpstr>Forecast Using Moving Averages</vt:lpstr>
      <vt:lpstr>Residual Analysis of Moving Averages</vt:lpstr>
      <vt:lpstr>PowerPoint Presentation</vt:lpstr>
      <vt:lpstr>Residual Vs Actual    Residuals Vs Fitted </vt:lpstr>
      <vt:lpstr>Accuracy Measures for MA</vt:lpstr>
      <vt:lpstr>ARIMA</vt:lpstr>
      <vt:lpstr>Plot of Stationary Data after Differences</vt:lpstr>
      <vt:lpstr>Fitting the ARIMA Model</vt:lpstr>
      <vt:lpstr>Forecast Using ARIMA</vt:lpstr>
      <vt:lpstr>Residual Analysis of ARIMA</vt:lpstr>
      <vt:lpstr>Accuracy Measures for ARIMA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HICP for Norway</dc:title>
  <cp:lastModifiedBy>Renuka Muraleedharan Nair</cp:lastModifiedBy>
  <cp:revision>2</cp:revision>
  <dcterms:modified xsi:type="dcterms:W3CDTF">2021-11-23T23:16:45Z</dcterms:modified>
</cp:coreProperties>
</file>