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4" r:id="rId3"/>
    <p:sldId id="277" r:id="rId4"/>
    <p:sldId id="291" r:id="rId5"/>
    <p:sldId id="293" r:id="rId6"/>
    <p:sldId id="278" r:id="rId7"/>
    <p:sldId id="294" r:id="rId8"/>
    <p:sldId id="257" r:id="rId9"/>
    <p:sldId id="285" r:id="rId10"/>
    <p:sldId id="286" r:id="rId11"/>
    <p:sldId id="287" r:id="rId12"/>
    <p:sldId id="292" r:id="rId13"/>
    <p:sldId id="288" r:id="rId14"/>
    <p:sldId id="289" r:id="rId15"/>
    <p:sldId id="290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6991-1ECE-46FD-8E97-7BBCAABC4CAA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08068"/>
            <a:ext cx="12192000" cy="334409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0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5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iscriminant</a:t>
            </a:r>
            <a:r>
              <a:rPr lang="en-US" sz="5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5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nalysis</a:t>
            </a: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45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5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45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sz="45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Prasad</a:t>
            </a:r>
            <a:br>
              <a:rPr lang="en-US" sz="45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br>
              <a:rPr lang="en-US" sz="25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user\Desktop\Lalit_Pras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6225" y="502570"/>
            <a:ext cx="2812775" cy="185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817" y="0"/>
            <a:ext cx="11808823" cy="1143000"/>
          </a:xfrm>
        </p:spPr>
        <p:txBody>
          <a:bodyPr>
            <a:noAutofit/>
          </a:bodyPr>
          <a:lstStyle/>
          <a:p>
            <a:r>
              <a:rPr lang="en-US" sz="4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Vs Logistic Regression</a:t>
            </a:r>
            <a:endParaRPr lang="en-US" sz="4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391887" y="2806337"/>
            <a:ext cx="5747654" cy="3568337"/>
            <a:chOff x="-125987" y="1671650"/>
            <a:chExt cx="2615506" cy="3052750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-125987" y="1671650"/>
              <a:ext cx="2579840" cy="457200"/>
            </a:xfrm>
            <a:prstGeom prst="round2SameRect">
              <a:avLst/>
            </a:prstGeom>
            <a:solidFill>
              <a:srgbClr val="1F8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-120043" y="2184505"/>
              <a:ext cx="2609562" cy="2539895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88D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Types: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 Binary Logistic: DV: </a:t>
              </a:r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categories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Multinomial Logistic Regression: DV: </a:t>
              </a:r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than Two categories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Assumption: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Normality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not an issue</a:t>
              </a: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6413863" y="2851882"/>
            <a:ext cx="5525588" cy="3575044"/>
            <a:chOff x="2590800" y="1684361"/>
            <a:chExt cx="2057400" cy="3040039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2590800" y="1684361"/>
              <a:ext cx="2057400" cy="457200"/>
            </a:xfrm>
            <a:prstGeom prst="round2SameRect">
              <a:avLst/>
            </a:prstGeom>
            <a:solidFill>
              <a:srgbClr val="DD8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2590800" y="2189199"/>
              <a:ext cx="2057400" cy="2535201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F7AB3B"/>
                </a:gs>
                <a:gs pos="100000">
                  <a:srgbClr val="DD870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: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 Two Groups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Discriminant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Analysis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Three Group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Discriminant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Analysis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 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Highly sensitive on 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Normality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assumption.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754" y="927652"/>
            <a:ext cx="11832046" cy="181554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 algn="just">
              <a:defRPr/>
            </a:pPr>
            <a:r>
              <a:rPr kumimoji="0" lang="en-US" sz="31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kumimoji="0" lang="en-US" sz="31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3100" b="1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sz="31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two statistical tools that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data that is already classified into groups to derive rules for classifying new individuals on the basis of their observed variable values.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401" y="2851882"/>
            <a:ext cx="4165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687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005840"/>
          </a:xfrm>
        </p:spPr>
        <p:txBody>
          <a:bodyPr>
            <a:normAutofit fontScale="90000"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Study: Car Manufacturing Company</a:t>
            </a:r>
            <a:b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 Group </a:t>
            </a:r>
            <a:r>
              <a:rPr lang="en-US" sz="4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Analysis)</a:t>
            </a: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240971"/>
            <a:ext cx="11691257" cy="531658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 car manufacturing company wants to know the consumer behavioral pattern of the purchase of cars in two categories: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buyers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non-buyers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respectively, which would help it to place orders depending on demand and requirements of the customers. This company collects data from the customers those arrive at a decision to buy and not to buy a car. The company wants to use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 to screen the responsiveness of customers towards buyers and non-buyers and find out the followings: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percentage of customer that it is able to classify correctly.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Statistical significance of the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analysis.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Which variables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(Durability, Interior design, Mileage , Looks )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are relatively better in discriminating between customers for buyers and non-buyers.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Classification of new customers into one of the two groups namely : buyers and non-buyers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6754"/>
            <a:ext cx="11861074" cy="1005840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variables and 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045029"/>
            <a:ext cx="11443063" cy="56562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two types of buyers :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Dependent Variable: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Two Options:  </a:t>
            </a: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Buyer (1), </a:t>
            </a: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Non-Buyer (2)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Independent Variables: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There are Four independent variables.</a:t>
            </a:r>
          </a:p>
          <a:p>
            <a:pPr marL="571500" indent="-571500">
              <a:buAutoNum type="romanLcPeriod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Durability</a:t>
            </a:r>
          </a:p>
          <a:p>
            <a:pPr marL="571500" indent="-571500">
              <a:buAutoNum type="romanLcPeriod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Mileage</a:t>
            </a:r>
          </a:p>
          <a:p>
            <a:pPr marL="571500" indent="-571500">
              <a:buAutoNum type="romanLcPeriod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Interior Design</a:t>
            </a:r>
          </a:p>
          <a:p>
            <a:pPr marL="571500" indent="-571500">
              <a:buAutoNum type="romanLcPeriod"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Looks</a:t>
            </a:r>
          </a:p>
          <a:p>
            <a:pPr marL="571500" indent="-57150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data of Independent variables are collected on a rating scale :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1-100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463040"/>
            <a:ext cx="11586754" cy="48201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dirty="0"/>
              <a:t>  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Developing a prediction model on customer’s behavioral  pattern for buying a car.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274638"/>
            <a:ext cx="11766176" cy="80112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7812"/>
            <a:ext cx="12192000" cy="5190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To  find the variables that influence the behavior pattern of a customer for buying a car.</a:t>
            </a:r>
          </a:p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To develop a prediction model on customer behavioral pattern for buying a car.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</a:t>
            </a: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Data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8274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of Result 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888274"/>
            <a:ext cx="11719465" cy="523789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data collected for analysis holds all the assumptions (Linearity, No Outliers, Normality, No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Box M test Value)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hit ratio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function is 92.5%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centriod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Value for buyers and non-buyers are 1.428        and -1.428 respectively.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predictive model of customers behavioral  pattern for buying a car is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508" y="5355770"/>
            <a:ext cx="11521440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-7.229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0.067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(Durability)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0.060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(interior Design)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0.047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(Looks)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684000" cy="838200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2777"/>
            <a:ext cx="11684000" cy="586522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Analysis?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Objective(s)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Assumptions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 Vs Multiple Regression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 Vs Cluster Analysis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 Vs Logistic Regression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 Case Study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Analysis 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-1"/>
            <a:ext cx="11560628" cy="1136469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5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953589"/>
            <a:ext cx="11861075" cy="5904411"/>
          </a:xfrm>
        </p:spPr>
        <p:txBody>
          <a:bodyPr>
            <a:noAutofit/>
          </a:bodyPr>
          <a:lstStyle/>
          <a:p>
            <a:pPr algn="just"/>
            <a:r>
              <a:rPr lang="en-US" sz="34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is used to analyze relationships between a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non-metric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dependent variable and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independent variables.</a:t>
            </a:r>
          </a:p>
          <a:p>
            <a:pPr algn="just"/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attempts to use the independent variables to distinguish among the groups of categories of the dependent variable.</a:t>
            </a:r>
          </a:p>
          <a:p>
            <a:pPr algn="just"/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The usefulness of a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Analysis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to develop a prediction model to classify the elements in different groups.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60C7-5D3B-421A-B192-17DBEC75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944"/>
            <a:ext cx="9652000" cy="862148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 of </a:t>
            </a:r>
            <a:r>
              <a:rPr lang="en-US" sz="45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B0C4-D233-4022-964D-1504E7D1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70" y="992778"/>
            <a:ext cx="11416936" cy="5865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Classification Purpose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- Classify objects such as individual, organizations, products etc.</a:t>
            </a:r>
          </a:p>
          <a:p>
            <a:r>
              <a:rPr lang="en-US" sz="3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Prediction Model :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Development of a </a:t>
            </a:r>
            <a:r>
              <a:rPr lang="en-US" sz="3800" b="1" dirty="0" err="1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 model to classify the new objects/members into different groups on the basis of past data.</a:t>
            </a:r>
          </a:p>
        </p:txBody>
      </p:sp>
    </p:spTree>
    <p:extLst>
      <p:ext uri="{BB962C8B-B14F-4D97-AF65-F5344CB8AC3E}">
        <p14:creationId xmlns:p14="http://schemas.microsoft.com/office/powerpoint/2010/main" val="39797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C33D-EBF8-4B40-8117-DEB58074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169817"/>
            <a:ext cx="11756571" cy="770709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Assumptions of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AA72-973E-4093-B9B9-21A1DA65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2149"/>
            <a:ext cx="12017829" cy="5773782"/>
          </a:xfrm>
        </p:spPr>
        <p:txBody>
          <a:bodyPr>
            <a:normAutofit lnSpcReduction="10000"/>
          </a:bodyPr>
          <a:lstStyle/>
          <a:p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Independent variables –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Metric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Dependent variable-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Non-Metric</a:t>
            </a:r>
          </a:p>
          <a:p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Linearity: 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Scatter Plot</a:t>
            </a:r>
          </a:p>
          <a:p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 Outliers: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There should not be multivariate outliers in independent variables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(Cooks Distance &lt;=1)</a:t>
            </a:r>
          </a:p>
          <a:p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Normality: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Multivariate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4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Normality : </a:t>
            </a:r>
            <a:r>
              <a:rPr lang="en-US" sz="34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Shpiro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wilk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sig value &gt;0.05)</a:t>
            </a:r>
          </a:p>
          <a:p>
            <a:r>
              <a:rPr lang="en-US" sz="3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There should not be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(r&lt;0.7)</a:t>
            </a:r>
          </a:p>
          <a:p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 Variance and Covariance Matrices (Box’s M):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Sig Value&gt; 0.05</a:t>
            </a:r>
          </a:p>
        </p:txBody>
      </p:sp>
    </p:spTree>
    <p:extLst>
      <p:ext uri="{BB962C8B-B14F-4D97-AF65-F5344CB8AC3E}">
        <p14:creationId xmlns:p14="http://schemas.microsoft.com/office/powerpoint/2010/main" val="119597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754"/>
            <a:ext cx="11029406" cy="679269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45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149531"/>
            <a:ext cx="11665131" cy="5708469"/>
          </a:xfrm>
        </p:spPr>
        <p:txBody>
          <a:bodyPr>
            <a:noAutofit/>
          </a:bodyPr>
          <a:lstStyle/>
          <a:p>
            <a:r>
              <a:rPr lang="en-US" sz="29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 Research: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Distinguish between heavy, medium and light users of a product in terms of their consumption habits and lifestyles.</a:t>
            </a:r>
          </a:p>
          <a:p>
            <a:r>
              <a:rPr lang="en-US" sz="2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Perception/Image Research: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Distinguish between consumers who exhibit favorable or unfavorable perceptions of a store or company.</a:t>
            </a:r>
          </a:p>
          <a:p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Advertising Research :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Identify how market segments differ in media consumption habits.</a:t>
            </a:r>
          </a:p>
          <a:p>
            <a:r>
              <a:rPr lang="en-US" sz="29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Direct Marketing :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Identify the characteristics of consumers who will respond to a direct marketing campaign and those who will not.</a:t>
            </a:r>
          </a:p>
          <a:p>
            <a:r>
              <a:rPr lang="en-US" sz="2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COVID-19 patient:</a:t>
            </a:r>
            <a:r>
              <a:rPr lang="en-US" sz="29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will survive or die.</a:t>
            </a:r>
          </a:p>
          <a:p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Bank Loan </a:t>
            </a:r>
            <a:r>
              <a:rPr lang="en-US" sz="29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A person will be a defaulter or Not a defaulter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 Size and Terminologies in 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1345474"/>
            <a:ext cx="11268891" cy="5172891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Size: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5:1 (Also minimum in a group should be 20)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          Sum of squares between the groups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Eigen Value (</a:t>
            </a:r>
            <a:r>
              <a:rPr lang="el-GR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          Sum of squares within the groups(Residual)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Canonical Correlation: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√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/(1+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3866607" y="2749729"/>
            <a:ext cx="73151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1FA9-53C5-4638-9FFF-89DAA585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78639" cy="1188721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and </a:t>
            </a:r>
            <a:r>
              <a:rPr lang="en-US" sz="4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92E2-F97B-45B0-806A-9F6B7BF9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0970"/>
            <a:ext cx="11965577" cy="5617029"/>
          </a:xfrm>
        </p:spPr>
        <p:txBody>
          <a:bodyPr>
            <a:normAutofit fontScale="85000" lnSpcReduction="20000"/>
          </a:bodyPr>
          <a:lstStyle/>
          <a:p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Multiple Regression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 = a+ 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+………+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Multiple Discriminant Analysis 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a+w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+w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+w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+……….+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 Discriminant Z score of discriminant function j for object k.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= intercept.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Discriminant weight for independent variable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independent variable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for object k.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258593" y="1404256"/>
          <a:ext cx="4027714" cy="193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Discriminant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Analysis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2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611086" y="1412964"/>
          <a:ext cx="40277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Linear Regression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6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3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Vs Cluster 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1119052" y="2727960"/>
            <a:ext cx="4850673" cy="3085012"/>
            <a:chOff x="204914" y="1595384"/>
            <a:chExt cx="2207329" cy="3001907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210858" y="1595384"/>
              <a:ext cx="2183552" cy="457200"/>
            </a:xfrm>
            <a:prstGeom prst="round2SameRect">
              <a:avLst/>
            </a:prstGeom>
            <a:solidFill>
              <a:srgbClr val="1F8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Analysis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204914" y="2093231"/>
              <a:ext cx="2207329" cy="2504060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88D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aims to uncover groups of observations from initially</a:t>
              </a:r>
              <a:r>
                <a: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unclassified data</a:t>
              </a:r>
              <a:r>
                <a: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6322614" y="2701930"/>
            <a:ext cx="5590902" cy="3095898"/>
            <a:chOff x="2469036" y="1680252"/>
            <a:chExt cx="2179164" cy="3044148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2469036" y="1680252"/>
              <a:ext cx="2179164" cy="461309"/>
            </a:xfrm>
            <a:prstGeom prst="round2SameRect">
              <a:avLst/>
            </a:prstGeom>
            <a:solidFill>
              <a:srgbClr val="DD8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2469036" y="2176905"/>
              <a:ext cx="2179164" cy="2547495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F7AB3B"/>
                </a:gs>
                <a:gs pos="100000">
                  <a:srgbClr val="DD870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works with data that is </a:t>
              </a:r>
              <a:r>
                <a:rPr lang="en-US" sz="3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already classified into groups</a:t>
              </a:r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derive rules for classifying </a:t>
              </a:r>
              <a:r>
                <a:rPr lang="en-US" sz="3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individuals</a:t>
              </a:r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on the basis of their observed variable values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2697" y="1031966"/>
            <a:ext cx="11636103" cy="12409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 algn="just">
              <a:defRPr/>
            </a:pPr>
            <a:r>
              <a:rPr kumimoji="0" lang="en-US" sz="3400" b="1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techniques concerned with classification are essentially of two types:  </a:t>
            </a:r>
            <a:endParaRPr kumimoji="0" lang="en-US" sz="3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48549" y="2637183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687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997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Discriminant Analysis  by Dr Lalit Prasad                                 </vt:lpstr>
      <vt:lpstr>Outline</vt:lpstr>
      <vt:lpstr>What is Discriminant Analysis ?</vt:lpstr>
      <vt:lpstr>Objective of Discriminant Analysis</vt:lpstr>
      <vt:lpstr>Assumptions of Discriminant Analysis</vt:lpstr>
      <vt:lpstr>Applications of Discriminant Analysis ?</vt:lpstr>
      <vt:lpstr>Sample Size and Terminologies in DA</vt:lpstr>
      <vt:lpstr>Multiple Regression and Discriminant Analysis</vt:lpstr>
      <vt:lpstr>Discriminant Analysis Vs Cluster Analysis </vt:lpstr>
      <vt:lpstr>Discriminant Analysis Vs Logistic Regression</vt:lpstr>
      <vt:lpstr>Case Study: Car Manufacturing Company (2 Group Discriminant Analysis) </vt:lpstr>
      <vt:lpstr>Independent variables and Dependent Variable</vt:lpstr>
      <vt:lpstr>Topic</vt:lpstr>
      <vt:lpstr>Objectives </vt:lpstr>
      <vt:lpstr>PowerPoint Presentation</vt:lpstr>
      <vt:lpstr>Reporting of Result (Output)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Discriminant Analysis</dc:title>
  <dc:creator>lalit prasad</dc:creator>
  <cp:lastModifiedBy>Renuka Rathod</cp:lastModifiedBy>
  <cp:revision>162</cp:revision>
  <dcterms:created xsi:type="dcterms:W3CDTF">2020-03-06T16:13:48Z</dcterms:created>
  <dcterms:modified xsi:type="dcterms:W3CDTF">2024-05-03T09:19:49Z</dcterms:modified>
</cp:coreProperties>
</file>