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embeddedFontLst>
    <p:embeddedFont>
      <p:font typeface="Book Antiqua" panose="02040602050305030304" pitchFamily="18" charset="0"/>
      <p:regular r:id="rId190"/>
      <p:bold r:id="rId191"/>
      <p:italic r:id="rId192"/>
      <p:boldItalic r:id="rId193"/>
    </p:embeddedFont>
    <p:embeddedFont>
      <p:font typeface="Tahoma" panose="020B0604030504040204" pitchFamily="34" charset="0"/>
      <p:regular r:id="rId194"/>
      <p:bold r:id="rId1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0" roundtripDataSignature="AMtx7miQ9qUQnqbT1YHi8/gQ6V3kPC87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75068-BA38-4D45-A7BC-20BE6719996D}">
  <a:tblStyle styleId="{3CC75068-BA38-4D45-A7BC-20BE6719996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2E960A-9AD3-4963-B363-FDF9946046D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2.fntdata"/><Relationship Id="rId205" Type="http://schemas.microsoft.com/office/2016/11/relationships/changesInfo" Target="changesInfos/changesInfo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3.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4.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5.fntdata"/><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6.fntdata"/><Relationship Id="rId190" Type="http://schemas.openxmlformats.org/officeDocument/2006/relationships/font" Target="fonts/font1.fntdata"/><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200" Type="http://customschemas.google.com/relationships/presentationmetadata" Target="meta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Rathod" userId="d20c600d259f3662" providerId="LiveId" clId="{92064839-064D-4BE6-9685-31152EAD243B}"/>
    <pc:docChg chg="modSld">
      <pc:chgData name="Renuka Rathod" userId="d20c600d259f3662" providerId="LiveId" clId="{92064839-064D-4BE6-9685-31152EAD243B}" dt="2024-04-25T16:40:04.273" v="0" actId="1076"/>
      <pc:docMkLst>
        <pc:docMk/>
      </pc:docMkLst>
      <pc:sldChg chg="modSp mod">
        <pc:chgData name="Renuka Rathod" userId="d20c600d259f3662" providerId="LiveId" clId="{92064839-064D-4BE6-9685-31152EAD243B}" dt="2024-04-25T16:40:04.273" v="0" actId="1076"/>
        <pc:sldMkLst>
          <pc:docMk/>
          <pc:sldMk cId="0" sldId="402"/>
        </pc:sldMkLst>
        <pc:graphicFrameChg chg="mod">
          <ac:chgData name="Renuka Rathod" userId="d20c600d259f3662" providerId="LiveId" clId="{92064839-064D-4BE6-9685-31152EAD243B}" dt="2024-04-25T16:40:04.273" v="0" actId="1076"/>
          <ac:graphicFrameMkLst>
            <pc:docMk/>
            <pc:sldMk cId="0" sldId="402"/>
            <ac:graphicFrameMk id="134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1" name="Google Shape;1001;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1" name="Google Shape;1011;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1" name="Google Shape;1021;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1" name="Google Shape;1051;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8" name="Google Shape;1058;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9" name="Google Shape;1069;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8" name="Google Shape;1078;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9" name="Google Shape;1089;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0" name="Google Shape;1100;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3" name="Google Shape;1123;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9" name="Google Shape;1129;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5" name="Google Shape;1135;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7" name="Google Shape;1147;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3" name="Google Shape;1153;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6" name="Google Shape;1166;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7" name="Google Shape;1177;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9" name="Google Shape;1209;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0" name="Google Shape;1220;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2" name="Google Shape;1242;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9" name="Google Shape;1259;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5" name="Google Shape;1265;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1" name="Google Shape;1271;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7" name="Google Shape;1277;p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3" name="Google Shape;1283;p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9" name="Google Shape;1289;p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5" name="Google Shape;1295;p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7" name="Google Shape;1307;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3" name="Google Shape;1313;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p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144</a:t>
            </a:fld>
            <a:endParaRPr sz="1200" b="0">
              <a:solidFill>
                <a:schemeClr val="dk1"/>
              </a:solidFill>
              <a:latin typeface="Arial"/>
              <a:ea typeface="Arial"/>
              <a:cs typeface="Arial"/>
              <a:sym typeface="Arial"/>
            </a:endParaRPr>
          </a:p>
        </p:txBody>
      </p:sp>
      <p:sp>
        <p:nvSpPr>
          <p:cNvPr id="1319" name="Google Shape;1319;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0" name="Google Shape;1320;p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6" name="Google Shape;1326;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p1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146</a:t>
            </a:fld>
            <a:endParaRPr sz="1200">
              <a:solidFill>
                <a:schemeClr val="dk1"/>
              </a:solidFill>
              <a:latin typeface="Arial"/>
              <a:ea typeface="Arial"/>
              <a:cs typeface="Arial"/>
              <a:sym typeface="Arial"/>
            </a:endParaRPr>
          </a:p>
        </p:txBody>
      </p:sp>
      <p:sp>
        <p:nvSpPr>
          <p:cNvPr id="1335" name="Google Shape;1335;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6" name="Google Shape;1336;p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147</a:t>
            </a:fld>
            <a:endParaRPr sz="1200">
              <a:solidFill>
                <a:schemeClr val="dk1"/>
              </a:solidFill>
              <a:latin typeface="Arial"/>
              <a:ea typeface="Arial"/>
              <a:cs typeface="Arial"/>
              <a:sym typeface="Arial"/>
            </a:endParaRPr>
          </a:p>
        </p:txBody>
      </p:sp>
      <p:sp>
        <p:nvSpPr>
          <p:cNvPr id="1342" name="Google Shape;1342;p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3" name="Google Shape;1343;p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1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148</a:t>
            </a:fld>
            <a:endParaRPr sz="1200">
              <a:solidFill>
                <a:schemeClr val="dk1"/>
              </a:solidFill>
              <a:latin typeface="Arial"/>
              <a:ea typeface="Arial"/>
              <a:cs typeface="Arial"/>
              <a:sym typeface="Arial"/>
            </a:endParaRPr>
          </a:p>
        </p:txBody>
      </p:sp>
      <p:sp>
        <p:nvSpPr>
          <p:cNvPr id="1350" name="Google Shape;1350;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1" name="Google Shape;1351;p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1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149</a:t>
            </a:fld>
            <a:endParaRPr sz="1200">
              <a:solidFill>
                <a:schemeClr val="dk1"/>
              </a:solidFill>
              <a:latin typeface="Arial"/>
              <a:ea typeface="Arial"/>
              <a:cs typeface="Arial"/>
              <a:sym typeface="Arial"/>
            </a:endParaRPr>
          </a:p>
        </p:txBody>
      </p:sp>
      <p:sp>
        <p:nvSpPr>
          <p:cNvPr id="1359" name="Google Shape;1359;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0" name="Google Shape;1360;p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1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150</a:t>
            </a:fld>
            <a:endParaRPr sz="1200">
              <a:solidFill>
                <a:schemeClr val="dk1"/>
              </a:solidFill>
              <a:latin typeface="Arial"/>
              <a:ea typeface="Arial"/>
              <a:cs typeface="Arial"/>
              <a:sym typeface="Arial"/>
            </a:endParaRPr>
          </a:p>
        </p:txBody>
      </p:sp>
      <p:sp>
        <p:nvSpPr>
          <p:cNvPr id="1366" name="Google Shape;1366;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7" name="Google Shape;1367;p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p1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151</a:t>
            </a:fld>
            <a:endParaRPr sz="1200">
              <a:solidFill>
                <a:schemeClr val="dk1"/>
              </a:solidFill>
              <a:latin typeface="Arial"/>
              <a:ea typeface="Arial"/>
              <a:cs typeface="Arial"/>
              <a:sym typeface="Arial"/>
            </a:endParaRPr>
          </a:p>
        </p:txBody>
      </p:sp>
      <p:sp>
        <p:nvSpPr>
          <p:cNvPr id="1374" name="Google Shape;1374;p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5" name="Google Shape;1375;p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p1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152</a:t>
            </a:fld>
            <a:endParaRPr sz="1200">
              <a:solidFill>
                <a:schemeClr val="dk1"/>
              </a:solidFill>
              <a:latin typeface="Arial"/>
              <a:ea typeface="Arial"/>
              <a:cs typeface="Arial"/>
              <a:sym typeface="Arial"/>
            </a:endParaRPr>
          </a:p>
        </p:txBody>
      </p:sp>
      <p:sp>
        <p:nvSpPr>
          <p:cNvPr id="1381" name="Google Shape;1381;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2" name="Google Shape;1382;p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153</a:t>
            </a:fld>
            <a:endParaRPr sz="1200">
              <a:solidFill>
                <a:schemeClr val="dk1"/>
              </a:solidFill>
              <a:latin typeface="Arial"/>
              <a:ea typeface="Arial"/>
              <a:cs typeface="Arial"/>
              <a:sym typeface="Arial"/>
            </a:endParaRPr>
          </a:p>
        </p:txBody>
      </p:sp>
      <p:sp>
        <p:nvSpPr>
          <p:cNvPr id="1394" name="Google Shape;1394;p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5" name="Google Shape;1395;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p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3" name="Google Shape;1403;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9" name="Google Shape;1409;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p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5" name="Google Shape;1415;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p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1" name="Google Shape;1421;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1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7" name="Google Shape;1427;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p1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3" name="Google Shape;1433;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p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9" name="Google Shape;1439;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p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6" name="Google Shape;1446;p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p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2" name="Google Shape;1452;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p1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8" name="Google Shape;1458;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p1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4" name="Google Shape;1464;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p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0" name="Google Shape;1470;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p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6" name="Google Shape;1476;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2" name="Google Shape;1482;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8" name="Google Shape;1488;p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p1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4" name="Google Shape;1494;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0" name="Google Shape;1500;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p1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6" name="Google Shape;1506;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2" name="Google Shape;1512;p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p1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4" name="Google Shape;1524;p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0" name="Google Shape;1530;p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1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2" name="Google Shape;1542;p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p1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8" name="Google Shape;1548;p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4" name="Google Shape;1554;p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1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0" name="Google Shape;1560;p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1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6" name="Google Shape;1566;p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p1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3" name="Google Shape;1573;p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p1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9" name="Google Shape;1579;p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p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5" name="Google Shape;1585;p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p1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1" name="Google Shape;1591;p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7" name="Google Shape;1597;p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p1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3" name="Google Shape;1603;p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22</a:t>
            </a:fld>
            <a:endParaRPr>
              <a:latin typeface="Times New Roman"/>
              <a:ea typeface="Times New Roman"/>
              <a:cs typeface="Times New Roman"/>
              <a:sym typeface="Times New Roman"/>
            </a:endParaRPr>
          </a:p>
        </p:txBody>
      </p:sp>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0" name="Google Shape;28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
        <p:nvSpPr>
          <p:cNvPr id="532" name="Google Shape;532;p59:notes"/>
          <p:cNvSpPr txBox="1">
            <a:spLocks noGrp="1"/>
          </p:cNvSpPr>
          <p:nvPr>
            <p:ph type="body" idx="1"/>
          </p:nvPr>
        </p:nvSpPr>
        <p:spPr>
          <a:xfrm>
            <a:off x="685800" y="4343400"/>
            <a:ext cx="54864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
        <p:nvSpPr>
          <p:cNvPr id="533" name="Google Shape;53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
        <p:nvSpPr>
          <p:cNvPr id="542" name="Google Shape;542;p60:notes"/>
          <p:cNvSpPr txBox="1">
            <a:spLocks noGrp="1"/>
          </p:cNvSpPr>
          <p:nvPr>
            <p:ph type="body" idx="1"/>
          </p:nvPr>
        </p:nvSpPr>
        <p:spPr>
          <a:xfrm>
            <a:off x="685800" y="4343400"/>
            <a:ext cx="54864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
        <p:nvSpPr>
          <p:cNvPr id="543" name="Google Shape;54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
        <p:nvSpPr>
          <p:cNvPr id="551" name="Google Shape;55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2" name="Google Shape;55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
        <p:nvSpPr>
          <p:cNvPr id="579" name="Google Shape;57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0" name="Google Shape;580;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
        <p:nvSpPr>
          <p:cNvPr id="609" name="Google Shape;60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
        <p:nvSpPr>
          <p:cNvPr id="627" name="Google Shape;62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8" name="Google Shape;628;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
        <p:nvSpPr>
          <p:cNvPr id="636" name="Google Shape;636;p72:notes"/>
          <p:cNvSpPr txBox="1">
            <a:spLocks noGrp="1"/>
          </p:cNvSpPr>
          <p:nvPr>
            <p:ph type="body" idx="1"/>
          </p:nvPr>
        </p:nvSpPr>
        <p:spPr>
          <a:xfrm>
            <a:off x="685800" y="4343400"/>
            <a:ext cx="54864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
        <p:nvSpPr>
          <p:cNvPr id="637" name="Google Shape;63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
        <p:nvSpPr>
          <p:cNvPr id="648" name="Google Shape;64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9" name="Google Shape;6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
        <p:nvSpPr>
          <p:cNvPr id="665" name="Google Shape;665;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0" name="Google Shape;680;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1" name="Google Shape;681;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
        <p:nvSpPr>
          <p:cNvPr id="696" name="Google Shape;696;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7" name="Google Shape;697;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
        <p:nvSpPr>
          <p:cNvPr id="703" name="Google Shape;703;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2" name="Google Shape;852;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8" name="Google Shape;888;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6" name="Google Shape;896;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2" name="Google Shape;91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19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9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8" name="Google Shape;78;p19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9" name="Google Shape;79;p19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0" name="Google Shape;80;p19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1" name="Google Shape;81;p1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2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20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0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6" name="Google Shape;96;p20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7" name="Google Shape;97;p2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0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02"/>
          <p:cNvSpPr>
            <a:spLocks noGrp="1"/>
          </p:cNvSpPr>
          <p:nvPr>
            <p:ph type="pic" idx="2"/>
          </p:nvPr>
        </p:nvSpPr>
        <p:spPr>
          <a:xfrm>
            <a:off x="1792288" y="612775"/>
            <a:ext cx="5486400" cy="4114800"/>
          </a:xfrm>
          <a:prstGeom prst="rect">
            <a:avLst/>
          </a:prstGeom>
          <a:noFill/>
          <a:ln>
            <a:noFill/>
          </a:ln>
        </p:spPr>
      </p:sp>
      <p:sp>
        <p:nvSpPr>
          <p:cNvPr id="103" name="Google Shape;103;p20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4" name="Google Shape;104;p2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7"/>
        <p:cNvGrpSpPr/>
        <p:nvPr/>
      </p:nvGrpSpPr>
      <p:grpSpPr>
        <a:xfrm>
          <a:off x="0" y="0"/>
          <a:ext cx="0" cy="0"/>
          <a:chOff x="0" y="0"/>
          <a:chExt cx="0" cy="0"/>
        </a:xfrm>
      </p:grpSpPr>
      <p:sp>
        <p:nvSpPr>
          <p:cNvPr id="108" name="Google Shape;108;p2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0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3"/>
        <p:cNvGrpSpPr/>
        <p:nvPr/>
      </p:nvGrpSpPr>
      <p:grpSpPr>
        <a:xfrm>
          <a:off x="0" y="0"/>
          <a:ext cx="0" cy="0"/>
          <a:chOff x="0" y="0"/>
          <a:chExt cx="0" cy="0"/>
        </a:xfrm>
      </p:grpSpPr>
      <p:sp>
        <p:nvSpPr>
          <p:cNvPr id="114" name="Google Shape;114;p20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0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7"/>
        <p:cNvGrpSpPr/>
        <p:nvPr/>
      </p:nvGrpSpPr>
      <p:grpSpPr>
        <a:xfrm>
          <a:off x="0" y="0"/>
          <a:ext cx="0" cy="0"/>
          <a:chOff x="0" y="0"/>
          <a:chExt cx="0" cy="0"/>
        </a:xfrm>
      </p:grpSpPr>
      <p:sp>
        <p:nvSpPr>
          <p:cNvPr id="28" name="Google Shape;28;p191"/>
          <p:cNvSpPr txBox="1">
            <a:spLocks noGrp="1"/>
          </p:cNvSpPr>
          <p:nvPr>
            <p:ph type="ctrTitle"/>
          </p:nvPr>
        </p:nvSpPr>
        <p:spPr>
          <a:xfrm>
            <a:off x="1821550" y="2009533"/>
            <a:ext cx="5500800" cy="1546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1"/>
              </a:buClr>
              <a:buSzPts val="4800"/>
              <a:buFont typeface="Calibri"/>
              <a:buNone/>
              <a:defRPr sz="4800" b="0"/>
            </a:lvl1pPr>
            <a:lvl2pPr lvl="1">
              <a:spcBef>
                <a:spcPts val="0"/>
              </a:spcBef>
              <a:spcAft>
                <a:spcPts val="0"/>
              </a:spcAft>
              <a:buSzPts val="4800"/>
              <a:buNone/>
              <a:defRPr sz="4800" b="0"/>
            </a:lvl2pPr>
            <a:lvl3pPr lvl="2">
              <a:spcBef>
                <a:spcPts val="0"/>
              </a:spcBef>
              <a:spcAft>
                <a:spcPts val="0"/>
              </a:spcAft>
              <a:buSzPts val="4800"/>
              <a:buNone/>
              <a:defRPr sz="4800" b="0"/>
            </a:lvl3pPr>
            <a:lvl4pPr lvl="3">
              <a:spcBef>
                <a:spcPts val="0"/>
              </a:spcBef>
              <a:spcAft>
                <a:spcPts val="0"/>
              </a:spcAft>
              <a:buSzPts val="4800"/>
              <a:buNone/>
              <a:defRPr sz="4800" b="0"/>
            </a:lvl4pPr>
            <a:lvl5pPr lvl="4">
              <a:spcBef>
                <a:spcPts val="0"/>
              </a:spcBef>
              <a:spcAft>
                <a:spcPts val="0"/>
              </a:spcAft>
              <a:buSzPts val="4800"/>
              <a:buNone/>
              <a:defRPr sz="4800" b="0"/>
            </a:lvl5pPr>
            <a:lvl6pPr lvl="5">
              <a:spcBef>
                <a:spcPts val="0"/>
              </a:spcBef>
              <a:spcAft>
                <a:spcPts val="0"/>
              </a:spcAft>
              <a:buSzPts val="4800"/>
              <a:buNone/>
              <a:defRPr sz="4800" b="0"/>
            </a:lvl6pPr>
            <a:lvl7pPr lvl="6">
              <a:spcBef>
                <a:spcPts val="0"/>
              </a:spcBef>
              <a:spcAft>
                <a:spcPts val="0"/>
              </a:spcAft>
              <a:buSzPts val="4800"/>
              <a:buNone/>
              <a:defRPr sz="4800" b="0"/>
            </a:lvl7pPr>
            <a:lvl8pPr lvl="7">
              <a:spcBef>
                <a:spcPts val="0"/>
              </a:spcBef>
              <a:spcAft>
                <a:spcPts val="0"/>
              </a:spcAft>
              <a:buSzPts val="4800"/>
              <a:buNone/>
              <a:defRPr sz="4800" b="0"/>
            </a:lvl8pPr>
            <a:lvl9pPr lvl="8">
              <a:spcBef>
                <a:spcPts val="0"/>
              </a:spcBef>
              <a:spcAft>
                <a:spcPts val="0"/>
              </a:spcAft>
              <a:buSzPts val="4800"/>
              <a:buNone/>
              <a:defRPr sz="4800" b="0"/>
            </a:lvl9pPr>
          </a:lstStyle>
          <a:p>
            <a:endParaRPr/>
          </a:p>
        </p:txBody>
      </p:sp>
      <p:sp>
        <p:nvSpPr>
          <p:cNvPr id="29" name="Google Shape;29;p191"/>
          <p:cNvSpPr txBox="1">
            <a:spLocks noGrp="1"/>
          </p:cNvSpPr>
          <p:nvPr>
            <p:ph type="subTitle" idx="1"/>
          </p:nvPr>
        </p:nvSpPr>
        <p:spPr>
          <a:xfrm>
            <a:off x="1821550" y="3380339"/>
            <a:ext cx="5500800" cy="10464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chemeClr val="dk2"/>
              </a:buClr>
              <a:buSzPts val="2400"/>
              <a:buNone/>
              <a:defRPr>
                <a:solidFill>
                  <a:schemeClr val="dk2"/>
                </a:solidFill>
              </a:defRPr>
            </a:lvl1pPr>
            <a:lvl2pPr lvl="1" algn="l">
              <a:spcBef>
                <a:spcPts val="0"/>
              </a:spcBef>
              <a:spcAft>
                <a:spcPts val="0"/>
              </a:spcAft>
              <a:buClr>
                <a:schemeClr val="dk2"/>
              </a:buClr>
              <a:buSzPts val="3000"/>
              <a:buNone/>
              <a:defRPr sz="3000">
                <a:solidFill>
                  <a:schemeClr val="dk2"/>
                </a:solidFill>
              </a:defRPr>
            </a:lvl2pPr>
            <a:lvl3pPr lvl="2" algn="l">
              <a:spcBef>
                <a:spcPts val="0"/>
              </a:spcBef>
              <a:spcAft>
                <a:spcPts val="0"/>
              </a:spcAft>
              <a:buClr>
                <a:schemeClr val="dk2"/>
              </a:buClr>
              <a:buSzPts val="3000"/>
              <a:buNone/>
              <a:defRPr sz="3000">
                <a:solidFill>
                  <a:schemeClr val="dk2"/>
                </a:solidFill>
              </a:defRPr>
            </a:lvl3pPr>
            <a:lvl4pPr lvl="3" algn="l">
              <a:spcBef>
                <a:spcPts val="0"/>
              </a:spcBef>
              <a:spcAft>
                <a:spcPts val="0"/>
              </a:spcAft>
              <a:buClr>
                <a:schemeClr val="dk2"/>
              </a:buClr>
              <a:buSzPts val="3000"/>
              <a:buNone/>
              <a:defRPr sz="3000">
                <a:solidFill>
                  <a:schemeClr val="dk2"/>
                </a:solidFill>
              </a:defRPr>
            </a:lvl4pPr>
            <a:lvl5pPr lvl="4" algn="l">
              <a:spcBef>
                <a:spcPts val="0"/>
              </a:spcBef>
              <a:spcAft>
                <a:spcPts val="0"/>
              </a:spcAft>
              <a:buClr>
                <a:schemeClr val="dk2"/>
              </a:buClr>
              <a:buSzPts val="3000"/>
              <a:buNone/>
              <a:defRPr sz="3000">
                <a:solidFill>
                  <a:schemeClr val="dk2"/>
                </a:solidFill>
              </a:defRPr>
            </a:lvl5pPr>
            <a:lvl6pPr lvl="5" algn="l">
              <a:spcBef>
                <a:spcPts val="0"/>
              </a:spcBef>
              <a:spcAft>
                <a:spcPts val="0"/>
              </a:spcAft>
              <a:buClr>
                <a:schemeClr val="dk2"/>
              </a:buClr>
              <a:buSzPts val="3000"/>
              <a:buNone/>
              <a:defRPr sz="3000">
                <a:solidFill>
                  <a:schemeClr val="dk2"/>
                </a:solidFill>
              </a:defRPr>
            </a:lvl6pPr>
            <a:lvl7pPr lvl="6" algn="l">
              <a:spcBef>
                <a:spcPts val="0"/>
              </a:spcBef>
              <a:spcAft>
                <a:spcPts val="0"/>
              </a:spcAft>
              <a:buClr>
                <a:schemeClr val="dk2"/>
              </a:buClr>
              <a:buSzPts val="3000"/>
              <a:buNone/>
              <a:defRPr sz="3000">
                <a:solidFill>
                  <a:schemeClr val="dk2"/>
                </a:solidFill>
              </a:defRPr>
            </a:lvl7pPr>
            <a:lvl8pPr lvl="7" algn="l">
              <a:spcBef>
                <a:spcPts val="0"/>
              </a:spcBef>
              <a:spcAft>
                <a:spcPts val="0"/>
              </a:spcAft>
              <a:buClr>
                <a:schemeClr val="dk2"/>
              </a:buClr>
              <a:buSzPts val="3000"/>
              <a:buNone/>
              <a:defRPr sz="3000">
                <a:solidFill>
                  <a:schemeClr val="dk2"/>
                </a:solidFill>
              </a:defRPr>
            </a:lvl8pPr>
            <a:lvl9pPr lvl="8" algn="l">
              <a:spcBef>
                <a:spcPts val="0"/>
              </a:spcBef>
              <a:spcAft>
                <a:spcPts val="0"/>
              </a:spcAft>
              <a:buClr>
                <a:schemeClr val="dk2"/>
              </a:buClr>
              <a:buSzPts val="3000"/>
              <a:buNone/>
              <a:defRPr sz="3000">
                <a:solidFill>
                  <a:schemeClr val="dk2"/>
                </a:solidFill>
              </a:defRPr>
            </a:lvl9pPr>
          </a:lstStyle>
          <a:p>
            <a:endParaRPr/>
          </a:p>
        </p:txBody>
      </p:sp>
      <p:sp>
        <p:nvSpPr>
          <p:cNvPr id="30" name="Google Shape;30;p191"/>
          <p:cNvSpPr txBox="1">
            <a:spLocks noGrp="1"/>
          </p:cNvSpPr>
          <p:nvPr>
            <p:ph type="sldNum" idx="12"/>
          </p:nvPr>
        </p:nvSpPr>
        <p:spPr>
          <a:xfrm>
            <a:off x="8595300" y="6453000"/>
            <a:ext cx="548700" cy="404800"/>
          </a:xfrm>
          <a:prstGeom prst="rect">
            <a:avLst/>
          </a:prstGeom>
          <a:noFill/>
          <a:ln>
            <a:noFill/>
          </a:ln>
        </p:spPr>
        <p:txBody>
          <a:bodyPr spcFirstLastPara="1" wrap="square" lIns="91425" tIns="91425" rIns="91425" bIns="91425" anchor="t" anchorCtr="0">
            <a:noAutofit/>
          </a:bodyPr>
          <a:lstStyle>
            <a:lvl1pPr marL="0" lvl="0"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lvl="1"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lvl="2"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lvl="3"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lvl="4"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lvl="5"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lvl="6"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lvl="7"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lvl="8"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1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193"/>
          <p:cNvSpPr txBox="1">
            <a:spLocks noGrp="1"/>
          </p:cNvSpPr>
          <p:nvPr>
            <p:ph type="title"/>
          </p:nvPr>
        </p:nvSpPr>
        <p:spPr>
          <a:xfrm>
            <a:off x="533400" y="457200"/>
            <a:ext cx="79248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3"/>
          <p:cNvSpPr txBox="1">
            <a:spLocks noGrp="1"/>
          </p:cNvSpPr>
          <p:nvPr>
            <p:ph type="body" idx="1"/>
          </p:nvPr>
        </p:nvSpPr>
        <p:spPr>
          <a:xfrm>
            <a:off x="838200" y="1905000"/>
            <a:ext cx="3770313" cy="41814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193"/>
          <p:cNvSpPr txBox="1">
            <a:spLocks noGrp="1"/>
          </p:cNvSpPr>
          <p:nvPr>
            <p:ph type="body" idx="2"/>
          </p:nvPr>
        </p:nvSpPr>
        <p:spPr>
          <a:xfrm>
            <a:off x="4760913" y="1905000"/>
            <a:ext cx="3770312" cy="201453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93"/>
          <p:cNvSpPr txBox="1">
            <a:spLocks noGrp="1"/>
          </p:cNvSpPr>
          <p:nvPr>
            <p:ph type="body" idx="3"/>
          </p:nvPr>
        </p:nvSpPr>
        <p:spPr>
          <a:xfrm>
            <a:off x="4760913" y="4071938"/>
            <a:ext cx="3770312" cy="20145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1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44"/>
        <p:cNvGrpSpPr/>
        <p:nvPr/>
      </p:nvGrpSpPr>
      <p:grpSpPr>
        <a:xfrm>
          <a:off x="0" y="0"/>
          <a:ext cx="0" cy="0"/>
          <a:chOff x="0" y="0"/>
          <a:chExt cx="0" cy="0"/>
        </a:xfrm>
      </p:grpSpPr>
      <p:sp>
        <p:nvSpPr>
          <p:cNvPr id="45" name="Google Shape;45;p194"/>
          <p:cNvSpPr txBox="1">
            <a:spLocks noGrp="1"/>
          </p:cNvSpPr>
          <p:nvPr>
            <p:ph type="title"/>
          </p:nvPr>
        </p:nvSpPr>
        <p:spPr>
          <a:xfrm>
            <a:off x="533400" y="457200"/>
            <a:ext cx="79248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4"/>
          <p:cNvSpPr txBox="1">
            <a:spLocks noGrp="1"/>
          </p:cNvSpPr>
          <p:nvPr>
            <p:ph type="body" idx="1"/>
          </p:nvPr>
        </p:nvSpPr>
        <p:spPr>
          <a:xfrm>
            <a:off x="838200" y="1905000"/>
            <a:ext cx="3770313" cy="41814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194"/>
          <p:cNvSpPr txBox="1">
            <a:spLocks noGrp="1"/>
          </p:cNvSpPr>
          <p:nvPr>
            <p:ph type="body" idx="2"/>
          </p:nvPr>
        </p:nvSpPr>
        <p:spPr>
          <a:xfrm>
            <a:off x="4760913" y="1905000"/>
            <a:ext cx="3770312" cy="201453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194"/>
          <p:cNvSpPr txBox="1">
            <a:spLocks noGrp="1"/>
          </p:cNvSpPr>
          <p:nvPr>
            <p:ph type="body" idx="3"/>
          </p:nvPr>
        </p:nvSpPr>
        <p:spPr>
          <a:xfrm>
            <a:off x="4760913" y="4071938"/>
            <a:ext cx="3770312" cy="20145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1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50"/>
        <p:cNvGrpSpPr/>
        <p:nvPr/>
      </p:nvGrpSpPr>
      <p:grpSpPr>
        <a:xfrm>
          <a:off x="0" y="0"/>
          <a:ext cx="0" cy="0"/>
          <a:chOff x="0" y="0"/>
          <a:chExt cx="0" cy="0"/>
        </a:xfrm>
      </p:grpSpPr>
      <p:grpSp>
        <p:nvGrpSpPr>
          <p:cNvPr id="51" name="Google Shape;51;p195"/>
          <p:cNvGrpSpPr/>
          <p:nvPr/>
        </p:nvGrpSpPr>
        <p:grpSpPr>
          <a:xfrm>
            <a:off x="134938" y="404813"/>
            <a:ext cx="9009062" cy="1052512"/>
            <a:chOff x="0" y="1536"/>
            <a:chExt cx="5675" cy="663"/>
          </a:xfrm>
        </p:grpSpPr>
        <p:grpSp>
          <p:nvGrpSpPr>
            <p:cNvPr id="52" name="Google Shape;52;p195"/>
            <p:cNvGrpSpPr/>
            <p:nvPr/>
          </p:nvGrpSpPr>
          <p:grpSpPr>
            <a:xfrm>
              <a:off x="183" y="1604"/>
              <a:ext cx="448" cy="299"/>
              <a:chOff x="720" y="336"/>
              <a:chExt cx="624" cy="432"/>
            </a:xfrm>
          </p:grpSpPr>
          <p:sp>
            <p:nvSpPr>
              <p:cNvPr id="53" name="Google Shape;53;p195"/>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95"/>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55;p195"/>
            <p:cNvGrpSpPr/>
            <p:nvPr/>
          </p:nvGrpSpPr>
          <p:grpSpPr>
            <a:xfrm>
              <a:off x="261" y="1870"/>
              <a:ext cx="465" cy="299"/>
              <a:chOff x="912" y="2640"/>
              <a:chExt cx="672" cy="432"/>
            </a:xfrm>
          </p:grpSpPr>
          <p:sp>
            <p:nvSpPr>
              <p:cNvPr id="56" name="Google Shape;56;p195"/>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95"/>
              <p:cNvSpPr/>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8" name="Google Shape;58;p195"/>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95"/>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95"/>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95"/>
          <p:cNvSpPr txBox="1">
            <a:spLocks noGrp="1"/>
          </p:cNvSpPr>
          <p:nvPr>
            <p:ph type="ctrTitle"/>
          </p:nvPr>
        </p:nvSpPr>
        <p:spPr>
          <a:xfrm>
            <a:off x="1116013" y="333375"/>
            <a:ext cx="7772400" cy="7921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2"/>
        <p:cNvGrpSpPr/>
        <p:nvPr/>
      </p:nvGrpSpPr>
      <p:grpSpPr>
        <a:xfrm>
          <a:off x="0" y="0"/>
          <a:ext cx="0" cy="0"/>
          <a:chOff x="0" y="0"/>
          <a:chExt cx="0" cy="0"/>
        </a:xfrm>
      </p:grpSpPr>
      <p:sp>
        <p:nvSpPr>
          <p:cNvPr id="63" name="Google Shape;63;p1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9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9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9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2" name="Google Shape;72;p1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oleObject" Target="../embeddings/oleObject9.bin"/><Relationship Id="rId4" Type="http://schemas.openxmlformats.org/officeDocument/2006/relationships/image" Target="../media/image23.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47.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4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148.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oleObject" Target="../embeddings/oleObject12.bin"/><Relationship Id="rId4" Type="http://schemas.openxmlformats.org/officeDocument/2006/relationships/image" Target="../media/image26.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50.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5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8.png"/><Relationship Id="rId9"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ctrTitle"/>
          </p:nvPr>
        </p:nvSpPr>
        <p:spPr>
          <a:xfrm>
            <a:off x="0" y="1981201"/>
            <a:ext cx="9144000" cy="1619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b="1" i="1" u="sng"/>
              <a:t>Advance Analytics</a:t>
            </a:r>
            <a:r>
              <a:rPr lang="en-US" sz="3600" b="1" i="1"/>
              <a:t> </a:t>
            </a:r>
            <a:endParaRPr sz="3600" u="sng">
              <a:latin typeface="Times New Roman"/>
              <a:ea typeface="Times New Roman"/>
              <a:cs typeface="Times New Roman"/>
              <a:sym typeface="Times New Roman"/>
            </a:endParaRPr>
          </a:p>
        </p:txBody>
      </p:sp>
      <p:sp>
        <p:nvSpPr>
          <p:cNvPr id="125" name="Google Shape;12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533400" y="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700"/>
              <a:buFont typeface="Calibri"/>
              <a:buNone/>
            </a:pPr>
            <a:r>
              <a:rPr lang="en-US" sz="2700" u="sng"/>
              <a:t>How to do Good Research and collection of relevant Data?</a:t>
            </a:r>
            <a:endParaRPr/>
          </a:p>
        </p:txBody>
      </p:sp>
      <p:sp>
        <p:nvSpPr>
          <p:cNvPr id="183" name="Google Shape;183;p10"/>
          <p:cNvSpPr txBox="1">
            <a:spLocks noGrp="1"/>
          </p:cNvSpPr>
          <p:nvPr>
            <p:ph type="body" idx="1"/>
          </p:nvPr>
        </p:nvSpPr>
        <p:spPr>
          <a:xfrm>
            <a:off x="0" y="533400"/>
            <a:ext cx="9144000" cy="6172200"/>
          </a:xfrm>
          <a:prstGeom prst="rect">
            <a:avLst/>
          </a:prstGeom>
          <a:noFill/>
          <a:ln>
            <a:noFill/>
          </a:ln>
        </p:spPr>
        <p:txBody>
          <a:bodyPr spcFirstLastPara="1" wrap="square" lIns="91425" tIns="45700" rIns="91425" bIns="45700" anchor="t" anchorCtr="0">
            <a:noAutofit/>
          </a:bodyPr>
          <a:lstStyle/>
          <a:p>
            <a:pPr marL="342900" lvl="0" indent="-203200" algn="l" rtl="0">
              <a:spcBef>
                <a:spcPts val="0"/>
              </a:spcBef>
              <a:spcAft>
                <a:spcPts val="0"/>
              </a:spcAft>
              <a:buClr>
                <a:schemeClr val="dk1"/>
              </a:buClr>
              <a:buSzPts val="2200"/>
              <a:buNone/>
            </a:pPr>
            <a:endParaRPr sz="2200"/>
          </a:p>
          <a:p>
            <a:pPr marL="342900" lvl="0" indent="-342900" algn="l" rtl="0">
              <a:spcBef>
                <a:spcPts val="440"/>
              </a:spcBef>
              <a:spcAft>
                <a:spcPts val="0"/>
              </a:spcAft>
              <a:buClr>
                <a:schemeClr val="dk1"/>
              </a:buClr>
              <a:buSzPts val="2200"/>
              <a:buChar char="•"/>
            </a:pPr>
            <a:r>
              <a:rPr lang="en-US" sz="2200"/>
              <a:t> The good research and data must have</a:t>
            </a:r>
            <a:endParaRPr/>
          </a:p>
          <a:p>
            <a:pPr marL="342900" lvl="0" indent="-342900" algn="l" rtl="0">
              <a:spcBef>
                <a:spcPts val="440"/>
              </a:spcBef>
              <a:spcAft>
                <a:spcPts val="0"/>
              </a:spcAft>
              <a:buClr>
                <a:schemeClr val="dk1"/>
              </a:buClr>
              <a:buSzPts val="2200"/>
              <a:buNone/>
            </a:pPr>
            <a:r>
              <a:rPr lang="en-US" sz="2200"/>
              <a:t>      1. Validity</a:t>
            </a:r>
            <a:endParaRPr/>
          </a:p>
          <a:p>
            <a:pPr marL="342900" lvl="0" indent="-342900" algn="l" rtl="0">
              <a:spcBef>
                <a:spcPts val="440"/>
              </a:spcBef>
              <a:spcAft>
                <a:spcPts val="0"/>
              </a:spcAft>
              <a:buClr>
                <a:schemeClr val="dk1"/>
              </a:buClr>
              <a:buSzPts val="2200"/>
              <a:buNone/>
            </a:pPr>
            <a:r>
              <a:rPr lang="en-US" sz="2200"/>
              <a:t>      2.  Reliability</a:t>
            </a:r>
            <a:endParaRPr/>
          </a:p>
          <a:p>
            <a:pPr marL="342900" lvl="0" indent="-342900" algn="l" rtl="0">
              <a:spcBef>
                <a:spcPts val="440"/>
              </a:spcBef>
              <a:spcAft>
                <a:spcPts val="0"/>
              </a:spcAft>
              <a:buClr>
                <a:schemeClr val="dk1"/>
              </a:buClr>
              <a:buSzPts val="2200"/>
              <a:buNone/>
            </a:pPr>
            <a:r>
              <a:rPr lang="en-US" sz="2200"/>
              <a:t>       3. Sensitivity</a:t>
            </a:r>
            <a:endParaRPr/>
          </a:p>
          <a:p>
            <a:pPr marL="342900" lvl="0" indent="-342900" algn="l" rtl="0">
              <a:spcBef>
                <a:spcPts val="440"/>
              </a:spcBef>
              <a:spcAft>
                <a:spcPts val="0"/>
              </a:spcAft>
              <a:buClr>
                <a:schemeClr val="dk1"/>
              </a:buClr>
              <a:buSzPts val="2200"/>
              <a:buNone/>
            </a:pPr>
            <a:r>
              <a:rPr lang="en-US" sz="2200"/>
              <a:t>	</a:t>
            </a:r>
            <a:r>
              <a:rPr lang="en-US" sz="2200" b="1" i="1"/>
              <a:t>Validity-</a:t>
            </a:r>
            <a:r>
              <a:rPr lang="en-US" sz="2200" i="1"/>
              <a:t> is the ability of the measure to </a:t>
            </a:r>
            <a:r>
              <a:rPr lang="en-US" sz="2200"/>
              <a:t>measure what it is supposed to measure</a:t>
            </a:r>
            <a:endParaRPr/>
          </a:p>
          <a:p>
            <a:pPr marL="342900" lvl="0" indent="-342900" algn="l" rtl="0">
              <a:spcBef>
                <a:spcPts val="440"/>
              </a:spcBef>
              <a:spcAft>
                <a:spcPts val="0"/>
              </a:spcAft>
              <a:buClr>
                <a:schemeClr val="dk1"/>
              </a:buClr>
              <a:buSzPts val="2200"/>
              <a:buChar char="•"/>
            </a:pPr>
            <a:r>
              <a:rPr lang="en-US" sz="2200" b="1" i="1"/>
              <a:t>Reliability-</a:t>
            </a:r>
            <a:r>
              <a:rPr lang="en-US" sz="2200" i="1"/>
              <a:t> is the ability to get consistent </a:t>
            </a:r>
            <a:r>
              <a:rPr lang="en-US" sz="2200"/>
              <a:t>results when same measure is repeated.</a:t>
            </a:r>
            <a:endParaRPr/>
          </a:p>
          <a:p>
            <a:pPr marL="342900" lvl="0" indent="-342900" algn="l" rtl="0">
              <a:spcBef>
                <a:spcPts val="440"/>
              </a:spcBef>
              <a:spcAft>
                <a:spcPts val="0"/>
              </a:spcAft>
              <a:buClr>
                <a:schemeClr val="dk1"/>
              </a:buClr>
              <a:buSzPts val="2200"/>
              <a:buChar char="•"/>
            </a:pPr>
            <a:r>
              <a:rPr lang="en-US" sz="2200" b="1" i="1"/>
              <a:t>Sensitivity- </a:t>
            </a:r>
            <a:r>
              <a:rPr lang="en-US" sz="2200" i="1"/>
              <a:t>is the ability of the measure to </a:t>
            </a:r>
            <a:r>
              <a:rPr lang="en-US" sz="2200"/>
              <a:t>measure variability in responses.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31" name="Google Shape;931;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932" name="Google Shape;932;p10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accent2"/>
              </a:buClr>
              <a:buSzPts val="6600"/>
              <a:buFont typeface="Calibri"/>
              <a:buNone/>
            </a:pPr>
            <a:r>
              <a:rPr lang="en-US" sz="6600">
                <a:solidFill>
                  <a:schemeClr val="accent2"/>
                </a:solidFill>
              </a:rPr>
              <a:t>Me</a:t>
            </a:r>
            <a:r>
              <a:rPr lang="en-US" sz="6600" u="sng">
                <a:solidFill>
                  <a:schemeClr val="accent2"/>
                </a:solidFill>
              </a:rPr>
              <a:t>d</a:t>
            </a:r>
            <a:r>
              <a:rPr lang="en-US" sz="6600">
                <a:solidFill>
                  <a:schemeClr val="accent2"/>
                </a:solidFill>
              </a:rPr>
              <a:t>ian</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is in the</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Mi</a:t>
            </a:r>
            <a:r>
              <a:rPr lang="en-US" sz="6600" u="sng">
                <a:solidFill>
                  <a:schemeClr val="accent2"/>
                </a:solidFill>
              </a:rPr>
              <a:t>dd</a:t>
            </a:r>
            <a:r>
              <a:rPr lang="en-US" sz="6600">
                <a:solidFill>
                  <a:schemeClr val="accent2"/>
                </a:solidFill>
              </a:rPr>
              <a:t>le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38" name="Google Shape;938;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939" name="Google Shape;939;p101"/>
          <p:cNvSpPr txBox="1">
            <a:spLocks noGrp="1"/>
          </p:cNvSpPr>
          <p:nvPr>
            <p:ph type="body" idx="1"/>
          </p:nvPr>
        </p:nvSpPr>
        <p:spPr>
          <a:xfrm>
            <a:off x="685800" y="1752600"/>
            <a:ext cx="7772400" cy="175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hlink"/>
              </a:buClr>
              <a:buSzPts val="4400"/>
              <a:buChar char="•"/>
            </a:pPr>
            <a:r>
              <a:rPr lang="en-US" sz="4400">
                <a:solidFill>
                  <a:schemeClr val="hlink"/>
                </a:solidFill>
              </a:rPr>
              <a:t>Median </a:t>
            </a:r>
            <a:r>
              <a:rPr lang="en-US" sz="4400"/>
              <a:t>– the middle number in a set of ordered numbers.</a:t>
            </a:r>
            <a:endParaRPr/>
          </a:p>
        </p:txBody>
      </p:sp>
      <p:sp>
        <p:nvSpPr>
          <p:cNvPr id="940" name="Google Shape;940;p101"/>
          <p:cNvSpPr txBox="1"/>
          <p:nvPr/>
        </p:nvSpPr>
        <p:spPr>
          <a:xfrm>
            <a:off x="2057400" y="3352800"/>
            <a:ext cx="52133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1, 3, 7, 10, 13</a:t>
            </a:r>
            <a:endParaRPr/>
          </a:p>
        </p:txBody>
      </p:sp>
      <p:sp>
        <p:nvSpPr>
          <p:cNvPr id="941" name="Google Shape;941;p101"/>
          <p:cNvSpPr txBox="1"/>
          <p:nvPr/>
        </p:nvSpPr>
        <p:spPr>
          <a:xfrm>
            <a:off x="3124200" y="4800600"/>
            <a:ext cx="3009900"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hlink"/>
                </a:solidFill>
                <a:latin typeface="Tahoma"/>
                <a:ea typeface="Tahoma"/>
                <a:cs typeface="Tahoma"/>
                <a:sym typeface="Tahoma"/>
              </a:rPr>
              <a:t>Median = 7</a:t>
            </a:r>
            <a:endParaRPr/>
          </a:p>
        </p:txBody>
      </p:sp>
      <p:sp>
        <p:nvSpPr>
          <p:cNvPr id="942" name="Google Shape;942;p101"/>
          <p:cNvSpPr/>
          <p:nvPr/>
        </p:nvSpPr>
        <p:spPr>
          <a:xfrm>
            <a:off x="3886200" y="3352800"/>
            <a:ext cx="6858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48" name="Google Shape;948;p1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49" name="Google Shape;949;p102"/>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950" name="Google Shape;950;p102"/>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951" name="Google Shape;951;p102"/>
          <p:cNvSpPr txBox="1"/>
          <p:nvPr/>
        </p:nvSpPr>
        <p:spPr>
          <a:xfrm>
            <a:off x="1752600" y="44196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57" name="Google Shape;957;p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58" name="Google Shape;958;p103"/>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2 – Find the middle number.</a:t>
            </a:r>
            <a:endParaRPr/>
          </a:p>
        </p:txBody>
      </p:sp>
      <p:sp>
        <p:nvSpPr>
          <p:cNvPr id="959" name="Google Shape;959;p103"/>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960" name="Google Shape;960;p103"/>
          <p:cNvSpPr txBox="1"/>
          <p:nvPr/>
        </p:nvSpPr>
        <p:spPr>
          <a:xfrm>
            <a:off x="1752600" y="44196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961" name="Google Shape;961;p103"/>
          <p:cNvSpPr/>
          <p:nvPr/>
        </p:nvSpPr>
        <p:spPr>
          <a:xfrm>
            <a:off x="3962400" y="44958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67" name="Google Shape;967;p10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68" name="Google Shape;968;p104"/>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2 – Find the middle number.</a:t>
            </a:r>
            <a:endParaRPr/>
          </a:p>
        </p:txBody>
      </p:sp>
      <p:sp>
        <p:nvSpPr>
          <p:cNvPr id="969" name="Google Shape;969;p104"/>
          <p:cNvSpPr txBox="1"/>
          <p:nvPr/>
        </p:nvSpPr>
        <p:spPr>
          <a:xfrm>
            <a:off x="1752600" y="34290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970" name="Google Shape;970;p104"/>
          <p:cNvSpPr/>
          <p:nvPr/>
        </p:nvSpPr>
        <p:spPr>
          <a:xfrm>
            <a:off x="3962400" y="34290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104"/>
          <p:cNvSpPr/>
          <p:nvPr/>
        </p:nvSpPr>
        <p:spPr>
          <a:xfrm>
            <a:off x="914400" y="4800600"/>
            <a:ext cx="7467600" cy="1143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This is your median number.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1"/>
                                        </p:tgtEl>
                                        <p:attrNameLst>
                                          <p:attrName>style.visibility</p:attrName>
                                        </p:attrNameLst>
                                      </p:cBhvr>
                                      <p:to>
                                        <p:strVal val="visible"/>
                                      </p:to>
                                    </p:set>
                                    <p:anim calcmode="lin" valueType="num">
                                      <p:cBhvr additive="base">
                                        <p:cTn id="7" dur="500"/>
                                        <p:tgtEl>
                                          <p:spTgt spid="9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77" name="Google Shape;977;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78" name="Google Shape;978;p105"/>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accent1"/>
              </a:buClr>
              <a:buSzPct val="100000"/>
              <a:buChar char="•"/>
            </a:pPr>
            <a:r>
              <a:rPr lang="en-US" sz="4000">
                <a:solidFill>
                  <a:schemeClr val="accent1"/>
                </a:solidFill>
              </a:rPr>
              <a:t>Step 3 – If there are two middle numbers, find the mean of these two numbers.</a:t>
            </a:r>
            <a:endParaRPr/>
          </a:p>
        </p:txBody>
      </p:sp>
      <p:sp>
        <p:nvSpPr>
          <p:cNvPr id="979" name="Google Shape;979;p105"/>
          <p:cNvSpPr txBox="1"/>
          <p:nvPr/>
        </p:nvSpPr>
        <p:spPr>
          <a:xfrm>
            <a:off x="1219200" y="4191000"/>
            <a:ext cx="67056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18, 19, 21, 25, 27, 28</a:t>
            </a:r>
            <a:endParaRPr/>
          </a:p>
        </p:txBody>
      </p:sp>
      <p:sp>
        <p:nvSpPr>
          <p:cNvPr id="980" name="Google Shape;980;p105"/>
          <p:cNvSpPr/>
          <p:nvPr/>
        </p:nvSpPr>
        <p:spPr>
          <a:xfrm>
            <a:off x="4648200" y="42672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105"/>
          <p:cNvSpPr/>
          <p:nvPr/>
        </p:nvSpPr>
        <p:spPr>
          <a:xfrm>
            <a:off x="3429000" y="42672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87" name="Google Shape;987;p10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Median in a Group of Numbers</a:t>
            </a:r>
            <a:endParaRPr/>
          </a:p>
        </p:txBody>
      </p:sp>
      <p:sp>
        <p:nvSpPr>
          <p:cNvPr id="988" name="Google Shape;988;p106"/>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accent1"/>
              </a:buClr>
              <a:buSzPct val="100000"/>
              <a:buChar char="•"/>
            </a:pPr>
            <a:r>
              <a:rPr lang="en-US" sz="4000">
                <a:solidFill>
                  <a:schemeClr val="accent1"/>
                </a:solidFill>
              </a:rPr>
              <a:t>Step 3 – If there are two middle numbers, find the mean of these two numbers.</a:t>
            </a:r>
            <a:endParaRPr/>
          </a:p>
        </p:txBody>
      </p:sp>
      <p:sp>
        <p:nvSpPr>
          <p:cNvPr id="989" name="Google Shape;989;p106"/>
          <p:cNvSpPr txBox="1"/>
          <p:nvPr/>
        </p:nvSpPr>
        <p:spPr>
          <a:xfrm>
            <a:off x="2667000" y="3429000"/>
            <a:ext cx="29718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21+ 25 = </a:t>
            </a:r>
            <a:endParaRPr/>
          </a:p>
        </p:txBody>
      </p:sp>
      <p:sp>
        <p:nvSpPr>
          <p:cNvPr id="990" name="Google Shape;990;p106"/>
          <p:cNvSpPr/>
          <p:nvPr/>
        </p:nvSpPr>
        <p:spPr>
          <a:xfrm>
            <a:off x="4038600" y="34290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106"/>
          <p:cNvSpPr/>
          <p:nvPr/>
        </p:nvSpPr>
        <p:spPr>
          <a:xfrm>
            <a:off x="2590800" y="3429000"/>
            <a:ext cx="990600" cy="9906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106"/>
          <p:cNvSpPr txBox="1"/>
          <p:nvPr/>
        </p:nvSpPr>
        <p:spPr>
          <a:xfrm>
            <a:off x="5562600" y="3352800"/>
            <a:ext cx="113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46 </a:t>
            </a:r>
            <a:endParaRPr/>
          </a:p>
        </p:txBody>
      </p:sp>
      <p:sp>
        <p:nvSpPr>
          <p:cNvPr id="993" name="Google Shape;993;p106"/>
          <p:cNvSpPr txBox="1"/>
          <p:nvPr/>
        </p:nvSpPr>
        <p:spPr>
          <a:xfrm>
            <a:off x="3581400" y="5029200"/>
            <a:ext cx="844550" cy="1098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a:t>
            </a:r>
            <a:r>
              <a:rPr lang="en-US" sz="6600">
                <a:solidFill>
                  <a:schemeClr val="dk1"/>
                </a:solidFill>
                <a:latin typeface="Calibri"/>
                <a:ea typeface="Calibri"/>
                <a:cs typeface="Calibri"/>
                <a:sym typeface="Calibri"/>
              </a:rPr>
              <a:t>)</a:t>
            </a:r>
            <a:endParaRPr/>
          </a:p>
        </p:txBody>
      </p:sp>
      <p:cxnSp>
        <p:nvCxnSpPr>
          <p:cNvPr id="994" name="Google Shape;994;p106"/>
          <p:cNvCxnSpPr/>
          <p:nvPr/>
        </p:nvCxnSpPr>
        <p:spPr>
          <a:xfrm>
            <a:off x="4114800" y="5257800"/>
            <a:ext cx="1905000" cy="0"/>
          </a:xfrm>
          <a:prstGeom prst="straightConnector1">
            <a:avLst/>
          </a:prstGeom>
          <a:noFill/>
          <a:ln w="38100" cap="flat" cmpd="sng">
            <a:solidFill>
              <a:schemeClr val="dk1"/>
            </a:solidFill>
            <a:prstDash val="solid"/>
            <a:round/>
            <a:headEnd type="none" w="med" len="med"/>
            <a:tailEnd type="none" w="med" len="med"/>
          </a:ln>
        </p:spPr>
      </p:cxnSp>
      <p:sp>
        <p:nvSpPr>
          <p:cNvPr id="995" name="Google Shape;995;p106"/>
          <p:cNvSpPr txBox="1"/>
          <p:nvPr/>
        </p:nvSpPr>
        <p:spPr>
          <a:xfrm>
            <a:off x="4343400" y="5105400"/>
            <a:ext cx="113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46 </a:t>
            </a:r>
            <a:endParaRPr/>
          </a:p>
        </p:txBody>
      </p:sp>
      <p:sp>
        <p:nvSpPr>
          <p:cNvPr id="996" name="Google Shape;996;p106"/>
          <p:cNvSpPr txBox="1"/>
          <p:nvPr/>
        </p:nvSpPr>
        <p:spPr>
          <a:xfrm>
            <a:off x="4343400" y="4419600"/>
            <a:ext cx="946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23</a:t>
            </a:r>
            <a:endParaRPr/>
          </a:p>
        </p:txBody>
      </p:sp>
      <p:cxnSp>
        <p:nvCxnSpPr>
          <p:cNvPr id="997" name="Google Shape;997;p106"/>
          <p:cNvCxnSpPr/>
          <p:nvPr/>
        </p:nvCxnSpPr>
        <p:spPr>
          <a:xfrm rot="10800000">
            <a:off x="5410200" y="4800600"/>
            <a:ext cx="762000" cy="0"/>
          </a:xfrm>
          <a:prstGeom prst="straightConnector1">
            <a:avLst/>
          </a:prstGeom>
          <a:noFill/>
          <a:ln w="57150" cap="flat" cmpd="sng">
            <a:solidFill>
              <a:schemeClr val="dk1"/>
            </a:solidFill>
            <a:prstDash val="solid"/>
            <a:round/>
            <a:headEnd type="none" w="med" len="med"/>
            <a:tailEnd type="triangle" w="med" len="med"/>
          </a:ln>
        </p:spPr>
      </p:cxnSp>
      <p:sp>
        <p:nvSpPr>
          <p:cNvPr id="998" name="Google Shape;998;p106"/>
          <p:cNvSpPr txBox="1"/>
          <p:nvPr/>
        </p:nvSpPr>
        <p:spPr>
          <a:xfrm>
            <a:off x="6232525" y="4318000"/>
            <a:ext cx="1978025" cy="823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accent2"/>
                </a:solidFill>
                <a:latin typeface="Calibri"/>
                <a:ea typeface="Calibri"/>
                <a:cs typeface="Calibri"/>
                <a:sym typeface="Calibri"/>
              </a:rPr>
              <a:t>median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0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04" name="Google Shape;1004;p10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05" name="Google Shape;1005;p107"/>
          <p:cNvSpPr txBox="1"/>
          <p:nvPr/>
        </p:nvSpPr>
        <p:spPr>
          <a:xfrm>
            <a:off x="2971800" y="1828800"/>
            <a:ext cx="3041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16, 10, 7 </a:t>
            </a:r>
            <a:endParaRPr/>
          </a:p>
        </p:txBody>
      </p:sp>
      <p:sp>
        <p:nvSpPr>
          <p:cNvPr id="1006" name="Google Shape;1006;p107"/>
          <p:cNvSpPr txBox="1"/>
          <p:nvPr/>
        </p:nvSpPr>
        <p:spPr>
          <a:xfrm>
            <a:off x="3886200" y="42672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10</a:t>
            </a:r>
            <a:endParaRPr/>
          </a:p>
        </p:txBody>
      </p:sp>
      <p:sp>
        <p:nvSpPr>
          <p:cNvPr id="1007" name="Google Shape;1007;p107"/>
          <p:cNvSpPr txBox="1"/>
          <p:nvPr/>
        </p:nvSpPr>
        <p:spPr>
          <a:xfrm>
            <a:off x="3048000" y="2895600"/>
            <a:ext cx="3041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7, 10, 16 </a:t>
            </a:r>
            <a:endParaRPr/>
          </a:p>
        </p:txBody>
      </p:sp>
      <p:sp>
        <p:nvSpPr>
          <p:cNvPr id="1008" name="Google Shape;1008;p107"/>
          <p:cNvSpPr/>
          <p:nvPr/>
        </p:nvSpPr>
        <p:spPr>
          <a:xfrm>
            <a:off x="3733800" y="28194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0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14" name="Google Shape;1014;p10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15" name="Google Shape;1015;p108"/>
          <p:cNvSpPr txBox="1"/>
          <p:nvPr/>
        </p:nvSpPr>
        <p:spPr>
          <a:xfrm>
            <a:off x="2133600" y="1905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29, 8, 4, 11, 19 </a:t>
            </a:r>
            <a:endParaRPr/>
          </a:p>
        </p:txBody>
      </p:sp>
      <p:sp>
        <p:nvSpPr>
          <p:cNvPr id="1016" name="Google Shape;1016;p108"/>
          <p:cNvSpPr txBox="1"/>
          <p:nvPr/>
        </p:nvSpPr>
        <p:spPr>
          <a:xfrm>
            <a:off x="4038600" y="41148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11</a:t>
            </a:r>
            <a:endParaRPr/>
          </a:p>
        </p:txBody>
      </p:sp>
      <p:sp>
        <p:nvSpPr>
          <p:cNvPr id="1017" name="Google Shape;1017;p108"/>
          <p:cNvSpPr txBox="1"/>
          <p:nvPr/>
        </p:nvSpPr>
        <p:spPr>
          <a:xfrm>
            <a:off x="2133600" y="3048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4, 8, 11, 19, 29 </a:t>
            </a:r>
            <a:endParaRPr/>
          </a:p>
        </p:txBody>
      </p:sp>
      <p:sp>
        <p:nvSpPr>
          <p:cNvPr id="1018" name="Google Shape;1018;p108"/>
          <p:cNvSpPr/>
          <p:nvPr/>
        </p:nvSpPr>
        <p:spPr>
          <a:xfrm>
            <a:off x="3581400" y="29718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0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24" name="Google Shape;1024;p10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25" name="Google Shape;1025;p109"/>
          <p:cNvSpPr txBox="1"/>
          <p:nvPr/>
        </p:nvSpPr>
        <p:spPr>
          <a:xfrm>
            <a:off x="1600200" y="1676400"/>
            <a:ext cx="6089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31, 7, 2, 12, 14, 19 </a:t>
            </a:r>
            <a:endParaRPr/>
          </a:p>
        </p:txBody>
      </p:sp>
      <p:sp>
        <p:nvSpPr>
          <p:cNvPr id="1026" name="Google Shape;1026;p109"/>
          <p:cNvSpPr txBox="1"/>
          <p:nvPr/>
        </p:nvSpPr>
        <p:spPr>
          <a:xfrm>
            <a:off x="6400800" y="34290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13</a:t>
            </a:r>
            <a:endParaRPr/>
          </a:p>
        </p:txBody>
      </p:sp>
      <p:sp>
        <p:nvSpPr>
          <p:cNvPr id="1027" name="Google Shape;1027;p109"/>
          <p:cNvSpPr/>
          <p:nvPr/>
        </p:nvSpPr>
        <p:spPr>
          <a:xfrm>
            <a:off x="3124200" y="25146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109"/>
          <p:cNvSpPr txBox="1"/>
          <p:nvPr/>
        </p:nvSpPr>
        <p:spPr>
          <a:xfrm>
            <a:off x="1676400" y="2590800"/>
            <a:ext cx="5899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2, 7, 12, 14, 19, 31</a:t>
            </a:r>
            <a:endParaRPr/>
          </a:p>
        </p:txBody>
      </p:sp>
      <p:sp>
        <p:nvSpPr>
          <p:cNvPr id="1029" name="Google Shape;1029;p109"/>
          <p:cNvSpPr/>
          <p:nvPr/>
        </p:nvSpPr>
        <p:spPr>
          <a:xfrm>
            <a:off x="4267200" y="25146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109"/>
          <p:cNvSpPr txBox="1"/>
          <p:nvPr/>
        </p:nvSpPr>
        <p:spPr>
          <a:xfrm>
            <a:off x="990600" y="4267200"/>
            <a:ext cx="4092575"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12 + 14</a:t>
            </a:r>
            <a:r>
              <a:rPr lang="en-US" sz="6000">
                <a:solidFill>
                  <a:schemeClr val="dk1"/>
                </a:solidFill>
                <a:latin typeface="Calibri"/>
                <a:ea typeface="Calibri"/>
                <a:cs typeface="Calibri"/>
                <a:sym typeface="Calibri"/>
              </a:rPr>
              <a:t> </a:t>
            </a:r>
            <a:r>
              <a:rPr lang="en-US" sz="6000">
                <a:solidFill>
                  <a:schemeClr val="accent2"/>
                </a:solidFill>
                <a:latin typeface="Calibri"/>
                <a:ea typeface="Calibri"/>
                <a:cs typeface="Calibri"/>
                <a:sym typeface="Calibri"/>
              </a:rPr>
              <a:t>= 26</a:t>
            </a:r>
            <a:endParaRPr/>
          </a:p>
        </p:txBody>
      </p:sp>
      <p:sp>
        <p:nvSpPr>
          <p:cNvPr id="1031" name="Google Shape;1031;p109"/>
          <p:cNvSpPr txBox="1"/>
          <p:nvPr/>
        </p:nvSpPr>
        <p:spPr>
          <a:xfrm>
            <a:off x="5638800" y="4191000"/>
            <a:ext cx="844550" cy="1098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a:t>
            </a:r>
            <a:r>
              <a:rPr lang="en-US" sz="6600">
                <a:solidFill>
                  <a:schemeClr val="accent2"/>
                </a:solidFill>
                <a:latin typeface="Calibri"/>
                <a:ea typeface="Calibri"/>
                <a:cs typeface="Calibri"/>
                <a:sym typeface="Calibri"/>
              </a:rPr>
              <a:t>)</a:t>
            </a:r>
            <a:endParaRPr/>
          </a:p>
        </p:txBody>
      </p:sp>
      <p:cxnSp>
        <p:nvCxnSpPr>
          <p:cNvPr id="1032" name="Google Shape;1032;p109"/>
          <p:cNvCxnSpPr/>
          <p:nvPr/>
        </p:nvCxnSpPr>
        <p:spPr>
          <a:xfrm>
            <a:off x="6172200" y="4419600"/>
            <a:ext cx="1524000" cy="0"/>
          </a:xfrm>
          <a:prstGeom prst="straightConnector1">
            <a:avLst/>
          </a:prstGeom>
          <a:noFill/>
          <a:ln w="38100" cap="flat" cmpd="sng">
            <a:solidFill>
              <a:schemeClr val="accent2"/>
            </a:solidFill>
            <a:prstDash val="solid"/>
            <a:round/>
            <a:headEnd type="none" w="med" len="med"/>
            <a:tailEnd type="none" w="med" len="med"/>
          </a:ln>
        </p:spPr>
      </p:cxnSp>
      <p:sp>
        <p:nvSpPr>
          <p:cNvPr id="1033" name="Google Shape;1033;p109"/>
          <p:cNvSpPr txBox="1"/>
          <p:nvPr/>
        </p:nvSpPr>
        <p:spPr>
          <a:xfrm>
            <a:off x="6477000" y="4270375"/>
            <a:ext cx="946150" cy="1920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26</a:t>
            </a:r>
            <a:endParaRPr/>
          </a:p>
          <a:p>
            <a:pPr marL="0" marR="0" lvl="0" indent="0" algn="l" rtl="0">
              <a:spcBef>
                <a:spcPts val="0"/>
              </a:spcBef>
              <a:spcAft>
                <a:spcPts val="0"/>
              </a:spcAft>
              <a:buNone/>
            </a:pPr>
            <a:endParaRPr sz="6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Reliability &amp; Validity</a:t>
            </a:r>
            <a:br>
              <a:rPr lang="en-US" b="1"/>
            </a:br>
            <a:endParaRPr/>
          </a:p>
        </p:txBody>
      </p:sp>
      <p:pic>
        <p:nvPicPr>
          <p:cNvPr id="189" name="Google Shape;189;p11" descr="C:\Users\dell\Desktop\rel&amp;val1.gif"/>
          <p:cNvPicPr preferRelativeResize="0">
            <a:picLocks noGrp="1"/>
          </p:cNvPicPr>
          <p:nvPr>
            <p:ph type="body" idx="1"/>
          </p:nvPr>
        </p:nvPicPr>
        <p:blipFill rotWithShape="1">
          <a:blip r:embed="rId3">
            <a:alphaModFix/>
          </a:blip>
          <a:srcRect/>
          <a:stretch/>
        </p:blipFill>
        <p:spPr>
          <a:xfrm>
            <a:off x="838200" y="1828800"/>
            <a:ext cx="7543799" cy="46482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39" name="Google Shape;1039;p1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median of these numbers?</a:t>
            </a:r>
            <a:endParaRPr/>
          </a:p>
        </p:txBody>
      </p:sp>
      <p:sp>
        <p:nvSpPr>
          <p:cNvPr id="1040" name="Google Shape;1040;p110"/>
          <p:cNvSpPr txBox="1"/>
          <p:nvPr/>
        </p:nvSpPr>
        <p:spPr>
          <a:xfrm>
            <a:off x="1295400" y="1676400"/>
            <a:ext cx="6470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53, 5, 81, 67, 25, 78 </a:t>
            </a:r>
            <a:endParaRPr/>
          </a:p>
        </p:txBody>
      </p:sp>
      <p:sp>
        <p:nvSpPr>
          <p:cNvPr id="1041" name="Google Shape;1041;p110"/>
          <p:cNvSpPr txBox="1"/>
          <p:nvPr/>
        </p:nvSpPr>
        <p:spPr>
          <a:xfrm>
            <a:off x="6858000" y="3581400"/>
            <a:ext cx="946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1"/>
                </a:solidFill>
                <a:latin typeface="Calibri"/>
                <a:ea typeface="Calibri"/>
                <a:cs typeface="Calibri"/>
                <a:sym typeface="Calibri"/>
              </a:rPr>
              <a:t>60</a:t>
            </a:r>
            <a:endParaRPr/>
          </a:p>
        </p:txBody>
      </p:sp>
      <p:sp>
        <p:nvSpPr>
          <p:cNvPr id="1042" name="Google Shape;1042;p110"/>
          <p:cNvSpPr/>
          <p:nvPr/>
        </p:nvSpPr>
        <p:spPr>
          <a:xfrm>
            <a:off x="3124200" y="26670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110"/>
          <p:cNvSpPr/>
          <p:nvPr/>
        </p:nvSpPr>
        <p:spPr>
          <a:xfrm>
            <a:off x="4191000" y="2667000"/>
            <a:ext cx="12192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110"/>
          <p:cNvSpPr txBox="1"/>
          <p:nvPr/>
        </p:nvSpPr>
        <p:spPr>
          <a:xfrm>
            <a:off x="914400" y="4267200"/>
            <a:ext cx="4473575"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53 + 67</a:t>
            </a:r>
            <a:r>
              <a:rPr lang="en-US" sz="6000">
                <a:solidFill>
                  <a:schemeClr val="dk1"/>
                </a:solidFill>
                <a:latin typeface="Calibri"/>
                <a:ea typeface="Calibri"/>
                <a:cs typeface="Calibri"/>
                <a:sym typeface="Calibri"/>
              </a:rPr>
              <a:t> </a:t>
            </a:r>
            <a:r>
              <a:rPr lang="en-US" sz="6000">
                <a:solidFill>
                  <a:schemeClr val="accent2"/>
                </a:solidFill>
                <a:latin typeface="Calibri"/>
                <a:ea typeface="Calibri"/>
                <a:cs typeface="Calibri"/>
                <a:sym typeface="Calibri"/>
              </a:rPr>
              <a:t>= 120</a:t>
            </a:r>
            <a:endParaRPr/>
          </a:p>
        </p:txBody>
      </p:sp>
      <p:sp>
        <p:nvSpPr>
          <p:cNvPr id="1045" name="Google Shape;1045;p110"/>
          <p:cNvSpPr txBox="1"/>
          <p:nvPr/>
        </p:nvSpPr>
        <p:spPr>
          <a:xfrm>
            <a:off x="5638800" y="4191000"/>
            <a:ext cx="844550" cy="1098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a:t>
            </a:r>
            <a:r>
              <a:rPr lang="en-US" sz="6600">
                <a:solidFill>
                  <a:schemeClr val="accent2"/>
                </a:solidFill>
                <a:latin typeface="Calibri"/>
                <a:ea typeface="Calibri"/>
                <a:cs typeface="Calibri"/>
                <a:sym typeface="Calibri"/>
              </a:rPr>
              <a:t>)</a:t>
            </a:r>
            <a:endParaRPr/>
          </a:p>
        </p:txBody>
      </p:sp>
      <p:cxnSp>
        <p:nvCxnSpPr>
          <p:cNvPr id="1046" name="Google Shape;1046;p110"/>
          <p:cNvCxnSpPr/>
          <p:nvPr/>
        </p:nvCxnSpPr>
        <p:spPr>
          <a:xfrm>
            <a:off x="6172200" y="4419600"/>
            <a:ext cx="1676400" cy="0"/>
          </a:xfrm>
          <a:prstGeom prst="straightConnector1">
            <a:avLst/>
          </a:prstGeom>
          <a:noFill/>
          <a:ln w="38100" cap="flat" cmpd="sng">
            <a:solidFill>
              <a:schemeClr val="accent2"/>
            </a:solidFill>
            <a:prstDash val="solid"/>
            <a:round/>
            <a:headEnd type="none" w="med" len="med"/>
            <a:tailEnd type="none" w="med" len="med"/>
          </a:ln>
        </p:spPr>
      </p:cxnSp>
      <p:sp>
        <p:nvSpPr>
          <p:cNvPr id="1047" name="Google Shape;1047;p110"/>
          <p:cNvSpPr txBox="1"/>
          <p:nvPr/>
        </p:nvSpPr>
        <p:spPr>
          <a:xfrm>
            <a:off x="6477000" y="4270375"/>
            <a:ext cx="1327150" cy="1920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120</a:t>
            </a:r>
            <a:endParaRPr/>
          </a:p>
          <a:p>
            <a:pPr marL="0" marR="0" lvl="0" indent="0" algn="l" rtl="0">
              <a:spcBef>
                <a:spcPts val="0"/>
              </a:spcBef>
              <a:spcAft>
                <a:spcPts val="0"/>
              </a:spcAft>
              <a:buNone/>
            </a:pPr>
            <a:endParaRPr sz="6000">
              <a:solidFill>
                <a:schemeClr val="dk1"/>
              </a:solidFill>
              <a:latin typeface="Calibri"/>
              <a:ea typeface="Calibri"/>
              <a:cs typeface="Calibri"/>
              <a:sym typeface="Calibri"/>
            </a:endParaRPr>
          </a:p>
        </p:txBody>
      </p:sp>
      <p:sp>
        <p:nvSpPr>
          <p:cNvPr id="1048" name="Google Shape;1048;p110"/>
          <p:cNvSpPr txBox="1"/>
          <p:nvPr/>
        </p:nvSpPr>
        <p:spPr>
          <a:xfrm>
            <a:off x="1295400" y="2819400"/>
            <a:ext cx="6470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5, 25, 53, 67, 78, 81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54" name="Google Shape;1054;p1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1055" name="Google Shape;1055;p1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accent2"/>
              </a:buClr>
              <a:buSzPts val="6600"/>
              <a:buFont typeface="Calibri"/>
              <a:buNone/>
            </a:pPr>
            <a:r>
              <a:rPr lang="en-US" sz="6600">
                <a:solidFill>
                  <a:schemeClr val="accent2"/>
                </a:solidFill>
              </a:rPr>
              <a:t>Mode</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is the most</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Popular</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61" name="Google Shape;1061;p112"/>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1062" name="Google Shape;1062;p112"/>
          <p:cNvSpPr txBox="1">
            <a:spLocks noGrp="1"/>
          </p:cNvSpPr>
          <p:nvPr>
            <p:ph type="body" idx="1"/>
          </p:nvPr>
        </p:nvSpPr>
        <p:spPr>
          <a:xfrm>
            <a:off x="685800" y="1447800"/>
            <a:ext cx="7772400" cy="1981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hlink"/>
              </a:buClr>
              <a:buSzPts val="4400"/>
              <a:buChar char="•"/>
            </a:pPr>
            <a:r>
              <a:rPr lang="en-US" sz="4400">
                <a:solidFill>
                  <a:schemeClr val="hlink"/>
                </a:solidFill>
              </a:rPr>
              <a:t>Mode </a:t>
            </a:r>
            <a:r>
              <a:rPr lang="en-US" sz="4400"/>
              <a:t>– the number that appears most frequently in a set of numbers.</a:t>
            </a:r>
            <a:endParaRPr/>
          </a:p>
        </p:txBody>
      </p:sp>
      <p:sp>
        <p:nvSpPr>
          <p:cNvPr id="1063" name="Google Shape;1063;p112"/>
          <p:cNvSpPr txBox="1"/>
          <p:nvPr/>
        </p:nvSpPr>
        <p:spPr>
          <a:xfrm>
            <a:off x="1676400" y="3352800"/>
            <a:ext cx="61277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1, 1, 3, 7, 10, 13</a:t>
            </a:r>
            <a:endParaRPr/>
          </a:p>
        </p:txBody>
      </p:sp>
      <p:sp>
        <p:nvSpPr>
          <p:cNvPr id="1064" name="Google Shape;1064;p112"/>
          <p:cNvSpPr txBox="1"/>
          <p:nvPr/>
        </p:nvSpPr>
        <p:spPr>
          <a:xfrm>
            <a:off x="3124200" y="4800600"/>
            <a:ext cx="2581275"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hlink"/>
                </a:solidFill>
                <a:latin typeface="Tahoma"/>
                <a:ea typeface="Tahoma"/>
                <a:cs typeface="Tahoma"/>
                <a:sym typeface="Tahoma"/>
              </a:rPr>
              <a:t>Mode = 1</a:t>
            </a:r>
            <a:endParaRPr/>
          </a:p>
        </p:txBody>
      </p:sp>
      <p:sp>
        <p:nvSpPr>
          <p:cNvPr id="1065" name="Google Shape;1065;p112"/>
          <p:cNvSpPr/>
          <p:nvPr/>
        </p:nvSpPr>
        <p:spPr>
          <a:xfrm>
            <a:off x="1676400" y="3429000"/>
            <a:ext cx="6858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112"/>
          <p:cNvSpPr/>
          <p:nvPr/>
        </p:nvSpPr>
        <p:spPr>
          <a:xfrm>
            <a:off x="2514600" y="3429000"/>
            <a:ext cx="6858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72" name="Google Shape;1072;p1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Mode in a Group of Numbers</a:t>
            </a:r>
            <a:endParaRPr/>
          </a:p>
        </p:txBody>
      </p:sp>
      <p:sp>
        <p:nvSpPr>
          <p:cNvPr id="1073" name="Google Shape;1073;p113"/>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1074" name="Google Shape;1074;p113"/>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21, 18, 24, 19, 18 </a:t>
            </a:r>
            <a:endParaRPr/>
          </a:p>
        </p:txBody>
      </p:sp>
      <p:sp>
        <p:nvSpPr>
          <p:cNvPr id="1075" name="Google Shape;1075;p113"/>
          <p:cNvSpPr txBox="1"/>
          <p:nvPr/>
        </p:nvSpPr>
        <p:spPr>
          <a:xfrm>
            <a:off x="1752600" y="4343400"/>
            <a:ext cx="57912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18, 18, 19, 21, 24</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81" name="Google Shape;1081;p1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Mode in a Group of Numbers</a:t>
            </a:r>
            <a:endParaRPr/>
          </a:p>
        </p:txBody>
      </p:sp>
      <p:sp>
        <p:nvSpPr>
          <p:cNvPr id="1082" name="Google Shape;1082;p114"/>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2 – Find the number that is repeated the most.</a:t>
            </a:r>
            <a:endParaRPr/>
          </a:p>
        </p:txBody>
      </p:sp>
      <p:sp>
        <p:nvSpPr>
          <p:cNvPr id="1083" name="Google Shape;1083;p114"/>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21, 18, 24, 19, 18 </a:t>
            </a:r>
            <a:endParaRPr/>
          </a:p>
        </p:txBody>
      </p:sp>
      <p:sp>
        <p:nvSpPr>
          <p:cNvPr id="1084" name="Google Shape;1084;p114"/>
          <p:cNvSpPr txBox="1"/>
          <p:nvPr/>
        </p:nvSpPr>
        <p:spPr>
          <a:xfrm>
            <a:off x="1752600" y="4343400"/>
            <a:ext cx="57912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18, 18, 19, 21, 24 </a:t>
            </a:r>
            <a:endParaRPr/>
          </a:p>
        </p:txBody>
      </p:sp>
      <p:sp>
        <p:nvSpPr>
          <p:cNvPr id="1085" name="Google Shape;1085;p114"/>
          <p:cNvSpPr/>
          <p:nvPr/>
        </p:nvSpPr>
        <p:spPr>
          <a:xfrm>
            <a:off x="1752600" y="4343400"/>
            <a:ext cx="9906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114"/>
          <p:cNvSpPr/>
          <p:nvPr/>
        </p:nvSpPr>
        <p:spPr>
          <a:xfrm>
            <a:off x="2895600" y="4343400"/>
            <a:ext cx="9906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092" name="Google Shape;1092;p1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093" name="Google Shape;1093;p115"/>
          <p:cNvSpPr txBox="1"/>
          <p:nvPr/>
        </p:nvSpPr>
        <p:spPr>
          <a:xfrm>
            <a:off x="2133600" y="1905000"/>
            <a:ext cx="4565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29, 8, 4, 8, 19 </a:t>
            </a:r>
            <a:endParaRPr/>
          </a:p>
        </p:txBody>
      </p:sp>
      <p:sp>
        <p:nvSpPr>
          <p:cNvPr id="1094" name="Google Shape;1094;p115"/>
          <p:cNvSpPr txBox="1"/>
          <p:nvPr/>
        </p:nvSpPr>
        <p:spPr>
          <a:xfrm>
            <a:off x="4038600" y="4114800"/>
            <a:ext cx="6413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8</a:t>
            </a:r>
            <a:endParaRPr/>
          </a:p>
        </p:txBody>
      </p:sp>
      <p:sp>
        <p:nvSpPr>
          <p:cNvPr id="1095" name="Google Shape;1095;p115"/>
          <p:cNvSpPr txBox="1"/>
          <p:nvPr/>
        </p:nvSpPr>
        <p:spPr>
          <a:xfrm>
            <a:off x="2133600" y="3048000"/>
            <a:ext cx="4565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4, 8, 8, 19, 29 </a:t>
            </a:r>
            <a:endParaRPr/>
          </a:p>
        </p:txBody>
      </p:sp>
      <p:sp>
        <p:nvSpPr>
          <p:cNvPr id="1096" name="Google Shape;1096;p115"/>
          <p:cNvSpPr/>
          <p:nvPr/>
        </p:nvSpPr>
        <p:spPr>
          <a:xfrm>
            <a:off x="35814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115"/>
          <p:cNvSpPr/>
          <p:nvPr/>
        </p:nvSpPr>
        <p:spPr>
          <a:xfrm>
            <a:off x="28194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1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03" name="Google Shape;1103;p1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104" name="Google Shape;1104;p116"/>
          <p:cNvSpPr txBox="1"/>
          <p:nvPr/>
        </p:nvSpPr>
        <p:spPr>
          <a:xfrm>
            <a:off x="1295400" y="1905000"/>
            <a:ext cx="6470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1, 2, 2, 9, 9, 4, 9, 10 </a:t>
            </a:r>
            <a:endParaRPr/>
          </a:p>
        </p:txBody>
      </p:sp>
      <p:sp>
        <p:nvSpPr>
          <p:cNvPr id="1105" name="Google Shape;1105;p116"/>
          <p:cNvSpPr txBox="1"/>
          <p:nvPr/>
        </p:nvSpPr>
        <p:spPr>
          <a:xfrm>
            <a:off x="4038600" y="4114800"/>
            <a:ext cx="6413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9</a:t>
            </a:r>
            <a:endParaRPr/>
          </a:p>
        </p:txBody>
      </p:sp>
      <p:sp>
        <p:nvSpPr>
          <p:cNvPr id="1106" name="Google Shape;1106;p116"/>
          <p:cNvSpPr txBox="1"/>
          <p:nvPr/>
        </p:nvSpPr>
        <p:spPr>
          <a:xfrm>
            <a:off x="1295400" y="2971800"/>
            <a:ext cx="6470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1, 2, 2, 4, 9, 9, 9, 10 </a:t>
            </a:r>
            <a:endParaRPr/>
          </a:p>
        </p:txBody>
      </p:sp>
      <p:sp>
        <p:nvSpPr>
          <p:cNvPr id="1107" name="Google Shape;1107;p116"/>
          <p:cNvSpPr/>
          <p:nvPr/>
        </p:nvSpPr>
        <p:spPr>
          <a:xfrm>
            <a:off x="42672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116"/>
          <p:cNvSpPr/>
          <p:nvPr/>
        </p:nvSpPr>
        <p:spPr>
          <a:xfrm>
            <a:off x="51054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9" name="Google Shape;1109;p116"/>
          <p:cNvSpPr/>
          <p:nvPr/>
        </p:nvSpPr>
        <p:spPr>
          <a:xfrm>
            <a:off x="58674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15" name="Google Shape;1115;p1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Which number is the mode?</a:t>
            </a:r>
            <a:endParaRPr/>
          </a:p>
        </p:txBody>
      </p:sp>
      <p:sp>
        <p:nvSpPr>
          <p:cNvPr id="1116" name="Google Shape;1116;p117"/>
          <p:cNvSpPr txBox="1"/>
          <p:nvPr/>
        </p:nvSpPr>
        <p:spPr>
          <a:xfrm>
            <a:off x="1295400" y="1905000"/>
            <a:ext cx="6851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22, 21, 27, 31, 21, 32 </a:t>
            </a:r>
            <a:endParaRPr/>
          </a:p>
        </p:txBody>
      </p:sp>
      <p:sp>
        <p:nvSpPr>
          <p:cNvPr id="1117" name="Google Shape;1117;p117"/>
          <p:cNvSpPr txBox="1"/>
          <p:nvPr/>
        </p:nvSpPr>
        <p:spPr>
          <a:xfrm>
            <a:off x="4038600" y="41148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21</a:t>
            </a:r>
            <a:endParaRPr/>
          </a:p>
        </p:txBody>
      </p:sp>
      <p:sp>
        <p:nvSpPr>
          <p:cNvPr id="1118" name="Google Shape;1118;p117"/>
          <p:cNvSpPr txBox="1"/>
          <p:nvPr/>
        </p:nvSpPr>
        <p:spPr>
          <a:xfrm>
            <a:off x="1295400" y="2971800"/>
            <a:ext cx="6661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21, 21, 22, 27, 31, 32</a:t>
            </a:r>
            <a:endParaRPr/>
          </a:p>
        </p:txBody>
      </p:sp>
      <p:sp>
        <p:nvSpPr>
          <p:cNvPr id="1119" name="Google Shape;1119;p117"/>
          <p:cNvSpPr/>
          <p:nvPr/>
        </p:nvSpPr>
        <p:spPr>
          <a:xfrm>
            <a:off x="2514600" y="29718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0" name="Google Shape;1120;p117"/>
          <p:cNvSpPr/>
          <p:nvPr/>
        </p:nvSpPr>
        <p:spPr>
          <a:xfrm>
            <a:off x="1295400" y="29718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Merits and Demerits of Mean</a:t>
            </a:r>
            <a:endParaRPr/>
          </a:p>
        </p:txBody>
      </p:sp>
      <p:sp>
        <p:nvSpPr>
          <p:cNvPr id="1126" name="Google Shape;1126;p118"/>
          <p:cNvSpPr txBox="1">
            <a:spLocks noGrp="1"/>
          </p:cNvSpPr>
          <p:nvPr>
            <p:ph type="body" idx="1"/>
          </p:nvPr>
        </p:nvSpPr>
        <p:spPr>
          <a:xfrm>
            <a:off x="0" y="1371600"/>
            <a:ext cx="9144000" cy="4754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dirty="0">
                <a:solidFill>
                  <a:srgbClr val="FF0000"/>
                </a:solidFill>
              </a:rPr>
              <a:t>Merits:</a:t>
            </a:r>
            <a:endParaRPr dirty="0"/>
          </a:p>
          <a:p>
            <a:pPr marL="571500" lvl="0" indent="-571500" algn="l" rtl="0">
              <a:spcBef>
                <a:spcPts val="640"/>
              </a:spcBef>
              <a:spcAft>
                <a:spcPts val="0"/>
              </a:spcAft>
              <a:buClr>
                <a:schemeClr val="dk1"/>
              </a:buClr>
              <a:buSzPts val="3200"/>
              <a:buAutoNum type="romanLcPeriod"/>
            </a:pPr>
            <a:r>
              <a:rPr lang="en-US" dirty="0"/>
              <a:t>It is easy to understand and calculate.</a:t>
            </a:r>
            <a:endParaRPr dirty="0"/>
          </a:p>
          <a:p>
            <a:pPr marL="571500" lvl="0" indent="-571500" algn="l" rtl="0">
              <a:spcBef>
                <a:spcPts val="640"/>
              </a:spcBef>
              <a:spcAft>
                <a:spcPts val="0"/>
              </a:spcAft>
              <a:buClr>
                <a:schemeClr val="dk1"/>
              </a:buClr>
              <a:buSzPts val="3200"/>
              <a:buAutoNum type="romanLcPeriod"/>
            </a:pPr>
            <a:r>
              <a:rPr lang="en-US" dirty="0"/>
              <a:t>It is based on all observations.</a:t>
            </a:r>
            <a:endParaRPr dirty="0"/>
          </a:p>
          <a:p>
            <a:pPr marL="571500" lvl="0" indent="-571500" algn="l" rtl="0">
              <a:spcBef>
                <a:spcPts val="640"/>
              </a:spcBef>
              <a:spcAft>
                <a:spcPts val="0"/>
              </a:spcAft>
              <a:buClr>
                <a:schemeClr val="dk1"/>
              </a:buClr>
              <a:buSzPts val="3200"/>
              <a:buAutoNum type="romanLcPeriod"/>
            </a:pPr>
            <a:r>
              <a:rPr lang="en-US" dirty="0"/>
              <a:t>It is useful for further mathematical treatment.</a:t>
            </a:r>
            <a:endParaRPr dirty="0"/>
          </a:p>
          <a:p>
            <a:pPr marL="571500" lvl="0" indent="-571500" algn="l" rtl="0">
              <a:spcBef>
                <a:spcPts val="640"/>
              </a:spcBef>
              <a:spcAft>
                <a:spcPts val="0"/>
              </a:spcAft>
              <a:buClr>
                <a:srgbClr val="FF0000"/>
              </a:buClr>
              <a:buSzPts val="3200"/>
              <a:buNone/>
            </a:pPr>
            <a:r>
              <a:rPr lang="en-US" dirty="0">
                <a:solidFill>
                  <a:srgbClr val="FF0000"/>
                </a:solidFill>
              </a:rPr>
              <a:t>Demerits:</a:t>
            </a:r>
            <a:endParaRPr dirty="0"/>
          </a:p>
          <a:p>
            <a:pPr marL="571500" lvl="0" indent="-571500" algn="l" rtl="0">
              <a:spcBef>
                <a:spcPts val="640"/>
              </a:spcBef>
              <a:spcAft>
                <a:spcPts val="0"/>
              </a:spcAft>
              <a:buClr>
                <a:schemeClr val="dk1"/>
              </a:buClr>
              <a:buSzPts val="3200"/>
              <a:buAutoNum type="romanLcPeriod"/>
            </a:pPr>
            <a:r>
              <a:rPr lang="en-US" dirty="0"/>
              <a:t>It is much affected by extreme values</a:t>
            </a:r>
            <a:endParaRPr dirty="0"/>
          </a:p>
          <a:p>
            <a:pPr marL="571500" lvl="0" indent="-571500" algn="l" rtl="0">
              <a:spcBef>
                <a:spcPts val="640"/>
              </a:spcBef>
              <a:spcAft>
                <a:spcPts val="0"/>
              </a:spcAft>
              <a:buClr>
                <a:schemeClr val="dk1"/>
              </a:buClr>
              <a:buSzPts val="3200"/>
              <a:buAutoNum type="romanLcPeriod"/>
            </a:pPr>
            <a:r>
              <a:rPr lang="en-US" dirty="0"/>
              <a:t>Not suitable for qualitative data analysis.</a:t>
            </a:r>
            <a:endParaRPr dirty="0"/>
          </a:p>
          <a:p>
            <a:pPr marL="571500" lvl="0" indent="-571500" algn="l" rtl="0">
              <a:spcBef>
                <a:spcPts val="640"/>
              </a:spcBef>
              <a:spcAft>
                <a:spcPts val="0"/>
              </a:spcAft>
              <a:buClr>
                <a:schemeClr val="dk1"/>
              </a:buClr>
              <a:buSzPts val="3200"/>
              <a:buAutoNum type="romanLcPeriod"/>
            </a:pPr>
            <a:r>
              <a:rPr lang="en-US" dirty="0"/>
              <a:t>It can not be located graphically.</a:t>
            </a:r>
            <a:endParaRP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Merits and Demerits of Median</a:t>
            </a:r>
            <a:endParaRPr/>
          </a:p>
        </p:txBody>
      </p:sp>
      <p:sp>
        <p:nvSpPr>
          <p:cNvPr id="1132" name="Google Shape;1132;p119"/>
          <p:cNvSpPr txBox="1">
            <a:spLocks noGrp="1"/>
          </p:cNvSpPr>
          <p:nvPr>
            <p:ph type="body" idx="1"/>
          </p:nvPr>
        </p:nvSpPr>
        <p:spPr>
          <a:xfrm>
            <a:off x="0" y="1600200"/>
            <a:ext cx="8915400"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dirty="0">
                <a:solidFill>
                  <a:srgbClr val="FF0000"/>
                </a:solidFill>
              </a:rPr>
              <a:t>Merits:</a:t>
            </a:r>
            <a:endParaRPr dirty="0"/>
          </a:p>
          <a:p>
            <a:pPr marL="571500" lvl="0" indent="-571500" algn="l" rtl="0">
              <a:spcBef>
                <a:spcPts val="640"/>
              </a:spcBef>
              <a:spcAft>
                <a:spcPts val="0"/>
              </a:spcAft>
              <a:buClr>
                <a:schemeClr val="dk1"/>
              </a:buClr>
              <a:buSzPts val="3200"/>
              <a:buAutoNum type="romanLcPeriod"/>
            </a:pPr>
            <a:r>
              <a:rPr lang="en-US" dirty="0"/>
              <a:t>It is easy to calculate and understand.</a:t>
            </a:r>
            <a:endParaRPr dirty="0"/>
          </a:p>
          <a:p>
            <a:pPr marL="571500" lvl="0" indent="-571500" algn="l" rtl="0">
              <a:spcBef>
                <a:spcPts val="640"/>
              </a:spcBef>
              <a:spcAft>
                <a:spcPts val="0"/>
              </a:spcAft>
              <a:buClr>
                <a:schemeClr val="dk1"/>
              </a:buClr>
              <a:buSzPts val="3200"/>
              <a:buAutoNum type="romanLcPeriod"/>
            </a:pPr>
            <a:r>
              <a:rPr lang="en-US" dirty="0"/>
              <a:t>Not affected by extreme values .</a:t>
            </a:r>
            <a:endParaRPr dirty="0"/>
          </a:p>
          <a:p>
            <a:pPr marL="571500" lvl="0" indent="-571500" algn="l" rtl="0">
              <a:spcBef>
                <a:spcPts val="640"/>
              </a:spcBef>
              <a:spcAft>
                <a:spcPts val="0"/>
              </a:spcAft>
              <a:buClr>
                <a:schemeClr val="dk1"/>
              </a:buClr>
              <a:buSzPts val="3200"/>
              <a:buAutoNum type="romanLcPeriod"/>
            </a:pPr>
            <a:r>
              <a:rPr lang="en-US" dirty="0"/>
              <a:t>Can be determined graphically using CUMMULATIVE CURVES.</a:t>
            </a:r>
            <a:endParaRPr dirty="0"/>
          </a:p>
          <a:p>
            <a:pPr marL="571500" lvl="0" indent="-571500" algn="l" rtl="0">
              <a:spcBef>
                <a:spcPts val="640"/>
              </a:spcBef>
              <a:spcAft>
                <a:spcPts val="0"/>
              </a:spcAft>
              <a:buClr>
                <a:srgbClr val="FF0000"/>
              </a:buClr>
              <a:buSzPts val="3200"/>
              <a:buNone/>
            </a:pPr>
            <a:r>
              <a:rPr lang="en-US" dirty="0">
                <a:solidFill>
                  <a:srgbClr val="FF0000"/>
                </a:solidFill>
              </a:rPr>
              <a:t>Demerits:</a:t>
            </a:r>
            <a:endParaRPr dirty="0"/>
          </a:p>
          <a:p>
            <a:pPr marL="571500" lvl="0" indent="-571500" algn="l" rtl="0">
              <a:spcBef>
                <a:spcPts val="640"/>
              </a:spcBef>
              <a:spcAft>
                <a:spcPts val="0"/>
              </a:spcAft>
              <a:buClr>
                <a:schemeClr val="dk1"/>
              </a:buClr>
              <a:buSzPts val="3200"/>
              <a:buAutoNum type="romanLcPeriod"/>
            </a:pPr>
            <a:r>
              <a:rPr lang="en-US" dirty="0"/>
              <a:t>It is not bases on all observations</a:t>
            </a:r>
            <a:endParaRPr dirty="0"/>
          </a:p>
          <a:p>
            <a:pPr marL="571500" lvl="0" indent="-571500" algn="l" rtl="0">
              <a:spcBef>
                <a:spcPts val="640"/>
              </a:spcBef>
              <a:spcAft>
                <a:spcPts val="0"/>
              </a:spcAft>
              <a:buClr>
                <a:schemeClr val="dk1"/>
              </a:buClr>
              <a:buSzPts val="3200"/>
              <a:buAutoNum type="romanLcPeriod"/>
            </a:pPr>
            <a:r>
              <a:rPr lang="en-US" dirty="0"/>
              <a:t>Not suitable for further mathematical treatment.</a:t>
            </a:r>
            <a:endParaRPr dirty="0"/>
          </a:p>
          <a:p>
            <a:pPr marL="0" lvl="0" indent="0" algn="l" rtl="0">
              <a:spcBef>
                <a:spcPts val="640"/>
              </a:spcBef>
              <a:spcAft>
                <a:spcPts val="0"/>
              </a:spcAft>
              <a:buClr>
                <a:schemeClr val="dk1"/>
              </a:buClr>
              <a:buSzPts val="3200"/>
              <a:buNone/>
            </a:pPr>
            <a:endParaRPr dirty="0"/>
          </a:p>
          <a:p>
            <a:pPr marL="571500" lvl="0" indent="-368300" algn="l" rtl="0">
              <a:spcBef>
                <a:spcPts val="64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Business Analytics</a:t>
            </a:r>
            <a:endParaRPr/>
          </a:p>
        </p:txBody>
      </p:sp>
      <p:sp>
        <p:nvSpPr>
          <p:cNvPr id="195" name="Google Shape;195;p12"/>
          <p:cNvSpPr txBox="1">
            <a:spLocks noGrp="1"/>
          </p:cNvSpPr>
          <p:nvPr>
            <p:ph type="body" idx="1"/>
          </p:nvPr>
        </p:nvSpPr>
        <p:spPr>
          <a:xfrm>
            <a:off x="152400" y="1371600"/>
            <a:ext cx="88392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Clr>
                <a:schemeClr val="dk1"/>
              </a:buClr>
              <a:buSzPct val="100000"/>
              <a:buChar char="•"/>
            </a:pPr>
            <a:r>
              <a:rPr lang="en-US">
                <a:latin typeface="Times New Roman"/>
                <a:ea typeface="Times New Roman"/>
                <a:cs typeface="Times New Roman"/>
                <a:sym typeface="Times New Roman"/>
              </a:rPr>
              <a:t>Business Analytics is the use of data, information technology, statistical analysis, quantitative methods, and mathematical or computer-based models to help managers gain improved insight about their business operations and make better , fact-based decisions.</a:t>
            </a:r>
            <a:endParaRPr/>
          </a:p>
          <a:p>
            <a:pPr marL="342900" lvl="0" indent="-342900" algn="just" rtl="0">
              <a:spcBef>
                <a:spcPts val="544"/>
              </a:spcBef>
              <a:spcAft>
                <a:spcPts val="0"/>
              </a:spcAft>
              <a:buClr>
                <a:schemeClr val="dk1"/>
              </a:buClr>
              <a:buSzPct val="100000"/>
              <a:buChar char="•"/>
            </a:pPr>
            <a:r>
              <a:rPr lang="en-US">
                <a:latin typeface="Times New Roman"/>
                <a:ea typeface="Times New Roman"/>
                <a:cs typeface="Times New Roman"/>
                <a:sym typeface="Times New Roman"/>
              </a:rPr>
              <a:t>Business Analysis is “ a process of transforming data into actions through analysis and insights in the context of organizational decision making and problem solving. </a:t>
            </a:r>
            <a:endParaRPr/>
          </a:p>
          <a:p>
            <a:pPr marL="342900" lvl="0" indent="-342900" algn="just" rtl="0">
              <a:spcBef>
                <a:spcPts val="544"/>
              </a:spcBef>
              <a:spcAft>
                <a:spcPts val="0"/>
              </a:spcAft>
              <a:buClr>
                <a:schemeClr val="dk1"/>
              </a:buClr>
              <a:buSzPct val="100000"/>
              <a:buChar char="•"/>
            </a:pPr>
            <a:r>
              <a:rPr lang="en-US">
                <a:latin typeface="Times New Roman"/>
                <a:ea typeface="Times New Roman"/>
                <a:cs typeface="Times New Roman"/>
                <a:sym typeface="Times New Roman"/>
              </a:rPr>
              <a:t>Business Analytics is supported by various tools as, Microsoft Excel and Excel Add-ins, statistical packages as SPSS, SAS, Minitab, R-Programming  etc.</a:t>
            </a:r>
            <a:r>
              <a:rPr lang="en-US"/>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Merits and Demerits of Mode</a:t>
            </a:r>
            <a:endParaRPr/>
          </a:p>
        </p:txBody>
      </p:sp>
      <p:sp>
        <p:nvSpPr>
          <p:cNvPr id="1138" name="Google Shape;1138;p120"/>
          <p:cNvSpPr txBox="1">
            <a:spLocks noGrp="1"/>
          </p:cNvSpPr>
          <p:nvPr>
            <p:ph type="body" idx="1"/>
          </p:nvPr>
        </p:nvSpPr>
        <p:spPr>
          <a:xfrm>
            <a:off x="152400" y="1600200"/>
            <a:ext cx="8763000" cy="47244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rgbClr val="FF0000"/>
              </a:buClr>
              <a:buSzPts val="3200"/>
              <a:buNone/>
            </a:pPr>
            <a:r>
              <a:rPr lang="en-US" dirty="0">
                <a:solidFill>
                  <a:srgbClr val="FF0000"/>
                </a:solidFill>
              </a:rPr>
              <a:t>Merits:</a:t>
            </a:r>
            <a:endParaRPr dirty="0"/>
          </a:p>
          <a:p>
            <a:pPr marL="571500" lvl="0" indent="-571500" algn="l" rtl="0">
              <a:spcBef>
                <a:spcPts val="640"/>
              </a:spcBef>
              <a:spcAft>
                <a:spcPts val="0"/>
              </a:spcAft>
              <a:buClr>
                <a:schemeClr val="dk1"/>
              </a:buClr>
              <a:buSzPts val="3200"/>
              <a:buAutoNum type="romanLcPeriod"/>
            </a:pPr>
            <a:r>
              <a:rPr lang="en-US" dirty="0"/>
              <a:t>It is easy to calculate and understand.</a:t>
            </a:r>
            <a:endParaRPr dirty="0"/>
          </a:p>
          <a:p>
            <a:pPr marL="571500" lvl="0" indent="-571500" algn="l" rtl="0">
              <a:spcBef>
                <a:spcPts val="640"/>
              </a:spcBef>
              <a:spcAft>
                <a:spcPts val="0"/>
              </a:spcAft>
              <a:buClr>
                <a:schemeClr val="dk1"/>
              </a:buClr>
              <a:buSzPts val="3200"/>
              <a:buAutoNum type="romanLcPeriod"/>
            </a:pPr>
            <a:r>
              <a:rPr lang="en-US" dirty="0"/>
              <a:t>Not affected by extreme values .</a:t>
            </a:r>
            <a:endParaRPr dirty="0"/>
          </a:p>
          <a:p>
            <a:pPr marL="571500" lvl="0" indent="-571500" algn="l" rtl="0">
              <a:spcBef>
                <a:spcPts val="640"/>
              </a:spcBef>
              <a:spcAft>
                <a:spcPts val="0"/>
              </a:spcAft>
              <a:buClr>
                <a:schemeClr val="dk1"/>
              </a:buClr>
              <a:buSzPts val="3200"/>
              <a:buAutoNum type="romanLcPeriod"/>
            </a:pPr>
            <a:r>
              <a:rPr lang="en-US" dirty="0"/>
              <a:t>Can be determined graphically using histogram</a:t>
            </a:r>
            <a:endParaRPr dirty="0">
              <a:solidFill>
                <a:srgbClr val="FF0000"/>
              </a:solidFill>
            </a:endParaRPr>
          </a:p>
          <a:p>
            <a:pPr marL="571500" lvl="0" indent="-571500" algn="l" rtl="0">
              <a:spcBef>
                <a:spcPts val="640"/>
              </a:spcBef>
              <a:spcAft>
                <a:spcPts val="0"/>
              </a:spcAft>
              <a:buClr>
                <a:srgbClr val="FF0000"/>
              </a:buClr>
              <a:buSzPts val="3200"/>
              <a:buNone/>
            </a:pPr>
            <a:r>
              <a:rPr lang="en-US" dirty="0">
                <a:solidFill>
                  <a:srgbClr val="FF0000"/>
                </a:solidFill>
              </a:rPr>
              <a:t>Demerits:</a:t>
            </a:r>
            <a:endParaRPr dirty="0"/>
          </a:p>
          <a:p>
            <a:pPr marL="571500" lvl="0" indent="-571500" algn="l" rtl="0">
              <a:spcBef>
                <a:spcPts val="640"/>
              </a:spcBef>
              <a:spcAft>
                <a:spcPts val="0"/>
              </a:spcAft>
              <a:buClr>
                <a:schemeClr val="dk1"/>
              </a:buClr>
              <a:buSzPts val="3200"/>
              <a:buAutoNum type="romanLcPeriod"/>
            </a:pPr>
            <a:r>
              <a:rPr lang="en-US" dirty="0"/>
              <a:t>It is not bases on all observations</a:t>
            </a:r>
            <a:endParaRPr dirty="0"/>
          </a:p>
          <a:p>
            <a:pPr marL="571500" lvl="0" indent="-571500" algn="l" rtl="0">
              <a:spcBef>
                <a:spcPts val="640"/>
              </a:spcBef>
              <a:spcAft>
                <a:spcPts val="0"/>
              </a:spcAft>
              <a:buClr>
                <a:schemeClr val="dk1"/>
              </a:buClr>
              <a:buSzPts val="3200"/>
              <a:buAutoNum type="romanLcPeriod"/>
            </a:pPr>
            <a:r>
              <a:rPr lang="en-US" dirty="0"/>
              <a:t>Not suitable for further mathematical treatment</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Measures of Dispersion</a:t>
            </a:r>
            <a:endParaRPr/>
          </a:p>
        </p:txBody>
      </p:sp>
      <p:sp>
        <p:nvSpPr>
          <p:cNvPr id="1144" name="Google Shape;1144;p1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a:latin typeface="Times New Roman"/>
                <a:ea typeface="Times New Roman"/>
                <a:cs typeface="Times New Roman"/>
                <a:sym typeface="Times New Roman"/>
              </a:rPr>
              <a:t>The averages and measures of central tendency give one single figure which is a representative of the entire data. However , it does not indicate the variations or dispersions in the values of the data.</a:t>
            </a:r>
            <a:endParaRPr/>
          </a:p>
          <a:p>
            <a:pPr marL="342900" lvl="0" indent="-342900" algn="just" rtl="0">
              <a:spcBef>
                <a:spcPts val="592"/>
              </a:spcBef>
              <a:spcAft>
                <a:spcPts val="0"/>
              </a:spcAft>
              <a:buClr>
                <a:schemeClr val="dk1"/>
              </a:buClr>
              <a:buSzPct val="100000"/>
              <a:buChar char="•"/>
            </a:pPr>
            <a:r>
              <a:rPr lang="en-US">
                <a:latin typeface="Times New Roman"/>
                <a:ea typeface="Times New Roman"/>
                <a:cs typeface="Times New Roman"/>
                <a:sym typeface="Times New Roman"/>
              </a:rPr>
              <a:t>Thus , if we have two or more sets of observations with the same arithmetic mean but with different variations in the values.</a:t>
            </a:r>
            <a:endParaRPr/>
          </a:p>
          <a:p>
            <a:pPr marL="342900" lvl="0" indent="-342900" algn="just" rtl="0">
              <a:spcBef>
                <a:spcPts val="592"/>
              </a:spcBef>
              <a:spcAft>
                <a:spcPts val="0"/>
              </a:spcAft>
              <a:buClr>
                <a:schemeClr val="dk1"/>
              </a:buClr>
              <a:buSzPct val="100000"/>
              <a:buChar char="•"/>
            </a:pPr>
            <a:r>
              <a:rPr lang="en-US">
                <a:latin typeface="Times New Roman"/>
                <a:ea typeface="Times New Roman"/>
                <a:cs typeface="Times New Roman"/>
                <a:sym typeface="Times New Roman"/>
              </a:rPr>
              <a:t>Thus , average are inadequate to describe a distribution and the knowledge of the dispersion  which measures the extent to which the items of the data vary from the average is necessary.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50" name="Google Shape;1150;p1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The measures of dispersions are:</a:t>
            </a:r>
            <a:endParaRPr/>
          </a:p>
          <a:p>
            <a:pPr marL="342900" lvl="0" indent="-342900" algn="l" rtl="0">
              <a:spcBef>
                <a:spcPts val="640"/>
              </a:spcBef>
              <a:spcAft>
                <a:spcPts val="0"/>
              </a:spcAft>
              <a:buClr>
                <a:schemeClr val="dk1"/>
              </a:buClr>
              <a:buSzPts val="3200"/>
              <a:buChar char="•"/>
            </a:pPr>
            <a:r>
              <a:rPr lang="en-US"/>
              <a:t>Range</a:t>
            </a:r>
            <a:endParaRPr/>
          </a:p>
          <a:p>
            <a:pPr marL="342900" lvl="0" indent="-342900" algn="l" rtl="0">
              <a:spcBef>
                <a:spcPts val="640"/>
              </a:spcBef>
              <a:spcAft>
                <a:spcPts val="0"/>
              </a:spcAft>
              <a:buClr>
                <a:schemeClr val="dk1"/>
              </a:buClr>
              <a:buSzPts val="3200"/>
              <a:buChar char="•"/>
            </a:pPr>
            <a:r>
              <a:rPr lang="en-US"/>
              <a:t>Quartile Deviation</a:t>
            </a:r>
            <a:endParaRPr/>
          </a:p>
          <a:p>
            <a:pPr marL="342900" lvl="0" indent="-342900" algn="l" rtl="0">
              <a:spcBef>
                <a:spcPts val="640"/>
              </a:spcBef>
              <a:spcAft>
                <a:spcPts val="0"/>
              </a:spcAft>
              <a:buClr>
                <a:schemeClr val="dk1"/>
              </a:buClr>
              <a:buSzPts val="3200"/>
              <a:buChar char="•"/>
            </a:pPr>
            <a:r>
              <a:rPr lang="en-US"/>
              <a:t>Mean Deviation</a:t>
            </a:r>
            <a:endParaRPr/>
          </a:p>
          <a:p>
            <a:pPr marL="342900" lvl="0" indent="-342900" algn="l" rtl="0">
              <a:spcBef>
                <a:spcPts val="640"/>
              </a:spcBef>
              <a:spcAft>
                <a:spcPts val="0"/>
              </a:spcAft>
              <a:buClr>
                <a:schemeClr val="dk1"/>
              </a:buClr>
              <a:buSzPts val="3200"/>
              <a:buChar char="•"/>
            </a:pPr>
            <a:r>
              <a:rPr lang="en-US"/>
              <a:t>Standard Deviation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Range</a:t>
            </a:r>
            <a:endParaRPr/>
          </a:p>
        </p:txBody>
      </p:sp>
      <p:sp>
        <p:nvSpPr>
          <p:cNvPr id="1156" name="Google Shape;1156;p1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It is defined as the difference between the largest value (L) and the smallest value (S) in the given distribution.</a:t>
            </a:r>
            <a:endParaRPr/>
          </a:p>
          <a:p>
            <a:pPr marL="342900" lvl="0" indent="-342900" algn="l" rtl="0">
              <a:spcBef>
                <a:spcPts val="640"/>
              </a:spcBef>
              <a:spcAft>
                <a:spcPts val="0"/>
              </a:spcAft>
              <a:buClr>
                <a:schemeClr val="dk1"/>
              </a:buClr>
              <a:buSzPts val="3200"/>
              <a:buChar char="•"/>
            </a:pPr>
            <a:r>
              <a:rPr lang="en-US"/>
              <a:t>Thus , Range = L-S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62" name="Google Shape;1162;p1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1163" name="Google Shape;1163;p1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accent2"/>
              </a:buClr>
              <a:buSzPts val="6600"/>
              <a:buFont typeface="Calibri"/>
              <a:buNone/>
            </a:pPr>
            <a:r>
              <a:rPr lang="en-US" sz="6600">
                <a:solidFill>
                  <a:schemeClr val="accent2"/>
                </a:solidFill>
              </a:rPr>
              <a:t>Range</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is the distance</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Between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69" name="Google Shape;1169;p125"/>
          <p:cNvSpPr txBox="1">
            <a:spLocks noGrp="1"/>
          </p:cNvSpPr>
          <p:nvPr>
            <p:ph type="title"/>
          </p:nvPr>
        </p:nvSpPr>
        <p:spPr>
          <a:xfrm>
            <a:off x="685800" y="457200"/>
            <a:ext cx="77724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1170" name="Google Shape;1170;p125"/>
          <p:cNvSpPr txBox="1">
            <a:spLocks noGrp="1"/>
          </p:cNvSpPr>
          <p:nvPr>
            <p:ph type="body" idx="1"/>
          </p:nvPr>
        </p:nvSpPr>
        <p:spPr>
          <a:xfrm>
            <a:off x="685800" y="1219200"/>
            <a:ext cx="7772400" cy="2209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hlink"/>
              </a:buClr>
              <a:buSzPts val="4000"/>
              <a:buChar char="•"/>
            </a:pPr>
            <a:r>
              <a:rPr lang="en-US" sz="4000">
                <a:solidFill>
                  <a:schemeClr val="hlink"/>
                </a:solidFill>
              </a:rPr>
              <a:t>Range </a:t>
            </a:r>
            <a:r>
              <a:rPr lang="en-US" sz="4000"/>
              <a:t>– the difference between the greatest and the least value in a set of numbers.</a:t>
            </a:r>
            <a:endParaRPr/>
          </a:p>
        </p:txBody>
      </p:sp>
      <p:sp>
        <p:nvSpPr>
          <p:cNvPr id="1171" name="Google Shape;1171;p125"/>
          <p:cNvSpPr txBox="1"/>
          <p:nvPr/>
        </p:nvSpPr>
        <p:spPr>
          <a:xfrm>
            <a:off x="1676400" y="3352800"/>
            <a:ext cx="61277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1, 1, 3, 7, 10, 13</a:t>
            </a:r>
            <a:endParaRPr/>
          </a:p>
        </p:txBody>
      </p:sp>
      <p:sp>
        <p:nvSpPr>
          <p:cNvPr id="1172" name="Google Shape;1172;p125"/>
          <p:cNvSpPr txBox="1"/>
          <p:nvPr/>
        </p:nvSpPr>
        <p:spPr>
          <a:xfrm>
            <a:off x="3124200" y="4800600"/>
            <a:ext cx="3103563"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hlink"/>
                </a:solidFill>
                <a:latin typeface="Tahoma"/>
                <a:ea typeface="Tahoma"/>
                <a:cs typeface="Tahoma"/>
                <a:sym typeface="Tahoma"/>
              </a:rPr>
              <a:t>Range = 12</a:t>
            </a:r>
            <a:endParaRPr/>
          </a:p>
        </p:txBody>
      </p:sp>
      <p:sp>
        <p:nvSpPr>
          <p:cNvPr id="1173" name="Google Shape;1173;p125"/>
          <p:cNvSpPr/>
          <p:nvPr/>
        </p:nvSpPr>
        <p:spPr>
          <a:xfrm>
            <a:off x="1676400" y="3429000"/>
            <a:ext cx="6858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4" name="Google Shape;1174;p125"/>
          <p:cNvSpPr/>
          <p:nvPr/>
        </p:nvSpPr>
        <p:spPr>
          <a:xfrm>
            <a:off x="6781800" y="3429000"/>
            <a:ext cx="990600" cy="12192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80" name="Google Shape;1180;p1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181" name="Google Shape;1181;p126"/>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1 – Arrange the numbers in order from least to greatest.</a:t>
            </a:r>
            <a:endParaRPr/>
          </a:p>
        </p:txBody>
      </p:sp>
      <p:sp>
        <p:nvSpPr>
          <p:cNvPr id="1182" name="Google Shape;1182;p126"/>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1183" name="Google Shape;1183;p126"/>
          <p:cNvSpPr txBox="1"/>
          <p:nvPr/>
        </p:nvSpPr>
        <p:spPr>
          <a:xfrm>
            <a:off x="1752600" y="44196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189" name="Google Shape;1189;p1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190" name="Google Shape;1190;p127"/>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2 – Find the lowest and highest numbers.</a:t>
            </a:r>
            <a:endParaRPr/>
          </a:p>
        </p:txBody>
      </p:sp>
      <p:sp>
        <p:nvSpPr>
          <p:cNvPr id="1191" name="Google Shape;1191;p127"/>
          <p:cNvSpPr txBox="1"/>
          <p:nvPr/>
        </p:nvSpPr>
        <p:spPr>
          <a:xfrm>
            <a:off x="1752600" y="3124200"/>
            <a:ext cx="5708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21, 18, 24, 19, 27 </a:t>
            </a:r>
            <a:endParaRPr/>
          </a:p>
        </p:txBody>
      </p:sp>
      <p:sp>
        <p:nvSpPr>
          <p:cNvPr id="1192" name="Google Shape;1192;p127"/>
          <p:cNvSpPr txBox="1"/>
          <p:nvPr/>
        </p:nvSpPr>
        <p:spPr>
          <a:xfrm>
            <a:off x="1752600" y="44196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1193" name="Google Shape;1193;p127"/>
          <p:cNvSpPr/>
          <p:nvPr/>
        </p:nvSpPr>
        <p:spPr>
          <a:xfrm>
            <a:off x="1828800" y="4419600"/>
            <a:ext cx="990600" cy="10668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127"/>
          <p:cNvSpPr/>
          <p:nvPr/>
        </p:nvSpPr>
        <p:spPr>
          <a:xfrm>
            <a:off x="6248400" y="4419600"/>
            <a:ext cx="990600" cy="10668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1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200" name="Google Shape;1200;p1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Range in a Group of Numbers</a:t>
            </a:r>
            <a:endParaRPr/>
          </a:p>
        </p:txBody>
      </p:sp>
      <p:sp>
        <p:nvSpPr>
          <p:cNvPr id="1201" name="Google Shape;1201;p128"/>
          <p:cNvSpPr txBox="1">
            <a:spLocks noGrp="1"/>
          </p:cNvSpPr>
          <p:nvPr>
            <p:ph type="body" idx="1"/>
          </p:nvPr>
        </p:nvSpPr>
        <p:spPr>
          <a:xfrm>
            <a:off x="457200" y="1752600"/>
            <a:ext cx="8153400" cy="144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3 – Find the difference between these 2 numbers.</a:t>
            </a:r>
            <a:endParaRPr/>
          </a:p>
        </p:txBody>
      </p:sp>
      <p:sp>
        <p:nvSpPr>
          <p:cNvPr id="1202" name="Google Shape;1202;p128"/>
          <p:cNvSpPr txBox="1"/>
          <p:nvPr/>
        </p:nvSpPr>
        <p:spPr>
          <a:xfrm>
            <a:off x="1752600" y="3200400"/>
            <a:ext cx="5518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18, 19, 21, 24, 27</a:t>
            </a:r>
            <a:endParaRPr/>
          </a:p>
        </p:txBody>
      </p:sp>
      <p:sp>
        <p:nvSpPr>
          <p:cNvPr id="1203" name="Google Shape;1203;p128"/>
          <p:cNvSpPr/>
          <p:nvPr/>
        </p:nvSpPr>
        <p:spPr>
          <a:xfrm>
            <a:off x="1828800" y="3200400"/>
            <a:ext cx="990600" cy="10668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4" name="Google Shape;1204;p128"/>
          <p:cNvSpPr/>
          <p:nvPr/>
        </p:nvSpPr>
        <p:spPr>
          <a:xfrm>
            <a:off x="6324600" y="3200400"/>
            <a:ext cx="990600" cy="10668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5" name="Google Shape;1205;p128"/>
          <p:cNvSpPr txBox="1"/>
          <p:nvPr/>
        </p:nvSpPr>
        <p:spPr>
          <a:xfrm>
            <a:off x="2667000" y="4267200"/>
            <a:ext cx="3662363"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27 – 18 = </a:t>
            </a:r>
            <a:r>
              <a:rPr lang="en-US" sz="6000">
                <a:solidFill>
                  <a:schemeClr val="accent2"/>
                </a:solidFill>
                <a:latin typeface="Calibri"/>
                <a:ea typeface="Calibri"/>
                <a:cs typeface="Calibri"/>
                <a:sym typeface="Calibri"/>
              </a:rPr>
              <a:t>9</a:t>
            </a:r>
            <a:endParaRPr/>
          </a:p>
        </p:txBody>
      </p:sp>
      <p:sp>
        <p:nvSpPr>
          <p:cNvPr id="1206" name="Google Shape;1206;p128"/>
          <p:cNvSpPr txBox="1"/>
          <p:nvPr/>
        </p:nvSpPr>
        <p:spPr>
          <a:xfrm>
            <a:off x="2286000" y="5029200"/>
            <a:ext cx="45212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The range is 9</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212" name="Google Shape;1212;p1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What is the range?</a:t>
            </a:r>
            <a:endParaRPr/>
          </a:p>
        </p:txBody>
      </p:sp>
      <p:sp>
        <p:nvSpPr>
          <p:cNvPr id="1213" name="Google Shape;1213;p129"/>
          <p:cNvSpPr txBox="1"/>
          <p:nvPr/>
        </p:nvSpPr>
        <p:spPr>
          <a:xfrm>
            <a:off x="2133600" y="1905000"/>
            <a:ext cx="4565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29, 8, 4, 8, 19 </a:t>
            </a:r>
            <a:endParaRPr/>
          </a:p>
        </p:txBody>
      </p:sp>
      <p:sp>
        <p:nvSpPr>
          <p:cNvPr id="1214" name="Google Shape;1214;p129"/>
          <p:cNvSpPr txBox="1"/>
          <p:nvPr/>
        </p:nvSpPr>
        <p:spPr>
          <a:xfrm>
            <a:off x="2438400" y="4267200"/>
            <a:ext cx="3662363"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29 – 4</a:t>
            </a:r>
            <a:r>
              <a:rPr lang="en-US" sz="6000">
                <a:solidFill>
                  <a:schemeClr val="accent1"/>
                </a:solidFill>
                <a:latin typeface="Calibri"/>
                <a:ea typeface="Calibri"/>
                <a:cs typeface="Calibri"/>
                <a:sym typeface="Calibri"/>
              </a:rPr>
              <a:t> </a:t>
            </a:r>
            <a:r>
              <a:rPr lang="en-US" sz="6000">
                <a:solidFill>
                  <a:schemeClr val="accent2"/>
                </a:solidFill>
                <a:latin typeface="Calibri"/>
                <a:ea typeface="Calibri"/>
                <a:cs typeface="Calibri"/>
                <a:sym typeface="Calibri"/>
              </a:rPr>
              <a:t>=</a:t>
            </a:r>
            <a:r>
              <a:rPr lang="en-US" sz="6000">
                <a:solidFill>
                  <a:schemeClr val="accent1"/>
                </a:solidFill>
                <a:latin typeface="Calibri"/>
                <a:ea typeface="Calibri"/>
                <a:cs typeface="Calibri"/>
                <a:sym typeface="Calibri"/>
              </a:rPr>
              <a:t> 25</a:t>
            </a:r>
            <a:endParaRPr/>
          </a:p>
        </p:txBody>
      </p:sp>
      <p:sp>
        <p:nvSpPr>
          <p:cNvPr id="1215" name="Google Shape;1215;p129"/>
          <p:cNvSpPr txBox="1"/>
          <p:nvPr/>
        </p:nvSpPr>
        <p:spPr>
          <a:xfrm>
            <a:off x="2133600" y="3048000"/>
            <a:ext cx="4565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4, 8, 8, 19, 29 </a:t>
            </a:r>
            <a:endParaRPr/>
          </a:p>
        </p:txBody>
      </p:sp>
      <p:sp>
        <p:nvSpPr>
          <p:cNvPr id="1216" name="Google Shape;1216;p129"/>
          <p:cNvSpPr/>
          <p:nvPr/>
        </p:nvSpPr>
        <p:spPr>
          <a:xfrm>
            <a:off x="5486400" y="3048000"/>
            <a:ext cx="9906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7" name="Google Shape;1217;p129"/>
          <p:cNvSpPr/>
          <p:nvPr/>
        </p:nvSpPr>
        <p:spPr>
          <a:xfrm>
            <a:off x="2057400" y="30480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p:nvPr/>
        </p:nvSpPr>
        <p:spPr>
          <a:xfrm>
            <a:off x="609600" y="1143000"/>
            <a:ext cx="5105400" cy="3200400"/>
          </a:xfrm>
          <a:prstGeom prst="ellipse">
            <a:avLst/>
          </a:prstGeom>
          <a:solidFill>
            <a:srgbClr val="DAE5F1">
              <a:alpha val="40784"/>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00" b="1" i="0" u="none" strike="noStrike" cap="none">
              <a:solidFill>
                <a:schemeClr val="dk1"/>
              </a:solidFill>
              <a:latin typeface="Calibri"/>
              <a:ea typeface="Calibri"/>
              <a:cs typeface="Calibri"/>
              <a:sym typeface="Calibri"/>
            </a:endParaRPr>
          </a:p>
        </p:txBody>
      </p:sp>
      <p:sp>
        <p:nvSpPr>
          <p:cNvPr id="201" name="Google Shape;201;p13"/>
          <p:cNvSpPr/>
          <p:nvPr/>
        </p:nvSpPr>
        <p:spPr>
          <a:xfrm>
            <a:off x="2057400" y="2514600"/>
            <a:ext cx="5105400" cy="3200400"/>
          </a:xfrm>
          <a:prstGeom prst="ellipse">
            <a:avLst/>
          </a:prstGeom>
          <a:solidFill>
            <a:srgbClr val="FBD4B4">
              <a:alpha val="55686"/>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13"/>
          <p:cNvSpPr/>
          <p:nvPr/>
        </p:nvSpPr>
        <p:spPr>
          <a:xfrm>
            <a:off x="3505200" y="990600"/>
            <a:ext cx="5105400" cy="3200400"/>
          </a:xfrm>
          <a:prstGeom prst="ellipse">
            <a:avLst/>
          </a:prstGeom>
          <a:solidFill>
            <a:srgbClr val="C2D59B">
              <a:alpha val="56862"/>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03" name="Google Shape;203;p13"/>
          <p:cNvSpPr/>
          <p:nvPr/>
        </p:nvSpPr>
        <p:spPr>
          <a:xfrm>
            <a:off x="1143000" y="20574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Statistics</a:t>
            </a:r>
            <a:endParaRPr/>
          </a:p>
        </p:txBody>
      </p:sp>
      <p:sp>
        <p:nvSpPr>
          <p:cNvPr id="204" name="Google Shape;204;p13"/>
          <p:cNvSpPr/>
          <p:nvPr/>
        </p:nvSpPr>
        <p:spPr>
          <a:xfrm>
            <a:off x="3810000" y="18288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Data Mining</a:t>
            </a:r>
            <a:endParaRPr/>
          </a:p>
        </p:txBody>
      </p:sp>
      <p:sp>
        <p:nvSpPr>
          <p:cNvPr id="205" name="Google Shape;205;p13"/>
          <p:cNvSpPr/>
          <p:nvPr/>
        </p:nvSpPr>
        <p:spPr>
          <a:xfrm>
            <a:off x="3810000" y="28194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Visualization</a:t>
            </a:r>
            <a:endParaRPr/>
          </a:p>
        </p:txBody>
      </p:sp>
      <p:sp>
        <p:nvSpPr>
          <p:cNvPr id="206" name="Google Shape;206;p13"/>
          <p:cNvSpPr/>
          <p:nvPr/>
        </p:nvSpPr>
        <p:spPr>
          <a:xfrm>
            <a:off x="5334000" y="35052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What If </a:t>
            </a:r>
            <a:endParaRPr/>
          </a:p>
        </p:txBody>
      </p:sp>
      <p:sp>
        <p:nvSpPr>
          <p:cNvPr id="207" name="Google Shape;207;p13"/>
          <p:cNvSpPr/>
          <p:nvPr/>
        </p:nvSpPr>
        <p:spPr>
          <a:xfrm>
            <a:off x="2133600" y="34290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Simulation &amp; Risk</a:t>
            </a:r>
            <a:endParaRPr/>
          </a:p>
        </p:txBody>
      </p:sp>
      <p:sp>
        <p:nvSpPr>
          <p:cNvPr id="208" name="Google Shape;208;p13"/>
          <p:cNvSpPr/>
          <p:nvPr/>
        </p:nvSpPr>
        <p:spPr>
          <a:xfrm>
            <a:off x="3733800" y="4648200"/>
            <a:ext cx="1676400" cy="53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Modeling and Optimization</a:t>
            </a:r>
            <a:endParaRPr/>
          </a:p>
        </p:txBody>
      </p:sp>
      <p:sp>
        <p:nvSpPr>
          <p:cNvPr id="209" name="Google Shape;209;p13"/>
          <p:cNvSpPr/>
          <p:nvPr/>
        </p:nvSpPr>
        <p:spPr>
          <a:xfrm>
            <a:off x="5943600" y="1371600"/>
            <a:ext cx="16764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Business Intelligence/ Information Systems</a:t>
            </a:r>
            <a:endParaRPr/>
          </a:p>
        </p:txBody>
      </p:sp>
      <p:sp>
        <p:nvSpPr>
          <p:cNvPr id="210" name="Google Shape;210;p13"/>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Perspective of Business Analytics</a:t>
            </a:r>
            <a:endParaRPr/>
          </a:p>
        </p:txBody>
      </p:sp>
      <p:sp>
        <p:nvSpPr>
          <p:cNvPr id="211" name="Google Shape;2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223" name="Google Shape;1223;p1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What is the range?</a:t>
            </a:r>
            <a:endParaRPr/>
          </a:p>
        </p:txBody>
      </p:sp>
      <p:sp>
        <p:nvSpPr>
          <p:cNvPr id="1224" name="Google Shape;1224;p130"/>
          <p:cNvSpPr txBox="1"/>
          <p:nvPr/>
        </p:nvSpPr>
        <p:spPr>
          <a:xfrm>
            <a:off x="1295400" y="1905000"/>
            <a:ext cx="6851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22, 21, 27, 31, 21, 32 </a:t>
            </a:r>
            <a:endParaRPr/>
          </a:p>
        </p:txBody>
      </p:sp>
      <p:sp>
        <p:nvSpPr>
          <p:cNvPr id="1225" name="Google Shape;1225;p130"/>
          <p:cNvSpPr txBox="1"/>
          <p:nvPr/>
        </p:nvSpPr>
        <p:spPr>
          <a:xfrm>
            <a:off x="2590800" y="4267200"/>
            <a:ext cx="4043363"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32 – 21 =</a:t>
            </a:r>
            <a:r>
              <a:rPr lang="en-US" sz="6000">
                <a:solidFill>
                  <a:schemeClr val="accent1"/>
                </a:solidFill>
                <a:latin typeface="Calibri"/>
                <a:ea typeface="Calibri"/>
                <a:cs typeface="Calibri"/>
                <a:sym typeface="Calibri"/>
              </a:rPr>
              <a:t> 11</a:t>
            </a:r>
            <a:endParaRPr/>
          </a:p>
        </p:txBody>
      </p:sp>
      <p:sp>
        <p:nvSpPr>
          <p:cNvPr id="1226" name="Google Shape;1226;p130"/>
          <p:cNvSpPr txBox="1"/>
          <p:nvPr/>
        </p:nvSpPr>
        <p:spPr>
          <a:xfrm>
            <a:off x="1295400" y="2971800"/>
            <a:ext cx="6661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21, 21, 22, 27, 31, 32</a:t>
            </a:r>
            <a:endParaRPr/>
          </a:p>
        </p:txBody>
      </p:sp>
      <p:sp>
        <p:nvSpPr>
          <p:cNvPr id="1227" name="Google Shape;1227;p130"/>
          <p:cNvSpPr/>
          <p:nvPr/>
        </p:nvSpPr>
        <p:spPr>
          <a:xfrm>
            <a:off x="7086600" y="2971800"/>
            <a:ext cx="8382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130"/>
          <p:cNvSpPr/>
          <p:nvPr/>
        </p:nvSpPr>
        <p:spPr>
          <a:xfrm>
            <a:off x="1295400" y="2971800"/>
            <a:ext cx="7620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234" name="Google Shape;1234;p1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What is the range?</a:t>
            </a:r>
            <a:endParaRPr/>
          </a:p>
        </p:txBody>
      </p:sp>
      <p:sp>
        <p:nvSpPr>
          <p:cNvPr id="1235" name="Google Shape;1235;p131"/>
          <p:cNvSpPr txBox="1"/>
          <p:nvPr/>
        </p:nvSpPr>
        <p:spPr>
          <a:xfrm>
            <a:off x="2133600" y="1905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31, 8, 3, 11, 19 </a:t>
            </a:r>
            <a:endParaRPr/>
          </a:p>
        </p:txBody>
      </p:sp>
      <p:sp>
        <p:nvSpPr>
          <p:cNvPr id="1236" name="Google Shape;1236;p131"/>
          <p:cNvSpPr txBox="1"/>
          <p:nvPr/>
        </p:nvSpPr>
        <p:spPr>
          <a:xfrm>
            <a:off x="2667000" y="4343400"/>
            <a:ext cx="3662363"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31 – 3 =</a:t>
            </a:r>
            <a:r>
              <a:rPr lang="en-US" sz="6000">
                <a:solidFill>
                  <a:schemeClr val="accent1"/>
                </a:solidFill>
                <a:latin typeface="Calibri"/>
                <a:ea typeface="Calibri"/>
                <a:cs typeface="Calibri"/>
                <a:sym typeface="Calibri"/>
              </a:rPr>
              <a:t> 28</a:t>
            </a:r>
            <a:endParaRPr/>
          </a:p>
        </p:txBody>
      </p:sp>
      <p:sp>
        <p:nvSpPr>
          <p:cNvPr id="1237" name="Google Shape;1237;p131"/>
          <p:cNvSpPr txBox="1"/>
          <p:nvPr/>
        </p:nvSpPr>
        <p:spPr>
          <a:xfrm>
            <a:off x="2133600" y="3048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3, 8, 11, 19, 31 </a:t>
            </a:r>
            <a:endParaRPr/>
          </a:p>
        </p:txBody>
      </p:sp>
      <p:sp>
        <p:nvSpPr>
          <p:cNvPr id="1238" name="Google Shape;1238;p131"/>
          <p:cNvSpPr/>
          <p:nvPr/>
        </p:nvSpPr>
        <p:spPr>
          <a:xfrm>
            <a:off x="5867400" y="3048000"/>
            <a:ext cx="10668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9" name="Google Shape;1239;p131"/>
          <p:cNvSpPr/>
          <p:nvPr/>
        </p:nvSpPr>
        <p:spPr>
          <a:xfrm>
            <a:off x="1905000" y="3048000"/>
            <a:ext cx="10668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1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1245" name="Google Shape;1245;p1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What is the range?</a:t>
            </a:r>
            <a:endParaRPr/>
          </a:p>
        </p:txBody>
      </p:sp>
      <p:sp>
        <p:nvSpPr>
          <p:cNvPr id="1246" name="Google Shape;1246;p132"/>
          <p:cNvSpPr txBox="1"/>
          <p:nvPr/>
        </p:nvSpPr>
        <p:spPr>
          <a:xfrm>
            <a:off x="2133600" y="1905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23, 7, 9, 41, 19 </a:t>
            </a:r>
            <a:endParaRPr/>
          </a:p>
        </p:txBody>
      </p:sp>
      <p:sp>
        <p:nvSpPr>
          <p:cNvPr id="1247" name="Google Shape;1247;p132"/>
          <p:cNvSpPr txBox="1"/>
          <p:nvPr/>
        </p:nvSpPr>
        <p:spPr>
          <a:xfrm>
            <a:off x="2667000" y="4343400"/>
            <a:ext cx="3662363"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41 – 7 =</a:t>
            </a:r>
            <a:r>
              <a:rPr lang="en-US" sz="6000">
                <a:solidFill>
                  <a:schemeClr val="accent1"/>
                </a:solidFill>
                <a:latin typeface="Calibri"/>
                <a:ea typeface="Calibri"/>
                <a:cs typeface="Calibri"/>
                <a:sym typeface="Calibri"/>
              </a:rPr>
              <a:t> 34</a:t>
            </a:r>
            <a:endParaRPr/>
          </a:p>
        </p:txBody>
      </p:sp>
      <p:sp>
        <p:nvSpPr>
          <p:cNvPr id="1248" name="Google Shape;1248;p132"/>
          <p:cNvSpPr txBox="1"/>
          <p:nvPr/>
        </p:nvSpPr>
        <p:spPr>
          <a:xfrm>
            <a:off x="2133600" y="3048000"/>
            <a:ext cx="4946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7, 9, 23, 19, 41 </a:t>
            </a:r>
            <a:endParaRPr/>
          </a:p>
        </p:txBody>
      </p:sp>
      <p:sp>
        <p:nvSpPr>
          <p:cNvPr id="1249" name="Google Shape;1249;p132"/>
          <p:cNvSpPr/>
          <p:nvPr/>
        </p:nvSpPr>
        <p:spPr>
          <a:xfrm>
            <a:off x="5867400" y="3048000"/>
            <a:ext cx="10668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0" name="Google Shape;1250;p132"/>
          <p:cNvSpPr/>
          <p:nvPr/>
        </p:nvSpPr>
        <p:spPr>
          <a:xfrm>
            <a:off x="1905000" y="3048000"/>
            <a:ext cx="1066800" cy="1066800"/>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1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256" name="Google Shape;1256;p1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 If the prices o gold (per 10 gm) during a week are Rs 4,320,4,380,4,400 4,410, 4,390, 4,370,4,390. Find Range?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Merits and Demerits</a:t>
            </a:r>
            <a:endParaRPr/>
          </a:p>
        </p:txBody>
      </p:sp>
      <p:sp>
        <p:nvSpPr>
          <p:cNvPr id="1262" name="Google Shape;1262;p1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Merits</a:t>
            </a:r>
            <a:endParaRPr/>
          </a:p>
          <a:p>
            <a:pPr marL="342900" lvl="0" indent="-342900" algn="l" rtl="0">
              <a:spcBef>
                <a:spcPts val="640"/>
              </a:spcBef>
              <a:spcAft>
                <a:spcPts val="0"/>
              </a:spcAft>
              <a:buClr>
                <a:schemeClr val="dk1"/>
              </a:buClr>
              <a:buSzPts val="3200"/>
              <a:buChar char="•"/>
            </a:pPr>
            <a:r>
              <a:rPr lang="en-US"/>
              <a:t>It is simple to understand and easy to calculate.</a:t>
            </a:r>
            <a:endParaRPr/>
          </a:p>
          <a:p>
            <a:pPr marL="0" lvl="0" indent="0" algn="l" rtl="0">
              <a:spcBef>
                <a:spcPts val="640"/>
              </a:spcBef>
              <a:spcAft>
                <a:spcPts val="0"/>
              </a:spcAft>
              <a:buClr>
                <a:schemeClr val="dk1"/>
              </a:buClr>
              <a:buSzPts val="3200"/>
              <a:buNone/>
            </a:pPr>
            <a:r>
              <a:rPr lang="en-US"/>
              <a:t>Demerits</a:t>
            </a:r>
            <a:endParaRPr/>
          </a:p>
          <a:p>
            <a:pPr marL="342900" lvl="0" indent="-342900" algn="l" rtl="0">
              <a:spcBef>
                <a:spcPts val="640"/>
              </a:spcBef>
              <a:spcAft>
                <a:spcPts val="0"/>
              </a:spcAft>
              <a:buClr>
                <a:schemeClr val="dk1"/>
              </a:buClr>
              <a:buSzPts val="3200"/>
              <a:buChar char="•"/>
            </a:pPr>
            <a:r>
              <a:rPr lang="en-US"/>
              <a:t>Not based on entire data and gets easily affected by extreme values.</a:t>
            </a:r>
            <a:endParaRPr/>
          </a:p>
          <a:p>
            <a:pPr marL="342900" lvl="0" indent="-342900" algn="l" rtl="0">
              <a:spcBef>
                <a:spcPts val="640"/>
              </a:spcBef>
              <a:spcAft>
                <a:spcPts val="0"/>
              </a:spcAft>
              <a:buClr>
                <a:schemeClr val="dk1"/>
              </a:buClr>
              <a:buSzPts val="3200"/>
              <a:buChar char="•"/>
            </a:pPr>
            <a:r>
              <a:rPr lang="en-US"/>
              <a:t>Not suitable for further mathematical calculations.</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Quartile Deviation</a:t>
            </a:r>
            <a:endParaRPr/>
          </a:p>
        </p:txBody>
      </p:sp>
      <p:sp>
        <p:nvSpPr>
          <p:cNvPr id="1268" name="Google Shape;1268;p1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chemeClr val="dk1"/>
              </a:buClr>
              <a:buSzPct val="100000"/>
              <a:buNone/>
            </a:pPr>
            <a:r>
              <a:rPr lang="en-US"/>
              <a:t>The values (three in numbers) which divide the given data into four equal parts are knows as the quartiles Q1,Q2 and Q3. The first quartile (Q1) is the value of the (N/4)th observation(i.e. it has 25% of the observations below it and 75% of the observations above it and the third quartile (Q3) is the value of the (3N/4)th observation. Q2 divides the data into two equal parts and hence coincides with the median.</a:t>
            </a:r>
            <a:endParaRPr/>
          </a:p>
          <a:p>
            <a:pPr marL="0" lvl="0" indent="0" algn="l" rtl="0">
              <a:spcBef>
                <a:spcPts val="544"/>
              </a:spcBef>
              <a:spcAft>
                <a:spcPts val="0"/>
              </a:spcAft>
              <a:buClr>
                <a:schemeClr val="dk1"/>
              </a:buClr>
              <a:buSzPct val="100000"/>
              <a:buNone/>
            </a:pPr>
            <a:r>
              <a:rPr lang="en-US"/>
              <a:t>Q1 = Value of (N+1)/4 observation.</a:t>
            </a:r>
            <a:endParaRPr/>
          </a:p>
          <a:p>
            <a:pPr marL="0" lvl="0" indent="0" algn="l" rtl="0">
              <a:spcBef>
                <a:spcPts val="544"/>
              </a:spcBef>
              <a:spcAft>
                <a:spcPts val="0"/>
              </a:spcAft>
              <a:buClr>
                <a:schemeClr val="dk1"/>
              </a:buClr>
              <a:buSzPct val="100000"/>
              <a:buNone/>
            </a:pPr>
            <a:r>
              <a:rPr lang="en-US"/>
              <a:t>And Q3= Value of [3(N+1/4)]  observation.</a:t>
            </a:r>
            <a:endParaRPr/>
          </a:p>
          <a:p>
            <a:pPr marL="0" lvl="0" indent="0" algn="l" rtl="0">
              <a:spcBef>
                <a:spcPts val="544"/>
              </a:spcBef>
              <a:spcAft>
                <a:spcPts val="0"/>
              </a:spcAft>
              <a:buClr>
                <a:schemeClr val="dk1"/>
              </a:buClr>
              <a:buSzPct val="100000"/>
              <a:buNone/>
            </a:pPr>
            <a:r>
              <a:rPr lang="en-US"/>
              <a:t>Quartile Deviation = Q3-Q1/2</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274" name="Google Shape;1274;p1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Find the quartile deviation from the following data. 22,30,42,14,32,42,52, 50</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Merits and Demerits of Quartile Deviation</a:t>
            </a:r>
            <a:endParaRPr/>
          </a:p>
        </p:txBody>
      </p:sp>
      <p:sp>
        <p:nvSpPr>
          <p:cNvPr id="1280" name="Google Shape;1280;p1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a:t>Merits</a:t>
            </a:r>
            <a:endParaRPr/>
          </a:p>
          <a:p>
            <a:pPr marL="342900" lvl="0" indent="-342900" algn="l" rtl="0">
              <a:spcBef>
                <a:spcPts val="640"/>
              </a:spcBef>
              <a:spcAft>
                <a:spcPts val="0"/>
              </a:spcAft>
              <a:buClr>
                <a:schemeClr val="dk1"/>
              </a:buClr>
              <a:buSzPts val="3200"/>
              <a:buChar char="•"/>
            </a:pPr>
            <a:r>
              <a:rPr lang="en-US"/>
              <a:t>It is easy to understand and easy to calculate</a:t>
            </a:r>
            <a:endParaRPr/>
          </a:p>
          <a:p>
            <a:pPr marL="342900" lvl="0" indent="-342900" algn="l" rtl="0">
              <a:spcBef>
                <a:spcPts val="640"/>
              </a:spcBef>
              <a:spcAft>
                <a:spcPts val="0"/>
              </a:spcAft>
              <a:buClr>
                <a:schemeClr val="dk1"/>
              </a:buClr>
              <a:buSzPts val="3200"/>
              <a:buChar char="•"/>
            </a:pPr>
            <a:r>
              <a:rPr lang="en-US"/>
              <a:t>Based on 50% of the data as against the range.</a:t>
            </a:r>
            <a:endParaRPr/>
          </a:p>
          <a:p>
            <a:pPr marL="342900" lvl="0" indent="-342900" algn="l" rtl="0">
              <a:spcBef>
                <a:spcPts val="640"/>
              </a:spcBef>
              <a:spcAft>
                <a:spcPts val="0"/>
              </a:spcAft>
              <a:buClr>
                <a:schemeClr val="dk1"/>
              </a:buClr>
              <a:buSzPts val="3200"/>
              <a:buChar char="•"/>
            </a:pPr>
            <a:r>
              <a:rPr lang="en-US"/>
              <a:t>Not affected by extreme values</a:t>
            </a:r>
            <a:endParaRPr/>
          </a:p>
          <a:p>
            <a:pPr marL="0" lvl="0" indent="0" algn="l" rtl="0">
              <a:spcBef>
                <a:spcPts val="640"/>
              </a:spcBef>
              <a:spcAft>
                <a:spcPts val="0"/>
              </a:spcAft>
              <a:buClr>
                <a:schemeClr val="dk1"/>
              </a:buClr>
              <a:buSzPts val="3200"/>
              <a:buNone/>
            </a:pPr>
            <a:r>
              <a:rPr lang="en-US"/>
              <a:t>Demerits</a:t>
            </a:r>
            <a:endParaRPr/>
          </a:p>
          <a:p>
            <a:pPr marL="342900" lvl="0" indent="-342900" algn="l" rtl="0">
              <a:spcBef>
                <a:spcPts val="640"/>
              </a:spcBef>
              <a:spcAft>
                <a:spcPts val="0"/>
              </a:spcAft>
              <a:buClr>
                <a:schemeClr val="dk1"/>
              </a:buClr>
              <a:buSzPts val="3200"/>
              <a:buChar char="•"/>
            </a:pPr>
            <a:r>
              <a:rPr lang="en-US"/>
              <a:t>Not based on all observations</a:t>
            </a:r>
            <a:endParaRPr/>
          </a:p>
          <a:p>
            <a:pPr marL="342900" lvl="0" indent="-342900" algn="l" rtl="0">
              <a:spcBef>
                <a:spcPts val="640"/>
              </a:spcBef>
              <a:spcAft>
                <a:spcPts val="0"/>
              </a:spcAft>
              <a:buClr>
                <a:schemeClr val="dk1"/>
              </a:buClr>
              <a:buSzPts val="3200"/>
              <a:buChar char="•"/>
            </a:pPr>
            <a:r>
              <a:rPr lang="en-US"/>
              <a:t>It s not suitable for the further mathematical treatment.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Mean Deviation</a:t>
            </a:r>
            <a:endParaRPr/>
          </a:p>
        </p:txBody>
      </p:sp>
      <p:sp>
        <p:nvSpPr>
          <p:cNvPr id="1286" name="Google Shape;1286;p1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It is observed by taking the arithmetic mean of the absolute deviations of all the values from the average. Absolute deviation is obtained by ignoring the sign (+ or -) of the deviation, thus treating it is always as positive. Mean deviation is also known as Mean(absolute) deviation or average deviation. </a:t>
            </a:r>
            <a:endParaRPr/>
          </a:p>
          <a:p>
            <a:pPr marL="0" lvl="0" indent="0" algn="l" rtl="0">
              <a:spcBef>
                <a:spcPts val="640"/>
              </a:spcBef>
              <a:spcAft>
                <a:spcPts val="0"/>
              </a:spcAft>
              <a:buClr>
                <a:schemeClr val="dk1"/>
              </a:buClr>
              <a:buSzPts val="3200"/>
              <a:buNone/>
            </a:pPr>
            <a:r>
              <a:rPr lang="en-US"/>
              <a:t>Mean Deviation = summationǀdǀ/N</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292" name="Google Shape;1292;p1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 Find the mean deviation for the following data: 10, 8,12,14,17,11,9,11,12,16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u="sng"/>
          </a:p>
        </p:txBody>
      </p:sp>
      <p:sp>
        <p:nvSpPr>
          <p:cNvPr id="217" name="Google Shape;21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FF0000"/>
              </a:buClr>
              <a:buSzPts val="3200"/>
              <a:buNone/>
            </a:pPr>
            <a:r>
              <a:rPr lang="en-US" b="1">
                <a:solidFill>
                  <a:srgbClr val="FF0000"/>
                </a:solidFill>
              </a:rPr>
              <a:t>Statistics:</a:t>
            </a:r>
            <a:r>
              <a:rPr lang="en-US"/>
              <a:t> By “Statistics” we mean methods specially adapted to the collection, </a:t>
            </a:r>
            <a:r>
              <a:rPr lang="en-US" i="1"/>
              <a:t>analysis and interpretation of data</a:t>
            </a:r>
            <a:r>
              <a:rPr lang="en-US"/>
              <a:t> for making effective decisions in all functional areas of management.</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Merits and Demerits</a:t>
            </a:r>
            <a:endParaRPr/>
          </a:p>
        </p:txBody>
      </p:sp>
      <p:sp>
        <p:nvSpPr>
          <p:cNvPr id="1298" name="Google Shape;1298;p1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a:t>Merits</a:t>
            </a:r>
            <a:endParaRPr/>
          </a:p>
          <a:p>
            <a:pPr marL="342900" lvl="0" indent="-342900" algn="l" rtl="0">
              <a:spcBef>
                <a:spcPts val="592"/>
              </a:spcBef>
              <a:spcAft>
                <a:spcPts val="0"/>
              </a:spcAft>
              <a:buClr>
                <a:schemeClr val="dk1"/>
              </a:buClr>
              <a:buSzPct val="100000"/>
              <a:buChar char="•"/>
            </a:pPr>
            <a:r>
              <a:rPr lang="en-US"/>
              <a:t>Simple to understand and easy to calculate.</a:t>
            </a:r>
            <a:endParaRPr/>
          </a:p>
          <a:p>
            <a:pPr marL="342900" lvl="0" indent="-342900" algn="l" rtl="0">
              <a:spcBef>
                <a:spcPts val="592"/>
              </a:spcBef>
              <a:spcAft>
                <a:spcPts val="0"/>
              </a:spcAft>
              <a:buClr>
                <a:schemeClr val="dk1"/>
              </a:buClr>
              <a:buSzPct val="100000"/>
              <a:buChar char="•"/>
            </a:pPr>
            <a:r>
              <a:rPr lang="en-US"/>
              <a:t>Based on all observations</a:t>
            </a:r>
            <a:endParaRPr/>
          </a:p>
          <a:p>
            <a:pPr marL="342900" lvl="0" indent="-342900" algn="l" rtl="0">
              <a:spcBef>
                <a:spcPts val="592"/>
              </a:spcBef>
              <a:spcAft>
                <a:spcPts val="0"/>
              </a:spcAft>
              <a:buClr>
                <a:schemeClr val="dk1"/>
              </a:buClr>
              <a:buSzPct val="100000"/>
              <a:buChar char="•"/>
            </a:pPr>
            <a:r>
              <a:rPr lang="en-US"/>
              <a:t>Less affected by extreme values.</a:t>
            </a:r>
            <a:endParaRPr/>
          </a:p>
          <a:p>
            <a:pPr marL="0" lvl="0" indent="0" algn="l" rtl="0">
              <a:spcBef>
                <a:spcPts val="592"/>
              </a:spcBef>
              <a:spcAft>
                <a:spcPts val="0"/>
              </a:spcAft>
              <a:buClr>
                <a:schemeClr val="dk1"/>
              </a:buClr>
              <a:buSzPct val="100000"/>
              <a:buNone/>
            </a:pPr>
            <a:r>
              <a:rPr lang="en-US"/>
              <a:t>Demerits</a:t>
            </a:r>
            <a:endParaRPr/>
          </a:p>
          <a:p>
            <a:pPr marL="342900" lvl="0" indent="-342900" algn="l" rtl="0">
              <a:spcBef>
                <a:spcPts val="592"/>
              </a:spcBef>
              <a:spcAft>
                <a:spcPts val="0"/>
              </a:spcAft>
              <a:buClr>
                <a:schemeClr val="dk1"/>
              </a:buClr>
              <a:buSzPct val="100000"/>
              <a:buChar char="•"/>
            </a:pPr>
            <a:r>
              <a:rPr lang="en-US"/>
              <a:t>A non-algebric method as it ignores the signs of the deviations and hence not useful for further mathematical treatments.</a:t>
            </a:r>
            <a:endParaRPr/>
          </a:p>
          <a:p>
            <a:pPr marL="342900" lvl="0" indent="-342900" algn="l" rtl="0">
              <a:spcBef>
                <a:spcPts val="592"/>
              </a:spcBef>
              <a:spcAft>
                <a:spcPts val="0"/>
              </a:spcAft>
              <a:buClr>
                <a:schemeClr val="dk1"/>
              </a:buClr>
              <a:buSzPct val="100000"/>
              <a:buChar char="•"/>
            </a:pPr>
            <a:r>
              <a:rPr lang="en-US"/>
              <a:t>Rarely used for sociological studies.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1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Standard Deviation</a:t>
            </a:r>
            <a:endParaRPr/>
          </a:p>
        </p:txBody>
      </p:sp>
      <p:sp>
        <p:nvSpPr>
          <p:cNvPr id="1304" name="Google Shape;1304;p1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Standard deviation [denoted by a Greek alphabet sigma] is the most commonly used measure of dispersion.  It is defined as the positive square root of the arithmetic mean of the squares of the deviations of all the observations from their arithmetic mean.</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310" name="Google Shape;1310;p1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 Find the standard deviation of the following data. 12, 15,21,24,18,20,16,18.</a:t>
            </a: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1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Merits and Demerits</a:t>
            </a:r>
            <a:endParaRPr/>
          </a:p>
        </p:txBody>
      </p:sp>
      <p:sp>
        <p:nvSpPr>
          <p:cNvPr id="1316" name="Google Shape;1316;p1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Merits</a:t>
            </a:r>
            <a:endParaRPr/>
          </a:p>
          <a:p>
            <a:pPr marL="342900" lvl="0" indent="-342900" algn="l" rtl="0">
              <a:spcBef>
                <a:spcPts val="592"/>
              </a:spcBef>
              <a:spcAft>
                <a:spcPts val="0"/>
              </a:spcAft>
              <a:buClr>
                <a:schemeClr val="dk1"/>
              </a:buClr>
              <a:buSzPct val="100000"/>
              <a:buChar char="•"/>
            </a:pPr>
            <a:r>
              <a:rPr lang="en-US"/>
              <a:t>Based on all observations.</a:t>
            </a:r>
            <a:endParaRPr/>
          </a:p>
          <a:p>
            <a:pPr marL="342900" lvl="0" indent="-342900" algn="l" rtl="0">
              <a:spcBef>
                <a:spcPts val="592"/>
              </a:spcBef>
              <a:spcAft>
                <a:spcPts val="0"/>
              </a:spcAft>
              <a:buClr>
                <a:schemeClr val="dk1"/>
              </a:buClr>
              <a:buSzPct val="100000"/>
              <a:buChar char="•"/>
            </a:pPr>
            <a:r>
              <a:rPr lang="en-US"/>
              <a:t>Widely used for further mathematical treatment.</a:t>
            </a:r>
            <a:endParaRPr/>
          </a:p>
          <a:p>
            <a:pPr marL="0" lvl="0" indent="0" algn="l" rtl="0">
              <a:spcBef>
                <a:spcPts val="592"/>
              </a:spcBef>
              <a:spcAft>
                <a:spcPts val="0"/>
              </a:spcAft>
              <a:buClr>
                <a:schemeClr val="dk1"/>
              </a:buClr>
              <a:buSzPct val="100000"/>
              <a:buNone/>
            </a:pPr>
            <a:r>
              <a:rPr lang="en-US"/>
              <a:t>Demerit</a:t>
            </a:r>
            <a:endParaRPr/>
          </a:p>
          <a:p>
            <a:pPr marL="342900" lvl="0" indent="-342900" algn="l" rtl="0">
              <a:spcBef>
                <a:spcPts val="592"/>
              </a:spcBef>
              <a:spcAft>
                <a:spcPts val="0"/>
              </a:spcAft>
              <a:buClr>
                <a:schemeClr val="dk1"/>
              </a:buClr>
              <a:buSzPct val="100000"/>
              <a:buChar char="•"/>
            </a:pPr>
            <a:r>
              <a:rPr lang="en-US"/>
              <a:t>Difficult to  compute</a:t>
            </a:r>
            <a:endParaRPr/>
          </a:p>
          <a:p>
            <a:pPr marL="342900" lvl="0" indent="-342900" algn="l" rtl="0">
              <a:spcBef>
                <a:spcPts val="592"/>
              </a:spcBef>
              <a:spcAft>
                <a:spcPts val="0"/>
              </a:spcAft>
              <a:buClr>
                <a:schemeClr val="dk1"/>
              </a:buClr>
              <a:buSzPct val="100000"/>
              <a:buChar char="•"/>
            </a:pPr>
            <a:r>
              <a:rPr lang="en-US"/>
              <a:t>Gives greater weightage to the extreme values as squares of deviations of extreme values will be greater. However ,standard deviation is the best and the most powerful measure of dispersion like the arithmetic mean as average.</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1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Shape of Data</a:t>
            </a:r>
            <a:endParaRPr/>
          </a:p>
        </p:txBody>
      </p:sp>
      <p:sp>
        <p:nvSpPr>
          <p:cNvPr id="1323" name="Google Shape;1323;p144"/>
          <p:cNvSpPr txBox="1">
            <a:spLocks noGrp="1"/>
          </p:cNvSpPr>
          <p:nvPr>
            <p:ph type="body" idx="1"/>
          </p:nvPr>
        </p:nvSpPr>
        <p:spPr>
          <a:xfrm>
            <a:off x="566738" y="1752600"/>
            <a:ext cx="8577262" cy="4267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Skewness and kurtosis are statistics that describe the shape and symmetry of the distribution. These statistics are displayed with their standard errors.</a:t>
            </a:r>
            <a:endParaRPr dirty="0"/>
          </a:p>
          <a:p>
            <a:pPr marL="342900" lvl="0" indent="-139700" algn="l" rtl="0">
              <a:spcBef>
                <a:spcPts val="64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Char char="•"/>
            </a:pPr>
            <a:r>
              <a:rPr lang="en-US" dirty="0"/>
              <a:t>Shape of data is measured by </a:t>
            </a:r>
            <a:endParaRPr dirty="0"/>
          </a:p>
          <a:p>
            <a:pPr marL="742950" lvl="1" indent="-285750" algn="l" rtl="0">
              <a:spcBef>
                <a:spcPts val="560"/>
              </a:spcBef>
              <a:spcAft>
                <a:spcPts val="0"/>
              </a:spcAft>
              <a:buClr>
                <a:schemeClr val="dk1"/>
              </a:buClr>
              <a:buSzPts val="2800"/>
              <a:buChar char="–"/>
            </a:pPr>
            <a:r>
              <a:rPr lang="en-US" dirty="0"/>
              <a:t>Skewness </a:t>
            </a:r>
            <a:endParaRPr dirty="0"/>
          </a:p>
          <a:p>
            <a:pPr marL="742950" lvl="1" indent="-285750" algn="l" rtl="0">
              <a:spcBef>
                <a:spcPts val="560"/>
              </a:spcBef>
              <a:spcAft>
                <a:spcPts val="0"/>
              </a:spcAft>
              <a:buClr>
                <a:schemeClr val="dk1"/>
              </a:buClr>
              <a:buSzPts val="2800"/>
              <a:buChar char="–"/>
            </a:pPr>
            <a:r>
              <a:rPr lang="en-US" dirty="0"/>
              <a:t>Kurtosis</a:t>
            </a:r>
            <a:endParaRPr dirty="0"/>
          </a:p>
          <a:p>
            <a:pPr marL="342900" lvl="0" indent="-342900" algn="l" rtl="0">
              <a:spcBef>
                <a:spcPts val="640"/>
              </a:spcBef>
              <a:spcAft>
                <a:spcPts val="0"/>
              </a:spcAft>
              <a:buClr>
                <a:schemeClr val="dk1"/>
              </a:buClr>
              <a:buSzPts val="3200"/>
              <a:buFont typeface="Noto Sans Symbols"/>
              <a:buNone/>
            </a:pPr>
            <a:endParaRPr dirty="0"/>
          </a:p>
          <a:p>
            <a:pPr marL="342900" lvl="0" indent="-342900" algn="l" rtl="0">
              <a:spcBef>
                <a:spcPts val="640"/>
              </a:spcBef>
              <a:spcAft>
                <a:spcPts val="0"/>
              </a:spcAft>
              <a:buClr>
                <a:schemeClr val="dk1"/>
              </a:buClr>
              <a:buSzPts val="3200"/>
              <a:buFont typeface="Noto Sans Symbols"/>
              <a:buNone/>
            </a:pPr>
            <a:endParaRPr dirty="0"/>
          </a:p>
          <a:p>
            <a:pPr marL="742950" lvl="1" indent="-285750" algn="l" rtl="0">
              <a:spcBef>
                <a:spcPts val="560"/>
              </a:spcBef>
              <a:spcAft>
                <a:spcPts val="0"/>
              </a:spcAft>
              <a:buClr>
                <a:schemeClr val="dk1"/>
              </a:buClr>
              <a:buSzPts val="2800"/>
              <a:buFont typeface="Noto Sans Symbols"/>
              <a:buNone/>
            </a:pPr>
            <a:endParaRPr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45"/>
          <p:cNvSpPr txBox="1">
            <a:spLocks noGrp="1"/>
          </p:cNvSpPr>
          <p:nvPr>
            <p:ph type="ctrTitle"/>
          </p:nvPr>
        </p:nvSpPr>
        <p:spPr>
          <a:xfrm>
            <a:off x="971550" y="476250"/>
            <a:ext cx="7772400" cy="64928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US" sz="2800" u="sng"/>
              <a:t>The Shape of Distributions </a:t>
            </a:r>
            <a:endParaRPr/>
          </a:p>
        </p:txBody>
      </p:sp>
      <p:sp>
        <p:nvSpPr>
          <p:cNvPr id="1329" name="Google Shape;1329;p145"/>
          <p:cNvSpPr txBox="1"/>
          <p:nvPr/>
        </p:nvSpPr>
        <p:spPr>
          <a:xfrm>
            <a:off x="611188" y="1484313"/>
            <a:ext cx="7921625" cy="100647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Measures for skewness and kurtosis</a:t>
            </a:r>
            <a:endParaRPr/>
          </a:p>
          <a:p>
            <a:pPr marL="711200" marR="0" lvl="1" indent="-347663"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Measures for skewness and kurtosis tell us therfore more about a distribution</a:t>
            </a:r>
            <a:endParaRPr/>
          </a:p>
        </p:txBody>
      </p:sp>
      <p:sp>
        <p:nvSpPr>
          <p:cNvPr id="1330" name="Google Shape;1330;p145"/>
          <p:cNvSpPr txBox="1"/>
          <p:nvPr/>
        </p:nvSpPr>
        <p:spPr>
          <a:xfrm>
            <a:off x="611188" y="3716338"/>
            <a:ext cx="7921625" cy="2838450"/>
          </a:xfrm>
          <a:prstGeom prst="rect">
            <a:avLst/>
          </a:prstGeom>
          <a:noFill/>
          <a:ln>
            <a:noFill/>
          </a:ln>
        </p:spPr>
        <p:txBody>
          <a:bodyPr spcFirstLastPara="1" wrap="square" lIns="91425" tIns="45700" rIns="91425" bIns="45700" anchor="t" anchorCtr="0">
            <a:spAutoFit/>
          </a:bodyPr>
          <a:lstStyle/>
          <a:p>
            <a:pPr marL="711200" marR="0" lvl="1" indent="-347663"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Skewness and kurtosis of a normal distributed variable are zero and three, respectively</a:t>
            </a:r>
            <a:endParaRPr/>
          </a:p>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rPr>
              <a:t>Skewness:</a:t>
            </a:r>
            <a:endParaRPr/>
          </a:p>
          <a:p>
            <a:pPr marL="1081088" marR="0" lvl="2" indent="-166687"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a</a:t>
            </a:r>
            <a:r>
              <a:rPr lang="en-US" sz="1800" b="0" i="0" u="none" strike="noStrike" cap="none" baseline="-25000">
                <a:solidFill>
                  <a:schemeClr val="dk1"/>
                </a:solidFill>
                <a:latin typeface="Times New Roman"/>
                <a:ea typeface="Times New Roman"/>
                <a:cs typeface="Times New Roman"/>
                <a:sym typeface="Times New Roman"/>
              </a:rPr>
              <a:t>3</a:t>
            </a:r>
            <a:r>
              <a:rPr lang="en-US" sz="1800" b="0" i="0" u="none" strike="noStrike" cap="none">
                <a:solidFill>
                  <a:schemeClr val="dk1"/>
                </a:solidFill>
                <a:latin typeface="Times New Roman"/>
                <a:ea typeface="Times New Roman"/>
                <a:cs typeface="Times New Roman"/>
                <a:sym typeface="Times New Roman"/>
              </a:rPr>
              <a:t> &gt; 0 distribution skewed to the right/ positively skewed	</a:t>
            </a:r>
            <a:endParaRPr/>
          </a:p>
          <a:p>
            <a:pPr marL="1081088" marR="0" lvl="2" indent="-166687"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a</a:t>
            </a:r>
            <a:r>
              <a:rPr lang="en-US" sz="1800" b="0" i="0" u="none" strike="noStrike" cap="none" baseline="-25000">
                <a:solidFill>
                  <a:schemeClr val="dk1"/>
                </a:solidFill>
                <a:latin typeface="Times New Roman"/>
                <a:ea typeface="Times New Roman"/>
                <a:cs typeface="Times New Roman"/>
                <a:sym typeface="Times New Roman"/>
              </a:rPr>
              <a:t>3</a:t>
            </a:r>
            <a:r>
              <a:rPr lang="en-US" sz="1800" b="0" i="0" u="none" strike="noStrike" cap="none">
                <a:solidFill>
                  <a:schemeClr val="dk1"/>
                </a:solidFill>
                <a:latin typeface="Times New Roman"/>
                <a:ea typeface="Times New Roman"/>
                <a:cs typeface="Times New Roman"/>
                <a:sym typeface="Times New Roman"/>
              </a:rPr>
              <a:t> &lt; 0 distribution skewed to the left/ negatively skewed</a:t>
            </a:r>
            <a:endParaRPr/>
          </a:p>
          <a:p>
            <a:pPr marL="711200" marR="0" lvl="1" indent="-347663" algn="l" rtl="0">
              <a:spcBef>
                <a:spcPts val="0"/>
              </a:spcBef>
              <a:spcAft>
                <a:spcPts val="0"/>
              </a:spcAft>
              <a:buNone/>
            </a:pPr>
            <a:r>
              <a:rPr lang="en-US" sz="1800" b="0" i="0" u="sng" strike="noStrike" cap="none">
                <a:solidFill>
                  <a:schemeClr val="dk1"/>
                </a:solidFill>
                <a:latin typeface="Times New Roman"/>
                <a:ea typeface="Times New Roman"/>
                <a:cs typeface="Times New Roman"/>
                <a:sym typeface="Times New Roman"/>
              </a:rPr>
              <a:t>Kurtosis:</a:t>
            </a:r>
            <a:endParaRPr/>
          </a:p>
          <a:p>
            <a:pPr marL="1081088" marR="0" lvl="2" indent="-166687"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a</a:t>
            </a:r>
            <a:r>
              <a:rPr lang="en-US" sz="1800" b="0" i="0" u="none" strike="noStrike" cap="none" baseline="-25000">
                <a:solidFill>
                  <a:schemeClr val="dk1"/>
                </a:solidFill>
                <a:latin typeface="Times New Roman"/>
                <a:ea typeface="Times New Roman"/>
                <a:cs typeface="Times New Roman"/>
                <a:sym typeface="Times New Roman"/>
              </a:rPr>
              <a:t>4</a:t>
            </a:r>
            <a:r>
              <a:rPr lang="en-US" sz="1800" b="0" i="0" u="none" strike="noStrike" cap="none">
                <a:solidFill>
                  <a:schemeClr val="dk1"/>
                </a:solidFill>
                <a:latin typeface="Times New Roman"/>
                <a:ea typeface="Times New Roman"/>
                <a:cs typeface="Times New Roman"/>
                <a:sym typeface="Times New Roman"/>
              </a:rPr>
              <a:t> &gt; 3 thinner tails &amp;  higher peak than a normal distribution</a:t>
            </a:r>
            <a:endParaRPr/>
          </a:p>
          <a:p>
            <a:pPr marL="1081088" marR="0" lvl="2" indent="-166687"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a</a:t>
            </a:r>
            <a:r>
              <a:rPr lang="en-US" sz="1800" b="0" i="0" u="none" strike="noStrike" cap="none" baseline="-25000">
                <a:solidFill>
                  <a:schemeClr val="dk1"/>
                </a:solidFill>
                <a:latin typeface="Times New Roman"/>
                <a:ea typeface="Times New Roman"/>
                <a:cs typeface="Times New Roman"/>
                <a:sym typeface="Times New Roman"/>
              </a:rPr>
              <a:t>4</a:t>
            </a:r>
            <a:r>
              <a:rPr lang="en-US" sz="1800" b="0" i="0" u="none" strike="noStrike" cap="none">
                <a:solidFill>
                  <a:schemeClr val="dk1"/>
                </a:solidFill>
                <a:latin typeface="Times New Roman"/>
                <a:ea typeface="Times New Roman"/>
                <a:cs typeface="Times New Roman"/>
                <a:sym typeface="Times New Roman"/>
              </a:rPr>
              <a:t> &lt; 3 thicker tails &amp; lower peak compared to a normal distribution</a:t>
            </a:r>
            <a:endParaRPr sz="1800" b="0" i="0" u="none" strike="noStrike" cap="none">
              <a:solidFill>
                <a:schemeClr val="dk1"/>
              </a:solidFill>
              <a:latin typeface="Times New Roman"/>
              <a:ea typeface="Times New Roman"/>
              <a:cs typeface="Times New Roman"/>
              <a:sym typeface="Times New Roman"/>
            </a:endParaRPr>
          </a:p>
          <a:p>
            <a:pPr marL="711200" marR="0" lvl="1" indent="-347663"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For a meaningful and comparable measure of a4, the distribution should be symmetrical (hence again the need to have a normal distribution)</a:t>
            </a:r>
            <a:endParaRPr/>
          </a:p>
        </p:txBody>
      </p:sp>
      <p:graphicFrame>
        <p:nvGraphicFramePr>
          <p:cNvPr id="1331" name="Google Shape;1331;p145"/>
          <p:cNvGraphicFramePr/>
          <p:nvPr/>
        </p:nvGraphicFramePr>
        <p:xfrm>
          <a:off x="611188" y="2513013"/>
          <a:ext cx="3806825" cy="1060450"/>
        </p:xfrm>
        <a:graphic>
          <a:graphicData uri="http://schemas.openxmlformats.org/presentationml/2006/ole">
            <mc:AlternateContent xmlns:mc="http://schemas.openxmlformats.org/markup-compatibility/2006">
              <mc:Choice xmlns:v="urn:schemas-microsoft-com:vml" Requires="v">
                <p:oleObj r:id="rId3" imgW="3806825" imgH="1060450" progId="">
                  <p:embed/>
                </p:oleObj>
              </mc:Choice>
              <mc:Fallback>
                <p:oleObj r:id="rId3" imgW="3806825" imgH="1060450" progId="">
                  <p:embed/>
                  <p:pic>
                    <p:nvPicPr>
                      <p:cNvPr id="1331" name="Google Shape;1331;p145"/>
                      <p:cNvPicPr preferRelativeResize="0"/>
                      <p:nvPr/>
                    </p:nvPicPr>
                    <p:blipFill rotWithShape="1">
                      <a:blip r:embed="rId4">
                        <a:alphaModFix/>
                      </a:blip>
                      <a:srcRect/>
                      <a:stretch/>
                    </p:blipFill>
                    <p:spPr>
                      <a:xfrm>
                        <a:off x="611188" y="2513013"/>
                        <a:ext cx="3806825" cy="1060450"/>
                      </a:xfrm>
                      <a:prstGeom prst="rect">
                        <a:avLst/>
                      </a:prstGeom>
                      <a:solidFill>
                        <a:schemeClr val="dk2"/>
                      </a:solidFill>
                      <a:ln>
                        <a:noFill/>
                      </a:ln>
                    </p:spPr>
                  </p:pic>
                </p:oleObj>
              </mc:Fallback>
            </mc:AlternateContent>
          </a:graphicData>
        </a:graphic>
      </p:graphicFrame>
      <p:graphicFrame>
        <p:nvGraphicFramePr>
          <p:cNvPr id="1332" name="Google Shape;1332;p145"/>
          <p:cNvGraphicFramePr/>
          <p:nvPr/>
        </p:nvGraphicFramePr>
        <p:xfrm>
          <a:off x="4667250" y="2509838"/>
          <a:ext cx="3613150" cy="1063625"/>
        </p:xfrm>
        <a:graphic>
          <a:graphicData uri="http://schemas.openxmlformats.org/presentationml/2006/ole">
            <mc:AlternateContent xmlns:mc="http://schemas.openxmlformats.org/markup-compatibility/2006">
              <mc:Choice xmlns:v="urn:schemas-microsoft-com:vml" Requires="v">
                <p:oleObj r:id="rId5" imgW="3613150" imgH="1063625" progId="">
                  <p:embed/>
                </p:oleObj>
              </mc:Choice>
              <mc:Fallback>
                <p:oleObj r:id="rId5" imgW="3613150" imgH="1063625" progId="">
                  <p:embed/>
                  <p:pic>
                    <p:nvPicPr>
                      <p:cNvPr id="1332" name="Google Shape;1332;p145"/>
                      <p:cNvPicPr preferRelativeResize="0"/>
                      <p:nvPr/>
                    </p:nvPicPr>
                    <p:blipFill rotWithShape="1">
                      <a:blip r:embed="rId6">
                        <a:alphaModFix/>
                      </a:blip>
                      <a:srcRect/>
                      <a:stretch/>
                    </p:blipFill>
                    <p:spPr>
                      <a:xfrm>
                        <a:off x="4667250" y="2509838"/>
                        <a:ext cx="3613150" cy="1063625"/>
                      </a:xfrm>
                      <a:prstGeom prst="rect">
                        <a:avLst/>
                      </a:prstGeom>
                      <a:solidFill>
                        <a:schemeClr val="dk2"/>
                      </a:solidFill>
                      <a:ln>
                        <a:noFill/>
                      </a:ln>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146"/>
          <p:cNvSpPr txBox="1">
            <a:spLocks noGrp="1"/>
          </p:cNvSpPr>
          <p:nvPr>
            <p:ph type="title"/>
          </p:nvPr>
        </p:nvSpPr>
        <p:spPr>
          <a:xfrm>
            <a:off x="457200" y="152400"/>
            <a:ext cx="8229600" cy="7921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Measures of Skewness and Kurtosis</a:t>
            </a:r>
            <a:endParaRPr/>
          </a:p>
        </p:txBody>
      </p:sp>
      <p:sp>
        <p:nvSpPr>
          <p:cNvPr id="1339" name="Google Shape;1339;p146"/>
          <p:cNvSpPr txBox="1">
            <a:spLocks noGrp="1"/>
          </p:cNvSpPr>
          <p:nvPr>
            <p:ph type="body" idx="1"/>
          </p:nvPr>
        </p:nvSpPr>
        <p:spPr>
          <a:xfrm>
            <a:off x="381000" y="990600"/>
            <a:ext cx="8610600" cy="56388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800"/>
              <a:buChar char="•"/>
            </a:pPr>
            <a:r>
              <a:rPr lang="en-US" sz="2800"/>
              <a:t>A fundamental task in many statistical analyses is to characterize the </a:t>
            </a:r>
            <a:r>
              <a:rPr lang="en-US" sz="2800" b="1">
                <a:solidFill>
                  <a:schemeClr val="accent2"/>
                </a:solidFill>
              </a:rPr>
              <a:t>location</a:t>
            </a:r>
            <a:r>
              <a:rPr lang="en-US" sz="2800"/>
              <a:t> and </a:t>
            </a:r>
            <a:r>
              <a:rPr lang="en-US" sz="2800" b="1">
                <a:solidFill>
                  <a:schemeClr val="accent2"/>
                </a:solidFill>
              </a:rPr>
              <a:t>variability</a:t>
            </a:r>
            <a:r>
              <a:rPr lang="en-US" sz="2800"/>
              <a:t> of a data set (Measures of </a:t>
            </a:r>
            <a:r>
              <a:rPr lang="en-US" sz="2800" b="1">
                <a:solidFill>
                  <a:schemeClr val="hlink"/>
                </a:solidFill>
              </a:rPr>
              <a:t>central tendency</a:t>
            </a:r>
            <a:r>
              <a:rPr lang="en-US" sz="2800"/>
              <a:t> vs. measures of </a:t>
            </a:r>
            <a:r>
              <a:rPr lang="en-US" sz="2800" b="1">
                <a:solidFill>
                  <a:schemeClr val="hlink"/>
                </a:solidFill>
              </a:rPr>
              <a:t>dispersion)</a:t>
            </a:r>
            <a:endParaRPr/>
          </a:p>
          <a:p>
            <a:pPr marL="342900" lvl="0" indent="-342900" algn="l" rtl="0">
              <a:lnSpc>
                <a:spcPct val="110000"/>
              </a:lnSpc>
              <a:spcBef>
                <a:spcPts val="840"/>
              </a:spcBef>
              <a:spcAft>
                <a:spcPts val="0"/>
              </a:spcAft>
              <a:buClr>
                <a:schemeClr val="dk1"/>
              </a:buClr>
              <a:buSzPts val="2800"/>
              <a:buChar char="•"/>
            </a:pPr>
            <a:r>
              <a:rPr lang="en-US" sz="2800"/>
              <a:t>Both measures tell us nothing about the </a:t>
            </a:r>
            <a:r>
              <a:rPr lang="en-US" sz="2800" b="1">
                <a:solidFill>
                  <a:schemeClr val="accent2"/>
                </a:solidFill>
              </a:rPr>
              <a:t>shape</a:t>
            </a:r>
            <a:r>
              <a:rPr lang="en-US" sz="2800"/>
              <a:t> of the distribution</a:t>
            </a:r>
            <a:endParaRPr/>
          </a:p>
          <a:p>
            <a:pPr marL="342900" lvl="0" indent="-342900" algn="l" rtl="0">
              <a:lnSpc>
                <a:spcPct val="110000"/>
              </a:lnSpc>
              <a:spcBef>
                <a:spcPts val="840"/>
              </a:spcBef>
              <a:spcAft>
                <a:spcPts val="0"/>
              </a:spcAft>
              <a:buClr>
                <a:schemeClr val="dk1"/>
              </a:buClr>
              <a:buSzPts val="2800"/>
              <a:buChar char="•"/>
            </a:pPr>
            <a:r>
              <a:rPr lang="en-US" sz="2800"/>
              <a:t>A </a:t>
            </a:r>
            <a:r>
              <a:rPr lang="en-US" sz="2800" b="1">
                <a:solidFill>
                  <a:schemeClr val="accent2"/>
                </a:solidFill>
              </a:rPr>
              <a:t>further</a:t>
            </a:r>
            <a:r>
              <a:rPr lang="en-US" sz="2800"/>
              <a:t> characterization of the data includes </a:t>
            </a:r>
            <a:r>
              <a:rPr lang="en-US" sz="2800" b="1">
                <a:solidFill>
                  <a:schemeClr val="accent2"/>
                </a:solidFill>
              </a:rPr>
              <a:t>skewness</a:t>
            </a:r>
            <a:r>
              <a:rPr lang="en-US" sz="2800"/>
              <a:t> and </a:t>
            </a:r>
            <a:r>
              <a:rPr lang="en-US" sz="2800" b="1">
                <a:solidFill>
                  <a:schemeClr val="accent2"/>
                </a:solidFill>
              </a:rPr>
              <a:t>kurtosis</a:t>
            </a:r>
            <a:r>
              <a:rPr lang="en-US" sz="2800"/>
              <a:t> </a:t>
            </a:r>
            <a:endParaRPr/>
          </a:p>
          <a:p>
            <a:pPr marL="342900" lvl="0" indent="-342900" algn="l" rtl="0">
              <a:lnSpc>
                <a:spcPct val="110000"/>
              </a:lnSpc>
              <a:spcBef>
                <a:spcPts val="840"/>
              </a:spcBef>
              <a:spcAft>
                <a:spcPts val="0"/>
              </a:spcAft>
              <a:buClr>
                <a:schemeClr val="dk1"/>
              </a:buClr>
              <a:buSzPts val="2800"/>
              <a:buChar char="•"/>
            </a:pPr>
            <a:r>
              <a:rPr lang="en-US" sz="2800"/>
              <a:t>The </a:t>
            </a:r>
            <a:r>
              <a:rPr lang="en-US" sz="2800" b="1">
                <a:solidFill>
                  <a:schemeClr val="accent2"/>
                </a:solidFill>
              </a:rPr>
              <a:t>histogram</a:t>
            </a:r>
            <a:r>
              <a:rPr lang="en-US" sz="2800"/>
              <a:t> is an effective </a:t>
            </a:r>
            <a:r>
              <a:rPr lang="en-US" sz="2800" b="1">
                <a:solidFill>
                  <a:schemeClr val="accent2"/>
                </a:solidFill>
              </a:rPr>
              <a:t>graphical</a:t>
            </a:r>
            <a:r>
              <a:rPr lang="en-US" sz="2800"/>
              <a:t> technique for showing both the </a:t>
            </a:r>
            <a:r>
              <a:rPr lang="en-US" sz="2800" b="1">
                <a:solidFill>
                  <a:schemeClr val="hlink"/>
                </a:solidFill>
              </a:rPr>
              <a:t>skewness</a:t>
            </a:r>
            <a:r>
              <a:rPr lang="en-US" sz="2800"/>
              <a:t> and </a:t>
            </a:r>
            <a:r>
              <a:rPr lang="en-US" sz="2800" b="1">
                <a:solidFill>
                  <a:schemeClr val="hlink"/>
                </a:solidFill>
              </a:rPr>
              <a:t>kurtosis</a:t>
            </a:r>
            <a:r>
              <a:rPr lang="en-US" sz="2800"/>
              <a:t> of a data set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47"/>
          <p:cNvSpPr txBox="1">
            <a:spLocks noGrp="1"/>
          </p:cNvSpPr>
          <p:nvPr>
            <p:ph type="body" idx="1"/>
          </p:nvPr>
        </p:nvSpPr>
        <p:spPr>
          <a:xfrm>
            <a:off x="228600" y="1219200"/>
            <a:ext cx="8763000" cy="51816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accent2"/>
              </a:buClr>
              <a:buSzPts val="2800"/>
              <a:buChar char="•"/>
            </a:pPr>
            <a:r>
              <a:rPr lang="en-US" sz="2800" b="1">
                <a:solidFill>
                  <a:schemeClr val="accent2"/>
                </a:solidFill>
              </a:rPr>
              <a:t>Skewness</a:t>
            </a:r>
            <a:r>
              <a:rPr lang="en-US" sz="2800"/>
              <a:t> measures the degree of asymmetry exhibited by the data</a:t>
            </a:r>
            <a:endParaRPr/>
          </a:p>
          <a:p>
            <a:pPr marL="342900" lvl="0" indent="-165100" algn="l" rtl="0">
              <a:lnSpc>
                <a:spcPct val="110000"/>
              </a:lnSpc>
              <a:spcBef>
                <a:spcPts val="1120"/>
              </a:spcBef>
              <a:spcAft>
                <a:spcPts val="0"/>
              </a:spcAft>
              <a:buClr>
                <a:schemeClr val="dk1"/>
              </a:buClr>
              <a:buSzPts val="2800"/>
              <a:buNone/>
            </a:pPr>
            <a:endParaRPr sz="2800"/>
          </a:p>
          <a:p>
            <a:pPr marL="342900" lvl="0" indent="-165100" algn="l" rtl="0">
              <a:lnSpc>
                <a:spcPct val="110000"/>
              </a:lnSpc>
              <a:spcBef>
                <a:spcPts val="1120"/>
              </a:spcBef>
              <a:spcAft>
                <a:spcPts val="0"/>
              </a:spcAft>
              <a:buClr>
                <a:schemeClr val="dk1"/>
              </a:buClr>
              <a:buSzPts val="2800"/>
              <a:buNone/>
            </a:pPr>
            <a:endParaRPr sz="2800"/>
          </a:p>
          <a:p>
            <a:pPr marL="342900" lvl="0" indent="-165100" algn="l" rtl="0">
              <a:lnSpc>
                <a:spcPct val="110000"/>
              </a:lnSpc>
              <a:spcBef>
                <a:spcPts val="1120"/>
              </a:spcBef>
              <a:spcAft>
                <a:spcPts val="0"/>
              </a:spcAft>
              <a:buClr>
                <a:schemeClr val="dk1"/>
              </a:buClr>
              <a:buSzPts val="2800"/>
              <a:buNone/>
            </a:pPr>
            <a:endParaRPr sz="2800"/>
          </a:p>
          <a:p>
            <a:pPr marL="342900" lvl="0" indent="-342900" algn="l" rtl="0">
              <a:lnSpc>
                <a:spcPct val="110000"/>
              </a:lnSpc>
              <a:spcBef>
                <a:spcPts val="1120"/>
              </a:spcBef>
              <a:spcAft>
                <a:spcPts val="0"/>
              </a:spcAft>
              <a:buClr>
                <a:schemeClr val="dk1"/>
              </a:buClr>
              <a:buSzPts val="2800"/>
              <a:buChar char="•"/>
            </a:pPr>
            <a:r>
              <a:rPr lang="en-US" sz="2800"/>
              <a:t>If </a:t>
            </a:r>
            <a:r>
              <a:rPr lang="en-US" sz="2800" b="1">
                <a:solidFill>
                  <a:schemeClr val="accent2"/>
                </a:solidFill>
              </a:rPr>
              <a:t>skewness</a:t>
            </a:r>
            <a:r>
              <a:rPr lang="en-US" sz="2800"/>
              <a:t> equals zero, the histogram is </a:t>
            </a:r>
            <a:r>
              <a:rPr lang="en-US" sz="2800" b="1">
                <a:solidFill>
                  <a:schemeClr val="accent2"/>
                </a:solidFill>
              </a:rPr>
              <a:t>symmetric</a:t>
            </a:r>
            <a:r>
              <a:rPr lang="en-US" sz="2800"/>
              <a:t> about the mean</a:t>
            </a:r>
            <a:endParaRPr/>
          </a:p>
          <a:p>
            <a:pPr marL="342900" lvl="0" indent="-342900" algn="l" rtl="0">
              <a:lnSpc>
                <a:spcPct val="110000"/>
              </a:lnSpc>
              <a:spcBef>
                <a:spcPts val="1120"/>
              </a:spcBef>
              <a:spcAft>
                <a:spcPts val="0"/>
              </a:spcAft>
              <a:buClr>
                <a:schemeClr val="accent2"/>
              </a:buClr>
              <a:buSzPts val="2800"/>
              <a:buChar char="•"/>
            </a:pPr>
            <a:r>
              <a:rPr lang="en-US" sz="2800" b="1">
                <a:solidFill>
                  <a:schemeClr val="accent2"/>
                </a:solidFill>
              </a:rPr>
              <a:t>Positive</a:t>
            </a:r>
            <a:r>
              <a:rPr lang="en-US" sz="2800"/>
              <a:t> skewness vs </a:t>
            </a:r>
            <a:r>
              <a:rPr lang="en-US" sz="2800" b="1">
                <a:solidFill>
                  <a:schemeClr val="accent2"/>
                </a:solidFill>
              </a:rPr>
              <a:t>negative</a:t>
            </a:r>
            <a:r>
              <a:rPr lang="en-US" sz="2800"/>
              <a:t> skewness</a:t>
            </a:r>
            <a:endParaRPr/>
          </a:p>
          <a:p>
            <a:pPr marL="342900" lvl="0" indent="-165100" algn="l" rtl="0">
              <a:lnSpc>
                <a:spcPct val="110000"/>
              </a:lnSpc>
              <a:spcBef>
                <a:spcPts val="1120"/>
              </a:spcBef>
              <a:spcAft>
                <a:spcPts val="0"/>
              </a:spcAft>
              <a:buClr>
                <a:schemeClr val="dk1"/>
              </a:buClr>
              <a:buSzPts val="2800"/>
              <a:buNone/>
            </a:pPr>
            <a:endParaRPr sz="2800"/>
          </a:p>
        </p:txBody>
      </p:sp>
      <p:sp>
        <p:nvSpPr>
          <p:cNvPr id="1346" name="Google Shape;1346;p147"/>
          <p:cNvSpPr txBox="1">
            <a:spLocks noGrp="1"/>
          </p:cNvSpPr>
          <p:nvPr>
            <p:ph type="title"/>
          </p:nvPr>
        </p:nvSpPr>
        <p:spPr>
          <a:xfrm>
            <a:off x="533400" y="76200"/>
            <a:ext cx="82296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Further Moments – Skewness</a:t>
            </a:r>
            <a:endParaRPr/>
          </a:p>
        </p:txBody>
      </p:sp>
      <p:graphicFrame>
        <p:nvGraphicFramePr>
          <p:cNvPr id="1347" name="Google Shape;1347;p147"/>
          <p:cNvGraphicFramePr/>
          <p:nvPr>
            <p:extLst>
              <p:ext uri="{D42A27DB-BD31-4B8C-83A1-F6EECF244321}">
                <p14:modId xmlns:p14="http://schemas.microsoft.com/office/powerpoint/2010/main" val="2246990316"/>
              </p:ext>
            </p:extLst>
          </p:nvPr>
        </p:nvGraphicFramePr>
        <p:xfrm>
          <a:off x="1617133" y="1905000"/>
          <a:ext cx="5105400" cy="2112963"/>
        </p:xfrm>
        <a:graphic>
          <a:graphicData uri="http://schemas.openxmlformats.org/presentationml/2006/ole">
            <mc:AlternateContent xmlns:mc="http://schemas.openxmlformats.org/markup-compatibility/2006">
              <mc:Choice xmlns:v="urn:schemas-microsoft-com:vml" Requires="v">
                <p:oleObj r:id="rId3" imgW="5105400" imgH="2112963" progId="">
                  <p:embed/>
                </p:oleObj>
              </mc:Choice>
              <mc:Fallback>
                <p:oleObj r:id="rId3" imgW="5105400" imgH="2112963" progId="">
                  <p:embed/>
                  <p:pic>
                    <p:nvPicPr>
                      <p:cNvPr id="1347" name="Google Shape;1347;p147"/>
                      <p:cNvPicPr preferRelativeResize="0"/>
                      <p:nvPr/>
                    </p:nvPicPr>
                    <p:blipFill rotWithShape="1">
                      <a:blip r:embed="rId4">
                        <a:alphaModFix/>
                      </a:blip>
                      <a:srcRect/>
                      <a:stretch/>
                    </p:blipFill>
                    <p:spPr>
                      <a:xfrm>
                        <a:off x="1617133" y="1905000"/>
                        <a:ext cx="5105400" cy="2112963"/>
                      </a:xfrm>
                      <a:prstGeom prst="rect">
                        <a:avLst/>
                      </a:prstGeom>
                      <a:noFill/>
                      <a:ln>
                        <a:noFill/>
                      </a:ln>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48"/>
          <p:cNvSpPr txBox="1">
            <a:spLocks noGrp="1"/>
          </p:cNvSpPr>
          <p:nvPr>
            <p:ph type="title"/>
          </p:nvPr>
        </p:nvSpPr>
        <p:spPr>
          <a:xfrm>
            <a:off x="533400" y="457200"/>
            <a:ext cx="79248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Further Moments – Skewness</a:t>
            </a:r>
            <a:endParaRPr/>
          </a:p>
        </p:txBody>
      </p:sp>
      <p:graphicFrame>
        <p:nvGraphicFramePr>
          <p:cNvPr id="1354" name="Google Shape;1354;p148"/>
          <p:cNvGraphicFramePr/>
          <p:nvPr/>
        </p:nvGraphicFramePr>
        <p:xfrm>
          <a:off x="3505200" y="2057400"/>
          <a:ext cx="2276475" cy="2971800"/>
        </p:xfrm>
        <a:graphic>
          <a:graphicData uri="http://schemas.openxmlformats.org/presentationml/2006/ole">
            <mc:AlternateContent xmlns:mc="http://schemas.openxmlformats.org/markup-compatibility/2006">
              <mc:Choice xmlns:v="urn:schemas-microsoft-com:vml" Requires="v">
                <p:oleObj r:id="rId3" imgW="2276475" imgH="2971800" progId="PBrush">
                  <p:embed/>
                </p:oleObj>
              </mc:Choice>
              <mc:Fallback>
                <p:oleObj r:id="rId3" imgW="2276475" imgH="2971800" progId="PBrush">
                  <p:embed/>
                  <p:pic>
                    <p:nvPicPr>
                      <p:cNvPr id="1354" name="Google Shape;1354;p148"/>
                      <p:cNvPicPr preferRelativeResize="0"/>
                      <p:nvPr/>
                    </p:nvPicPr>
                    <p:blipFill rotWithShape="1">
                      <a:blip r:embed="rId4">
                        <a:alphaModFix/>
                      </a:blip>
                      <a:srcRect/>
                      <a:stretch/>
                    </p:blipFill>
                    <p:spPr>
                      <a:xfrm>
                        <a:off x="3505200" y="2057400"/>
                        <a:ext cx="2276475" cy="2971800"/>
                      </a:xfrm>
                      <a:prstGeom prst="rect">
                        <a:avLst/>
                      </a:prstGeom>
                      <a:noFill/>
                      <a:ln>
                        <a:noFill/>
                      </a:ln>
                    </p:spPr>
                  </p:pic>
                </p:oleObj>
              </mc:Fallback>
            </mc:AlternateContent>
          </a:graphicData>
        </a:graphic>
      </p:graphicFrame>
      <p:graphicFrame>
        <p:nvGraphicFramePr>
          <p:cNvPr id="1355" name="Google Shape;1355;p148"/>
          <p:cNvGraphicFramePr/>
          <p:nvPr/>
        </p:nvGraphicFramePr>
        <p:xfrm>
          <a:off x="762000" y="2133600"/>
          <a:ext cx="2386013" cy="2803525"/>
        </p:xfrm>
        <a:graphic>
          <a:graphicData uri="http://schemas.openxmlformats.org/presentationml/2006/ole">
            <mc:AlternateContent xmlns:mc="http://schemas.openxmlformats.org/markup-compatibility/2006">
              <mc:Choice xmlns:v="urn:schemas-microsoft-com:vml" Requires="v">
                <p:oleObj r:id="rId5" imgW="2386013" imgH="2803525" progId="PBrush">
                  <p:embed/>
                </p:oleObj>
              </mc:Choice>
              <mc:Fallback>
                <p:oleObj r:id="rId5" imgW="2386013" imgH="2803525" progId="PBrush">
                  <p:embed/>
                  <p:pic>
                    <p:nvPicPr>
                      <p:cNvPr id="1355" name="Google Shape;1355;p148"/>
                      <p:cNvPicPr preferRelativeResize="0"/>
                      <p:nvPr/>
                    </p:nvPicPr>
                    <p:blipFill rotWithShape="1">
                      <a:blip r:embed="rId6">
                        <a:alphaModFix/>
                      </a:blip>
                      <a:srcRect/>
                      <a:stretch/>
                    </p:blipFill>
                    <p:spPr>
                      <a:xfrm>
                        <a:off x="762000" y="2133600"/>
                        <a:ext cx="2386013" cy="2803525"/>
                      </a:xfrm>
                      <a:prstGeom prst="rect">
                        <a:avLst/>
                      </a:prstGeom>
                      <a:noFill/>
                      <a:ln>
                        <a:noFill/>
                      </a:ln>
                    </p:spPr>
                  </p:pic>
                </p:oleObj>
              </mc:Fallback>
            </mc:AlternateContent>
          </a:graphicData>
        </a:graphic>
      </p:graphicFrame>
      <p:graphicFrame>
        <p:nvGraphicFramePr>
          <p:cNvPr id="1356" name="Google Shape;1356;p148"/>
          <p:cNvGraphicFramePr/>
          <p:nvPr/>
        </p:nvGraphicFramePr>
        <p:xfrm>
          <a:off x="6172200" y="2185988"/>
          <a:ext cx="2366963" cy="2843212"/>
        </p:xfrm>
        <a:graphic>
          <a:graphicData uri="http://schemas.openxmlformats.org/presentationml/2006/ole">
            <mc:AlternateContent xmlns:mc="http://schemas.openxmlformats.org/markup-compatibility/2006">
              <mc:Choice xmlns:v="urn:schemas-microsoft-com:vml" Requires="v">
                <p:oleObj r:id="rId7" imgW="2366963" imgH="2843212" progId="PBrush">
                  <p:embed/>
                </p:oleObj>
              </mc:Choice>
              <mc:Fallback>
                <p:oleObj r:id="rId7" imgW="2366963" imgH="2843212" progId="PBrush">
                  <p:embed/>
                  <p:pic>
                    <p:nvPicPr>
                      <p:cNvPr id="1356" name="Google Shape;1356;p148"/>
                      <p:cNvPicPr preferRelativeResize="0"/>
                      <p:nvPr/>
                    </p:nvPicPr>
                    <p:blipFill rotWithShape="1">
                      <a:blip r:embed="rId8">
                        <a:alphaModFix/>
                      </a:blip>
                      <a:srcRect/>
                      <a:stretch/>
                    </p:blipFill>
                    <p:spPr>
                      <a:xfrm>
                        <a:off x="6172200" y="2185988"/>
                        <a:ext cx="2366963" cy="2843212"/>
                      </a:xfrm>
                      <a:prstGeom prst="rect">
                        <a:avLst/>
                      </a:prstGeom>
                      <a:noFill/>
                      <a:ln>
                        <a:noFill/>
                      </a:ln>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49"/>
          <p:cNvSpPr txBox="1">
            <a:spLocks noGrp="1"/>
          </p:cNvSpPr>
          <p:nvPr>
            <p:ph type="body" idx="1"/>
          </p:nvPr>
        </p:nvSpPr>
        <p:spPr>
          <a:xfrm>
            <a:off x="457200" y="1295400"/>
            <a:ext cx="8229600" cy="51054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accent2"/>
              </a:buClr>
              <a:buSzPts val="3200"/>
              <a:buChar char="•"/>
            </a:pPr>
            <a:r>
              <a:rPr lang="en-US" b="1">
                <a:solidFill>
                  <a:schemeClr val="accent2"/>
                </a:solidFill>
              </a:rPr>
              <a:t>Positive skewness</a:t>
            </a:r>
            <a:endParaRPr/>
          </a:p>
          <a:p>
            <a:pPr marL="742950" lvl="1" indent="-285750" algn="l" rtl="0">
              <a:lnSpc>
                <a:spcPct val="110000"/>
              </a:lnSpc>
              <a:spcBef>
                <a:spcPts val="1120"/>
              </a:spcBef>
              <a:spcAft>
                <a:spcPts val="0"/>
              </a:spcAft>
              <a:buClr>
                <a:schemeClr val="dk1"/>
              </a:buClr>
              <a:buSzPts val="2800"/>
              <a:buChar char="–"/>
            </a:pPr>
            <a:r>
              <a:rPr lang="en-US"/>
              <a:t>There are more observations below the mean than above it</a:t>
            </a:r>
            <a:endParaRPr/>
          </a:p>
          <a:p>
            <a:pPr marL="742950" lvl="1" indent="-285750" algn="l" rtl="0">
              <a:lnSpc>
                <a:spcPct val="110000"/>
              </a:lnSpc>
              <a:spcBef>
                <a:spcPts val="1120"/>
              </a:spcBef>
              <a:spcAft>
                <a:spcPts val="0"/>
              </a:spcAft>
              <a:buClr>
                <a:schemeClr val="dk1"/>
              </a:buClr>
              <a:buSzPts val="2800"/>
              <a:buChar char="–"/>
            </a:pPr>
            <a:r>
              <a:rPr lang="en-US"/>
              <a:t>When the mean is greater than the median</a:t>
            </a:r>
            <a:endParaRPr/>
          </a:p>
          <a:p>
            <a:pPr marL="342900" lvl="0" indent="-342900" algn="l" rtl="0">
              <a:lnSpc>
                <a:spcPct val="110000"/>
              </a:lnSpc>
              <a:spcBef>
                <a:spcPts val="1280"/>
              </a:spcBef>
              <a:spcAft>
                <a:spcPts val="0"/>
              </a:spcAft>
              <a:buClr>
                <a:schemeClr val="accent2"/>
              </a:buClr>
              <a:buSzPts val="3200"/>
              <a:buChar char="•"/>
            </a:pPr>
            <a:r>
              <a:rPr lang="en-US" b="1">
                <a:solidFill>
                  <a:schemeClr val="accent2"/>
                </a:solidFill>
              </a:rPr>
              <a:t>Negative skewness</a:t>
            </a:r>
            <a:endParaRPr/>
          </a:p>
          <a:p>
            <a:pPr marL="742950" lvl="1" indent="-285750" algn="l" rtl="0">
              <a:lnSpc>
                <a:spcPct val="110000"/>
              </a:lnSpc>
              <a:spcBef>
                <a:spcPts val="1120"/>
              </a:spcBef>
              <a:spcAft>
                <a:spcPts val="0"/>
              </a:spcAft>
              <a:buClr>
                <a:schemeClr val="dk1"/>
              </a:buClr>
              <a:buSzPts val="2800"/>
              <a:buChar char="–"/>
            </a:pPr>
            <a:r>
              <a:rPr lang="en-US"/>
              <a:t>There are a small number of low observations and a large number  of high ones</a:t>
            </a:r>
            <a:endParaRPr/>
          </a:p>
          <a:p>
            <a:pPr marL="742950" lvl="1" indent="-285750" algn="l" rtl="0">
              <a:lnSpc>
                <a:spcPct val="110000"/>
              </a:lnSpc>
              <a:spcBef>
                <a:spcPts val="1120"/>
              </a:spcBef>
              <a:spcAft>
                <a:spcPts val="0"/>
              </a:spcAft>
              <a:buClr>
                <a:schemeClr val="dk1"/>
              </a:buClr>
              <a:buSzPts val="2800"/>
              <a:buChar char="–"/>
            </a:pPr>
            <a:r>
              <a:rPr lang="en-US"/>
              <a:t>When the median is greater than the mean</a:t>
            </a:r>
            <a:endParaRPr/>
          </a:p>
        </p:txBody>
      </p:sp>
      <p:sp>
        <p:nvSpPr>
          <p:cNvPr id="1363" name="Google Shape;1363;p149"/>
          <p:cNvSpPr txBox="1">
            <a:spLocks noGrp="1"/>
          </p:cNvSpPr>
          <p:nvPr>
            <p:ph type="title"/>
          </p:nvPr>
        </p:nvSpPr>
        <p:spPr>
          <a:xfrm>
            <a:off x="457200" y="2286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Further Moments – Skewness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title"/>
          </p:nvPr>
        </p:nvSpPr>
        <p:spPr>
          <a:xfrm>
            <a:off x="228600" y="274638"/>
            <a:ext cx="84582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sp>
        <p:nvSpPr>
          <p:cNvPr id="223" name="Google Shape;223;p15"/>
          <p:cNvSpPr txBox="1">
            <a:spLocks noGrp="1"/>
          </p:cNvSpPr>
          <p:nvPr>
            <p:ph type="body" idx="1"/>
          </p:nvPr>
        </p:nvSpPr>
        <p:spPr>
          <a:xfrm>
            <a:off x="152400" y="1066800"/>
            <a:ext cx="88392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   Business Intelligence/Information Systems:</a:t>
            </a:r>
            <a:endParaRPr/>
          </a:p>
          <a:p>
            <a:pPr marL="342900" lvl="0" indent="-342900" algn="just" rtl="0">
              <a:spcBef>
                <a:spcPts val="640"/>
              </a:spcBef>
              <a:spcAft>
                <a:spcPts val="0"/>
              </a:spcAft>
              <a:buClr>
                <a:schemeClr val="dk1"/>
              </a:buClr>
              <a:buSzPts val="3200"/>
              <a:buNone/>
            </a:pPr>
            <a:r>
              <a:rPr lang="en-US">
                <a:latin typeface="Times New Roman"/>
                <a:ea typeface="Times New Roman"/>
                <a:cs typeface="Times New Roman"/>
                <a:sym typeface="Times New Roman"/>
              </a:rPr>
              <a:t>   The process of gathering information in the field of business. It can be described as the process of enhancing data into information and then into knowledge. Business intelligence is carried out to gain sustainable competitive advantage, and is a valuable core competence in some instances.</a:t>
            </a:r>
            <a:endParaRPr/>
          </a:p>
          <a:p>
            <a:pPr marL="342900" lvl="0" indent="-342900" algn="l" rtl="0">
              <a:spcBef>
                <a:spcPts val="640"/>
              </a:spcBef>
              <a:spcAft>
                <a:spcPts val="0"/>
              </a:spcAft>
              <a:buClr>
                <a:schemeClr val="dk1"/>
              </a:buClr>
              <a:buSzPts val="3200"/>
              <a:buNone/>
            </a:pPr>
            <a:endParaRPr b="1">
              <a:solidFill>
                <a:srgbClr val="FF0000"/>
              </a:solidFill>
            </a:endParaRPr>
          </a:p>
          <a:p>
            <a:pPr marL="342900" lvl="0" indent="-342900" algn="l" rtl="0">
              <a:spcBef>
                <a:spcPts val="640"/>
              </a:spcBef>
              <a:spcAft>
                <a:spcPts val="0"/>
              </a:spcAft>
              <a:buClr>
                <a:schemeClr val="dk1"/>
              </a:buClr>
              <a:buSzPts val="3200"/>
              <a:buNone/>
            </a:pPr>
            <a:endParaRPr b="1"/>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5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Further Moments – Kurtosis</a:t>
            </a:r>
            <a:endParaRPr/>
          </a:p>
        </p:txBody>
      </p:sp>
      <p:sp>
        <p:nvSpPr>
          <p:cNvPr id="1370" name="Google Shape;1370;p150"/>
          <p:cNvSpPr txBox="1">
            <a:spLocks noGrp="1"/>
          </p:cNvSpPr>
          <p:nvPr>
            <p:ph type="body" idx="1"/>
          </p:nvPr>
        </p:nvSpPr>
        <p:spPr>
          <a:xfrm>
            <a:off x="304800" y="1143000"/>
            <a:ext cx="8534400" cy="54864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5000"/>
              </a:lnSpc>
              <a:spcBef>
                <a:spcPts val="0"/>
              </a:spcBef>
              <a:spcAft>
                <a:spcPts val="0"/>
              </a:spcAft>
              <a:buClr>
                <a:schemeClr val="accent2"/>
              </a:buClr>
              <a:buSzPts val="2800"/>
              <a:buChar char="•"/>
            </a:pPr>
            <a:r>
              <a:rPr lang="en-US" sz="2800" b="1">
                <a:solidFill>
                  <a:schemeClr val="accent2"/>
                </a:solidFill>
              </a:rPr>
              <a:t>Kurtosis</a:t>
            </a:r>
            <a:r>
              <a:rPr lang="en-US" sz="2800"/>
              <a:t> measures how peaked the histogram is</a:t>
            </a:r>
            <a:endParaRPr/>
          </a:p>
          <a:p>
            <a:pPr marL="342900" lvl="0" indent="-165100" algn="l" rtl="0">
              <a:lnSpc>
                <a:spcPct val="115000"/>
              </a:lnSpc>
              <a:spcBef>
                <a:spcPts val="980"/>
              </a:spcBef>
              <a:spcAft>
                <a:spcPts val="0"/>
              </a:spcAft>
              <a:buClr>
                <a:schemeClr val="dk1"/>
              </a:buClr>
              <a:buSzPts val="2800"/>
              <a:buNone/>
            </a:pPr>
            <a:endParaRPr sz="2800" b="1">
              <a:solidFill>
                <a:schemeClr val="accent2"/>
              </a:solidFill>
            </a:endParaRPr>
          </a:p>
          <a:p>
            <a:pPr marL="342900" lvl="0" indent="-165100" algn="l" rtl="0">
              <a:lnSpc>
                <a:spcPct val="115000"/>
              </a:lnSpc>
              <a:spcBef>
                <a:spcPts val="980"/>
              </a:spcBef>
              <a:spcAft>
                <a:spcPts val="0"/>
              </a:spcAft>
              <a:buClr>
                <a:schemeClr val="dk1"/>
              </a:buClr>
              <a:buSzPts val="2800"/>
              <a:buNone/>
            </a:pPr>
            <a:endParaRPr sz="2800" b="1">
              <a:solidFill>
                <a:schemeClr val="accent2"/>
              </a:solidFill>
            </a:endParaRPr>
          </a:p>
          <a:p>
            <a:pPr marL="342900" lvl="0" indent="-165100" algn="l" rtl="0">
              <a:lnSpc>
                <a:spcPct val="115000"/>
              </a:lnSpc>
              <a:spcBef>
                <a:spcPts val="980"/>
              </a:spcBef>
              <a:spcAft>
                <a:spcPts val="0"/>
              </a:spcAft>
              <a:buClr>
                <a:schemeClr val="dk1"/>
              </a:buClr>
              <a:buSzPts val="2800"/>
              <a:buNone/>
            </a:pPr>
            <a:endParaRPr sz="2800" b="1">
              <a:solidFill>
                <a:schemeClr val="accent2"/>
              </a:solidFill>
            </a:endParaRPr>
          </a:p>
          <a:p>
            <a:pPr marL="342900" lvl="0" indent="-165100" algn="l" rtl="0">
              <a:lnSpc>
                <a:spcPct val="115000"/>
              </a:lnSpc>
              <a:spcBef>
                <a:spcPts val="980"/>
              </a:spcBef>
              <a:spcAft>
                <a:spcPts val="0"/>
              </a:spcAft>
              <a:buClr>
                <a:schemeClr val="dk1"/>
              </a:buClr>
              <a:buSzPts val="2800"/>
              <a:buNone/>
            </a:pPr>
            <a:endParaRPr sz="2800" b="1">
              <a:solidFill>
                <a:schemeClr val="accent2"/>
              </a:solidFill>
            </a:endParaRPr>
          </a:p>
          <a:p>
            <a:pPr marL="342900" lvl="0" indent="-342900" algn="l" rtl="0">
              <a:lnSpc>
                <a:spcPct val="115000"/>
              </a:lnSpc>
              <a:spcBef>
                <a:spcPts val="980"/>
              </a:spcBef>
              <a:spcAft>
                <a:spcPts val="0"/>
              </a:spcAft>
              <a:buClr>
                <a:schemeClr val="dk1"/>
              </a:buClr>
              <a:buSzPts val="2800"/>
              <a:buChar char="•"/>
            </a:pPr>
            <a:r>
              <a:rPr lang="en-US" sz="2800"/>
              <a:t>The </a:t>
            </a:r>
            <a:r>
              <a:rPr lang="en-US" sz="2800" b="1">
                <a:solidFill>
                  <a:schemeClr val="accent2"/>
                </a:solidFill>
              </a:rPr>
              <a:t>kurtosis</a:t>
            </a:r>
            <a:r>
              <a:rPr lang="en-US" sz="2800"/>
              <a:t> of a </a:t>
            </a:r>
            <a:r>
              <a:rPr lang="en-US" sz="2800" b="1">
                <a:solidFill>
                  <a:schemeClr val="hlink"/>
                </a:solidFill>
              </a:rPr>
              <a:t>normal distribution</a:t>
            </a:r>
            <a:r>
              <a:rPr lang="en-US" sz="2800"/>
              <a:t> is 0</a:t>
            </a:r>
            <a:endParaRPr/>
          </a:p>
          <a:p>
            <a:pPr marL="342900" lvl="0" indent="-342900" algn="l" rtl="0">
              <a:lnSpc>
                <a:spcPct val="115000"/>
              </a:lnSpc>
              <a:spcBef>
                <a:spcPts val="980"/>
              </a:spcBef>
              <a:spcAft>
                <a:spcPts val="0"/>
              </a:spcAft>
              <a:buClr>
                <a:schemeClr val="accent2"/>
              </a:buClr>
              <a:buSzPts val="2800"/>
              <a:buChar char="•"/>
            </a:pPr>
            <a:r>
              <a:rPr lang="en-US" sz="2800" b="1">
                <a:solidFill>
                  <a:schemeClr val="accent2"/>
                </a:solidFill>
              </a:rPr>
              <a:t>Kurtosis</a:t>
            </a:r>
            <a:r>
              <a:rPr lang="en-US" sz="2800"/>
              <a:t> characterizes the relative </a:t>
            </a:r>
            <a:r>
              <a:rPr lang="en-US" sz="2800" b="1">
                <a:solidFill>
                  <a:schemeClr val="accent2"/>
                </a:solidFill>
              </a:rPr>
              <a:t>peakedness</a:t>
            </a:r>
            <a:r>
              <a:rPr lang="en-US" sz="2800"/>
              <a:t> or </a:t>
            </a:r>
            <a:r>
              <a:rPr lang="en-US" sz="2800" b="1">
                <a:solidFill>
                  <a:schemeClr val="accent2"/>
                </a:solidFill>
              </a:rPr>
              <a:t>flatness</a:t>
            </a:r>
            <a:r>
              <a:rPr lang="en-US" sz="2800"/>
              <a:t> of a distribution compared to the normal distribution </a:t>
            </a:r>
            <a:endParaRPr sz="2800" b="1">
              <a:solidFill>
                <a:schemeClr val="accent2"/>
              </a:solidFill>
            </a:endParaRPr>
          </a:p>
        </p:txBody>
      </p:sp>
      <p:graphicFrame>
        <p:nvGraphicFramePr>
          <p:cNvPr id="1371" name="Google Shape;1371;p150"/>
          <p:cNvGraphicFramePr/>
          <p:nvPr/>
        </p:nvGraphicFramePr>
        <p:xfrm>
          <a:off x="1600200" y="1905000"/>
          <a:ext cx="5486400" cy="2090738"/>
        </p:xfrm>
        <a:graphic>
          <a:graphicData uri="http://schemas.openxmlformats.org/presentationml/2006/ole">
            <mc:AlternateContent xmlns:mc="http://schemas.openxmlformats.org/markup-compatibility/2006">
              <mc:Choice xmlns:v="urn:schemas-microsoft-com:vml" Requires="v">
                <p:oleObj r:id="rId3" imgW="5486400" imgH="2090738" progId="">
                  <p:embed/>
                </p:oleObj>
              </mc:Choice>
              <mc:Fallback>
                <p:oleObj r:id="rId3" imgW="5486400" imgH="2090738" progId="">
                  <p:embed/>
                  <p:pic>
                    <p:nvPicPr>
                      <p:cNvPr id="1371" name="Google Shape;1371;p150"/>
                      <p:cNvPicPr preferRelativeResize="0"/>
                      <p:nvPr/>
                    </p:nvPicPr>
                    <p:blipFill rotWithShape="1">
                      <a:blip r:embed="rId4">
                        <a:alphaModFix/>
                      </a:blip>
                      <a:srcRect/>
                      <a:stretch/>
                    </p:blipFill>
                    <p:spPr>
                      <a:xfrm>
                        <a:off x="1600200" y="1905000"/>
                        <a:ext cx="5486400" cy="2090738"/>
                      </a:xfrm>
                      <a:prstGeom prst="rect">
                        <a:avLst/>
                      </a:prstGeom>
                      <a:noFill/>
                      <a:ln>
                        <a:noFill/>
                      </a:ln>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151"/>
          <p:cNvSpPr txBox="1">
            <a:spLocks noGrp="1"/>
          </p:cNvSpPr>
          <p:nvPr>
            <p:ph type="title"/>
          </p:nvPr>
        </p:nvSpPr>
        <p:spPr>
          <a:xfrm>
            <a:off x="457200" y="1984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4000"/>
              <a:buFont typeface="Calibri"/>
              <a:buNone/>
            </a:pPr>
            <a:r>
              <a:rPr lang="en-US" sz="4000" b="1">
                <a:solidFill>
                  <a:schemeClr val="hlink"/>
                </a:solidFill>
              </a:rPr>
              <a:t>Further Moments – Kurtosis</a:t>
            </a:r>
            <a:endParaRPr/>
          </a:p>
        </p:txBody>
      </p:sp>
      <p:sp>
        <p:nvSpPr>
          <p:cNvPr id="1378" name="Google Shape;1378;p151"/>
          <p:cNvSpPr txBox="1">
            <a:spLocks noGrp="1"/>
          </p:cNvSpPr>
          <p:nvPr>
            <p:ph type="body" idx="1"/>
          </p:nvPr>
        </p:nvSpPr>
        <p:spPr>
          <a:xfrm>
            <a:off x="228600" y="1143000"/>
            <a:ext cx="8686800" cy="53340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accent2"/>
              </a:buClr>
              <a:buSzPts val="2800"/>
              <a:buChar char="•"/>
            </a:pPr>
            <a:r>
              <a:rPr lang="en-US" sz="2800" b="1">
                <a:solidFill>
                  <a:schemeClr val="accent2"/>
                </a:solidFill>
              </a:rPr>
              <a:t>Platykurtic</a:t>
            </a:r>
            <a:r>
              <a:rPr lang="en-US" sz="2800">
                <a:solidFill>
                  <a:schemeClr val="accent2"/>
                </a:solidFill>
              </a:rPr>
              <a:t>– </a:t>
            </a:r>
            <a:r>
              <a:rPr lang="en-US" sz="2800"/>
              <a:t>When the </a:t>
            </a:r>
            <a:r>
              <a:rPr lang="en-US" sz="2800" b="1">
                <a:solidFill>
                  <a:schemeClr val="hlink"/>
                </a:solidFill>
              </a:rPr>
              <a:t>kurtosis &lt; 0</a:t>
            </a:r>
            <a:r>
              <a:rPr lang="en-US" sz="2800"/>
              <a:t>, the frequencies throughout the curve are closer to be equal (i.e., the curve is more </a:t>
            </a:r>
            <a:r>
              <a:rPr lang="en-US" sz="2800" b="1">
                <a:solidFill>
                  <a:schemeClr val="hlink"/>
                </a:solidFill>
              </a:rPr>
              <a:t>flat</a:t>
            </a:r>
            <a:r>
              <a:rPr lang="en-US" sz="2800"/>
              <a:t> and </a:t>
            </a:r>
            <a:r>
              <a:rPr lang="en-US" sz="2800" b="1">
                <a:solidFill>
                  <a:schemeClr val="hlink"/>
                </a:solidFill>
              </a:rPr>
              <a:t>wide</a:t>
            </a:r>
            <a:r>
              <a:rPr lang="en-US" sz="2800"/>
              <a:t>) </a:t>
            </a:r>
            <a:endParaRPr sz="2800">
              <a:solidFill>
                <a:schemeClr val="accent2"/>
              </a:solidFill>
            </a:endParaRPr>
          </a:p>
          <a:p>
            <a:pPr marL="342900" lvl="0" indent="-342900" algn="l" rtl="0">
              <a:lnSpc>
                <a:spcPct val="110000"/>
              </a:lnSpc>
              <a:spcBef>
                <a:spcPts val="980"/>
              </a:spcBef>
              <a:spcAft>
                <a:spcPts val="0"/>
              </a:spcAft>
              <a:buClr>
                <a:schemeClr val="dk1"/>
              </a:buClr>
              <a:buSzPts val="2800"/>
              <a:buChar char="•"/>
            </a:pPr>
            <a:r>
              <a:rPr lang="en-US" sz="2800"/>
              <a:t>Thus, </a:t>
            </a:r>
            <a:r>
              <a:rPr lang="en-US" sz="2800" b="1">
                <a:solidFill>
                  <a:schemeClr val="accent2"/>
                </a:solidFill>
              </a:rPr>
              <a:t>negative kurtosis</a:t>
            </a:r>
            <a:r>
              <a:rPr lang="en-US" sz="2800"/>
              <a:t> indicates a relatively </a:t>
            </a:r>
            <a:r>
              <a:rPr lang="en-US" sz="2800" b="1">
                <a:solidFill>
                  <a:schemeClr val="accent2"/>
                </a:solidFill>
              </a:rPr>
              <a:t>flat</a:t>
            </a:r>
            <a:r>
              <a:rPr lang="en-US" sz="2800"/>
              <a:t> distribution</a:t>
            </a:r>
            <a:endParaRPr/>
          </a:p>
          <a:p>
            <a:pPr marL="342900" lvl="0" indent="-342900" algn="l" rtl="0">
              <a:lnSpc>
                <a:spcPct val="110000"/>
              </a:lnSpc>
              <a:spcBef>
                <a:spcPts val="980"/>
              </a:spcBef>
              <a:spcAft>
                <a:spcPts val="0"/>
              </a:spcAft>
              <a:buClr>
                <a:schemeClr val="accent2"/>
              </a:buClr>
              <a:buSzPts val="2800"/>
              <a:buChar char="•"/>
            </a:pPr>
            <a:r>
              <a:rPr lang="en-US" sz="2800" b="1">
                <a:solidFill>
                  <a:schemeClr val="accent2"/>
                </a:solidFill>
              </a:rPr>
              <a:t>Leptokurtic</a:t>
            </a:r>
            <a:r>
              <a:rPr lang="en-US" sz="2800">
                <a:solidFill>
                  <a:schemeClr val="accent2"/>
                </a:solidFill>
              </a:rPr>
              <a:t>– </a:t>
            </a:r>
            <a:r>
              <a:rPr lang="en-US" sz="2800"/>
              <a:t>When the </a:t>
            </a:r>
            <a:r>
              <a:rPr lang="en-US" sz="2800" b="1">
                <a:solidFill>
                  <a:schemeClr val="hlink"/>
                </a:solidFill>
              </a:rPr>
              <a:t>kurtosis &gt; 0</a:t>
            </a:r>
            <a:r>
              <a:rPr lang="en-US" sz="2800"/>
              <a:t>, there are high frequencies in only a small part of the curve (i.e, the curve is more </a:t>
            </a:r>
            <a:r>
              <a:rPr lang="en-US" sz="2800" b="1">
                <a:solidFill>
                  <a:schemeClr val="hlink"/>
                </a:solidFill>
              </a:rPr>
              <a:t>peaked</a:t>
            </a:r>
            <a:r>
              <a:rPr lang="en-US" sz="2800"/>
              <a:t>)</a:t>
            </a:r>
            <a:endParaRPr sz="2800">
              <a:solidFill>
                <a:schemeClr val="accent2"/>
              </a:solidFill>
            </a:endParaRPr>
          </a:p>
          <a:p>
            <a:pPr marL="342900" lvl="0" indent="-342900" algn="l" rtl="0">
              <a:lnSpc>
                <a:spcPct val="110000"/>
              </a:lnSpc>
              <a:spcBef>
                <a:spcPts val="980"/>
              </a:spcBef>
              <a:spcAft>
                <a:spcPts val="0"/>
              </a:spcAft>
              <a:buClr>
                <a:schemeClr val="dk1"/>
              </a:buClr>
              <a:buSzPts val="2800"/>
              <a:buChar char="•"/>
            </a:pPr>
            <a:r>
              <a:rPr lang="en-US" sz="2800"/>
              <a:t>Thus, </a:t>
            </a:r>
            <a:r>
              <a:rPr lang="en-US" sz="2800" b="1">
                <a:solidFill>
                  <a:schemeClr val="accent2"/>
                </a:solidFill>
              </a:rPr>
              <a:t>positive kurtosis</a:t>
            </a:r>
            <a:r>
              <a:rPr lang="en-US" sz="2800"/>
              <a:t> indicates a relatively </a:t>
            </a:r>
            <a:r>
              <a:rPr lang="en-US" sz="2800" b="1">
                <a:solidFill>
                  <a:schemeClr val="accent2"/>
                </a:solidFill>
              </a:rPr>
              <a:t>peaked</a:t>
            </a:r>
            <a:r>
              <a:rPr lang="en-US" sz="2800"/>
              <a:t> distribution</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152"/>
          <p:cNvSpPr/>
          <p:nvPr/>
        </p:nvSpPr>
        <p:spPr>
          <a:xfrm>
            <a:off x="304800" y="990600"/>
            <a:ext cx="8610600" cy="5715000"/>
          </a:xfrm>
          <a:prstGeom prst="rect">
            <a:avLst/>
          </a:prstGeom>
          <a:solidFill>
            <a:srgbClr val="99CC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385" name="Google Shape;1385;p152"/>
          <p:cNvGraphicFramePr/>
          <p:nvPr/>
        </p:nvGraphicFramePr>
        <p:xfrm>
          <a:off x="2438400" y="1143000"/>
          <a:ext cx="4248150" cy="2181225"/>
        </p:xfrm>
        <a:graphic>
          <a:graphicData uri="http://schemas.openxmlformats.org/presentationml/2006/ole">
            <mc:AlternateContent xmlns:mc="http://schemas.openxmlformats.org/markup-compatibility/2006">
              <mc:Choice xmlns:v="urn:schemas-microsoft-com:vml" Requires="v">
                <p:oleObj r:id="rId3" imgW="4248150" imgH="2181225" progId="PBrush">
                  <p:embed/>
                </p:oleObj>
              </mc:Choice>
              <mc:Fallback>
                <p:oleObj r:id="rId3" imgW="4248150" imgH="2181225" progId="PBrush">
                  <p:embed/>
                  <p:pic>
                    <p:nvPicPr>
                      <p:cNvPr id="1385" name="Google Shape;1385;p152"/>
                      <p:cNvPicPr preferRelativeResize="0"/>
                      <p:nvPr/>
                    </p:nvPicPr>
                    <p:blipFill rotWithShape="1">
                      <a:blip r:embed="rId4">
                        <a:alphaModFix/>
                      </a:blip>
                      <a:srcRect/>
                      <a:stretch/>
                    </p:blipFill>
                    <p:spPr>
                      <a:xfrm>
                        <a:off x="2438400" y="1143000"/>
                        <a:ext cx="4248150" cy="2181225"/>
                      </a:xfrm>
                      <a:prstGeom prst="rect">
                        <a:avLst/>
                      </a:prstGeom>
                      <a:noFill/>
                      <a:ln>
                        <a:noFill/>
                      </a:ln>
                    </p:spPr>
                  </p:pic>
                </p:oleObj>
              </mc:Fallback>
            </mc:AlternateContent>
          </a:graphicData>
        </a:graphic>
      </p:graphicFrame>
      <p:sp>
        <p:nvSpPr>
          <p:cNvPr id="1386" name="Google Shape;1386;p152"/>
          <p:cNvSpPr/>
          <p:nvPr/>
        </p:nvSpPr>
        <p:spPr>
          <a:xfrm>
            <a:off x="304800" y="3810000"/>
            <a:ext cx="8610600" cy="2468563"/>
          </a:xfrm>
          <a:prstGeom prst="rect">
            <a:avLst/>
          </a:prstGeom>
          <a:solidFill>
            <a:srgbClr val="99CCFF"/>
          </a:solid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 </a:t>
            </a:r>
            <a:r>
              <a:rPr lang="en-US" sz="2800" b="1">
                <a:solidFill>
                  <a:schemeClr val="accent2"/>
                </a:solidFill>
                <a:latin typeface="Calibri"/>
                <a:ea typeface="Calibri"/>
                <a:cs typeface="Calibri"/>
                <a:sym typeface="Calibri"/>
              </a:rPr>
              <a:t>Kurtosis</a:t>
            </a:r>
            <a:r>
              <a:rPr lang="en-US" sz="2800">
                <a:solidFill>
                  <a:schemeClr val="dk1"/>
                </a:solidFill>
                <a:latin typeface="Calibri"/>
                <a:ea typeface="Calibri"/>
                <a:cs typeface="Calibri"/>
                <a:sym typeface="Calibri"/>
              </a:rPr>
              <a:t> is based on the size of a distribution's tails. </a:t>
            </a:r>
            <a:endParaRPr/>
          </a:p>
          <a:p>
            <a:pPr marL="342900" marR="0" lvl="0" indent="-342900" algn="l" rtl="0">
              <a:spcBef>
                <a:spcPts val="560"/>
              </a:spcBef>
              <a:spcAft>
                <a:spcPts val="0"/>
              </a:spcAft>
              <a:buClr>
                <a:schemeClr val="accent2"/>
              </a:buClr>
              <a:buSzPts val="2800"/>
              <a:buFont typeface="Calibri"/>
              <a:buChar char="•"/>
            </a:pPr>
            <a:r>
              <a:rPr lang="en-US" sz="2800" b="1">
                <a:solidFill>
                  <a:schemeClr val="accent2"/>
                </a:solidFill>
                <a:latin typeface="Calibri"/>
                <a:ea typeface="Calibri"/>
                <a:cs typeface="Calibri"/>
                <a:sym typeface="Calibri"/>
              </a:rPr>
              <a:t>Negative</a:t>
            </a:r>
            <a:r>
              <a:rPr lang="en-US" sz="2800">
                <a:solidFill>
                  <a:schemeClr val="dk1"/>
                </a:solidFill>
                <a:latin typeface="Calibri"/>
                <a:ea typeface="Calibri"/>
                <a:cs typeface="Calibri"/>
                <a:sym typeface="Calibri"/>
              </a:rPr>
              <a:t> kurtosis (</a:t>
            </a:r>
            <a:r>
              <a:rPr lang="en-US" sz="2800" b="1">
                <a:solidFill>
                  <a:schemeClr val="accent2"/>
                </a:solidFill>
                <a:latin typeface="Calibri"/>
                <a:ea typeface="Calibri"/>
                <a:cs typeface="Calibri"/>
                <a:sym typeface="Calibri"/>
              </a:rPr>
              <a:t>platykurtic</a:t>
            </a:r>
            <a:r>
              <a:rPr lang="en-US" sz="2800">
                <a:solidFill>
                  <a:schemeClr val="dk1"/>
                </a:solidFill>
                <a:latin typeface="Calibri"/>
                <a:ea typeface="Calibri"/>
                <a:cs typeface="Calibri"/>
                <a:sym typeface="Calibri"/>
              </a:rPr>
              <a:t>) – distributions with short tails</a:t>
            </a:r>
            <a:endParaRPr/>
          </a:p>
          <a:p>
            <a:pPr marL="342900" marR="0" lvl="0" indent="-342900" algn="l" rtl="0">
              <a:spcBef>
                <a:spcPts val="560"/>
              </a:spcBef>
              <a:spcAft>
                <a:spcPts val="0"/>
              </a:spcAft>
              <a:buClr>
                <a:schemeClr val="accent2"/>
              </a:buClr>
              <a:buSzPts val="2800"/>
              <a:buFont typeface="Calibri"/>
              <a:buChar char="•"/>
            </a:pPr>
            <a:r>
              <a:rPr lang="en-US" sz="2800" b="1">
                <a:solidFill>
                  <a:schemeClr val="accent2"/>
                </a:solidFill>
                <a:latin typeface="Calibri"/>
                <a:ea typeface="Calibri"/>
                <a:cs typeface="Calibri"/>
                <a:sym typeface="Calibri"/>
              </a:rPr>
              <a:t>Positive</a:t>
            </a:r>
            <a:r>
              <a:rPr lang="en-US" sz="2800">
                <a:solidFill>
                  <a:schemeClr val="dk1"/>
                </a:solidFill>
                <a:latin typeface="Calibri"/>
                <a:ea typeface="Calibri"/>
                <a:cs typeface="Calibri"/>
                <a:sym typeface="Calibri"/>
              </a:rPr>
              <a:t> kurtosis (</a:t>
            </a:r>
            <a:r>
              <a:rPr lang="en-US" sz="2800" b="1">
                <a:solidFill>
                  <a:schemeClr val="accent2"/>
                </a:solidFill>
                <a:latin typeface="Calibri"/>
                <a:ea typeface="Calibri"/>
                <a:cs typeface="Calibri"/>
                <a:sym typeface="Calibri"/>
              </a:rPr>
              <a:t>leptokurtic</a:t>
            </a:r>
            <a:r>
              <a:rPr lang="en-US" sz="2800">
                <a:solidFill>
                  <a:schemeClr val="dk1"/>
                </a:solidFill>
                <a:latin typeface="Calibri"/>
                <a:ea typeface="Calibri"/>
                <a:cs typeface="Calibri"/>
                <a:sym typeface="Calibri"/>
              </a:rPr>
              <a:t>) – distributions with relatively long tails</a:t>
            </a:r>
            <a:endParaRPr/>
          </a:p>
        </p:txBody>
      </p:sp>
      <p:sp>
        <p:nvSpPr>
          <p:cNvPr id="1387" name="Google Shape;1387;p152"/>
          <p:cNvSpPr txBox="1">
            <a:spLocks noGrp="1"/>
          </p:cNvSpPr>
          <p:nvPr>
            <p:ph type="title"/>
          </p:nvPr>
        </p:nvSpPr>
        <p:spPr>
          <a:xfrm>
            <a:off x="457200" y="76200"/>
            <a:ext cx="82296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Further Moments – Kurtosis</a:t>
            </a:r>
            <a:endParaRPr/>
          </a:p>
        </p:txBody>
      </p:sp>
      <p:sp>
        <p:nvSpPr>
          <p:cNvPr id="1388" name="Google Shape;1388;p152"/>
          <p:cNvSpPr txBox="1"/>
          <p:nvPr/>
        </p:nvSpPr>
        <p:spPr>
          <a:xfrm>
            <a:off x="6934200" y="1524000"/>
            <a:ext cx="15748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leptokurtic</a:t>
            </a:r>
            <a:endParaRPr/>
          </a:p>
        </p:txBody>
      </p:sp>
      <p:sp>
        <p:nvSpPr>
          <p:cNvPr id="1389" name="Google Shape;1389;p152"/>
          <p:cNvSpPr txBox="1"/>
          <p:nvPr/>
        </p:nvSpPr>
        <p:spPr>
          <a:xfrm>
            <a:off x="533400" y="1371600"/>
            <a:ext cx="15573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platykurtic</a:t>
            </a:r>
            <a:endParaRPr/>
          </a:p>
        </p:txBody>
      </p:sp>
      <p:cxnSp>
        <p:nvCxnSpPr>
          <p:cNvPr id="1390" name="Google Shape;1390;p152"/>
          <p:cNvCxnSpPr/>
          <p:nvPr/>
        </p:nvCxnSpPr>
        <p:spPr>
          <a:xfrm rot="10800000">
            <a:off x="2057400" y="1828800"/>
            <a:ext cx="1066800" cy="457200"/>
          </a:xfrm>
          <a:prstGeom prst="straightConnector1">
            <a:avLst/>
          </a:prstGeom>
          <a:noFill/>
          <a:ln w="9525" cap="flat" cmpd="sng">
            <a:solidFill>
              <a:schemeClr val="dk1"/>
            </a:solidFill>
            <a:prstDash val="solid"/>
            <a:round/>
            <a:headEnd type="none" w="med" len="med"/>
            <a:tailEnd type="triangle" w="med" len="med"/>
          </a:ln>
        </p:spPr>
      </p:cxnSp>
      <p:cxnSp>
        <p:nvCxnSpPr>
          <p:cNvPr id="1391" name="Google Shape;1391;p152"/>
          <p:cNvCxnSpPr/>
          <p:nvPr/>
        </p:nvCxnSpPr>
        <p:spPr>
          <a:xfrm rot="10800000" flipH="1">
            <a:off x="5257800" y="1752600"/>
            <a:ext cx="1600200" cy="4572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1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hlink"/>
              </a:buClr>
              <a:buSzPts val="3600"/>
              <a:buFont typeface="Calibri"/>
              <a:buNone/>
            </a:pPr>
            <a:r>
              <a:rPr lang="en-US" sz="3600" b="1">
                <a:solidFill>
                  <a:schemeClr val="hlink"/>
                </a:solidFill>
              </a:rPr>
              <a:t>Why Do We Need Kurtosis?</a:t>
            </a:r>
            <a:endParaRPr/>
          </a:p>
        </p:txBody>
      </p:sp>
      <p:sp>
        <p:nvSpPr>
          <p:cNvPr id="1398" name="Google Shape;1398;p153"/>
          <p:cNvSpPr txBox="1">
            <a:spLocks noGrp="1"/>
          </p:cNvSpPr>
          <p:nvPr>
            <p:ph type="body" idx="1"/>
          </p:nvPr>
        </p:nvSpPr>
        <p:spPr>
          <a:xfrm>
            <a:off x="304800" y="4648200"/>
            <a:ext cx="8534400" cy="1600200"/>
          </a:xfrm>
          <a:prstGeom prst="rect">
            <a:avLst/>
          </a:prstGeom>
          <a:solidFill>
            <a:srgbClr val="99CCFF"/>
          </a:solid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dk1"/>
              </a:buClr>
              <a:buSzPts val="2800"/>
              <a:buChar char="•"/>
            </a:pPr>
            <a:r>
              <a:rPr lang="en-US" sz="2800"/>
              <a:t>These two distributions have the same </a:t>
            </a:r>
            <a:r>
              <a:rPr lang="en-US" sz="2800" b="1">
                <a:solidFill>
                  <a:schemeClr val="accent2"/>
                </a:solidFill>
              </a:rPr>
              <a:t>variance</a:t>
            </a:r>
            <a:r>
              <a:rPr lang="en-US" sz="2800"/>
              <a:t>, approximately the same </a:t>
            </a:r>
            <a:r>
              <a:rPr lang="en-US" sz="2800" b="1">
                <a:solidFill>
                  <a:schemeClr val="accent2"/>
                </a:solidFill>
              </a:rPr>
              <a:t>skew</a:t>
            </a:r>
            <a:r>
              <a:rPr lang="en-US" sz="2800"/>
              <a:t>, but </a:t>
            </a:r>
            <a:r>
              <a:rPr lang="en-US" sz="2800" b="1">
                <a:solidFill>
                  <a:schemeClr val="hlink"/>
                </a:solidFill>
              </a:rPr>
              <a:t>differ</a:t>
            </a:r>
            <a:r>
              <a:rPr lang="en-US" sz="2800"/>
              <a:t> markedly in </a:t>
            </a:r>
            <a:r>
              <a:rPr lang="en-US" sz="2800" b="1">
                <a:solidFill>
                  <a:schemeClr val="accent2"/>
                </a:solidFill>
              </a:rPr>
              <a:t>kurtosis</a:t>
            </a:r>
            <a:r>
              <a:rPr lang="en-US" sz="2800"/>
              <a:t>.</a:t>
            </a:r>
            <a:endParaRPr/>
          </a:p>
        </p:txBody>
      </p:sp>
      <p:pic>
        <p:nvPicPr>
          <p:cNvPr id="1399" name="Google Shape;1399;p153"/>
          <p:cNvPicPr preferRelativeResize="0"/>
          <p:nvPr/>
        </p:nvPicPr>
        <p:blipFill rotWithShape="1">
          <a:blip r:embed="rId3">
            <a:alphaModFix/>
          </a:blip>
          <a:srcRect/>
          <a:stretch/>
        </p:blipFill>
        <p:spPr>
          <a:xfrm>
            <a:off x="228600" y="1981200"/>
            <a:ext cx="8458200" cy="2084388"/>
          </a:xfrm>
          <a:prstGeom prst="rect">
            <a:avLst/>
          </a:prstGeom>
          <a:noFill/>
          <a:ln>
            <a:noFill/>
          </a:ln>
        </p:spPr>
      </p:pic>
      <p:sp>
        <p:nvSpPr>
          <p:cNvPr id="1400" name="Google Shape;1400;p153"/>
          <p:cNvSpPr txBox="1"/>
          <p:nvPr/>
        </p:nvSpPr>
        <p:spPr>
          <a:xfrm>
            <a:off x="2457450" y="6324600"/>
            <a:ext cx="44005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Source: http://davidmlane.com/hyperstat/A53638.html</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06" name="Google Shape;1406;p1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ctr" rtl="0">
              <a:spcBef>
                <a:spcPts val="640"/>
              </a:spcBef>
              <a:spcAft>
                <a:spcPts val="0"/>
              </a:spcAft>
              <a:buClr>
                <a:srgbClr val="FF0000"/>
              </a:buClr>
              <a:buSzPts val="3200"/>
              <a:buNone/>
            </a:pPr>
            <a:r>
              <a:rPr lang="en-US" b="1" u="sng">
                <a:solidFill>
                  <a:srgbClr val="FF0000"/>
                </a:solidFill>
              </a:rPr>
              <a:t>SAMPLE QUESTIONNAIRE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12" name="Google Shape;1412;p155"/>
          <p:cNvSpPr txBox="1">
            <a:spLocks noGrp="1"/>
          </p:cNvSpPr>
          <p:nvPr>
            <p:ph type="body" idx="1"/>
          </p:nvPr>
        </p:nvSpPr>
        <p:spPr>
          <a:xfrm>
            <a:off x="152400" y="1600200"/>
            <a:ext cx="85344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None/>
            </a:pPr>
            <a:r>
              <a:rPr lang="en-US" sz="1800" b="1"/>
              <a:t>A soft Drink concentrate manufacturer  ( For example Rasna’s Manufacturer) wants to know about the following.</a:t>
            </a:r>
            <a:endParaRPr/>
          </a:p>
          <a:p>
            <a:pPr marL="342900" lvl="0" indent="-254000" algn="l" rtl="0">
              <a:spcBef>
                <a:spcPts val="280"/>
              </a:spcBef>
              <a:spcAft>
                <a:spcPts val="0"/>
              </a:spcAft>
              <a:buClr>
                <a:schemeClr val="dk1"/>
              </a:buClr>
              <a:buSzPts val="1400"/>
              <a:buNone/>
            </a:pPr>
            <a:endParaRPr sz="1400"/>
          </a:p>
          <a:p>
            <a:pPr marL="514350" lvl="0" indent="-514350" algn="l" rtl="0">
              <a:spcBef>
                <a:spcPts val="360"/>
              </a:spcBef>
              <a:spcAft>
                <a:spcPts val="0"/>
              </a:spcAft>
              <a:buClr>
                <a:srgbClr val="FF0000"/>
              </a:buClr>
              <a:buSzPts val="1800"/>
              <a:buAutoNum type="arabicPeriod"/>
            </a:pPr>
            <a:r>
              <a:rPr lang="en-US" sz="1800" b="1">
                <a:solidFill>
                  <a:srgbClr val="FF0000"/>
                </a:solidFill>
              </a:rPr>
              <a:t>Demographic Profile of users versus non-users of soft drink concentrates. </a:t>
            </a:r>
            <a:endParaRPr/>
          </a:p>
          <a:p>
            <a:pPr marL="514350" lvl="0" indent="-514350" algn="l" rtl="0">
              <a:spcBef>
                <a:spcPts val="360"/>
              </a:spcBef>
              <a:spcAft>
                <a:spcPts val="0"/>
              </a:spcAft>
              <a:buClr>
                <a:srgbClr val="FF0000"/>
              </a:buClr>
              <a:buSzPts val="1800"/>
              <a:buAutoNum type="arabicPeriod"/>
            </a:pPr>
            <a:r>
              <a:rPr lang="en-US" sz="1800" b="1">
                <a:solidFill>
                  <a:srgbClr val="FF0000"/>
                </a:solidFill>
              </a:rPr>
              <a:t>Among Users.</a:t>
            </a:r>
            <a:endParaRPr/>
          </a:p>
          <a:p>
            <a:pPr marL="514350" lvl="0" indent="-514350" algn="l" rtl="0">
              <a:spcBef>
                <a:spcPts val="360"/>
              </a:spcBef>
              <a:spcAft>
                <a:spcPts val="0"/>
              </a:spcAft>
              <a:buClr>
                <a:schemeClr val="dk1"/>
              </a:buClr>
              <a:buSzPts val="1800"/>
              <a:buNone/>
            </a:pPr>
            <a:r>
              <a:rPr lang="en-US" sz="1800"/>
              <a:t> a) the preference of liquid concentrate Vs Powder</a:t>
            </a:r>
            <a:endParaRPr/>
          </a:p>
          <a:p>
            <a:pPr marL="514350" lvl="0" indent="-514350" algn="l" rtl="0">
              <a:spcBef>
                <a:spcPts val="360"/>
              </a:spcBef>
              <a:spcAft>
                <a:spcPts val="0"/>
              </a:spcAft>
              <a:buClr>
                <a:schemeClr val="dk1"/>
              </a:buClr>
              <a:buSzPts val="1800"/>
              <a:buNone/>
            </a:pPr>
            <a:r>
              <a:rPr lang="en-US" sz="1800"/>
              <a:t>  b)  Preference for powder with sugar  added , versus power with no added sugar</a:t>
            </a:r>
            <a:endParaRPr/>
          </a:p>
          <a:p>
            <a:pPr marL="514350" lvl="0" indent="-514350" algn="l" rtl="0">
              <a:spcBef>
                <a:spcPts val="360"/>
              </a:spcBef>
              <a:spcAft>
                <a:spcPts val="0"/>
              </a:spcAft>
              <a:buClr>
                <a:schemeClr val="dk1"/>
              </a:buClr>
              <a:buSzPts val="1800"/>
              <a:buNone/>
            </a:pPr>
            <a:r>
              <a:rPr lang="en-US" sz="1800"/>
              <a:t>  c)  Occasion of use by self</a:t>
            </a:r>
            <a:endParaRPr/>
          </a:p>
          <a:p>
            <a:pPr marL="514350" lvl="0" indent="-514350" algn="l" rtl="0">
              <a:spcBef>
                <a:spcPts val="360"/>
              </a:spcBef>
              <a:spcAft>
                <a:spcPts val="0"/>
              </a:spcAft>
              <a:buClr>
                <a:schemeClr val="dk1"/>
              </a:buClr>
              <a:buSzPts val="1800"/>
              <a:buNone/>
            </a:pPr>
            <a:r>
              <a:rPr lang="en-US" sz="1800"/>
              <a:t>   d) Whether served to Guests</a:t>
            </a:r>
            <a:endParaRPr/>
          </a:p>
          <a:p>
            <a:pPr marL="514350" lvl="0" indent="-514350" algn="l" rtl="0">
              <a:spcBef>
                <a:spcPts val="360"/>
              </a:spcBef>
              <a:spcAft>
                <a:spcPts val="0"/>
              </a:spcAft>
              <a:buClr>
                <a:schemeClr val="dk1"/>
              </a:buClr>
              <a:buSzPts val="1800"/>
              <a:buNone/>
            </a:pPr>
            <a:r>
              <a:rPr lang="en-US" sz="1800"/>
              <a:t>  e)  Rating on convenience , taste ,price and availability</a:t>
            </a:r>
            <a:endParaRPr/>
          </a:p>
          <a:p>
            <a:pPr marL="514350" lvl="0" indent="-514350" algn="l" rtl="0">
              <a:spcBef>
                <a:spcPts val="360"/>
              </a:spcBef>
              <a:spcAft>
                <a:spcPts val="0"/>
              </a:spcAft>
              <a:buClr>
                <a:schemeClr val="dk1"/>
              </a:buClr>
              <a:buSzPts val="1800"/>
              <a:buNone/>
            </a:pPr>
            <a:r>
              <a:rPr lang="en-US" sz="1800"/>
              <a:t>   f) Brand Preferred among soft drink concentrates.</a:t>
            </a:r>
            <a:endParaRPr/>
          </a:p>
          <a:p>
            <a:pPr marL="514350" lvl="0" indent="-514350" algn="l" rtl="0">
              <a:spcBef>
                <a:spcPts val="360"/>
              </a:spcBef>
              <a:spcAft>
                <a:spcPts val="0"/>
              </a:spcAft>
              <a:buClr>
                <a:schemeClr val="dk1"/>
              </a:buClr>
              <a:buSzPts val="1800"/>
              <a:buNone/>
            </a:pPr>
            <a:endParaRPr sz="1800"/>
          </a:p>
          <a:p>
            <a:pPr marL="514350" lvl="0" indent="-514350" algn="l" rtl="0">
              <a:spcBef>
                <a:spcPts val="360"/>
              </a:spcBef>
              <a:spcAft>
                <a:spcPts val="0"/>
              </a:spcAft>
              <a:buClr>
                <a:srgbClr val="FF0000"/>
              </a:buClr>
              <a:buSzPts val="1800"/>
              <a:buNone/>
            </a:pPr>
            <a:r>
              <a:rPr lang="en-US" sz="1800" b="1">
                <a:solidFill>
                  <a:srgbClr val="FF0000"/>
                </a:solidFill>
              </a:rPr>
              <a:t>3) Among Non-Users</a:t>
            </a:r>
            <a:endParaRPr/>
          </a:p>
          <a:p>
            <a:pPr marL="514350" lvl="0" indent="-514350" algn="l" rtl="0">
              <a:spcBef>
                <a:spcPts val="360"/>
              </a:spcBef>
              <a:spcAft>
                <a:spcPts val="0"/>
              </a:spcAft>
              <a:buClr>
                <a:schemeClr val="dk1"/>
              </a:buClr>
              <a:buSzPts val="1800"/>
              <a:buAutoNum type="alphaLcParenR"/>
            </a:pPr>
            <a:r>
              <a:rPr lang="en-US" sz="1800"/>
              <a:t>Reasons for not using soft drink concentrate.</a:t>
            </a:r>
            <a:endParaRPr/>
          </a:p>
          <a:p>
            <a:pPr marL="514350" lvl="0" indent="-514350" algn="l" rtl="0">
              <a:spcBef>
                <a:spcPts val="360"/>
              </a:spcBef>
              <a:spcAft>
                <a:spcPts val="0"/>
              </a:spcAft>
              <a:buClr>
                <a:schemeClr val="dk1"/>
              </a:buClr>
              <a:buSzPts val="1800"/>
              <a:buAutoNum type="alphaLcParenR"/>
            </a:pPr>
            <a:r>
              <a:rPr lang="en-US" sz="1800"/>
              <a:t>Substitute product usage if any and reasons for using or consuming them.</a:t>
            </a:r>
            <a:endParaRPr/>
          </a:p>
          <a:p>
            <a:pPr marL="514350" lvl="0" indent="-514350" algn="l" rtl="0">
              <a:spcBef>
                <a:spcPts val="360"/>
              </a:spcBef>
              <a:spcAft>
                <a:spcPts val="0"/>
              </a:spcAft>
              <a:buClr>
                <a:schemeClr val="dk1"/>
              </a:buClr>
              <a:buSzPts val="1800"/>
              <a:buNone/>
            </a:pPr>
            <a:endParaRPr sz="1800"/>
          </a:p>
          <a:p>
            <a:pPr marL="514350" lvl="0" indent="-514350" algn="l" rtl="0">
              <a:spcBef>
                <a:spcPts val="640"/>
              </a:spcBef>
              <a:spcAft>
                <a:spcPts val="0"/>
              </a:spcAft>
              <a:buClr>
                <a:schemeClr val="dk1"/>
              </a:buClr>
              <a:buSzPts val="3200"/>
              <a:buNone/>
            </a:pP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18" name="Google Shape;1418;p1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US"/>
              <a:t>	Topic- A study of consumer’s perception of Soft Drinks Concentrates with special reference to Rasna- A study in Pune.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1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24" name="Google Shape;1424;p1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Date------</a:t>
            </a:r>
            <a:endParaRPr/>
          </a:p>
          <a:p>
            <a:pPr marL="342900" lvl="0" indent="-342900" algn="l" rtl="0">
              <a:spcBef>
                <a:spcPts val="640"/>
              </a:spcBef>
              <a:spcAft>
                <a:spcPts val="0"/>
              </a:spcAft>
              <a:buClr>
                <a:schemeClr val="dk1"/>
              </a:buClr>
              <a:buSzPts val="3200"/>
              <a:buNone/>
            </a:pPr>
            <a:r>
              <a:rPr lang="en-US"/>
              <a:t>Dear Sir/Madam,</a:t>
            </a:r>
            <a:endParaRPr/>
          </a:p>
          <a:p>
            <a:pPr marL="342900" lvl="0" indent="-342900" algn="l" rtl="0">
              <a:spcBef>
                <a:spcPts val="640"/>
              </a:spcBef>
              <a:spcAft>
                <a:spcPts val="0"/>
              </a:spcAft>
              <a:buClr>
                <a:schemeClr val="dk1"/>
              </a:buClr>
              <a:buSzPts val="3200"/>
              <a:buNone/>
            </a:pPr>
            <a:r>
              <a:rPr lang="en-US"/>
              <a:t>	We  the students of PG-DABA ,are doing a brief survey to find out more about consumer preference regarding soft drink concentrate. We would be grateful if you could spare a few minutes to participate  in it. Thank you for your cooperation.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158"/>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Continued….</a:t>
            </a:r>
            <a:endParaRPr/>
          </a:p>
        </p:txBody>
      </p:sp>
      <p:sp>
        <p:nvSpPr>
          <p:cNvPr id="1430" name="Google Shape;1430;p158"/>
          <p:cNvSpPr txBox="1">
            <a:spLocks noGrp="1"/>
          </p:cNvSpPr>
          <p:nvPr>
            <p:ph type="body" idx="1"/>
          </p:nvPr>
        </p:nvSpPr>
        <p:spPr>
          <a:xfrm>
            <a:off x="152400" y="1143000"/>
            <a:ext cx="85344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1) Do you use soft drink concentrate to make your own soft drinks at home?</a:t>
            </a:r>
            <a:endParaRPr/>
          </a:p>
          <a:p>
            <a:pPr marL="342900" lvl="0" indent="-342900" algn="l" rtl="0">
              <a:spcBef>
                <a:spcPts val="640"/>
              </a:spcBef>
              <a:spcAft>
                <a:spcPts val="0"/>
              </a:spcAft>
              <a:buClr>
                <a:schemeClr val="dk1"/>
              </a:buClr>
              <a:buSzPts val="3200"/>
              <a:buNone/>
            </a:pPr>
            <a:r>
              <a:rPr lang="en-US"/>
              <a:t>      Yes [  ]			No [  ]</a:t>
            </a:r>
            <a:endParaRPr/>
          </a:p>
          <a:p>
            <a:pPr marL="342900" lvl="0" indent="-342900" algn="l" rtl="0">
              <a:spcBef>
                <a:spcPts val="640"/>
              </a:spcBef>
              <a:spcAft>
                <a:spcPts val="0"/>
              </a:spcAft>
              <a:buClr>
                <a:schemeClr val="dk1"/>
              </a:buClr>
              <a:buSzPts val="3200"/>
              <a:buNone/>
            </a:pPr>
            <a:r>
              <a:rPr lang="en-US"/>
              <a:t> </a:t>
            </a:r>
            <a:endParaRPr/>
          </a:p>
          <a:p>
            <a:pPr marL="342900" lvl="0" indent="-342900" algn="l" rtl="0">
              <a:spcBef>
                <a:spcPts val="640"/>
              </a:spcBef>
              <a:spcAft>
                <a:spcPts val="0"/>
              </a:spcAft>
              <a:buClr>
                <a:schemeClr val="dk1"/>
              </a:buClr>
              <a:buSzPts val="3200"/>
              <a:buNone/>
            </a:pPr>
            <a:r>
              <a:rPr lang="en-US"/>
              <a:t>If Yes , continue with Q2 . If No, Go to Q.9.</a:t>
            </a:r>
            <a:endParaRPr/>
          </a:p>
          <a:p>
            <a:pPr marL="514350" lvl="0" indent="-514350" algn="l" rtl="0">
              <a:spcBef>
                <a:spcPts val="640"/>
              </a:spcBef>
              <a:spcAft>
                <a:spcPts val="0"/>
              </a:spcAft>
              <a:buClr>
                <a:schemeClr val="dk1"/>
              </a:buClr>
              <a:buSzPts val="3200"/>
              <a:buAutoNum type="arabicParenR" startAt="2"/>
            </a:pPr>
            <a:r>
              <a:rPr lang="en-US"/>
              <a:t>Do You use liquid or powdered concentrate ? ( Tick only one)</a:t>
            </a:r>
            <a:endParaRPr/>
          </a:p>
          <a:p>
            <a:pPr marL="514350" lvl="0" indent="-514350" algn="l" rtl="0">
              <a:spcBef>
                <a:spcPts val="640"/>
              </a:spcBef>
              <a:spcAft>
                <a:spcPts val="0"/>
              </a:spcAft>
              <a:buClr>
                <a:schemeClr val="dk1"/>
              </a:buClr>
              <a:buSzPts val="3200"/>
              <a:buNone/>
            </a:pPr>
            <a:r>
              <a:rPr lang="en-US"/>
              <a:t>		Liquid   [  ]</a:t>
            </a:r>
            <a:endParaRPr/>
          </a:p>
          <a:p>
            <a:pPr marL="514350" lvl="0" indent="-514350" algn="l" rtl="0">
              <a:spcBef>
                <a:spcPts val="640"/>
              </a:spcBef>
              <a:spcAft>
                <a:spcPts val="0"/>
              </a:spcAft>
              <a:buClr>
                <a:schemeClr val="dk1"/>
              </a:buClr>
              <a:buSzPts val="3200"/>
              <a:buNone/>
            </a:pPr>
            <a:r>
              <a:rPr lang="en-US"/>
              <a:t>	    Powder [  ]</a:t>
            </a:r>
            <a:endParaRPr/>
          </a:p>
          <a:p>
            <a:pPr marL="514350" lvl="0" indent="-514350" algn="l" rtl="0">
              <a:spcBef>
                <a:spcPts val="640"/>
              </a:spcBef>
              <a:spcAft>
                <a:spcPts val="0"/>
              </a:spcAft>
              <a:buClr>
                <a:schemeClr val="dk1"/>
              </a:buClr>
              <a:buSzPts val="3200"/>
              <a:buNone/>
            </a:pPr>
            <a:r>
              <a:rPr lang="en-US"/>
              <a:t>		Both      [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1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36" name="Google Shape;1436;p159"/>
          <p:cNvSpPr txBox="1">
            <a:spLocks noGrp="1"/>
          </p:cNvSpPr>
          <p:nvPr>
            <p:ph type="body" idx="1"/>
          </p:nvPr>
        </p:nvSpPr>
        <p:spPr>
          <a:xfrm>
            <a:off x="0" y="1600200"/>
            <a:ext cx="8686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3</a:t>
            </a:r>
            <a:r>
              <a:rPr lang="en-US" sz="2400"/>
              <a:t>) Which Type of concentrate do you prefer out of the followings?</a:t>
            </a:r>
            <a:endParaRPr/>
          </a:p>
          <a:p>
            <a:pPr marL="342900" lvl="0" indent="-342900" algn="l" rtl="0">
              <a:spcBef>
                <a:spcPts val="480"/>
              </a:spcBef>
              <a:spcAft>
                <a:spcPts val="0"/>
              </a:spcAft>
              <a:buClr>
                <a:schemeClr val="dk1"/>
              </a:buClr>
              <a:buSzPts val="2400"/>
              <a:buNone/>
            </a:pPr>
            <a:r>
              <a:rPr lang="en-US" sz="2400"/>
              <a:t> concentrate with sugar added  [  ]</a:t>
            </a:r>
            <a:endParaRPr/>
          </a:p>
          <a:p>
            <a:pPr marL="342900" lvl="0" indent="-342900" algn="l" rtl="0">
              <a:spcBef>
                <a:spcPts val="480"/>
              </a:spcBef>
              <a:spcAft>
                <a:spcPts val="0"/>
              </a:spcAft>
              <a:buClr>
                <a:schemeClr val="dk1"/>
              </a:buClr>
              <a:buSzPts val="2400"/>
              <a:buNone/>
            </a:pPr>
            <a:r>
              <a:rPr lang="en-US" sz="2400"/>
              <a:t> Concentrate  without Sugar added  [  ]</a:t>
            </a:r>
            <a:endParaRPr/>
          </a:p>
          <a:p>
            <a:pPr marL="342900" lvl="0" indent="-3429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None/>
            </a:pPr>
            <a:r>
              <a:rPr lang="en-US" sz="2400"/>
              <a:t>4) What are the occasions when you use soft drink concentrate to make soft drinks?</a:t>
            </a:r>
            <a:endParaRPr/>
          </a:p>
          <a:p>
            <a:pPr marL="342900" lvl="0" indent="-342900" algn="l" rtl="0">
              <a:spcBef>
                <a:spcPts val="640"/>
              </a:spcBef>
              <a:spcAft>
                <a:spcPts val="0"/>
              </a:spcAft>
              <a:buClr>
                <a:schemeClr val="dk1"/>
              </a:buClr>
              <a:buSzPts val="3200"/>
              <a:buNone/>
            </a:pPr>
            <a:r>
              <a:rPr lang="en-US"/>
              <a:t>	</a:t>
            </a:r>
            <a:r>
              <a:rPr lang="en-US" sz="2400"/>
              <a:t>Regularly , all year round			[  ]</a:t>
            </a:r>
            <a:endParaRPr/>
          </a:p>
          <a:p>
            <a:pPr marL="342900" lvl="0" indent="-342900" algn="l" rtl="0">
              <a:spcBef>
                <a:spcPts val="480"/>
              </a:spcBef>
              <a:spcAft>
                <a:spcPts val="0"/>
              </a:spcAft>
              <a:buClr>
                <a:schemeClr val="dk1"/>
              </a:buClr>
              <a:buSzPts val="2400"/>
              <a:buNone/>
            </a:pPr>
            <a:r>
              <a:rPr lang="en-US" sz="2400"/>
              <a:t>	Regularly , only in Summer		              [  ]</a:t>
            </a:r>
            <a:endParaRPr/>
          </a:p>
          <a:p>
            <a:pPr marL="342900" lvl="0" indent="-342900" algn="l" rtl="0">
              <a:spcBef>
                <a:spcPts val="480"/>
              </a:spcBef>
              <a:spcAft>
                <a:spcPts val="0"/>
              </a:spcAft>
              <a:buClr>
                <a:schemeClr val="dk1"/>
              </a:buClr>
              <a:buSzPts val="2400"/>
              <a:buNone/>
            </a:pPr>
            <a:r>
              <a:rPr lang="en-US" sz="2400"/>
              <a:t>	Occasionally , all year round		[  ] </a:t>
            </a:r>
            <a:endParaRPr/>
          </a:p>
          <a:p>
            <a:pPr marL="342900" lvl="0" indent="-342900" algn="l" rtl="0">
              <a:spcBef>
                <a:spcPts val="480"/>
              </a:spcBef>
              <a:spcAft>
                <a:spcPts val="0"/>
              </a:spcAft>
              <a:buClr>
                <a:schemeClr val="dk1"/>
              </a:buClr>
              <a:buSzPts val="2400"/>
              <a:buNone/>
            </a:pPr>
            <a:r>
              <a:rPr lang="en-US" sz="2400"/>
              <a:t>	Occasionally , only in Summer                      [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29" name="Google Shape;22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  </a:t>
            </a:r>
            <a:r>
              <a:rPr lang="en-US" b="1">
                <a:solidFill>
                  <a:srgbClr val="FF0000"/>
                </a:solidFill>
              </a:rPr>
              <a:t>Data Mining: </a:t>
            </a:r>
            <a:endParaRPr/>
          </a:p>
          <a:p>
            <a:pPr marL="342900" lvl="0" indent="-342900" algn="just" rtl="0">
              <a:spcBef>
                <a:spcPts val="640"/>
              </a:spcBef>
              <a:spcAft>
                <a:spcPts val="0"/>
              </a:spcAft>
              <a:buClr>
                <a:schemeClr val="dk1"/>
              </a:buClr>
              <a:buSzPts val="3200"/>
              <a:buChar char="•"/>
            </a:pPr>
            <a:r>
              <a:rPr lang="en-US"/>
              <a:t>Data Mining is focused on better understanding characteristics and patterns among variables in large database using a variety of statistical and analytical tools. </a:t>
            </a:r>
            <a:endParaRPr/>
          </a:p>
          <a:p>
            <a:pPr marL="342900" lvl="0" indent="-342900" algn="l" rtl="0">
              <a:spcBef>
                <a:spcPts val="640"/>
              </a:spcBef>
              <a:spcAft>
                <a:spcPts val="0"/>
              </a:spcAft>
              <a:buClr>
                <a:schemeClr val="dk1"/>
              </a:buClr>
              <a:buSzPts val="3200"/>
              <a:buChar char="•"/>
            </a:pPr>
            <a:r>
              <a:rPr lang="en-US"/>
              <a:t>Many standard statistical tools as well as more advanced ones are used extensively in data Mining.</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160"/>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sp>
        <p:nvSpPr>
          <p:cNvPr id="1442" name="Google Shape;1442;p160"/>
          <p:cNvSpPr txBox="1">
            <a:spLocks noGrp="1"/>
          </p:cNvSpPr>
          <p:nvPr>
            <p:ph type="body" idx="1"/>
          </p:nvPr>
        </p:nvSpPr>
        <p:spPr>
          <a:xfrm>
            <a:off x="0" y="990600"/>
            <a:ext cx="8839200" cy="5638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None/>
            </a:pPr>
            <a:r>
              <a:rPr lang="en-US" sz="2000"/>
              <a:t>5) Do You Serve it to Guests</a:t>
            </a:r>
            <a:endParaRPr/>
          </a:p>
          <a:p>
            <a:pPr marL="342900" lvl="0" indent="-342900" algn="l" rtl="0">
              <a:spcBef>
                <a:spcPts val="400"/>
              </a:spcBef>
              <a:spcAft>
                <a:spcPts val="0"/>
              </a:spcAft>
              <a:buClr>
                <a:schemeClr val="dk1"/>
              </a:buClr>
              <a:buSzPts val="2000"/>
              <a:buNone/>
            </a:pPr>
            <a:r>
              <a:rPr lang="en-US" sz="2000"/>
              <a:t> Yes [  ]     No [  ]      Depends on Guests [  ]</a:t>
            </a:r>
            <a:endParaRPr/>
          </a:p>
          <a:p>
            <a:pPr marL="342900" lvl="0" indent="-342900" algn="l" rtl="0">
              <a:spcBef>
                <a:spcPts val="400"/>
              </a:spcBef>
              <a:spcAft>
                <a:spcPts val="0"/>
              </a:spcAft>
              <a:buClr>
                <a:schemeClr val="dk1"/>
              </a:buClr>
              <a:buSzPts val="2000"/>
              <a:buNone/>
            </a:pPr>
            <a:r>
              <a:rPr lang="en-US" sz="2000"/>
              <a:t>6) Which Brand do you Use.</a:t>
            </a:r>
            <a:endParaRPr/>
          </a:p>
          <a:p>
            <a:pPr marL="342900" lvl="0" indent="-342900" algn="l" rtl="0">
              <a:spcBef>
                <a:spcPts val="400"/>
              </a:spcBef>
              <a:spcAft>
                <a:spcPts val="0"/>
              </a:spcAft>
              <a:buClr>
                <a:schemeClr val="dk1"/>
              </a:buClr>
              <a:buSzPts val="2000"/>
              <a:buNone/>
            </a:pPr>
            <a:r>
              <a:rPr lang="en-US" sz="2000"/>
              <a:t>  Rasna [  ]         Brand X [  ]     Brand Y [  ]</a:t>
            </a:r>
            <a:endParaRPr/>
          </a:p>
          <a:p>
            <a:pPr marL="342900" lvl="0" indent="-342900" algn="l" rtl="0">
              <a:spcBef>
                <a:spcPts val="400"/>
              </a:spcBef>
              <a:spcAft>
                <a:spcPts val="0"/>
              </a:spcAft>
              <a:buClr>
                <a:schemeClr val="dk1"/>
              </a:buClr>
              <a:buSzPts val="2000"/>
              <a:buNone/>
            </a:pPr>
            <a:r>
              <a:rPr lang="en-US" sz="2000"/>
              <a:t>Any Other Plz Specify -----------</a:t>
            </a:r>
            <a:endParaRPr/>
          </a:p>
          <a:p>
            <a:pPr marL="342900" lvl="0" indent="-342900" algn="l" rtl="0">
              <a:spcBef>
                <a:spcPts val="400"/>
              </a:spcBef>
              <a:spcAft>
                <a:spcPts val="0"/>
              </a:spcAft>
              <a:buClr>
                <a:schemeClr val="dk1"/>
              </a:buClr>
              <a:buSzPts val="2000"/>
              <a:buNone/>
            </a:pPr>
            <a:r>
              <a:rPr lang="en-US" sz="2000"/>
              <a:t>7) Please rate the brand you use on the following attributes on a scale of 1 to 7 (7 = Very Good , 1= Very Poor)</a:t>
            </a:r>
            <a:endParaRPr/>
          </a:p>
          <a:p>
            <a:pPr marL="342900" lvl="0" indent="-342900" algn="l" rtl="0">
              <a:spcBef>
                <a:spcPts val="400"/>
              </a:spcBef>
              <a:spcAft>
                <a:spcPts val="0"/>
              </a:spcAft>
              <a:buClr>
                <a:schemeClr val="dk1"/>
              </a:buClr>
              <a:buSzPts val="2000"/>
              <a:buNone/>
            </a:pPr>
            <a:endParaRPr sz="2000"/>
          </a:p>
        </p:txBody>
      </p:sp>
      <p:graphicFrame>
        <p:nvGraphicFramePr>
          <p:cNvPr id="1443" name="Google Shape;1443;p160"/>
          <p:cNvGraphicFramePr/>
          <p:nvPr/>
        </p:nvGraphicFramePr>
        <p:xfrm>
          <a:off x="152400" y="3733800"/>
          <a:ext cx="8458200" cy="2590825"/>
        </p:xfrm>
        <a:graphic>
          <a:graphicData uri="http://schemas.openxmlformats.org/drawingml/2006/table">
            <a:tbl>
              <a:tblPr firstRow="1" bandRow="1">
                <a:noFill/>
                <a:tableStyleId>{AC2E960A-9AD3-4963-B363-FDF9946046D3}</a:tableStyleId>
              </a:tblPr>
              <a:tblGrid>
                <a:gridCol w="1691650">
                  <a:extLst>
                    <a:ext uri="{9D8B030D-6E8A-4147-A177-3AD203B41FA5}">
                      <a16:colId xmlns:a16="http://schemas.microsoft.com/office/drawing/2014/main" val="20000"/>
                    </a:ext>
                  </a:extLst>
                </a:gridCol>
                <a:gridCol w="636300">
                  <a:extLst>
                    <a:ext uri="{9D8B030D-6E8A-4147-A177-3AD203B41FA5}">
                      <a16:colId xmlns:a16="http://schemas.microsoft.com/office/drawing/2014/main" val="20001"/>
                    </a:ext>
                  </a:extLst>
                </a:gridCol>
                <a:gridCol w="843875">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7275">
                  <a:extLst>
                    <a:ext uri="{9D8B030D-6E8A-4147-A177-3AD203B41FA5}">
                      <a16:colId xmlns:a16="http://schemas.microsoft.com/office/drawing/2014/main" val="20006"/>
                    </a:ext>
                  </a:extLst>
                </a:gridCol>
                <a:gridCol w="1057275">
                  <a:extLst>
                    <a:ext uri="{9D8B030D-6E8A-4147-A177-3AD203B41FA5}">
                      <a16:colId xmlns:a16="http://schemas.microsoft.com/office/drawing/2014/main" val="20007"/>
                    </a:ext>
                  </a:extLst>
                </a:gridCol>
              </a:tblGrid>
              <a:tr h="686125">
                <a:tc>
                  <a:txBody>
                    <a:bodyPr/>
                    <a:lstStyle/>
                    <a:p>
                      <a:pPr marL="0" marR="0" lvl="0" indent="0" algn="l" rtl="0">
                        <a:spcBef>
                          <a:spcPts val="0"/>
                        </a:spcBef>
                        <a:spcAft>
                          <a:spcPts val="0"/>
                        </a:spcAft>
                        <a:buNone/>
                      </a:pPr>
                      <a:r>
                        <a:rPr lang="en-US" sz="1800"/>
                        <a:t>Parameters</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0"/>
                  </a:ext>
                </a:extLst>
              </a:tr>
              <a:tr h="476175">
                <a:tc>
                  <a:txBody>
                    <a:bodyPr/>
                    <a:lstStyle/>
                    <a:p>
                      <a:pPr marL="0" marR="0" lvl="0" indent="0" algn="l" rtl="0">
                        <a:spcBef>
                          <a:spcPts val="0"/>
                        </a:spcBef>
                        <a:spcAft>
                          <a:spcPts val="0"/>
                        </a:spcAft>
                        <a:buNone/>
                      </a:pPr>
                      <a:r>
                        <a:rPr lang="en-US" sz="1800"/>
                        <a:t>Availability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476175">
                <a:tc>
                  <a:txBody>
                    <a:bodyPr/>
                    <a:lstStyle/>
                    <a:p>
                      <a:pPr marL="0" marR="0" lvl="0" indent="0" algn="l" rtl="0">
                        <a:spcBef>
                          <a:spcPts val="0"/>
                        </a:spcBef>
                        <a:spcAft>
                          <a:spcPts val="0"/>
                        </a:spcAft>
                        <a:buNone/>
                      </a:pPr>
                      <a:r>
                        <a:rPr lang="en-US" sz="1800"/>
                        <a:t>Taste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476175">
                <a:tc>
                  <a:txBody>
                    <a:bodyPr/>
                    <a:lstStyle/>
                    <a:p>
                      <a:pPr marL="0" marR="0" lvl="0" indent="0" algn="l" rtl="0">
                        <a:spcBef>
                          <a:spcPts val="0"/>
                        </a:spcBef>
                        <a:spcAft>
                          <a:spcPts val="0"/>
                        </a:spcAft>
                        <a:buNone/>
                      </a:pPr>
                      <a:r>
                        <a:rPr lang="en-US" sz="1800"/>
                        <a:t>Convenience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476175">
                <a:tc>
                  <a:txBody>
                    <a:bodyPr/>
                    <a:lstStyle/>
                    <a:p>
                      <a:pPr marL="0" marR="0" lvl="0" indent="0" algn="l" rtl="0">
                        <a:spcBef>
                          <a:spcPts val="0"/>
                        </a:spcBef>
                        <a:spcAft>
                          <a:spcPts val="0"/>
                        </a:spcAft>
                        <a:buNone/>
                      </a:pPr>
                      <a:r>
                        <a:rPr lang="en-US" sz="1800"/>
                        <a:t>Price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1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49" name="Google Shape;1449;p1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8) Any other comments on the brand use?</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US"/>
              <a:t>After Q.8 Go to Demographics Q.11.</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1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Non- users </a:t>
            </a:r>
            <a:endParaRPr/>
          </a:p>
        </p:txBody>
      </p:sp>
      <p:sp>
        <p:nvSpPr>
          <p:cNvPr id="1455" name="Google Shape;1455;p1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t>9) Do you consume any of the following regularly ? ( you may tick more than one)</a:t>
            </a:r>
            <a:endParaRPr/>
          </a:p>
          <a:p>
            <a:pPr marL="342900" lvl="0" indent="-342900" algn="l" rtl="0">
              <a:spcBef>
                <a:spcPts val="592"/>
              </a:spcBef>
              <a:spcAft>
                <a:spcPts val="0"/>
              </a:spcAft>
              <a:buClr>
                <a:schemeClr val="dk1"/>
              </a:buClr>
              <a:buSzPct val="100000"/>
              <a:buNone/>
            </a:pPr>
            <a:r>
              <a:rPr lang="en-US"/>
              <a:t>Fruit Juice                              Yes  [  ]       No [  ]</a:t>
            </a:r>
            <a:endParaRPr/>
          </a:p>
          <a:p>
            <a:pPr marL="342900" lvl="0" indent="-342900" algn="l" rtl="0">
              <a:spcBef>
                <a:spcPts val="592"/>
              </a:spcBef>
              <a:spcAft>
                <a:spcPts val="0"/>
              </a:spcAft>
              <a:buClr>
                <a:schemeClr val="dk1"/>
              </a:buClr>
              <a:buSzPct val="100000"/>
              <a:buNone/>
            </a:pPr>
            <a:r>
              <a:rPr lang="en-US"/>
              <a:t>Bottled  Soft Drinks                     [  ]              [  ]</a:t>
            </a:r>
            <a:endParaRPr/>
          </a:p>
          <a:p>
            <a:pPr marL="342900" lvl="0" indent="-342900" algn="l" rtl="0">
              <a:spcBef>
                <a:spcPts val="592"/>
              </a:spcBef>
              <a:spcAft>
                <a:spcPts val="0"/>
              </a:spcAft>
              <a:buClr>
                <a:schemeClr val="dk1"/>
              </a:buClr>
              <a:buSzPct val="100000"/>
              <a:buNone/>
            </a:pPr>
            <a:r>
              <a:rPr lang="en-US"/>
              <a:t>Tea					   [  ]              [  ]</a:t>
            </a:r>
            <a:endParaRPr/>
          </a:p>
          <a:p>
            <a:pPr marL="342900" lvl="0" indent="-342900" algn="l" rtl="0">
              <a:spcBef>
                <a:spcPts val="592"/>
              </a:spcBef>
              <a:spcAft>
                <a:spcPts val="0"/>
              </a:spcAft>
              <a:buClr>
                <a:schemeClr val="dk1"/>
              </a:buClr>
              <a:buSzPct val="100000"/>
              <a:buNone/>
            </a:pPr>
            <a:r>
              <a:rPr lang="en-US"/>
              <a:t>Coeffee 				   [  ]              [  ]</a:t>
            </a:r>
            <a:endParaRPr/>
          </a:p>
          <a:p>
            <a:pPr marL="342900" lvl="0" indent="-342900" algn="l" rtl="0">
              <a:spcBef>
                <a:spcPts val="592"/>
              </a:spcBef>
              <a:spcAft>
                <a:spcPts val="0"/>
              </a:spcAft>
              <a:buClr>
                <a:schemeClr val="dk1"/>
              </a:buClr>
              <a:buSzPct val="100000"/>
              <a:buNone/>
            </a:pPr>
            <a:r>
              <a:rPr lang="en-US"/>
              <a:t>Nimbu Pani			             [  ]              [   ]</a:t>
            </a:r>
            <a:endParaRPr/>
          </a:p>
          <a:p>
            <a:pPr marL="342900" lvl="0" indent="-342900" algn="l" rtl="0">
              <a:spcBef>
                <a:spcPts val="592"/>
              </a:spcBef>
              <a:spcAft>
                <a:spcPts val="0"/>
              </a:spcAft>
              <a:buClr>
                <a:schemeClr val="dk1"/>
              </a:buClr>
              <a:buSzPct val="100000"/>
              <a:buNone/>
            </a:pPr>
            <a:r>
              <a:rPr lang="en-US"/>
              <a:t>Butter Milk			              [  ]              [   ]</a:t>
            </a:r>
            <a:endParaRPr/>
          </a:p>
          <a:p>
            <a:pPr marL="342900" lvl="0" indent="-342900" algn="l" rtl="0">
              <a:spcBef>
                <a:spcPts val="592"/>
              </a:spcBef>
              <a:spcAft>
                <a:spcPts val="0"/>
              </a:spcAft>
              <a:buClr>
                <a:schemeClr val="dk1"/>
              </a:buClr>
              <a:buSzPct val="100000"/>
              <a:buNone/>
            </a:pPr>
            <a:r>
              <a:rPr lang="en-US"/>
              <a:t>Other plz specify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1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61" name="Google Shape;1461;p163"/>
          <p:cNvSpPr txBox="1">
            <a:spLocks noGrp="1"/>
          </p:cNvSpPr>
          <p:nvPr>
            <p:ph type="body" idx="1"/>
          </p:nvPr>
        </p:nvSpPr>
        <p:spPr>
          <a:xfrm>
            <a:off x="0" y="1219200"/>
            <a:ext cx="8686800" cy="5638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10) What are the reasons for not using soft drink concentrate? ( You Can Tick More than One)</a:t>
            </a:r>
            <a:endParaRPr/>
          </a:p>
          <a:p>
            <a:pPr marL="342900" lvl="0" indent="-342900" algn="l" rtl="0">
              <a:spcBef>
                <a:spcPts val="640"/>
              </a:spcBef>
              <a:spcAft>
                <a:spcPts val="0"/>
              </a:spcAft>
              <a:buClr>
                <a:schemeClr val="dk1"/>
              </a:buClr>
              <a:buSzPts val="3200"/>
              <a:buNone/>
            </a:pPr>
            <a:r>
              <a:rPr lang="en-US"/>
              <a:t>Does not Taste Good       [  ]</a:t>
            </a:r>
            <a:endParaRPr/>
          </a:p>
          <a:p>
            <a:pPr marL="342900" lvl="0" indent="-342900" algn="l" rtl="0">
              <a:spcBef>
                <a:spcPts val="640"/>
              </a:spcBef>
              <a:spcAft>
                <a:spcPts val="0"/>
              </a:spcAft>
              <a:buClr>
                <a:schemeClr val="dk1"/>
              </a:buClr>
              <a:buSzPts val="3200"/>
              <a:buNone/>
            </a:pPr>
            <a:r>
              <a:rPr lang="en-US"/>
              <a:t>Expensive			    [  ] </a:t>
            </a:r>
            <a:endParaRPr/>
          </a:p>
          <a:p>
            <a:pPr marL="342900" lvl="0" indent="-342900" algn="l" rtl="0">
              <a:spcBef>
                <a:spcPts val="640"/>
              </a:spcBef>
              <a:spcAft>
                <a:spcPts val="0"/>
              </a:spcAft>
              <a:buClr>
                <a:schemeClr val="dk1"/>
              </a:buClr>
              <a:buSzPts val="3200"/>
              <a:buNone/>
            </a:pPr>
            <a:r>
              <a:rPr lang="en-US"/>
              <a:t>Chemical Additives          [  ]</a:t>
            </a:r>
            <a:endParaRPr/>
          </a:p>
          <a:p>
            <a:pPr marL="342900" lvl="0" indent="-342900" algn="l" rtl="0">
              <a:spcBef>
                <a:spcPts val="640"/>
              </a:spcBef>
              <a:spcAft>
                <a:spcPts val="0"/>
              </a:spcAft>
              <a:buClr>
                <a:schemeClr val="dk1"/>
              </a:buClr>
              <a:buSzPts val="3200"/>
              <a:buNone/>
            </a:pPr>
            <a:r>
              <a:rPr lang="en-US"/>
              <a:t>Does not contain natural fruit Juice [  ]</a:t>
            </a:r>
            <a:endParaRPr/>
          </a:p>
          <a:p>
            <a:pPr marL="342900" lvl="0" indent="-342900" algn="l" rtl="0">
              <a:spcBef>
                <a:spcPts val="640"/>
              </a:spcBef>
              <a:spcAft>
                <a:spcPts val="0"/>
              </a:spcAft>
              <a:buClr>
                <a:schemeClr val="dk1"/>
              </a:buClr>
              <a:buSzPts val="3200"/>
              <a:buNone/>
            </a:pPr>
            <a:r>
              <a:rPr lang="en-US"/>
              <a:t>Not Available Easily 			     [  ]</a:t>
            </a:r>
            <a:endParaRPr/>
          </a:p>
          <a:p>
            <a:pPr marL="342900" lvl="0" indent="-342900" algn="l" rtl="0">
              <a:spcBef>
                <a:spcPts val="640"/>
              </a:spcBef>
              <a:spcAft>
                <a:spcPts val="0"/>
              </a:spcAft>
              <a:buClr>
                <a:schemeClr val="dk1"/>
              </a:buClr>
              <a:buSzPts val="3200"/>
              <a:buNone/>
            </a:pPr>
            <a:r>
              <a:rPr lang="en-US"/>
              <a:t>No Nutritional Value     		     [  ]</a:t>
            </a:r>
            <a:endParaRPr/>
          </a:p>
          <a:p>
            <a:pPr marL="342900" lvl="0" indent="-342900" algn="l" rtl="0">
              <a:spcBef>
                <a:spcPts val="640"/>
              </a:spcBef>
              <a:spcAft>
                <a:spcPts val="0"/>
              </a:spcAft>
              <a:buClr>
                <a:schemeClr val="dk1"/>
              </a:buClr>
              <a:buSzPts val="3200"/>
              <a:buNone/>
            </a:pPr>
            <a:r>
              <a:rPr lang="en-US"/>
              <a:t>Any other Pllz Specify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1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Demographic Variables</a:t>
            </a:r>
            <a:endParaRPr/>
          </a:p>
        </p:txBody>
      </p:sp>
      <p:sp>
        <p:nvSpPr>
          <p:cNvPr id="1467" name="Google Shape;1467;p1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	Demographics- Please let us know a little more about yourself.</a:t>
            </a:r>
            <a:endParaRPr/>
          </a:p>
          <a:p>
            <a:pPr marL="342900" lvl="0" indent="-342900" algn="l" rtl="0">
              <a:spcBef>
                <a:spcPts val="640"/>
              </a:spcBef>
              <a:spcAft>
                <a:spcPts val="0"/>
              </a:spcAft>
              <a:buClr>
                <a:schemeClr val="dk1"/>
              </a:buClr>
              <a:buSzPts val="3200"/>
              <a:buNone/>
            </a:pPr>
            <a:r>
              <a:rPr lang="en-US"/>
              <a:t>11.) Your age group</a:t>
            </a:r>
            <a:endParaRPr/>
          </a:p>
          <a:p>
            <a:pPr marL="342900" lvl="0" indent="-342900" algn="l" rtl="0">
              <a:spcBef>
                <a:spcPts val="640"/>
              </a:spcBef>
              <a:spcAft>
                <a:spcPts val="0"/>
              </a:spcAft>
              <a:buClr>
                <a:schemeClr val="dk1"/>
              </a:buClr>
              <a:buSzPts val="3200"/>
              <a:buNone/>
            </a:pPr>
            <a:r>
              <a:rPr lang="en-US"/>
              <a:t>Less than 25   [  ]</a:t>
            </a:r>
            <a:endParaRPr/>
          </a:p>
          <a:p>
            <a:pPr marL="342900" lvl="0" indent="-342900" algn="l" rtl="0">
              <a:spcBef>
                <a:spcPts val="640"/>
              </a:spcBef>
              <a:spcAft>
                <a:spcPts val="0"/>
              </a:spcAft>
              <a:buClr>
                <a:schemeClr val="dk1"/>
              </a:buClr>
              <a:buSzPts val="3200"/>
              <a:buNone/>
            </a:pPr>
            <a:r>
              <a:rPr lang="en-US"/>
              <a:t>26-40               [  ]</a:t>
            </a:r>
            <a:endParaRPr/>
          </a:p>
          <a:p>
            <a:pPr marL="342900" lvl="0" indent="-342900" algn="l" rtl="0">
              <a:spcBef>
                <a:spcPts val="640"/>
              </a:spcBef>
              <a:spcAft>
                <a:spcPts val="0"/>
              </a:spcAft>
              <a:buClr>
                <a:schemeClr val="dk1"/>
              </a:buClr>
              <a:buSzPts val="3200"/>
              <a:buNone/>
            </a:pPr>
            <a:r>
              <a:rPr lang="en-US"/>
              <a:t>41-50               [  ]</a:t>
            </a:r>
            <a:endParaRPr/>
          </a:p>
          <a:p>
            <a:pPr marL="342900" lvl="0" indent="-342900" algn="l" rtl="0">
              <a:spcBef>
                <a:spcPts val="640"/>
              </a:spcBef>
              <a:spcAft>
                <a:spcPts val="0"/>
              </a:spcAft>
              <a:buClr>
                <a:schemeClr val="dk1"/>
              </a:buClr>
              <a:buSzPts val="3200"/>
              <a:buNone/>
            </a:pPr>
            <a:r>
              <a:rPr lang="en-US"/>
              <a:t>Over 50           [  ]</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1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73" name="Google Shape;1473;p165"/>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None/>
            </a:pPr>
            <a:r>
              <a:rPr lang="en-US"/>
              <a:t>12.) Your monthly household income</a:t>
            </a:r>
            <a:endParaRPr/>
          </a:p>
          <a:p>
            <a:pPr marL="342900" lvl="0" indent="-342900" algn="l" rtl="0">
              <a:spcBef>
                <a:spcPts val="640"/>
              </a:spcBef>
              <a:spcAft>
                <a:spcPts val="0"/>
              </a:spcAft>
              <a:buClr>
                <a:schemeClr val="dk1"/>
              </a:buClr>
              <a:buSzPts val="3200"/>
              <a:buNone/>
            </a:pPr>
            <a:r>
              <a:rPr lang="en-US"/>
              <a:t>Less than 5000 rupees/month     [  ]</a:t>
            </a:r>
            <a:endParaRPr/>
          </a:p>
          <a:p>
            <a:pPr marL="342900" lvl="0" indent="-342900" algn="l" rtl="0">
              <a:spcBef>
                <a:spcPts val="640"/>
              </a:spcBef>
              <a:spcAft>
                <a:spcPts val="0"/>
              </a:spcAft>
              <a:buClr>
                <a:schemeClr val="dk1"/>
              </a:buClr>
              <a:buSzPts val="3200"/>
              <a:buNone/>
            </a:pPr>
            <a:r>
              <a:rPr lang="en-US"/>
              <a:t>5001 to 10,000 rupees/ month    [  ]</a:t>
            </a:r>
            <a:endParaRPr/>
          </a:p>
          <a:p>
            <a:pPr marL="342900" lvl="0" indent="-342900" algn="l" rtl="0">
              <a:spcBef>
                <a:spcPts val="640"/>
              </a:spcBef>
              <a:spcAft>
                <a:spcPts val="0"/>
              </a:spcAft>
              <a:buClr>
                <a:schemeClr val="dk1"/>
              </a:buClr>
              <a:buSzPts val="3200"/>
              <a:buNone/>
            </a:pPr>
            <a:r>
              <a:rPr lang="en-US"/>
              <a:t>10,001 to 15,000 rupees / month[  ]</a:t>
            </a:r>
            <a:endParaRPr/>
          </a:p>
          <a:p>
            <a:pPr marL="342900" lvl="0" indent="-342900" algn="l" rtl="0">
              <a:spcBef>
                <a:spcPts val="640"/>
              </a:spcBef>
              <a:spcAft>
                <a:spcPts val="0"/>
              </a:spcAft>
              <a:buClr>
                <a:schemeClr val="dk1"/>
              </a:buClr>
              <a:buSzPts val="3200"/>
              <a:buNone/>
            </a:pPr>
            <a:r>
              <a:rPr lang="en-US"/>
              <a:t>Over 15,000 rupees/month          [  ]</a:t>
            </a:r>
            <a:endParaRPr/>
          </a:p>
          <a:p>
            <a:pPr marL="342900" lvl="0" indent="-342900" algn="l" rtl="0">
              <a:spcBef>
                <a:spcPts val="640"/>
              </a:spcBef>
              <a:spcAft>
                <a:spcPts val="0"/>
              </a:spcAft>
              <a:buClr>
                <a:schemeClr val="dk1"/>
              </a:buClr>
              <a:buSzPts val="3200"/>
              <a:buNone/>
            </a:pPr>
            <a:r>
              <a:rPr lang="en-US"/>
              <a:t>13.) Address </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ctr" rtl="0">
              <a:spcBef>
                <a:spcPts val="640"/>
              </a:spcBef>
              <a:spcAft>
                <a:spcPts val="0"/>
              </a:spcAft>
              <a:buClr>
                <a:srgbClr val="FF0000"/>
              </a:buClr>
              <a:buSzPts val="3200"/>
              <a:buNone/>
            </a:pPr>
            <a:r>
              <a:rPr lang="en-US">
                <a:solidFill>
                  <a:srgbClr val="FF0000"/>
                </a:solidFill>
              </a:rPr>
              <a:t>THANK YOU</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1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79" name="Google Shape;1479;p1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US"/>
              <a:t>TOPIC-?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85" name="Google Shape;1485;p1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None/>
            </a:pPr>
            <a:r>
              <a:rPr lang="en-US"/>
              <a:t>Topic-</a:t>
            </a:r>
            <a:r>
              <a:rPr lang="en-US" b="1"/>
              <a:t> A study on consumer buying behaviour and effect of promotional activities of the SONY range of CTV.</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Questionnaire for consumer</a:t>
            </a:r>
            <a:endParaRPr/>
          </a:p>
        </p:txBody>
      </p:sp>
      <p:sp>
        <p:nvSpPr>
          <p:cNvPr id="1491" name="Google Shape;1491;p1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Date-						Q.N0.-----</a:t>
            </a:r>
            <a:endParaRPr/>
          </a:p>
          <a:p>
            <a:pPr marL="342900" lvl="0" indent="-342900" algn="l" rtl="0">
              <a:spcBef>
                <a:spcPts val="640"/>
              </a:spcBef>
              <a:spcAft>
                <a:spcPts val="0"/>
              </a:spcAft>
              <a:buClr>
                <a:schemeClr val="dk1"/>
              </a:buClr>
              <a:buSzPts val="3200"/>
              <a:buNone/>
            </a:pPr>
            <a:r>
              <a:rPr lang="en-US"/>
              <a:t>Dear Sir/Madam,</a:t>
            </a:r>
            <a:endParaRPr/>
          </a:p>
          <a:p>
            <a:pPr marL="342900" lvl="0" indent="-342900" algn="just" rtl="0">
              <a:spcBef>
                <a:spcPts val="640"/>
              </a:spcBef>
              <a:spcAft>
                <a:spcPts val="0"/>
              </a:spcAft>
              <a:buClr>
                <a:schemeClr val="dk1"/>
              </a:buClr>
              <a:buSzPts val="3200"/>
              <a:buNone/>
            </a:pPr>
            <a:r>
              <a:rPr lang="en-US"/>
              <a:t>	We the students of PG-DBDA are conducting a market research to know your brand perception in the color TV segment. Kindly extend your cooperation in filling this Questionnaire and enable us in doing the research successfully.</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169"/>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Questionnaire for Consumer</a:t>
            </a:r>
            <a:endParaRPr/>
          </a:p>
        </p:txBody>
      </p:sp>
      <p:sp>
        <p:nvSpPr>
          <p:cNvPr id="1497" name="Google Shape;1497;p169"/>
          <p:cNvSpPr txBox="1">
            <a:spLocks noGrp="1"/>
          </p:cNvSpPr>
          <p:nvPr>
            <p:ph type="body" idx="1"/>
          </p:nvPr>
        </p:nvSpPr>
        <p:spPr>
          <a:xfrm>
            <a:off x="0" y="914400"/>
            <a:ext cx="8686800" cy="5943600"/>
          </a:xfrm>
          <a:prstGeom prst="rect">
            <a:avLst/>
          </a:prstGeom>
          <a:noFill/>
          <a:ln>
            <a:noFill/>
          </a:ln>
        </p:spPr>
        <p:txBody>
          <a:bodyPr spcFirstLastPara="1" wrap="square" lIns="91425" tIns="45700" rIns="91425" bIns="45700" anchor="t" anchorCtr="0">
            <a:normAutofit fontScale="92500"/>
          </a:bodyPr>
          <a:lstStyle/>
          <a:p>
            <a:pPr marL="514350" lvl="0" indent="-514381" algn="l" rtl="0">
              <a:spcBef>
                <a:spcPts val="0"/>
              </a:spcBef>
              <a:spcAft>
                <a:spcPts val="0"/>
              </a:spcAft>
              <a:buClr>
                <a:schemeClr val="dk1"/>
              </a:buClr>
              <a:buSzPct val="100000"/>
              <a:buAutoNum type="arabicPeriod"/>
            </a:pPr>
            <a:r>
              <a:rPr lang="en-US" sz="2500">
                <a:latin typeface="Times New Roman"/>
                <a:ea typeface="Times New Roman"/>
                <a:cs typeface="Times New Roman"/>
                <a:sym typeface="Times New Roman"/>
              </a:rPr>
              <a:t>Are you a user of Sony colour television?</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  ]     Yes</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  ]     No</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If no, specify which brand ----------------</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2. What influenced your decision to purchase a colour TV(Rank the following in order of preference)- 1- Best, 2- Next Best , and so on.</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---Aesthetics/Appearance</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Price</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Brand Name</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Reliability </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Performance</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Advertisement </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----After Sales Service</a:t>
            </a:r>
            <a:endParaRPr/>
          </a:p>
          <a:p>
            <a:pPr marL="514350" lvl="0" indent="-514350" algn="l" rtl="0">
              <a:spcBef>
                <a:spcPts val="462"/>
              </a:spcBef>
              <a:spcAft>
                <a:spcPts val="0"/>
              </a:spcAft>
              <a:buClr>
                <a:schemeClr val="dk1"/>
              </a:buClr>
              <a:buSzPct val="100000"/>
              <a:buNone/>
            </a:pPr>
            <a:r>
              <a:rPr lang="en-US" sz="2500">
                <a:latin typeface="Times New Roman"/>
                <a:ea typeface="Times New Roman"/>
                <a:cs typeface="Times New Roman"/>
                <a:sym typeface="Times New Roman"/>
              </a:rPr>
              <a:t>---- Others</a:t>
            </a:r>
            <a:endParaRPr/>
          </a:p>
          <a:p>
            <a:pPr marL="514350" lvl="0" indent="-514350" algn="l" rtl="0">
              <a:spcBef>
                <a:spcPts val="462"/>
              </a:spcBef>
              <a:spcAft>
                <a:spcPts val="0"/>
              </a:spcAft>
              <a:buClr>
                <a:schemeClr val="dk1"/>
              </a:buClr>
              <a:buSzPct val="100000"/>
              <a:buNone/>
            </a:pPr>
            <a:endParaRPr sz="2500">
              <a:latin typeface="Times New Roman"/>
              <a:ea typeface="Times New Roman"/>
              <a:cs typeface="Times New Roman"/>
              <a:sym typeface="Times New Roman"/>
            </a:endParaRPr>
          </a:p>
          <a:p>
            <a:pPr marL="514350" lvl="0" indent="-514350" algn="l" rtl="0">
              <a:spcBef>
                <a:spcPts val="592"/>
              </a:spcBef>
              <a:spcAft>
                <a:spcPts val="0"/>
              </a:spcAft>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35" name="Google Shape;235;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36" name="Google Shape;236;p17" descr="Data Mining: A KDD Process                                            Pattern Evaluation    ◦ Data mining: the core of    ..."/>
          <p:cNvPicPr preferRelativeResize="0"/>
          <p:nvPr/>
        </p:nvPicPr>
        <p:blipFill rotWithShape="1">
          <a:blip r:embed="rId3">
            <a:alphaModFix/>
          </a:blip>
          <a:srcRect/>
          <a:stretch/>
        </p:blipFill>
        <p:spPr>
          <a:xfrm>
            <a:off x="0" y="0"/>
            <a:ext cx="9144000" cy="6705600"/>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70"/>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sp>
        <p:nvSpPr>
          <p:cNvPr id="1503" name="Google Shape;1503;p170"/>
          <p:cNvSpPr txBox="1">
            <a:spLocks noGrp="1"/>
          </p:cNvSpPr>
          <p:nvPr>
            <p:ph type="body" idx="1"/>
          </p:nvPr>
        </p:nvSpPr>
        <p:spPr>
          <a:xfrm>
            <a:off x="152400" y="990600"/>
            <a:ext cx="8534400" cy="58674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sz="2500"/>
              <a:t>3) What influenced your decision to purchase/ not to purchase (Plz tick one purchase or not purchased) Sony Colour Tv?</a:t>
            </a:r>
            <a:endParaRPr/>
          </a:p>
          <a:p>
            <a:pPr marL="342900" lvl="0" indent="-342900" algn="l" rtl="0">
              <a:spcBef>
                <a:spcPts val="462"/>
              </a:spcBef>
              <a:spcAft>
                <a:spcPts val="0"/>
              </a:spcAft>
              <a:buClr>
                <a:schemeClr val="dk1"/>
              </a:buClr>
              <a:buSzPct val="100000"/>
              <a:buNone/>
            </a:pPr>
            <a:r>
              <a:rPr lang="en-US" sz="2500"/>
              <a:t>(Plz Select any Two from Above)</a:t>
            </a:r>
            <a:endParaRPr/>
          </a:p>
          <a:p>
            <a:pPr marL="342900" lvl="0" indent="-342900" algn="l" rtl="0">
              <a:spcBef>
                <a:spcPts val="462"/>
              </a:spcBef>
              <a:spcAft>
                <a:spcPts val="0"/>
              </a:spcAft>
              <a:buClr>
                <a:schemeClr val="dk1"/>
              </a:buClr>
              <a:buSzPct val="100000"/>
              <a:buNone/>
            </a:pPr>
            <a:r>
              <a:rPr lang="en-US" sz="2500"/>
              <a:t>i----------------------</a:t>
            </a:r>
            <a:endParaRPr/>
          </a:p>
          <a:p>
            <a:pPr marL="342900" lvl="0" indent="-342900" algn="l" rtl="0">
              <a:spcBef>
                <a:spcPts val="462"/>
              </a:spcBef>
              <a:spcAft>
                <a:spcPts val="0"/>
              </a:spcAft>
              <a:buClr>
                <a:schemeClr val="dk1"/>
              </a:buClr>
              <a:buSzPct val="100000"/>
              <a:buNone/>
            </a:pPr>
            <a:r>
              <a:rPr lang="en-US" sz="2500"/>
              <a:t>Ii---------------------</a:t>
            </a:r>
            <a:endParaRPr/>
          </a:p>
          <a:p>
            <a:pPr marL="342900" lvl="0" indent="-342900" algn="l" rtl="0">
              <a:spcBef>
                <a:spcPts val="462"/>
              </a:spcBef>
              <a:spcAft>
                <a:spcPts val="0"/>
              </a:spcAft>
              <a:buClr>
                <a:schemeClr val="dk1"/>
              </a:buClr>
              <a:buSzPct val="100000"/>
              <a:buNone/>
            </a:pPr>
            <a:r>
              <a:rPr lang="en-US" sz="2500"/>
              <a:t>4) Which Brand do you think is the toughest competitor to Sony?</a:t>
            </a:r>
            <a:endParaRPr/>
          </a:p>
          <a:p>
            <a:pPr marL="342900" lvl="0" indent="-342900" algn="l" rtl="0">
              <a:spcBef>
                <a:spcPts val="462"/>
              </a:spcBef>
              <a:spcAft>
                <a:spcPts val="0"/>
              </a:spcAft>
              <a:buClr>
                <a:schemeClr val="dk1"/>
              </a:buClr>
              <a:buSzPct val="100000"/>
              <a:buNone/>
            </a:pPr>
            <a:r>
              <a:rPr lang="en-US" sz="2500"/>
              <a:t>[  ]		Onida</a:t>
            </a:r>
            <a:endParaRPr sz="2500"/>
          </a:p>
          <a:p>
            <a:pPr marL="342900" lvl="0" indent="-342900" algn="l" rtl="0">
              <a:spcBef>
                <a:spcPts val="462"/>
              </a:spcBef>
              <a:spcAft>
                <a:spcPts val="0"/>
              </a:spcAft>
              <a:buClr>
                <a:schemeClr val="dk1"/>
              </a:buClr>
              <a:buSzPct val="100000"/>
              <a:buNone/>
            </a:pPr>
            <a:r>
              <a:rPr lang="en-US" sz="2500"/>
              <a:t>[  ]		Videocon</a:t>
            </a:r>
            <a:endParaRPr/>
          </a:p>
          <a:p>
            <a:pPr marL="342900" lvl="0" indent="-342900" algn="l" rtl="0">
              <a:spcBef>
                <a:spcPts val="462"/>
              </a:spcBef>
              <a:spcAft>
                <a:spcPts val="0"/>
              </a:spcAft>
              <a:buClr>
                <a:schemeClr val="dk1"/>
              </a:buClr>
              <a:buSzPct val="100000"/>
              <a:buNone/>
            </a:pPr>
            <a:r>
              <a:rPr lang="en-US" sz="2500"/>
              <a:t>[  ]		LG</a:t>
            </a:r>
            <a:endParaRPr/>
          </a:p>
          <a:p>
            <a:pPr marL="342900" lvl="0" indent="-342900" algn="l" rtl="0">
              <a:spcBef>
                <a:spcPts val="462"/>
              </a:spcBef>
              <a:spcAft>
                <a:spcPts val="0"/>
              </a:spcAft>
              <a:buClr>
                <a:schemeClr val="dk1"/>
              </a:buClr>
              <a:buSzPct val="100000"/>
              <a:buNone/>
            </a:pPr>
            <a:r>
              <a:rPr lang="en-US" sz="2500"/>
              <a:t>[  ]		Philips</a:t>
            </a:r>
            <a:endParaRPr/>
          </a:p>
          <a:p>
            <a:pPr marL="342900" lvl="0" indent="-342900" algn="l" rtl="0">
              <a:spcBef>
                <a:spcPts val="462"/>
              </a:spcBef>
              <a:spcAft>
                <a:spcPts val="0"/>
              </a:spcAft>
              <a:buClr>
                <a:schemeClr val="dk1"/>
              </a:buClr>
              <a:buSzPct val="100000"/>
              <a:buNone/>
            </a:pPr>
            <a:r>
              <a:rPr lang="en-US" sz="2500"/>
              <a:t>[  ]		Akai</a:t>
            </a:r>
            <a:endParaRPr/>
          </a:p>
          <a:p>
            <a:pPr marL="342900" lvl="0" indent="-342900" algn="l" rtl="0">
              <a:spcBef>
                <a:spcPts val="462"/>
              </a:spcBef>
              <a:spcAft>
                <a:spcPts val="0"/>
              </a:spcAft>
              <a:buClr>
                <a:schemeClr val="dk1"/>
              </a:buClr>
              <a:buSzPct val="100000"/>
              <a:buNone/>
            </a:pPr>
            <a:r>
              <a:rPr lang="en-US" sz="2500"/>
              <a:t>[  ]        Samsung</a:t>
            </a:r>
            <a:endParaRPr/>
          </a:p>
          <a:p>
            <a:pPr marL="342900" lvl="0" indent="-342900" algn="l" rtl="0">
              <a:spcBef>
                <a:spcPts val="462"/>
              </a:spcBef>
              <a:spcAft>
                <a:spcPts val="0"/>
              </a:spcAft>
              <a:buClr>
                <a:schemeClr val="dk1"/>
              </a:buClr>
              <a:buSzPct val="100000"/>
              <a:buNone/>
            </a:pPr>
            <a:r>
              <a:rPr lang="en-US" sz="2500"/>
              <a:t>[  ]	       Aiwa</a:t>
            </a:r>
            <a:endParaRPr/>
          </a:p>
          <a:p>
            <a:pPr marL="342900" lvl="0" indent="-342900" algn="l" rtl="0">
              <a:spcBef>
                <a:spcPts val="462"/>
              </a:spcBef>
              <a:spcAft>
                <a:spcPts val="0"/>
              </a:spcAft>
              <a:buClr>
                <a:schemeClr val="dk1"/>
              </a:buClr>
              <a:buSzPct val="100000"/>
              <a:buNone/>
            </a:pPr>
            <a:r>
              <a:rPr lang="en-US" sz="2500"/>
              <a:t>If any other Specify-----------------</a:t>
            </a:r>
            <a:endParaRPr/>
          </a:p>
          <a:p>
            <a:pPr marL="342900" lvl="0" indent="-342900" algn="l" rtl="0">
              <a:spcBef>
                <a:spcPts val="462"/>
              </a:spcBef>
              <a:spcAft>
                <a:spcPts val="0"/>
              </a:spcAft>
              <a:buClr>
                <a:schemeClr val="dk1"/>
              </a:buClr>
              <a:buSzPct val="100000"/>
              <a:buNone/>
            </a:pPr>
            <a:r>
              <a:rPr lang="en-US" sz="2500"/>
              <a:t>Why that Brand? </a:t>
            </a:r>
            <a:endParaRPr/>
          </a:p>
          <a:p>
            <a:pPr marL="342900" lvl="0" indent="-342900" algn="l" rtl="0">
              <a:spcBef>
                <a:spcPts val="462"/>
              </a:spcBef>
              <a:spcAft>
                <a:spcPts val="0"/>
              </a:spcAft>
              <a:buClr>
                <a:schemeClr val="dk1"/>
              </a:buClr>
              <a:buSzPct val="100000"/>
              <a:buNone/>
            </a:pPr>
            <a:endParaRPr sz="2500"/>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1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09" name="Google Shape;1509;p1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US"/>
              <a:t>5) Do you think sony colour TV is a</a:t>
            </a:r>
            <a:endParaRPr/>
          </a:p>
          <a:p>
            <a:pPr marL="342900" lvl="0" indent="-342900" algn="l" rtl="0">
              <a:spcBef>
                <a:spcPts val="592"/>
              </a:spcBef>
              <a:spcAft>
                <a:spcPts val="0"/>
              </a:spcAft>
              <a:buClr>
                <a:schemeClr val="dk1"/>
              </a:buClr>
              <a:buSzPct val="100000"/>
              <a:buNone/>
            </a:pPr>
            <a:r>
              <a:rPr lang="en-US"/>
              <a:t>[  ]		Successful Brand</a:t>
            </a:r>
            <a:endParaRPr/>
          </a:p>
          <a:p>
            <a:pPr marL="342900" lvl="0" indent="-342900" algn="l" rtl="0">
              <a:spcBef>
                <a:spcPts val="592"/>
              </a:spcBef>
              <a:spcAft>
                <a:spcPts val="0"/>
              </a:spcAft>
              <a:buClr>
                <a:schemeClr val="dk1"/>
              </a:buClr>
              <a:buSzPct val="100000"/>
              <a:buNone/>
            </a:pPr>
            <a:r>
              <a:rPr lang="en-US"/>
              <a:t>[  ]		Unsuccessful Brand</a:t>
            </a:r>
            <a:endParaRPr/>
          </a:p>
          <a:p>
            <a:pPr marL="342900" lvl="0" indent="-342900" algn="l" rtl="0">
              <a:spcBef>
                <a:spcPts val="592"/>
              </a:spcBef>
              <a:spcAft>
                <a:spcPts val="0"/>
              </a:spcAft>
              <a:buClr>
                <a:schemeClr val="dk1"/>
              </a:buClr>
              <a:buSzPct val="100000"/>
              <a:buNone/>
            </a:pPr>
            <a:r>
              <a:rPr lang="en-US"/>
              <a:t>6) Why do you think Sony Colour TV has been a successful brand/Unsuccessful Brand (Plz tick One) ?</a:t>
            </a:r>
            <a:endParaRPr/>
          </a:p>
          <a:p>
            <a:pPr marL="342900" lvl="0" indent="-342900" algn="l" rtl="0">
              <a:spcBef>
                <a:spcPts val="592"/>
              </a:spcBef>
              <a:spcAft>
                <a:spcPts val="0"/>
              </a:spcAft>
              <a:buClr>
                <a:schemeClr val="dk1"/>
              </a:buClr>
              <a:buSzPct val="100000"/>
              <a:buNone/>
            </a:pPr>
            <a:r>
              <a:rPr lang="en-US"/>
              <a:t>[  ]		Range of the Products</a:t>
            </a:r>
            <a:endParaRPr/>
          </a:p>
          <a:p>
            <a:pPr marL="342900" lvl="0" indent="-342900" algn="l" rtl="0">
              <a:spcBef>
                <a:spcPts val="592"/>
              </a:spcBef>
              <a:spcAft>
                <a:spcPts val="0"/>
              </a:spcAft>
              <a:buClr>
                <a:schemeClr val="dk1"/>
              </a:buClr>
              <a:buSzPct val="100000"/>
              <a:buNone/>
            </a:pPr>
            <a:r>
              <a:rPr lang="en-US"/>
              <a:t>[  ]		Range of Prices</a:t>
            </a:r>
            <a:endParaRPr/>
          </a:p>
          <a:p>
            <a:pPr marL="342900" lvl="0" indent="-342900" algn="l" rtl="0">
              <a:spcBef>
                <a:spcPts val="592"/>
              </a:spcBef>
              <a:spcAft>
                <a:spcPts val="0"/>
              </a:spcAft>
              <a:buClr>
                <a:schemeClr val="dk1"/>
              </a:buClr>
              <a:buSzPct val="100000"/>
              <a:buNone/>
            </a:pPr>
            <a:r>
              <a:rPr lang="en-US"/>
              <a:t>[  ]		Promotional Activities</a:t>
            </a:r>
            <a:endParaRPr/>
          </a:p>
          <a:p>
            <a:pPr marL="342900" lvl="0" indent="-342900" algn="l" rtl="0">
              <a:spcBef>
                <a:spcPts val="592"/>
              </a:spcBef>
              <a:spcAft>
                <a:spcPts val="0"/>
              </a:spcAft>
              <a:buClr>
                <a:schemeClr val="dk1"/>
              </a:buClr>
              <a:buSzPct val="100000"/>
              <a:buNone/>
            </a:pPr>
            <a:r>
              <a:rPr lang="en-US"/>
              <a:t>Any Other Plz Specify-----------?</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1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15" name="Google Shape;1515;p172"/>
          <p:cNvSpPr txBox="1">
            <a:spLocks noGrp="1"/>
          </p:cNvSpPr>
          <p:nvPr>
            <p:ph type="body" idx="1"/>
          </p:nvPr>
        </p:nvSpPr>
        <p:spPr>
          <a:xfrm>
            <a:off x="0" y="1600200"/>
            <a:ext cx="8915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7.) Based on the price range what impression do carry of Sony CTV?</a:t>
            </a:r>
            <a:endParaRPr/>
          </a:p>
          <a:p>
            <a:pPr marL="342900" lvl="0" indent="-342900" algn="l" rtl="0">
              <a:spcBef>
                <a:spcPts val="640"/>
              </a:spcBef>
              <a:spcAft>
                <a:spcPts val="0"/>
              </a:spcAft>
              <a:buClr>
                <a:schemeClr val="dk1"/>
              </a:buClr>
              <a:buSzPts val="3200"/>
              <a:buNone/>
            </a:pPr>
            <a:r>
              <a:rPr lang="en-US"/>
              <a:t>[  ]		Economical</a:t>
            </a:r>
            <a:endParaRPr/>
          </a:p>
          <a:p>
            <a:pPr marL="342900" lvl="0" indent="-342900" algn="l" rtl="0">
              <a:spcBef>
                <a:spcPts val="640"/>
              </a:spcBef>
              <a:spcAft>
                <a:spcPts val="0"/>
              </a:spcAft>
              <a:buClr>
                <a:schemeClr val="dk1"/>
              </a:buClr>
              <a:buSzPts val="3200"/>
              <a:buNone/>
            </a:pPr>
            <a:r>
              <a:rPr lang="en-US"/>
              <a:t>[  ]		Costly</a:t>
            </a:r>
            <a:endParaRPr/>
          </a:p>
          <a:p>
            <a:pPr marL="342900" lvl="0" indent="-342900" algn="l" rtl="0">
              <a:spcBef>
                <a:spcPts val="640"/>
              </a:spcBef>
              <a:spcAft>
                <a:spcPts val="0"/>
              </a:spcAft>
              <a:buClr>
                <a:schemeClr val="dk1"/>
              </a:buClr>
              <a:buSzPts val="3200"/>
              <a:buNone/>
            </a:pPr>
            <a:r>
              <a:rPr lang="en-US"/>
              <a:t>8) Tick the size of Sony Colour TV you Own( Only user’s Question)?</a:t>
            </a:r>
            <a:endParaRPr/>
          </a:p>
          <a:p>
            <a:pPr marL="342900" lvl="0" indent="-342900" algn="l" rtl="0">
              <a:spcBef>
                <a:spcPts val="640"/>
              </a:spcBef>
              <a:spcAft>
                <a:spcPts val="0"/>
              </a:spcAft>
              <a:buClr>
                <a:schemeClr val="dk1"/>
              </a:buClr>
              <a:buSzPts val="3200"/>
              <a:buNone/>
            </a:pPr>
            <a:r>
              <a:rPr lang="en-US"/>
              <a:t>[  ] 14”	[  ] 20”	[  ] 21’’	[  ]25’’	[  ] 29’’</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1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21" name="Google Shape;1521;p173"/>
          <p:cNvSpPr txBox="1">
            <a:spLocks noGrp="1"/>
          </p:cNvSpPr>
          <p:nvPr>
            <p:ph type="body" idx="1"/>
          </p:nvPr>
        </p:nvSpPr>
        <p:spPr>
          <a:xfrm>
            <a:off x="22860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9) Which of the following attributes do you perceive as most important in your colour Tv?</a:t>
            </a:r>
            <a:endParaRPr/>
          </a:p>
          <a:p>
            <a:pPr marL="342900" lvl="0" indent="-342900" algn="l" rtl="0">
              <a:spcBef>
                <a:spcPts val="640"/>
              </a:spcBef>
              <a:spcAft>
                <a:spcPts val="0"/>
              </a:spcAft>
              <a:buClr>
                <a:schemeClr val="dk1"/>
              </a:buClr>
              <a:buSzPts val="3200"/>
              <a:buNone/>
            </a:pPr>
            <a:r>
              <a:rPr lang="en-US"/>
              <a:t>[  ]	Net Savvy Technology (Web TV, Multi-Media TV etc.)</a:t>
            </a:r>
            <a:endParaRPr/>
          </a:p>
          <a:p>
            <a:pPr marL="342900" lvl="0" indent="-342900" algn="l" rtl="0">
              <a:spcBef>
                <a:spcPts val="640"/>
              </a:spcBef>
              <a:spcAft>
                <a:spcPts val="0"/>
              </a:spcAft>
              <a:buClr>
                <a:schemeClr val="dk1"/>
              </a:buClr>
              <a:buSzPts val="3200"/>
              <a:buNone/>
            </a:pPr>
            <a:r>
              <a:rPr lang="en-US"/>
              <a:t>[  ] Locking Systems (eg Child Lock , Volume Lock)</a:t>
            </a:r>
            <a:endParaRPr/>
          </a:p>
          <a:p>
            <a:pPr marL="342900" lvl="0" indent="-342900" algn="l" rtl="0">
              <a:spcBef>
                <a:spcPts val="640"/>
              </a:spcBef>
              <a:spcAft>
                <a:spcPts val="0"/>
              </a:spcAft>
              <a:buClr>
                <a:schemeClr val="dk1"/>
              </a:buClr>
              <a:buSzPts val="3200"/>
              <a:buNone/>
            </a:pPr>
            <a:r>
              <a:rPr lang="en-US"/>
              <a:t>[  ] Picture in Picture</a:t>
            </a:r>
            <a:endParaRPr/>
          </a:p>
          <a:p>
            <a:pPr marL="342900" lvl="0" indent="-342900" algn="l" rtl="0">
              <a:spcBef>
                <a:spcPts val="640"/>
              </a:spcBef>
              <a:spcAft>
                <a:spcPts val="0"/>
              </a:spcAft>
              <a:buClr>
                <a:schemeClr val="dk1"/>
              </a:buClr>
              <a:buSzPts val="3200"/>
              <a:buNone/>
            </a:pPr>
            <a:r>
              <a:rPr lang="en-US"/>
              <a:t>Any other , Specify? </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17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sp>
        <p:nvSpPr>
          <p:cNvPr id="1527" name="Google Shape;1527;p174"/>
          <p:cNvSpPr txBox="1">
            <a:spLocks noGrp="1"/>
          </p:cNvSpPr>
          <p:nvPr>
            <p:ph type="body" idx="1"/>
          </p:nvPr>
        </p:nvSpPr>
        <p:spPr>
          <a:xfrm>
            <a:off x="0" y="1143000"/>
            <a:ext cx="8915400" cy="5715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t>10) What do you think of the advertisement of Sony?</a:t>
            </a:r>
            <a:endParaRPr/>
          </a:p>
          <a:p>
            <a:pPr marL="342900" lvl="0" indent="-342900" algn="l" rtl="0">
              <a:spcBef>
                <a:spcPts val="592"/>
              </a:spcBef>
              <a:spcAft>
                <a:spcPts val="0"/>
              </a:spcAft>
              <a:buClr>
                <a:schemeClr val="dk1"/>
              </a:buClr>
              <a:buSzPct val="100000"/>
              <a:buNone/>
            </a:pPr>
            <a:r>
              <a:rPr lang="en-US"/>
              <a:t>[  ]	Impressive</a:t>
            </a:r>
            <a:endParaRPr/>
          </a:p>
          <a:p>
            <a:pPr marL="342900" lvl="0" indent="-342900" algn="l" rtl="0">
              <a:spcBef>
                <a:spcPts val="592"/>
              </a:spcBef>
              <a:spcAft>
                <a:spcPts val="0"/>
              </a:spcAft>
              <a:buClr>
                <a:schemeClr val="dk1"/>
              </a:buClr>
              <a:buSzPct val="100000"/>
              <a:buNone/>
            </a:pPr>
            <a:r>
              <a:rPr lang="en-US"/>
              <a:t>[  ]	Satisfactory</a:t>
            </a:r>
            <a:endParaRPr/>
          </a:p>
          <a:p>
            <a:pPr marL="342900" lvl="0" indent="-342900" algn="l" rtl="0">
              <a:spcBef>
                <a:spcPts val="592"/>
              </a:spcBef>
              <a:spcAft>
                <a:spcPts val="0"/>
              </a:spcAft>
              <a:buClr>
                <a:schemeClr val="dk1"/>
              </a:buClr>
              <a:buSzPct val="100000"/>
              <a:buNone/>
            </a:pPr>
            <a:r>
              <a:rPr lang="en-US"/>
              <a:t>[  ]	Unsatisfactory</a:t>
            </a:r>
            <a:endParaRPr/>
          </a:p>
          <a:p>
            <a:pPr marL="514350" lvl="0" indent="-514350" algn="l" rtl="0">
              <a:spcBef>
                <a:spcPts val="592"/>
              </a:spcBef>
              <a:spcAft>
                <a:spcPts val="0"/>
              </a:spcAft>
              <a:buClr>
                <a:schemeClr val="dk1"/>
              </a:buClr>
              <a:buSzPct val="100000"/>
              <a:buAutoNum type="arabicParenR" startAt="11"/>
            </a:pPr>
            <a:r>
              <a:rPr lang="en-US"/>
              <a:t>You like/ dislike the advertisement because of:</a:t>
            </a:r>
            <a:endParaRPr/>
          </a:p>
          <a:p>
            <a:pPr marL="514350" lvl="0" indent="-514350" algn="l" rtl="0">
              <a:spcBef>
                <a:spcPts val="592"/>
              </a:spcBef>
              <a:spcAft>
                <a:spcPts val="0"/>
              </a:spcAft>
              <a:buClr>
                <a:schemeClr val="dk1"/>
              </a:buClr>
              <a:buSzPct val="100000"/>
              <a:buNone/>
            </a:pPr>
            <a:r>
              <a:rPr lang="en-US"/>
              <a:t>[  ]		Model /Celebrity	    Like		      Dislike</a:t>
            </a:r>
            <a:endParaRPr/>
          </a:p>
          <a:p>
            <a:pPr marL="514350" lvl="0" indent="-514350" algn="l" rtl="0">
              <a:spcBef>
                <a:spcPts val="592"/>
              </a:spcBef>
              <a:spcAft>
                <a:spcPts val="0"/>
              </a:spcAft>
              <a:buClr>
                <a:schemeClr val="dk1"/>
              </a:buClr>
              <a:buSzPct val="100000"/>
              <a:buNone/>
            </a:pPr>
            <a:r>
              <a:rPr lang="en-US"/>
              <a:t>Specify the Celebrity       -----------              ---------------</a:t>
            </a:r>
            <a:endParaRPr/>
          </a:p>
          <a:p>
            <a:pPr marL="514350" lvl="0" indent="-514350" algn="l" rtl="0">
              <a:spcBef>
                <a:spcPts val="592"/>
              </a:spcBef>
              <a:spcAft>
                <a:spcPts val="0"/>
              </a:spcAft>
              <a:buClr>
                <a:schemeClr val="dk1"/>
              </a:buClr>
              <a:buSzPct val="100000"/>
              <a:buNone/>
            </a:pPr>
            <a:r>
              <a:rPr lang="en-US"/>
              <a:t>[  ] Presentation </a:t>
            </a:r>
            <a:endParaRPr/>
          </a:p>
          <a:p>
            <a:pPr marL="514350" lvl="0" indent="-514350" algn="l" rtl="0">
              <a:spcBef>
                <a:spcPts val="592"/>
              </a:spcBef>
              <a:spcAft>
                <a:spcPts val="0"/>
              </a:spcAft>
              <a:buClr>
                <a:schemeClr val="dk1"/>
              </a:buClr>
              <a:buSzPct val="100000"/>
              <a:buNone/>
            </a:pPr>
            <a:r>
              <a:rPr lang="en-US"/>
              <a:t>What you liked/disliked	  -----------             ----------------</a:t>
            </a:r>
            <a:endParaRPr/>
          </a:p>
          <a:p>
            <a:pPr marL="514350" lvl="0" indent="-514350" algn="l" rtl="0">
              <a:spcBef>
                <a:spcPts val="592"/>
              </a:spcBef>
              <a:spcAft>
                <a:spcPts val="0"/>
              </a:spcAft>
              <a:buClr>
                <a:schemeClr val="dk1"/>
              </a:buClr>
              <a:buSzPct val="100000"/>
              <a:buNone/>
            </a:pPr>
            <a:r>
              <a:rPr lang="en-US"/>
              <a:t>[  ]	Slogan			  ------------	         ----------------</a:t>
            </a:r>
            <a:endParaRPr/>
          </a:p>
          <a:p>
            <a:pPr marL="514350" lvl="0" indent="-514350" algn="l" rtl="0">
              <a:spcBef>
                <a:spcPts val="592"/>
              </a:spcBef>
              <a:spcAft>
                <a:spcPts val="0"/>
              </a:spcAft>
              <a:buClr>
                <a:schemeClr val="dk1"/>
              </a:buClr>
              <a:buSzPct val="100000"/>
              <a:buNone/>
            </a:pPr>
            <a:r>
              <a:rPr lang="en-US"/>
              <a:t>Any other (Specify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1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33" name="Google Shape;1533;p1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t>12) Which  do you think is the most striking media to advertise Sony CTV?</a:t>
            </a:r>
            <a:endParaRPr/>
          </a:p>
          <a:p>
            <a:pPr marL="342900" lvl="0" indent="-342900" algn="l" rtl="0">
              <a:spcBef>
                <a:spcPts val="592"/>
              </a:spcBef>
              <a:spcAft>
                <a:spcPts val="0"/>
              </a:spcAft>
              <a:buClr>
                <a:schemeClr val="dk1"/>
              </a:buClr>
              <a:buSzPct val="100000"/>
              <a:buNone/>
            </a:pPr>
            <a:r>
              <a:rPr lang="en-US"/>
              <a:t>[  ]		Newspaper</a:t>
            </a:r>
            <a:endParaRPr/>
          </a:p>
          <a:p>
            <a:pPr marL="342900" lvl="0" indent="-342900" algn="l" rtl="0">
              <a:spcBef>
                <a:spcPts val="592"/>
              </a:spcBef>
              <a:spcAft>
                <a:spcPts val="0"/>
              </a:spcAft>
              <a:buClr>
                <a:schemeClr val="dk1"/>
              </a:buClr>
              <a:buSzPct val="100000"/>
              <a:buNone/>
            </a:pPr>
            <a:r>
              <a:rPr lang="en-US"/>
              <a:t>[  ]		Magazines</a:t>
            </a:r>
            <a:endParaRPr/>
          </a:p>
          <a:p>
            <a:pPr marL="342900" lvl="0" indent="-342900" algn="l" rtl="0">
              <a:spcBef>
                <a:spcPts val="592"/>
              </a:spcBef>
              <a:spcAft>
                <a:spcPts val="0"/>
              </a:spcAft>
              <a:buClr>
                <a:schemeClr val="dk1"/>
              </a:buClr>
              <a:buSzPct val="100000"/>
              <a:buNone/>
            </a:pPr>
            <a:r>
              <a:rPr lang="en-US"/>
              <a:t>[  ]		TV</a:t>
            </a:r>
            <a:endParaRPr/>
          </a:p>
          <a:p>
            <a:pPr marL="342900" lvl="0" indent="-342900" algn="l" rtl="0">
              <a:spcBef>
                <a:spcPts val="592"/>
              </a:spcBef>
              <a:spcAft>
                <a:spcPts val="0"/>
              </a:spcAft>
              <a:buClr>
                <a:schemeClr val="dk1"/>
              </a:buClr>
              <a:buSzPct val="100000"/>
              <a:buNone/>
            </a:pPr>
            <a:r>
              <a:rPr lang="en-US"/>
              <a:t>[  ]		The Internet</a:t>
            </a:r>
            <a:endParaRPr/>
          </a:p>
          <a:p>
            <a:pPr marL="342900" lvl="0" indent="-342900" algn="l" rtl="0">
              <a:spcBef>
                <a:spcPts val="592"/>
              </a:spcBef>
              <a:spcAft>
                <a:spcPts val="0"/>
              </a:spcAft>
              <a:buClr>
                <a:schemeClr val="dk1"/>
              </a:buClr>
              <a:buSzPct val="100000"/>
              <a:buNone/>
            </a:pPr>
            <a:r>
              <a:rPr lang="en-US"/>
              <a:t>[  ]		Hoarding</a:t>
            </a:r>
            <a:endParaRPr/>
          </a:p>
          <a:p>
            <a:pPr marL="342900" lvl="0" indent="-342900" algn="l" rtl="0">
              <a:spcBef>
                <a:spcPts val="592"/>
              </a:spcBef>
              <a:spcAft>
                <a:spcPts val="0"/>
              </a:spcAft>
              <a:buClr>
                <a:schemeClr val="dk1"/>
              </a:buClr>
              <a:buSzPct val="100000"/>
              <a:buNone/>
            </a:pPr>
            <a:r>
              <a:rPr lang="en-US"/>
              <a:t>[  ]		Radio</a:t>
            </a:r>
            <a:endParaRPr/>
          </a:p>
          <a:p>
            <a:pPr marL="342900" lvl="0" indent="-342900" algn="l" rtl="0">
              <a:spcBef>
                <a:spcPts val="592"/>
              </a:spcBef>
              <a:spcAft>
                <a:spcPts val="0"/>
              </a:spcAft>
              <a:buClr>
                <a:schemeClr val="dk1"/>
              </a:buClr>
              <a:buSzPct val="100000"/>
              <a:buNone/>
            </a:pPr>
            <a:r>
              <a:rPr lang="en-US"/>
              <a:t>Other Specify?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1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39" name="Google Shape;1539;p176"/>
          <p:cNvSpPr txBox="1">
            <a:spLocks noGrp="1"/>
          </p:cNvSpPr>
          <p:nvPr>
            <p:ph type="body" idx="1"/>
          </p:nvPr>
        </p:nvSpPr>
        <p:spPr>
          <a:xfrm>
            <a:off x="0" y="1600200"/>
            <a:ext cx="89154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US"/>
              <a:t>13) Do the various schemes/ promotional activities affect your purchase plans?</a:t>
            </a:r>
            <a:endParaRPr/>
          </a:p>
          <a:p>
            <a:pPr marL="342900" lvl="0" indent="-342900" algn="l" rtl="0">
              <a:spcBef>
                <a:spcPts val="592"/>
              </a:spcBef>
              <a:spcAft>
                <a:spcPts val="0"/>
              </a:spcAft>
              <a:buClr>
                <a:schemeClr val="dk1"/>
              </a:buClr>
              <a:buSzPct val="100000"/>
              <a:buNone/>
            </a:pPr>
            <a:r>
              <a:rPr lang="en-US"/>
              <a:t>[  ]		Yes</a:t>
            </a:r>
            <a:endParaRPr/>
          </a:p>
          <a:p>
            <a:pPr marL="342900" lvl="0" indent="-342900" algn="l" rtl="0">
              <a:spcBef>
                <a:spcPts val="592"/>
              </a:spcBef>
              <a:spcAft>
                <a:spcPts val="0"/>
              </a:spcAft>
              <a:buClr>
                <a:schemeClr val="dk1"/>
              </a:buClr>
              <a:buSzPct val="100000"/>
              <a:buNone/>
            </a:pPr>
            <a:r>
              <a:rPr lang="en-US"/>
              <a:t>[  ]		No</a:t>
            </a:r>
            <a:endParaRPr/>
          </a:p>
          <a:p>
            <a:pPr marL="342900" lvl="0" indent="-342900" algn="l" rtl="0">
              <a:spcBef>
                <a:spcPts val="592"/>
              </a:spcBef>
              <a:spcAft>
                <a:spcPts val="0"/>
              </a:spcAft>
              <a:buClr>
                <a:schemeClr val="dk1"/>
              </a:buClr>
              <a:buSzPct val="100000"/>
              <a:buNone/>
            </a:pPr>
            <a:r>
              <a:rPr lang="en-US"/>
              <a:t>14) If you go for re-purchase of TV , will you prefer Sony Colour TV? (For Non-Users)</a:t>
            </a:r>
            <a:endParaRPr/>
          </a:p>
          <a:p>
            <a:pPr marL="342900" lvl="0" indent="-342900" algn="l" rtl="0">
              <a:spcBef>
                <a:spcPts val="592"/>
              </a:spcBef>
              <a:spcAft>
                <a:spcPts val="0"/>
              </a:spcAft>
              <a:buClr>
                <a:schemeClr val="dk1"/>
              </a:buClr>
              <a:buSzPct val="100000"/>
              <a:buNone/>
            </a:pPr>
            <a:r>
              <a:rPr lang="en-US"/>
              <a:t>[  ]		Yes</a:t>
            </a:r>
            <a:endParaRPr/>
          </a:p>
          <a:p>
            <a:pPr marL="342900" lvl="0" indent="-342900" algn="l" rtl="0">
              <a:spcBef>
                <a:spcPts val="592"/>
              </a:spcBef>
              <a:spcAft>
                <a:spcPts val="0"/>
              </a:spcAft>
              <a:buClr>
                <a:schemeClr val="dk1"/>
              </a:buClr>
              <a:buSzPct val="100000"/>
              <a:buNone/>
            </a:pPr>
            <a:r>
              <a:rPr lang="en-US"/>
              <a:t>[  ]		No</a:t>
            </a:r>
            <a:endParaRPr/>
          </a:p>
          <a:p>
            <a:pPr marL="342900" lvl="0" indent="-342900" algn="l" rtl="0">
              <a:spcBef>
                <a:spcPts val="592"/>
              </a:spcBef>
              <a:spcAft>
                <a:spcPts val="0"/>
              </a:spcAft>
              <a:buClr>
                <a:schemeClr val="dk1"/>
              </a:buClr>
              <a:buSzPct val="100000"/>
              <a:buNone/>
            </a:pPr>
            <a:r>
              <a:rPr lang="en-US"/>
              <a:t>15. Do you agree or disagree with the punch line of Sony- [  ] Yes		[  ]</a:t>
            </a:r>
            <a:endParaRPr/>
          </a:p>
          <a:p>
            <a:pPr marL="342900" lvl="0" indent="-342900" algn="l" rtl="0">
              <a:spcBef>
                <a:spcPts val="592"/>
              </a:spcBef>
              <a:spcAft>
                <a:spcPts val="0"/>
              </a:spcAft>
              <a:buClr>
                <a:schemeClr val="dk1"/>
              </a:buClr>
              <a:buSzPct val="100000"/>
              <a:buNone/>
            </a:pPr>
            <a:r>
              <a:rPr lang="en-US"/>
              <a:t>Reason Why?</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1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A word About Yourself</a:t>
            </a:r>
            <a:endParaRPr/>
          </a:p>
        </p:txBody>
      </p:sp>
      <p:sp>
        <p:nvSpPr>
          <p:cNvPr id="1545" name="Google Shape;1545;p177"/>
          <p:cNvSpPr txBox="1">
            <a:spLocks noGrp="1"/>
          </p:cNvSpPr>
          <p:nvPr>
            <p:ph type="body" idx="1"/>
          </p:nvPr>
        </p:nvSpPr>
        <p:spPr>
          <a:xfrm>
            <a:off x="228600" y="1600200"/>
            <a:ext cx="8763000" cy="50292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a:t>Name:</a:t>
            </a:r>
            <a:endParaRPr/>
          </a:p>
          <a:p>
            <a:pPr marL="342900" lvl="0" indent="-342900" algn="l" rtl="0">
              <a:spcBef>
                <a:spcPts val="496"/>
              </a:spcBef>
              <a:spcAft>
                <a:spcPts val="0"/>
              </a:spcAft>
              <a:buClr>
                <a:schemeClr val="dk1"/>
              </a:buClr>
              <a:buSzPct val="100000"/>
              <a:buNone/>
            </a:pPr>
            <a:r>
              <a:rPr lang="en-US"/>
              <a:t>Address:</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None/>
            </a:pPr>
            <a:r>
              <a:rPr lang="en-US"/>
              <a:t>Age- (a)  18-25  (b) 26-30 (c) 31-40 (d) Above 40</a:t>
            </a:r>
            <a:endParaRPr/>
          </a:p>
          <a:p>
            <a:pPr marL="342900" lvl="0" indent="-342900" algn="l" rtl="0">
              <a:spcBef>
                <a:spcPts val="496"/>
              </a:spcBef>
              <a:spcAft>
                <a:spcPts val="0"/>
              </a:spcAft>
              <a:buClr>
                <a:schemeClr val="dk1"/>
              </a:buClr>
              <a:buSzPct val="100000"/>
              <a:buNone/>
            </a:pPr>
            <a:r>
              <a:rPr lang="en-US"/>
              <a:t>Occupation- Student/Service/Business/Any other Specify---------------------</a:t>
            </a:r>
            <a:endParaRPr/>
          </a:p>
          <a:p>
            <a:pPr marL="342900" lvl="0" indent="-342900" algn="l" rtl="0">
              <a:spcBef>
                <a:spcPts val="496"/>
              </a:spcBef>
              <a:spcAft>
                <a:spcPts val="0"/>
              </a:spcAft>
              <a:buClr>
                <a:schemeClr val="dk1"/>
              </a:buClr>
              <a:buSzPct val="100000"/>
              <a:buNone/>
            </a:pPr>
            <a:r>
              <a:rPr lang="en-US"/>
              <a:t>Gender: Male [  ]       Female [  ]</a:t>
            </a:r>
            <a:endParaRPr/>
          </a:p>
          <a:p>
            <a:pPr marL="342900" lvl="0" indent="-342900" algn="l" rtl="0">
              <a:spcBef>
                <a:spcPts val="496"/>
              </a:spcBef>
              <a:spcAft>
                <a:spcPts val="0"/>
              </a:spcAft>
              <a:buClr>
                <a:schemeClr val="dk1"/>
              </a:buClr>
              <a:buSzPct val="100000"/>
              <a:buNone/>
            </a:pPr>
            <a:r>
              <a:rPr lang="en-US"/>
              <a:t>Annual Income- 1) &lt; 100000</a:t>
            </a:r>
            <a:endParaRPr/>
          </a:p>
          <a:p>
            <a:pPr marL="342900" lvl="0" indent="-342900" algn="l" rtl="0">
              <a:spcBef>
                <a:spcPts val="496"/>
              </a:spcBef>
              <a:spcAft>
                <a:spcPts val="0"/>
              </a:spcAft>
              <a:buClr>
                <a:schemeClr val="dk1"/>
              </a:buClr>
              <a:buSzPct val="100000"/>
              <a:buNone/>
            </a:pPr>
            <a:r>
              <a:rPr lang="en-US"/>
              <a:t>			        2) 100000-150000</a:t>
            </a:r>
            <a:endParaRPr/>
          </a:p>
          <a:p>
            <a:pPr marL="342900" lvl="0" indent="-342900" algn="l" rtl="0">
              <a:spcBef>
                <a:spcPts val="496"/>
              </a:spcBef>
              <a:spcAft>
                <a:spcPts val="0"/>
              </a:spcAft>
              <a:buClr>
                <a:schemeClr val="dk1"/>
              </a:buClr>
              <a:buSzPct val="100000"/>
              <a:buNone/>
            </a:pPr>
            <a:r>
              <a:rPr lang="en-US"/>
              <a:t>			        3) 150001- 200000</a:t>
            </a:r>
            <a:endParaRPr/>
          </a:p>
          <a:p>
            <a:pPr marL="342900" lvl="0" indent="-342900" algn="l" rtl="0">
              <a:spcBef>
                <a:spcPts val="496"/>
              </a:spcBef>
              <a:spcAft>
                <a:spcPts val="0"/>
              </a:spcAft>
              <a:buClr>
                <a:schemeClr val="dk1"/>
              </a:buClr>
              <a:buSzPct val="100000"/>
              <a:buNone/>
            </a:pPr>
            <a:r>
              <a:rPr lang="en-US"/>
              <a:t>			        4) 200001-250000</a:t>
            </a:r>
            <a:endParaRPr/>
          </a:p>
          <a:p>
            <a:pPr marL="342900" lvl="0" indent="-342900" algn="l" rtl="0">
              <a:spcBef>
                <a:spcPts val="496"/>
              </a:spcBef>
              <a:spcAft>
                <a:spcPts val="0"/>
              </a:spcAft>
              <a:buClr>
                <a:schemeClr val="dk1"/>
              </a:buClr>
              <a:buSzPct val="100000"/>
              <a:buNone/>
            </a:pPr>
            <a:r>
              <a:rPr lang="en-US"/>
              <a:t>			        5) 250001-300000</a:t>
            </a:r>
            <a:endParaRPr/>
          </a:p>
          <a:p>
            <a:pPr marL="342900" lvl="0" indent="-342900" algn="l" rtl="0">
              <a:spcBef>
                <a:spcPts val="496"/>
              </a:spcBef>
              <a:spcAft>
                <a:spcPts val="0"/>
              </a:spcAft>
              <a:buClr>
                <a:schemeClr val="dk1"/>
              </a:buClr>
              <a:buSzPct val="100000"/>
              <a:buNone/>
            </a:pPr>
            <a:r>
              <a:rPr lang="en-US"/>
              <a:t>			        6) &gt; 300000</a:t>
            </a:r>
            <a:endParaRPr/>
          </a:p>
          <a:p>
            <a:pPr marL="342900" lvl="0" indent="-342900" algn="l" rtl="0">
              <a:spcBef>
                <a:spcPts val="496"/>
              </a:spcBef>
              <a:spcAft>
                <a:spcPts val="0"/>
              </a:spcAft>
              <a:buClr>
                <a:schemeClr val="dk1"/>
              </a:buClr>
              <a:buSzPct val="100000"/>
              <a:buNone/>
            </a:pPr>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1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Questionnaire for Dealers/Retailers</a:t>
            </a:r>
            <a:endParaRPr/>
          </a:p>
        </p:txBody>
      </p:sp>
      <p:sp>
        <p:nvSpPr>
          <p:cNvPr id="1551" name="Google Shape;1551;p1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Date-						Q.N0.-----</a:t>
            </a:r>
            <a:endParaRPr/>
          </a:p>
          <a:p>
            <a:pPr marL="342900" lvl="0" indent="-342900" algn="l" rtl="0">
              <a:spcBef>
                <a:spcPts val="640"/>
              </a:spcBef>
              <a:spcAft>
                <a:spcPts val="0"/>
              </a:spcAft>
              <a:buClr>
                <a:schemeClr val="dk1"/>
              </a:buClr>
              <a:buSzPts val="3200"/>
              <a:buNone/>
            </a:pPr>
            <a:r>
              <a:rPr lang="en-US"/>
              <a:t>Dear Sir/Madam,</a:t>
            </a:r>
            <a:endParaRPr/>
          </a:p>
          <a:p>
            <a:pPr marL="342900" lvl="0" indent="-342900" algn="just" rtl="0">
              <a:spcBef>
                <a:spcPts val="640"/>
              </a:spcBef>
              <a:spcAft>
                <a:spcPts val="0"/>
              </a:spcAft>
              <a:buClr>
                <a:schemeClr val="dk1"/>
              </a:buClr>
              <a:buSzPts val="3200"/>
              <a:buNone/>
            </a:pPr>
            <a:r>
              <a:rPr lang="en-US"/>
              <a:t>	We the students of PG-DBDA are conducting a market research to know Customer’s brand perception in the color TV segment. Kindly extend your cooperation in filling this Questionnaire and enable us in doing the research successfully.</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1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57" name="Google Shape;1557;p1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spcBef>
                <a:spcPts val="0"/>
              </a:spcBef>
              <a:spcAft>
                <a:spcPts val="0"/>
              </a:spcAft>
              <a:buClr>
                <a:schemeClr val="dk1"/>
              </a:buClr>
              <a:buSzPct val="100000"/>
              <a:buNone/>
            </a:pPr>
            <a:r>
              <a:rPr lang="en-US">
                <a:latin typeface="Times New Roman"/>
                <a:ea typeface="Times New Roman"/>
                <a:cs typeface="Times New Roman"/>
                <a:sym typeface="Times New Roman"/>
              </a:rPr>
              <a:t>1) . What influences your consumer ‘s decision to purchase a  Sony colour TV(Rank the following in order of preference)- 1- Best, 2- Next Best , and so on.</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---Aesthetics/Appearance</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Price</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Brand Name</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Reliability </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Performance</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Advertisement </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----After Sales Service</a:t>
            </a:r>
            <a:endParaRPr/>
          </a:p>
          <a:p>
            <a:pPr marL="514350" lvl="0" indent="-514350" algn="l" rtl="0">
              <a:spcBef>
                <a:spcPts val="544"/>
              </a:spcBef>
              <a:spcAft>
                <a:spcPts val="0"/>
              </a:spcAft>
              <a:buClr>
                <a:schemeClr val="dk1"/>
              </a:buClr>
              <a:buSzPct val="100000"/>
              <a:buNone/>
            </a:pPr>
            <a:r>
              <a:rPr lang="en-US">
                <a:latin typeface="Times New Roman"/>
                <a:ea typeface="Times New Roman"/>
                <a:cs typeface="Times New Roman"/>
                <a:sym typeface="Times New Roman"/>
              </a:rPr>
              <a:t>---- Others</a:t>
            </a:r>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2" name="Google Shape;242;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Simulation and Risk Analysis</a:t>
            </a:r>
            <a:r>
              <a:rPr lang="en-US">
                <a:solidFill>
                  <a:srgbClr val="FF0000"/>
                </a:solidFill>
              </a:rPr>
              <a:t>: </a:t>
            </a:r>
            <a:endParaRPr/>
          </a:p>
          <a:p>
            <a:pPr marL="342900" lvl="0" indent="-342900" algn="just" rtl="0">
              <a:spcBef>
                <a:spcPts val="640"/>
              </a:spcBef>
              <a:spcAft>
                <a:spcPts val="0"/>
              </a:spcAft>
              <a:buClr>
                <a:schemeClr val="dk1"/>
              </a:buClr>
              <a:buSzPts val="3200"/>
              <a:buChar char="•"/>
            </a:pPr>
            <a:r>
              <a:rPr lang="en-US"/>
              <a:t>It relies on spreadsheet models and statistical analysis to examine the impacts of uncertainty in the estimates and their potential interaction with one another on the output variable of interest. </a:t>
            </a:r>
            <a:endParaRPr/>
          </a:p>
          <a:p>
            <a:pPr marL="342900" lvl="0" indent="-139700" algn="l" rtl="0">
              <a:spcBef>
                <a:spcPts val="640"/>
              </a:spcBef>
              <a:spcAft>
                <a:spcPts val="0"/>
              </a:spcAft>
              <a:buClr>
                <a:schemeClr val="dk1"/>
              </a:buClr>
              <a:buSzPts val="3200"/>
              <a:buNone/>
            </a:pPr>
            <a:endParaRPr>
              <a:solidFill>
                <a:srgbClr val="FF0000"/>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18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sp>
        <p:nvSpPr>
          <p:cNvPr id="1563" name="Google Shape;1563;p180"/>
          <p:cNvSpPr txBox="1">
            <a:spLocks noGrp="1"/>
          </p:cNvSpPr>
          <p:nvPr>
            <p:ph type="body" idx="1"/>
          </p:nvPr>
        </p:nvSpPr>
        <p:spPr>
          <a:xfrm>
            <a:off x="0" y="1066800"/>
            <a:ext cx="9144000" cy="57912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a:t>2) Which size of Sony Colour TV do the customers purchase the most</a:t>
            </a:r>
            <a:endParaRPr/>
          </a:p>
          <a:p>
            <a:pPr marL="342900" lvl="0" indent="-342900" algn="l" rtl="0">
              <a:spcBef>
                <a:spcPts val="496"/>
              </a:spcBef>
              <a:spcAft>
                <a:spcPts val="0"/>
              </a:spcAft>
              <a:buClr>
                <a:schemeClr val="dk1"/>
              </a:buClr>
              <a:buSzPct val="100000"/>
              <a:buNone/>
            </a:pPr>
            <a:r>
              <a:rPr lang="en-US"/>
              <a:t>[  ] 14”	[  ] 20”	[  ] 21’’	[  ]25’’	[  ] 29’’</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None/>
            </a:pPr>
            <a:r>
              <a:rPr lang="en-US"/>
              <a:t>3)  Which Brand do you think is the toughest competitor to Sony?</a:t>
            </a:r>
            <a:endParaRPr/>
          </a:p>
          <a:p>
            <a:pPr marL="342900" lvl="0" indent="-342900" algn="l" rtl="0">
              <a:spcBef>
                <a:spcPts val="496"/>
              </a:spcBef>
              <a:spcAft>
                <a:spcPts val="0"/>
              </a:spcAft>
              <a:buClr>
                <a:schemeClr val="dk1"/>
              </a:buClr>
              <a:buSzPct val="100000"/>
              <a:buNone/>
            </a:pPr>
            <a:r>
              <a:rPr lang="en-US"/>
              <a:t>[  ]		Onida</a:t>
            </a:r>
            <a:endParaRPr/>
          </a:p>
          <a:p>
            <a:pPr marL="342900" lvl="0" indent="-342900" algn="l" rtl="0">
              <a:spcBef>
                <a:spcPts val="496"/>
              </a:spcBef>
              <a:spcAft>
                <a:spcPts val="0"/>
              </a:spcAft>
              <a:buClr>
                <a:schemeClr val="dk1"/>
              </a:buClr>
              <a:buSzPct val="100000"/>
              <a:buNone/>
            </a:pPr>
            <a:r>
              <a:rPr lang="en-US"/>
              <a:t>[  ]		Videocon</a:t>
            </a:r>
            <a:endParaRPr/>
          </a:p>
          <a:p>
            <a:pPr marL="342900" lvl="0" indent="-342900" algn="l" rtl="0">
              <a:spcBef>
                <a:spcPts val="496"/>
              </a:spcBef>
              <a:spcAft>
                <a:spcPts val="0"/>
              </a:spcAft>
              <a:buClr>
                <a:schemeClr val="dk1"/>
              </a:buClr>
              <a:buSzPct val="100000"/>
              <a:buNone/>
            </a:pPr>
            <a:r>
              <a:rPr lang="en-US"/>
              <a:t>[  ]		LG</a:t>
            </a:r>
            <a:endParaRPr/>
          </a:p>
          <a:p>
            <a:pPr marL="342900" lvl="0" indent="-342900" algn="l" rtl="0">
              <a:spcBef>
                <a:spcPts val="496"/>
              </a:spcBef>
              <a:spcAft>
                <a:spcPts val="0"/>
              </a:spcAft>
              <a:buClr>
                <a:schemeClr val="dk1"/>
              </a:buClr>
              <a:buSzPct val="100000"/>
              <a:buNone/>
            </a:pPr>
            <a:r>
              <a:rPr lang="en-US"/>
              <a:t>[  ]		Philips</a:t>
            </a:r>
            <a:endParaRPr/>
          </a:p>
          <a:p>
            <a:pPr marL="342900" lvl="0" indent="-342900" algn="l" rtl="0">
              <a:spcBef>
                <a:spcPts val="496"/>
              </a:spcBef>
              <a:spcAft>
                <a:spcPts val="0"/>
              </a:spcAft>
              <a:buClr>
                <a:schemeClr val="dk1"/>
              </a:buClr>
              <a:buSzPct val="100000"/>
              <a:buNone/>
            </a:pPr>
            <a:r>
              <a:rPr lang="en-US"/>
              <a:t>[  ]		Akai</a:t>
            </a:r>
            <a:endParaRPr/>
          </a:p>
          <a:p>
            <a:pPr marL="342900" lvl="0" indent="-342900" algn="l" rtl="0">
              <a:spcBef>
                <a:spcPts val="496"/>
              </a:spcBef>
              <a:spcAft>
                <a:spcPts val="0"/>
              </a:spcAft>
              <a:buClr>
                <a:schemeClr val="dk1"/>
              </a:buClr>
              <a:buSzPct val="100000"/>
              <a:buNone/>
            </a:pPr>
            <a:r>
              <a:rPr lang="en-US"/>
              <a:t>[  ]        Samsung</a:t>
            </a:r>
            <a:endParaRPr/>
          </a:p>
          <a:p>
            <a:pPr marL="342900" lvl="0" indent="-342900" algn="l" rtl="0">
              <a:spcBef>
                <a:spcPts val="496"/>
              </a:spcBef>
              <a:spcAft>
                <a:spcPts val="0"/>
              </a:spcAft>
              <a:buClr>
                <a:schemeClr val="dk1"/>
              </a:buClr>
              <a:buSzPct val="100000"/>
              <a:buNone/>
            </a:pPr>
            <a:r>
              <a:rPr lang="en-US"/>
              <a:t>[  ]	       Aiwa</a:t>
            </a:r>
            <a:endParaRPr/>
          </a:p>
          <a:p>
            <a:pPr marL="342900" lvl="0" indent="-342900" algn="l" rtl="0">
              <a:spcBef>
                <a:spcPts val="496"/>
              </a:spcBef>
              <a:spcAft>
                <a:spcPts val="0"/>
              </a:spcAft>
              <a:buClr>
                <a:schemeClr val="dk1"/>
              </a:buClr>
              <a:buSzPct val="100000"/>
              <a:buNone/>
            </a:pPr>
            <a:r>
              <a:rPr lang="en-US"/>
              <a:t>If any other Specify-----------------</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None/>
            </a:pPr>
            <a:r>
              <a:rPr lang="en-US"/>
              <a:t>Why that Brand? </a:t>
            </a:r>
            <a:endParaRPr/>
          </a:p>
          <a:p>
            <a:pPr marL="342900" lvl="0" indent="-342900" algn="l" rtl="0">
              <a:spcBef>
                <a:spcPts val="496"/>
              </a:spcBef>
              <a:spcAft>
                <a:spcPts val="0"/>
              </a:spcAft>
              <a:buClr>
                <a:schemeClr val="dk1"/>
              </a:buClr>
              <a:buSzPct val="100000"/>
              <a:buNone/>
            </a:pP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69" name="Google Shape;1569;p1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4) Where do you rank the following colour TVs in terms of (Rank the top 3 for Each)</a:t>
            </a:r>
            <a:endParaRPr/>
          </a:p>
          <a:p>
            <a:pPr marL="342900" lvl="0" indent="-342900" algn="l" rtl="0">
              <a:spcBef>
                <a:spcPts val="640"/>
              </a:spcBef>
              <a:spcAft>
                <a:spcPts val="0"/>
              </a:spcAft>
              <a:buClr>
                <a:schemeClr val="dk1"/>
              </a:buClr>
              <a:buSzPts val="3200"/>
              <a:buNone/>
            </a:pPr>
            <a:endParaRPr/>
          </a:p>
        </p:txBody>
      </p:sp>
      <p:graphicFrame>
        <p:nvGraphicFramePr>
          <p:cNvPr id="1570" name="Google Shape;1570;p181"/>
          <p:cNvGraphicFramePr/>
          <p:nvPr/>
        </p:nvGraphicFramePr>
        <p:xfrm>
          <a:off x="0" y="2819401"/>
          <a:ext cx="9067800" cy="4038675"/>
        </p:xfrm>
        <a:graphic>
          <a:graphicData uri="http://schemas.openxmlformats.org/drawingml/2006/table">
            <a:tbl>
              <a:tblPr firstRow="1" bandRow="1">
                <a:noFill/>
                <a:tableStyleId>{AC2E960A-9AD3-4963-B363-FDF9946046D3}</a:tableStyleId>
              </a:tblPr>
              <a:tblGrid>
                <a:gridCol w="1828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997175">
                <a:tc>
                  <a:txBody>
                    <a:bodyPr/>
                    <a:lstStyle/>
                    <a:p>
                      <a:pPr marL="0" marR="0" lvl="0" indent="0" algn="l" rtl="0">
                        <a:spcBef>
                          <a:spcPts val="0"/>
                        </a:spcBef>
                        <a:spcAft>
                          <a:spcPts val="0"/>
                        </a:spcAft>
                        <a:buNone/>
                      </a:pPr>
                      <a:r>
                        <a:rPr lang="en-US" sz="1800"/>
                        <a:t>Brand Name/Attributes</a:t>
                      </a:r>
                      <a:endParaRPr/>
                    </a:p>
                  </a:txBody>
                  <a:tcPr marL="91450" marR="91450" marT="45725" marB="45725"/>
                </a:tc>
                <a:tc>
                  <a:txBody>
                    <a:bodyPr/>
                    <a:lstStyle/>
                    <a:p>
                      <a:pPr marL="0" marR="0" lvl="0" indent="0" algn="l" rtl="0">
                        <a:spcBef>
                          <a:spcPts val="0"/>
                        </a:spcBef>
                        <a:spcAft>
                          <a:spcPts val="0"/>
                        </a:spcAft>
                        <a:buNone/>
                      </a:pPr>
                      <a:r>
                        <a:rPr lang="en-US" sz="1800"/>
                        <a:t>SONY</a:t>
                      </a:r>
                      <a:endParaRPr/>
                    </a:p>
                  </a:txBody>
                  <a:tcPr marL="91450" marR="91450" marT="45725" marB="45725"/>
                </a:tc>
                <a:tc>
                  <a:txBody>
                    <a:bodyPr/>
                    <a:lstStyle/>
                    <a:p>
                      <a:pPr marL="0" marR="0" lvl="0" indent="0" algn="l" rtl="0">
                        <a:spcBef>
                          <a:spcPts val="0"/>
                        </a:spcBef>
                        <a:spcAft>
                          <a:spcPts val="0"/>
                        </a:spcAft>
                        <a:buNone/>
                      </a:pPr>
                      <a:r>
                        <a:rPr lang="en-US" sz="1800"/>
                        <a:t>ONIDA</a:t>
                      </a:r>
                      <a:endParaRPr/>
                    </a:p>
                  </a:txBody>
                  <a:tcPr marL="91450" marR="91450" marT="45725" marB="45725"/>
                </a:tc>
                <a:tc>
                  <a:txBody>
                    <a:bodyPr/>
                    <a:lstStyle/>
                    <a:p>
                      <a:pPr marL="0" marR="0" lvl="0" indent="0" algn="l" rtl="0">
                        <a:spcBef>
                          <a:spcPts val="0"/>
                        </a:spcBef>
                        <a:spcAft>
                          <a:spcPts val="0"/>
                        </a:spcAft>
                        <a:buNone/>
                      </a:pPr>
                      <a:r>
                        <a:rPr lang="en-US" sz="1800"/>
                        <a:t>LG</a:t>
                      </a:r>
                      <a:endParaRPr/>
                    </a:p>
                  </a:txBody>
                  <a:tcPr marL="91450" marR="91450" marT="45725" marB="45725"/>
                </a:tc>
                <a:tc>
                  <a:txBody>
                    <a:bodyPr/>
                    <a:lstStyle/>
                    <a:p>
                      <a:pPr marL="0" marR="0" lvl="0" indent="0" algn="l" rtl="0">
                        <a:spcBef>
                          <a:spcPts val="0"/>
                        </a:spcBef>
                        <a:spcAft>
                          <a:spcPts val="0"/>
                        </a:spcAft>
                        <a:buNone/>
                      </a:pPr>
                      <a:r>
                        <a:rPr lang="en-US" sz="1800"/>
                        <a:t>VIDEOCON</a:t>
                      </a:r>
                      <a:endParaRPr/>
                    </a:p>
                  </a:txBody>
                  <a:tcPr marL="91450" marR="91450" marT="45725" marB="45725"/>
                </a:tc>
                <a:tc>
                  <a:txBody>
                    <a:bodyPr/>
                    <a:lstStyle/>
                    <a:p>
                      <a:pPr marL="0" marR="0" lvl="0" indent="0" algn="l" rtl="0">
                        <a:spcBef>
                          <a:spcPts val="0"/>
                        </a:spcBef>
                        <a:spcAft>
                          <a:spcPts val="0"/>
                        </a:spcAft>
                        <a:buNone/>
                      </a:pPr>
                      <a:r>
                        <a:rPr lang="en-US" sz="1800"/>
                        <a:t>AIWA</a:t>
                      </a:r>
                      <a:endParaRPr/>
                    </a:p>
                  </a:txBody>
                  <a:tcPr marL="91450" marR="91450" marT="45725" marB="45725"/>
                </a:tc>
                <a:tc>
                  <a:txBody>
                    <a:bodyPr/>
                    <a:lstStyle/>
                    <a:p>
                      <a:pPr marL="0" marR="0" lvl="0" indent="0" algn="l" rtl="0">
                        <a:spcBef>
                          <a:spcPts val="0"/>
                        </a:spcBef>
                        <a:spcAft>
                          <a:spcPts val="0"/>
                        </a:spcAft>
                        <a:buNone/>
                      </a:pPr>
                      <a:r>
                        <a:rPr lang="en-US" sz="1800"/>
                        <a:t>AKAI</a:t>
                      </a:r>
                      <a:endParaRPr/>
                    </a:p>
                  </a:txBody>
                  <a:tcPr marL="91450" marR="91450" marT="45725" marB="45725"/>
                </a:tc>
                <a:tc>
                  <a:txBody>
                    <a:bodyPr/>
                    <a:lstStyle/>
                    <a:p>
                      <a:pPr marL="0" marR="0" lvl="0" indent="0" algn="l" rtl="0">
                        <a:spcBef>
                          <a:spcPts val="0"/>
                        </a:spcBef>
                        <a:spcAft>
                          <a:spcPts val="0"/>
                        </a:spcAft>
                        <a:buNone/>
                      </a:pPr>
                      <a:r>
                        <a:rPr lang="en-US" sz="1800"/>
                        <a:t>SAMSUNG</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434500">
                <a:tc>
                  <a:txBody>
                    <a:bodyPr/>
                    <a:lstStyle/>
                    <a:p>
                      <a:pPr marL="0" marR="0" lvl="0" indent="0" algn="l" rtl="0">
                        <a:spcBef>
                          <a:spcPts val="0"/>
                        </a:spcBef>
                        <a:spcAft>
                          <a:spcPts val="0"/>
                        </a:spcAft>
                        <a:buNone/>
                      </a:pPr>
                      <a:r>
                        <a:rPr lang="en-US" sz="1800"/>
                        <a:t>Aesthetics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434500">
                <a:tc>
                  <a:txBody>
                    <a:bodyPr/>
                    <a:lstStyle/>
                    <a:p>
                      <a:pPr marL="0" marR="0" lvl="0" indent="0" algn="l" rtl="0">
                        <a:spcBef>
                          <a:spcPts val="0"/>
                        </a:spcBef>
                        <a:spcAft>
                          <a:spcPts val="0"/>
                        </a:spcAft>
                        <a:buNone/>
                      </a:pPr>
                      <a:r>
                        <a:rPr lang="en-US" sz="1800"/>
                        <a:t>R -Products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434500">
                <a:tc>
                  <a:txBody>
                    <a:bodyPr/>
                    <a:lstStyle/>
                    <a:p>
                      <a:pPr marL="0" marR="0" lvl="0" indent="0" algn="l" rtl="0">
                        <a:spcBef>
                          <a:spcPts val="0"/>
                        </a:spcBef>
                        <a:spcAft>
                          <a:spcPts val="0"/>
                        </a:spcAft>
                        <a:buNone/>
                      </a:pPr>
                      <a:r>
                        <a:rPr lang="en-US" sz="1800"/>
                        <a:t>R-Prices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434500">
                <a:tc>
                  <a:txBody>
                    <a:bodyPr/>
                    <a:lstStyle/>
                    <a:p>
                      <a:pPr marL="0" marR="0" lvl="0" indent="0" algn="l" rtl="0">
                        <a:spcBef>
                          <a:spcPts val="0"/>
                        </a:spcBef>
                        <a:spcAft>
                          <a:spcPts val="0"/>
                        </a:spcAft>
                        <a:buNone/>
                      </a:pPr>
                      <a:r>
                        <a:rPr lang="en-US" sz="1800"/>
                        <a:t>Performance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434500">
                <a:tc>
                  <a:txBody>
                    <a:bodyPr/>
                    <a:lstStyle/>
                    <a:p>
                      <a:pPr marL="0" marR="0" lvl="0" indent="0" algn="l" rtl="0">
                        <a:spcBef>
                          <a:spcPts val="0"/>
                        </a:spcBef>
                        <a:spcAft>
                          <a:spcPts val="0"/>
                        </a:spcAft>
                        <a:buNone/>
                      </a:pPr>
                      <a:r>
                        <a:rPr lang="en-US" sz="1800"/>
                        <a:t>DPA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434500">
                <a:tc>
                  <a:txBody>
                    <a:bodyPr/>
                    <a:lstStyle/>
                    <a:p>
                      <a:pPr marL="0" marR="0" lvl="0" indent="0" algn="l" rtl="0">
                        <a:spcBef>
                          <a:spcPts val="0"/>
                        </a:spcBef>
                        <a:spcAft>
                          <a:spcPts val="0"/>
                        </a:spcAft>
                        <a:buNone/>
                      </a:pPr>
                      <a:r>
                        <a:rPr lang="en-US" sz="1800"/>
                        <a:t>CPA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434500">
                <a:tc>
                  <a:txBody>
                    <a:bodyPr/>
                    <a:lstStyle/>
                    <a:p>
                      <a:pPr marL="0" marR="0" lvl="0" indent="0" algn="l" rtl="0">
                        <a:spcBef>
                          <a:spcPts val="0"/>
                        </a:spcBef>
                        <a:spcAft>
                          <a:spcPts val="0"/>
                        </a:spcAft>
                        <a:buNone/>
                      </a:pPr>
                      <a:r>
                        <a:rPr lang="en-US" sz="1800"/>
                        <a:t>ASS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p1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76" name="Google Shape;1576;p1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None/>
            </a:pPr>
            <a:r>
              <a:rPr lang="en-US"/>
              <a:t>5) Do You think Sony Colour TV is a</a:t>
            </a:r>
            <a:endParaRPr/>
          </a:p>
          <a:p>
            <a:pPr marL="342900" lvl="0" indent="-342900" algn="l" rtl="0">
              <a:spcBef>
                <a:spcPts val="544"/>
              </a:spcBef>
              <a:spcAft>
                <a:spcPts val="0"/>
              </a:spcAft>
              <a:buClr>
                <a:schemeClr val="dk1"/>
              </a:buClr>
              <a:buSzPct val="100000"/>
              <a:buNone/>
            </a:pPr>
            <a:r>
              <a:rPr lang="en-US"/>
              <a:t>[  ]		Successful Brand</a:t>
            </a:r>
            <a:endParaRPr/>
          </a:p>
          <a:p>
            <a:pPr marL="342900" lvl="0" indent="-342900" algn="l" rtl="0">
              <a:spcBef>
                <a:spcPts val="544"/>
              </a:spcBef>
              <a:spcAft>
                <a:spcPts val="0"/>
              </a:spcAft>
              <a:buClr>
                <a:schemeClr val="dk1"/>
              </a:buClr>
              <a:buSzPct val="100000"/>
              <a:buNone/>
            </a:pPr>
            <a:r>
              <a:rPr lang="en-US"/>
              <a:t>[  ]		Unsuccessful Brand</a:t>
            </a:r>
            <a:endParaRPr/>
          </a:p>
          <a:p>
            <a:pPr marL="342900" lvl="0" indent="-342900" algn="l" rtl="0">
              <a:spcBef>
                <a:spcPts val="544"/>
              </a:spcBef>
              <a:spcAft>
                <a:spcPts val="0"/>
              </a:spcAft>
              <a:buClr>
                <a:schemeClr val="dk1"/>
              </a:buClr>
              <a:buSzPct val="100000"/>
              <a:buNone/>
            </a:pPr>
            <a:r>
              <a:rPr lang="en-US"/>
              <a:t>6) Why do you think Sony Colour TV has been a successful brand/Unsuccessful Brand (Plz tick One) ?</a:t>
            </a:r>
            <a:endParaRPr/>
          </a:p>
          <a:p>
            <a:pPr marL="342900" lvl="0" indent="-342900" algn="l" rtl="0">
              <a:spcBef>
                <a:spcPts val="544"/>
              </a:spcBef>
              <a:spcAft>
                <a:spcPts val="0"/>
              </a:spcAft>
              <a:buClr>
                <a:schemeClr val="dk1"/>
              </a:buClr>
              <a:buSzPct val="100000"/>
              <a:buNone/>
            </a:pPr>
            <a:r>
              <a:rPr lang="en-US"/>
              <a:t>[  ]		Range of the Products</a:t>
            </a:r>
            <a:endParaRPr/>
          </a:p>
          <a:p>
            <a:pPr marL="342900" lvl="0" indent="-342900" algn="l" rtl="0">
              <a:spcBef>
                <a:spcPts val="544"/>
              </a:spcBef>
              <a:spcAft>
                <a:spcPts val="0"/>
              </a:spcAft>
              <a:buClr>
                <a:schemeClr val="dk1"/>
              </a:buClr>
              <a:buSzPct val="100000"/>
              <a:buNone/>
            </a:pPr>
            <a:r>
              <a:rPr lang="en-US"/>
              <a:t>[  ]		Range of Prices</a:t>
            </a:r>
            <a:endParaRPr/>
          </a:p>
          <a:p>
            <a:pPr marL="342900" lvl="0" indent="-342900" algn="l" rtl="0">
              <a:spcBef>
                <a:spcPts val="544"/>
              </a:spcBef>
              <a:spcAft>
                <a:spcPts val="0"/>
              </a:spcAft>
              <a:buClr>
                <a:schemeClr val="dk1"/>
              </a:buClr>
              <a:buSzPct val="100000"/>
              <a:buNone/>
            </a:pPr>
            <a:r>
              <a:rPr lang="en-US"/>
              <a:t>[  ] 		Distribution Network</a:t>
            </a:r>
            <a:endParaRPr/>
          </a:p>
          <a:p>
            <a:pPr marL="342900" lvl="0" indent="-342900" algn="l" rtl="0">
              <a:spcBef>
                <a:spcPts val="544"/>
              </a:spcBef>
              <a:spcAft>
                <a:spcPts val="0"/>
              </a:spcAft>
              <a:buClr>
                <a:schemeClr val="dk1"/>
              </a:buClr>
              <a:buSzPct val="100000"/>
              <a:buNone/>
            </a:pPr>
            <a:r>
              <a:rPr lang="en-US"/>
              <a:t>[  ]		Promotional Activities</a:t>
            </a:r>
            <a:endParaRPr/>
          </a:p>
          <a:p>
            <a:pPr marL="342900" lvl="0" indent="-342900" algn="l" rtl="0">
              <a:spcBef>
                <a:spcPts val="544"/>
              </a:spcBef>
              <a:spcAft>
                <a:spcPts val="0"/>
              </a:spcAft>
              <a:buClr>
                <a:schemeClr val="dk1"/>
              </a:buClr>
              <a:buSzPct val="100000"/>
              <a:buNone/>
            </a:pPr>
            <a:r>
              <a:rPr lang="en-US"/>
              <a:t>Any Other Plz Specify-----------?</a:t>
            </a:r>
            <a:endParaRPr/>
          </a:p>
          <a:p>
            <a:pPr marL="342900" lvl="0" indent="-342900" algn="l" rtl="0">
              <a:spcBef>
                <a:spcPts val="544"/>
              </a:spcBef>
              <a:spcAft>
                <a:spcPts val="0"/>
              </a:spcAft>
              <a:buClr>
                <a:schemeClr val="dk1"/>
              </a:buClr>
              <a:buSzPct val="100000"/>
              <a:buNone/>
            </a:pP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82" name="Google Shape;1582;p18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t>7) Are the customers sales promotional activities of Sony effective?</a:t>
            </a:r>
            <a:endParaRPr/>
          </a:p>
          <a:p>
            <a:pPr marL="342900" lvl="0" indent="-342900" algn="l" rtl="0">
              <a:spcBef>
                <a:spcPts val="592"/>
              </a:spcBef>
              <a:spcAft>
                <a:spcPts val="0"/>
              </a:spcAft>
              <a:buClr>
                <a:schemeClr val="dk1"/>
              </a:buClr>
              <a:buSzPct val="100000"/>
              <a:buNone/>
            </a:pPr>
            <a:r>
              <a:rPr lang="en-US"/>
              <a:t>[  ]		Yes</a:t>
            </a:r>
            <a:endParaRPr/>
          </a:p>
          <a:p>
            <a:pPr marL="342900" lvl="0" indent="-342900" algn="l" rtl="0">
              <a:spcBef>
                <a:spcPts val="592"/>
              </a:spcBef>
              <a:spcAft>
                <a:spcPts val="0"/>
              </a:spcAft>
              <a:buClr>
                <a:schemeClr val="dk1"/>
              </a:buClr>
              <a:buSzPct val="100000"/>
              <a:buNone/>
            </a:pPr>
            <a:r>
              <a:rPr lang="en-US"/>
              <a:t>[  ]		No</a:t>
            </a:r>
            <a:endParaRPr/>
          </a:p>
          <a:p>
            <a:pPr marL="342900" lvl="0" indent="-342900" algn="l" rtl="0">
              <a:spcBef>
                <a:spcPts val="592"/>
              </a:spcBef>
              <a:spcAft>
                <a:spcPts val="0"/>
              </a:spcAft>
              <a:buClr>
                <a:schemeClr val="dk1"/>
              </a:buClr>
              <a:buSzPct val="100000"/>
              <a:buNone/>
            </a:pPr>
            <a:r>
              <a:rPr lang="en-US"/>
              <a:t>If No why?</a:t>
            </a:r>
            <a:endParaRPr/>
          </a:p>
          <a:p>
            <a:pPr marL="342900" lvl="0" indent="-342900" algn="l" rtl="0">
              <a:spcBef>
                <a:spcPts val="592"/>
              </a:spcBef>
              <a:spcAft>
                <a:spcPts val="0"/>
              </a:spcAft>
              <a:buClr>
                <a:schemeClr val="dk1"/>
              </a:buClr>
              <a:buSzPct val="100000"/>
              <a:buNone/>
            </a:pPr>
            <a:r>
              <a:rPr lang="en-US"/>
              <a:t>8) Are you satisfied with the current media used by Sony for advertisement?</a:t>
            </a:r>
            <a:endParaRPr/>
          </a:p>
          <a:p>
            <a:pPr marL="342900" lvl="0" indent="-342900" algn="l" rtl="0">
              <a:spcBef>
                <a:spcPts val="592"/>
              </a:spcBef>
              <a:spcAft>
                <a:spcPts val="0"/>
              </a:spcAft>
              <a:buClr>
                <a:schemeClr val="dk1"/>
              </a:buClr>
              <a:buSzPct val="100000"/>
              <a:buNone/>
            </a:pPr>
            <a:r>
              <a:rPr lang="en-US"/>
              <a:t>[  ]		Yes</a:t>
            </a:r>
            <a:endParaRPr/>
          </a:p>
          <a:p>
            <a:pPr marL="342900" lvl="0" indent="-342900" algn="l" rtl="0">
              <a:spcBef>
                <a:spcPts val="592"/>
              </a:spcBef>
              <a:spcAft>
                <a:spcPts val="0"/>
              </a:spcAft>
              <a:buClr>
                <a:schemeClr val="dk1"/>
              </a:buClr>
              <a:buSzPct val="100000"/>
              <a:buNone/>
            </a:pPr>
            <a:r>
              <a:rPr lang="en-US"/>
              <a:t>[  ]		No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1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88" name="Google Shape;1588;p18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t>9) If No, Which  do you think is the most striking media to advertise Sony CTV?</a:t>
            </a:r>
            <a:endParaRPr/>
          </a:p>
          <a:p>
            <a:pPr marL="342900" lvl="0" indent="-342900" algn="l" rtl="0">
              <a:spcBef>
                <a:spcPts val="592"/>
              </a:spcBef>
              <a:spcAft>
                <a:spcPts val="0"/>
              </a:spcAft>
              <a:buClr>
                <a:schemeClr val="dk1"/>
              </a:buClr>
              <a:buSzPct val="100000"/>
              <a:buNone/>
            </a:pPr>
            <a:r>
              <a:rPr lang="en-US"/>
              <a:t>[  ]		Newspaper</a:t>
            </a:r>
            <a:endParaRPr/>
          </a:p>
          <a:p>
            <a:pPr marL="342900" lvl="0" indent="-342900" algn="l" rtl="0">
              <a:spcBef>
                <a:spcPts val="592"/>
              </a:spcBef>
              <a:spcAft>
                <a:spcPts val="0"/>
              </a:spcAft>
              <a:buClr>
                <a:schemeClr val="dk1"/>
              </a:buClr>
              <a:buSzPct val="100000"/>
              <a:buNone/>
            </a:pPr>
            <a:r>
              <a:rPr lang="en-US"/>
              <a:t>[  ]		Magazines</a:t>
            </a:r>
            <a:endParaRPr/>
          </a:p>
          <a:p>
            <a:pPr marL="342900" lvl="0" indent="-342900" algn="l" rtl="0">
              <a:spcBef>
                <a:spcPts val="592"/>
              </a:spcBef>
              <a:spcAft>
                <a:spcPts val="0"/>
              </a:spcAft>
              <a:buClr>
                <a:schemeClr val="dk1"/>
              </a:buClr>
              <a:buSzPct val="100000"/>
              <a:buNone/>
            </a:pPr>
            <a:r>
              <a:rPr lang="en-US"/>
              <a:t>[  ]		TV</a:t>
            </a:r>
            <a:endParaRPr/>
          </a:p>
          <a:p>
            <a:pPr marL="342900" lvl="0" indent="-342900" algn="l" rtl="0">
              <a:spcBef>
                <a:spcPts val="592"/>
              </a:spcBef>
              <a:spcAft>
                <a:spcPts val="0"/>
              </a:spcAft>
              <a:buClr>
                <a:schemeClr val="dk1"/>
              </a:buClr>
              <a:buSzPct val="100000"/>
              <a:buNone/>
            </a:pPr>
            <a:r>
              <a:rPr lang="en-US"/>
              <a:t>[  ]		The Internet</a:t>
            </a:r>
            <a:endParaRPr/>
          </a:p>
          <a:p>
            <a:pPr marL="342900" lvl="0" indent="-342900" algn="l" rtl="0">
              <a:spcBef>
                <a:spcPts val="592"/>
              </a:spcBef>
              <a:spcAft>
                <a:spcPts val="0"/>
              </a:spcAft>
              <a:buClr>
                <a:schemeClr val="dk1"/>
              </a:buClr>
              <a:buSzPct val="100000"/>
              <a:buNone/>
            </a:pPr>
            <a:r>
              <a:rPr lang="en-US"/>
              <a:t>[  ]		Hoarding</a:t>
            </a:r>
            <a:endParaRPr/>
          </a:p>
          <a:p>
            <a:pPr marL="342900" lvl="0" indent="-342900" algn="l" rtl="0">
              <a:spcBef>
                <a:spcPts val="592"/>
              </a:spcBef>
              <a:spcAft>
                <a:spcPts val="0"/>
              </a:spcAft>
              <a:buClr>
                <a:schemeClr val="dk1"/>
              </a:buClr>
              <a:buSzPct val="100000"/>
              <a:buNone/>
            </a:pPr>
            <a:r>
              <a:rPr lang="en-US"/>
              <a:t>[  ]		Radio</a:t>
            </a:r>
            <a:endParaRPr/>
          </a:p>
          <a:p>
            <a:pPr marL="342900" lvl="0" indent="-342900" algn="l" rtl="0">
              <a:spcBef>
                <a:spcPts val="592"/>
              </a:spcBef>
              <a:spcAft>
                <a:spcPts val="0"/>
              </a:spcAft>
              <a:buClr>
                <a:schemeClr val="dk1"/>
              </a:buClr>
              <a:buSzPct val="100000"/>
              <a:buNone/>
            </a:pPr>
            <a:r>
              <a:rPr lang="en-US"/>
              <a:t>Other Specify?		</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1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94" name="Google Shape;1594;p18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10) Do You think Sony should go for financing the purchase of the colour TV?</a:t>
            </a:r>
            <a:endParaRPr/>
          </a:p>
          <a:p>
            <a:pPr marL="342900" lvl="0" indent="-342900" algn="l" rtl="0">
              <a:spcBef>
                <a:spcPts val="640"/>
              </a:spcBef>
              <a:spcAft>
                <a:spcPts val="0"/>
              </a:spcAft>
              <a:buClr>
                <a:schemeClr val="dk1"/>
              </a:buClr>
              <a:buSzPts val="3200"/>
              <a:buNone/>
            </a:pPr>
            <a:r>
              <a:rPr lang="en-US"/>
              <a:t>[  ] 		Yes </a:t>
            </a:r>
            <a:endParaRPr/>
          </a:p>
          <a:p>
            <a:pPr marL="342900" lvl="0" indent="-342900" algn="l" rtl="0">
              <a:spcBef>
                <a:spcPts val="640"/>
              </a:spcBef>
              <a:spcAft>
                <a:spcPts val="0"/>
              </a:spcAft>
              <a:buClr>
                <a:schemeClr val="dk1"/>
              </a:buClr>
              <a:buSzPts val="3200"/>
              <a:buNone/>
            </a:pPr>
            <a:r>
              <a:rPr lang="en-US"/>
              <a:t>[  ]		No</a:t>
            </a:r>
            <a:endParaRPr/>
          </a:p>
          <a:p>
            <a:pPr marL="342900" lvl="0" indent="-342900" algn="l" rtl="0">
              <a:spcBef>
                <a:spcPts val="640"/>
              </a:spcBef>
              <a:spcAft>
                <a:spcPts val="0"/>
              </a:spcAft>
              <a:buClr>
                <a:schemeClr val="dk1"/>
              </a:buClr>
              <a:buSzPts val="3200"/>
              <a:buNone/>
            </a:pPr>
            <a:r>
              <a:rPr lang="en-US"/>
              <a:t>11) Are you satisfied with the dealer incentive scheme provided to you by Sony ?</a:t>
            </a:r>
            <a:endParaRPr/>
          </a:p>
          <a:p>
            <a:pPr marL="342900" lvl="0" indent="-342900" algn="l" rtl="0">
              <a:spcBef>
                <a:spcPts val="640"/>
              </a:spcBef>
              <a:spcAft>
                <a:spcPts val="0"/>
              </a:spcAft>
              <a:buClr>
                <a:schemeClr val="dk1"/>
              </a:buClr>
              <a:buSzPts val="3200"/>
              <a:buNone/>
            </a:pPr>
            <a:r>
              <a:rPr lang="en-US"/>
              <a:t>[  ]		Yes</a:t>
            </a:r>
            <a:endParaRPr/>
          </a:p>
          <a:p>
            <a:pPr marL="342900" lvl="0" indent="-342900" algn="l" rtl="0">
              <a:spcBef>
                <a:spcPts val="640"/>
              </a:spcBef>
              <a:spcAft>
                <a:spcPts val="0"/>
              </a:spcAft>
              <a:buClr>
                <a:schemeClr val="dk1"/>
              </a:buClr>
              <a:buSzPts val="3200"/>
              <a:buNone/>
            </a:pPr>
            <a:r>
              <a:rPr lang="en-US"/>
              <a:t>[  ]		No</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1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600" name="Google Shape;1600;p18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12) Do you think the latest technological changes introduced in the Sony Colour TV will result a boost in its Sales ?</a:t>
            </a:r>
            <a:endParaRPr/>
          </a:p>
          <a:p>
            <a:pPr marL="342900" lvl="0" indent="-342900" algn="l" rtl="0">
              <a:spcBef>
                <a:spcPts val="640"/>
              </a:spcBef>
              <a:spcAft>
                <a:spcPts val="0"/>
              </a:spcAft>
              <a:buClr>
                <a:schemeClr val="dk1"/>
              </a:buClr>
              <a:buSzPts val="3200"/>
              <a:buNone/>
            </a:pPr>
            <a:r>
              <a:rPr lang="en-US"/>
              <a:t>[  ]		Yes</a:t>
            </a:r>
            <a:endParaRPr/>
          </a:p>
          <a:p>
            <a:pPr marL="342900" lvl="0" indent="-342900" algn="l" rtl="0">
              <a:spcBef>
                <a:spcPts val="640"/>
              </a:spcBef>
              <a:spcAft>
                <a:spcPts val="0"/>
              </a:spcAft>
              <a:buClr>
                <a:schemeClr val="dk1"/>
              </a:buClr>
              <a:buSzPts val="3200"/>
              <a:buNone/>
            </a:pPr>
            <a:r>
              <a:rPr lang="en-US"/>
              <a:t>[  ]		No</a:t>
            </a:r>
            <a:endParaRPr/>
          </a:p>
          <a:p>
            <a:pPr marL="342900" lvl="0" indent="-342900" algn="l" rtl="0">
              <a:spcBef>
                <a:spcPts val="640"/>
              </a:spcBef>
              <a:spcAft>
                <a:spcPts val="0"/>
              </a:spcAft>
              <a:buClr>
                <a:schemeClr val="dk1"/>
              </a:buClr>
              <a:buSzPts val="3200"/>
              <a:buNone/>
            </a:pPr>
            <a:r>
              <a:rPr lang="en-US"/>
              <a:t>Shop No-</a:t>
            </a:r>
            <a:endParaRPr/>
          </a:p>
          <a:p>
            <a:pPr marL="342900" lvl="0" indent="-342900" algn="l" rtl="0">
              <a:spcBef>
                <a:spcPts val="640"/>
              </a:spcBef>
              <a:spcAft>
                <a:spcPts val="0"/>
              </a:spcAft>
              <a:buClr>
                <a:schemeClr val="dk1"/>
              </a:buClr>
              <a:buSzPts val="3200"/>
              <a:buNone/>
            </a:pPr>
            <a:r>
              <a:rPr lang="en-US"/>
              <a:t>Address</a:t>
            </a:r>
            <a:endParaRPr/>
          </a:p>
          <a:p>
            <a:pPr marL="342900" lvl="0" indent="-342900" algn="l" rtl="0">
              <a:spcBef>
                <a:spcPts val="640"/>
              </a:spcBef>
              <a:spcAft>
                <a:spcPts val="0"/>
              </a:spcAft>
              <a:buClr>
                <a:schemeClr val="dk1"/>
              </a:buClr>
              <a:buSzPts val="3200"/>
              <a:buNone/>
            </a:pPr>
            <a:r>
              <a:rPr lang="en-US"/>
              <a:t>Thank You.</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1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606" name="Google Shape;1606;p1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    </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a:p>
            <a:pPr marL="342900" lvl="0" indent="-342900" algn="l" rtl="0">
              <a:spcBef>
                <a:spcPts val="880"/>
              </a:spcBef>
              <a:spcAft>
                <a:spcPts val="0"/>
              </a:spcAft>
              <a:buClr>
                <a:schemeClr val="dk1"/>
              </a:buClr>
              <a:buSzPts val="3200"/>
              <a:buNone/>
            </a:pPr>
            <a:r>
              <a:rPr lang="en-US"/>
              <a:t>				</a:t>
            </a:r>
            <a:r>
              <a:rPr lang="en-US" sz="4400" b="1"/>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8" name="Google Shape;248;p19"/>
          <p:cNvSpPr txBox="1">
            <a:spLocks noGrp="1"/>
          </p:cNvSpPr>
          <p:nvPr>
            <p:ph type="body" idx="1"/>
          </p:nvPr>
        </p:nvSpPr>
        <p:spPr>
          <a:xfrm>
            <a:off x="0" y="1447800"/>
            <a:ext cx="8686800" cy="480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What if Analysis: </a:t>
            </a:r>
            <a:endParaRPr/>
          </a:p>
          <a:p>
            <a:pPr marL="342900" lvl="0" indent="-342900" algn="just" rtl="0">
              <a:spcBef>
                <a:spcPts val="640"/>
              </a:spcBef>
              <a:spcAft>
                <a:spcPts val="0"/>
              </a:spcAft>
              <a:buClr>
                <a:schemeClr val="dk1"/>
              </a:buClr>
              <a:buSzPts val="3200"/>
              <a:buChar char="•"/>
            </a:pPr>
            <a:r>
              <a:rPr lang="en-US"/>
              <a:t>Spreadsheets and formal models allow one to manipulate data to perform, what if analysis- how specific combinations of inputs that reflect key assumptions will affect model output.</a:t>
            </a:r>
            <a:endParaRPr/>
          </a:p>
          <a:p>
            <a:pPr marL="342900" lvl="0" indent="-342900" algn="just" rtl="0">
              <a:spcBef>
                <a:spcPts val="640"/>
              </a:spcBef>
              <a:spcAft>
                <a:spcPts val="0"/>
              </a:spcAft>
              <a:buClr>
                <a:schemeClr val="dk1"/>
              </a:buClr>
              <a:buSzPts val="3200"/>
              <a:buChar char="•"/>
            </a:pPr>
            <a:r>
              <a:rPr lang="en-US"/>
              <a:t>What if analysis is also used to asses the sensitivity of optimization models to changes in data inputs and provide better insight for making good decisions.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Example of Raw Data</a:t>
            </a:r>
            <a:r>
              <a:rPr lang="en-US"/>
              <a:t> </a:t>
            </a:r>
            <a:endParaRPr/>
          </a:p>
        </p:txBody>
      </p:sp>
      <p:sp>
        <p:nvSpPr>
          <p:cNvPr id="131" name="Google Shape;13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The weekly sales (‘000’ units) of a product in a region over the past year(2021) are :  </a:t>
            </a:r>
            <a:endParaRPr/>
          </a:p>
          <a:p>
            <a:pPr marL="0" lvl="0" indent="0" algn="l" rtl="0">
              <a:spcBef>
                <a:spcPts val="640"/>
              </a:spcBef>
              <a:spcAft>
                <a:spcPts val="0"/>
              </a:spcAft>
              <a:buClr>
                <a:schemeClr val="dk1"/>
              </a:buClr>
              <a:buSzPts val="3200"/>
              <a:buNone/>
            </a:pPr>
            <a:r>
              <a:rPr lang="en-US"/>
              <a:t>52, 61, 59,55,63,70,59,77,81,83,69,91,73</a:t>
            </a:r>
            <a:endParaRPr/>
          </a:p>
          <a:p>
            <a:pPr marL="0" lvl="0" indent="0" algn="l" rtl="0">
              <a:spcBef>
                <a:spcPts val="640"/>
              </a:spcBef>
              <a:spcAft>
                <a:spcPts val="0"/>
              </a:spcAft>
              <a:buClr>
                <a:schemeClr val="dk1"/>
              </a:buClr>
              <a:buSzPts val="3200"/>
              <a:buNone/>
            </a:pPr>
            <a:r>
              <a:rPr lang="en-US"/>
              <a:t>83,90,81,77,77,74,65,33,77,64,49,49,52</a:t>
            </a:r>
            <a:endParaRPr/>
          </a:p>
          <a:p>
            <a:pPr marL="0" lvl="0" indent="0" algn="l" rtl="0">
              <a:spcBef>
                <a:spcPts val="640"/>
              </a:spcBef>
              <a:spcAft>
                <a:spcPts val="0"/>
              </a:spcAft>
              <a:buClr>
                <a:schemeClr val="dk1"/>
              </a:buClr>
              <a:buSzPts val="3200"/>
              <a:buNone/>
            </a:pPr>
            <a:r>
              <a:rPr lang="en-US"/>
              <a:t>50,45,42,46,39,29,38,41,43,23,26,27,22</a:t>
            </a:r>
            <a:endParaRPr/>
          </a:p>
          <a:p>
            <a:pPr marL="0" lvl="0" indent="0" algn="l" rtl="0">
              <a:spcBef>
                <a:spcPts val="640"/>
              </a:spcBef>
              <a:spcAft>
                <a:spcPts val="0"/>
              </a:spcAft>
              <a:buClr>
                <a:schemeClr val="dk1"/>
              </a:buClr>
              <a:buSzPts val="3200"/>
              <a:buNone/>
            </a:pPr>
            <a:r>
              <a:rPr lang="en-US"/>
              <a:t>29,31,29,31,30,30,29,40,44,45,46,47,53</a:t>
            </a:r>
            <a:endParaRPr/>
          </a:p>
          <a:p>
            <a:pPr marL="0" lvl="0" indent="0" algn="l" rtl="0">
              <a:spcBef>
                <a:spcPts val="640"/>
              </a:spcBef>
              <a:spcAft>
                <a:spcPts val="0"/>
              </a:spcAft>
              <a:buClr>
                <a:schemeClr val="dk1"/>
              </a:buClr>
              <a:buSzPts val="3200"/>
              <a:buNone/>
            </a:pPr>
            <a:r>
              <a:rPr lang="en-US"/>
              <a:t>Suppose you present this set of data as it to the General Manager (Sales).??????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title"/>
          </p:nvPr>
        </p:nvSpPr>
        <p:spPr>
          <a:xfrm>
            <a:off x="228600" y="274638"/>
            <a:ext cx="8458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54" name="Google Shape;254;p20"/>
          <p:cNvSpPr txBox="1">
            <a:spLocks noGrp="1"/>
          </p:cNvSpPr>
          <p:nvPr>
            <p:ph type="body" idx="1"/>
          </p:nvPr>
        </p:nvSpPr>
        <p:spPr>
          <a:xfrm>
            <a:off x="0" y="1600200"/>
            <a:ext cx="89154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rgbClr val="C00000"/>
              </a:buClr>
              <a:buSzPct val="100000"/>
              <a:buNone/>
            </a:pPr>
            <a:r>
              <a:rPr lang="en-US" b="1">
                <a:solidFill>
                  <a:srgbClr val="C00000"/>
                </a:solidFill>
              </a:rPr>
              <a:t>    Visualization: </a:t>
            </a:r>
            <a:r>
              <a:rPr lang="en-US"/>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a:t>
            </a:r>
            <a:endParaRPr/>
          </a:p>
          <a:p>
            <a:pPr marL="342900" lvl="0" indent="-342900" algn="just" rtl="0">
              <a:spcBef>
                <a:spcPts val="592"/>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60" name="Google Shape;260;p21"/>
          <p:cNvSpPr txBox="1">
            <a:spLocks noGrp="1"/>
          </p:cNvSpPr>
          <p:nvPr>
            <p:ph type="body" idx="1"/>
          </p:nvPr>
        </p:nvSpPr>
        <p:spPr>
          <a:xfrm>
            <a:off x="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FF0000"/>
              </a:buClr>
              <a:buSzPts val="3200"/>
              <a:buChar char="•"/>
            </a:pPr>
            <a:r>
              <a:rPr lang="en-US" b="1">
                <a:solidFill>
                  <a:srgbClr val="FF0000"/>
                </a:solidFill>
              </a:rPr>
              <a:t>Modeling and Optimization: </a:t>
            </a:r>
            <a:r>
              <a:rPr lang="en-US"/>
              <a:t>It is a technique for translating real programs into mathematics, spreadsheets or other computer languages, and using them to find the best(optimal) solutions and decisions.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endParaRPr sz="4000"/>
          </a:p>
        </p:txBody>
      </p:sp>
      <p:sp>
        <p:nvSpPr>
          <p:cNvPr id="267" name="Google Shape;267;p22"/>
          <p:cNvSpPr txBox="1">
            <a:spLocks noGrp="1"/>
          </p:cNvSpPr>
          <p:nvPr>
            <p:ph type="body" idx="1"/>
          </p:nvPr>
        </p:nvSpPr>
        <p:spPr>
          <a:xfrm>
            <a:off x="457200" y="1600200"/>
            <a:ext cx="84582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FF0000"/>
              </a:buClr>
              <a:buSzPts val="2800"/>
              <a:buNone/>
            </a:pPr>
            <a:r>
              <a:rPr lang="en-US" sz="2800" b="1">
                <a:solidFill>
                  <a:srgbClr val="FF0000"/>
                </a:solidFill>
              </a:rPr>
              <a:t>Example</a:t>
            </a:r>
            <a:r>
              <a:rPr lang="en-US" sz="2800" b="1"/>
              <a:t>: </a:t>
            </a:r>
            <a:endParaRPr/>
          </a:p>
          <a:p>
            <a:pPr marL="742950" lvl="1" indent="-285750" algn="l" rtl="0">
              <a:lnSpc>
                <a:spcPct val="90000"/>
              </a:lnSpc>
              <a:spcBef>
                <a:spcPts val="480"/>
              </a:spcBef>
              <a:spcAft>
                <a:spcPts val="0"/>
              </a:spcAft>
              <a:buClr>
                <a:schemeClr val="dk1"/>
              </a:buClr>
              <a:buSzPts val="2400"/>
              <a:buChar char="–"/>
            </a:pPr>
            <a:r>
              <a:rPr lang="en-US" sz="2400"/>
              <a:t>You wish to produce two products (1) Walkman AM/FM/Cassette and (2) Watch-TV</a:t>
            </a:r>
            <a:endParaRPr/>
          </a:p>
          <a:p>
            <a:pPr marL="742950" lvl="1" indent="-285750" algn="l" rtl="0">
              <a:lnSpc>
                <a:spcPct val="90000"/>
              </a:lnSpc>
              <a:spcBef>
                <a:spcPts val="480"/>
              </a:spcBef>
              <a:spcAft>
                <a:spcPts val="0"/>
              </a:spcAft>
              <a:buClr>
                <a:schemeClr val="dk1"/>
              </a:buClr>
              <a:buSzPts val="2400"/>
              <a:buChar char="–"/>
            </a:pPr>
            <a:r>
              <a:rPr lang="en-US" sz="2400"/>
              <a:t>Walkman takes 4 hours of electronic work and 2 hours assembly</a:t>
            </a:r>
            <a:endParaRPr/>
          </a:p>
          <a:p>
            <a:pPr marL="742950" lvl="1" indent="-285750" algn="l" rtl="0">
              <a:lnSpc>
                <a:spcPct val="90000"/>
              </a:lnSpc>
              <a:spcBef>
                <a:spcPts val="480"/>
              </a:spcBef>
              <a:spcAft>
                <a:spcPts val="0"/>
              </a:spcAft>
              <a:buClr>
                <a:schemeClr val="dk1"/>
              </a:buClr>
              <a:buSzPts val="2400"/>
              <a:buChar char="–"/>
            </a:pPr>
            <a:r>
              <a:rPr lang="en-US" sz="2400"/>
              <a:t>Watch-TV takes 3 hours electronic work and 1 hour assembly</a:t>
            </a:r>
            <a:endParaRPr/>
          </a:p>
          <a:p>
            <a:pPr marL="742950" lvl="1" indent="-285750" algn="l" rtl="0">
              <a:lnSpc>
                <a:spcPct val="90000"/>
              </a:lnSpc>
              <a:spcBef>
                <a:spcPts val="480"/>
              </a:spcBef>
              <a:spcAft>
                <a:spcPts val="0"/>
              </a:spcAft>
              <a:buClr>
                <a:schemeClr val="dk1"/>
              </a:buClr>
              <a:buSzPts val="2400"/>
              <a:buChar char="–"/>
            </a:pPr>
            <a:r>
              <a:rPr lang="en-US" sz="2400"/>
              <a:t>There are 240 hours of electronic work time and 100 hours of assembly time available</a:t>
            </a:r>
            <a:endParaRPr/>
          </a:p>
          <a:p>
            <a:pPr marL="742950" lvl="1" indent="-285750" algn="l" rtl="0">
              <a:lnSpc>
                <a:spcPct val="90000"/>
              </a:lnSpc>
              <a:spcBef>
                <a:spcPts val="480"/>
              </a:spcBef>
              <a:spcAft>
                <a:spcPts val="0"/>
              </a:spcAft>
              <a:buClr>
                <a:schemeClr val="dk1"/>
              </a:buClr>
              <a:buSzPts val="2400"/>
              <a:buChar char="–"/>
            </a:pPr>
            <a:r>
              <a:rPr lang="en-US" sz="2400"/>
              <a:t>Profit on a Walkman is Rs.7; profit on a Watch-TV Rs.5</a:t>
            </a:r>
            <a:endParaRPr/>
          </a:p>
          <a:p>
            <a:pPr marL="342900" lvl="0" indent="-165100" algn="l" rtl="0">
              <a:lnSpc>
                <a:spcPct val="90000"/>
              </a:lnSpc>
              <a:spcBef>
                <a:spcPts val="560"/>
              </a:spcBef>
              <a:spcAft>
                <a:spcPts val="0"/>
              </a:spcAft>
              <a:buClr>
                <a:schemeClr val="dk1"/>
              </a:buClr>
              <a:buSzPts val="2800"/>
              <a:buNone/>
            </a:pPr>
            <a:endParaRPr sz="28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Scope of Business Analytics</a:t>
            </a:r>
            <a:endParaRPr/>
          </a:p>
        </p:txBody>
      </p:sp>
      <p:sp>
        <p:nvSpPr>
          <p:cNvPr id="273" name="Google Shape;27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endParaRPr/>
          </a:p>
        </p:txBody>
      </p:sp>
      <p:sp>
        <p:nvSpPr>
          <p:cNvPr id="274" name="Google Shape;274;p23"/>
          <p:cNvSpPr/>
          <p:nvPr/>
        </p:nvSpPr>
        <p:spPr>
          <a:xfrm>
            <a:off x="1295400" y="2209800"/>
            <a:ext cx="2971800" cy="1905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Descriptive  Analytics</a:t>
            </a:r>
            <a:endParaRPr/>
          </a:p>
        </p:txBody>
      </p:sp>
      <p:sp>
        <p:nvSpPr>
          <p:cNvPr id="275" name="Google Shape;275;p23"/>
          <p:cNvSpPr/>
          <p:nvPr/>
        </p:nvSpPr>
        <p:spPr>
          <a:xfrm>
            <a:off x="3657600" y="2286000"/>
            <a:ext cx="3200400" cy="16764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Predictive Analytics</a:t>
            </a:r>
            <a:endParaRPr/>
          </a:p>
        </p:txBody>
      </p:sp>
      <p:sp>
        <p:nvSpPr>
          <p:cNvPr id="276" name="Google Shape;276;p23"/>
          <p:cNvSpPr/>
          <p:nvPr/>
        </p:nvSpPr>
        <p:spPr>
          <a:xfrm>
            <a:off x="3048000" y="3276600"/>
            <a:ext cx="1981200" cy="25908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Prescriptive Analytics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u="sng"/>
          </a:p>
        </p:txBody>
      </p:sp>
      <p:sp>
        <p:nvSpPr>
          <p:cNvPr id="283" name="Google Shape;283;p24"/>
          <p:cNvSpPr txBox="1">
            <a:spLocks noGrp="1"/>
          </p:cNvSpPr>
          <p:nvPr>
            <p:ph type="body" idx="1"/>
          </p:nvPr>
        </p:nvSpPr>
        <p:spPr>
          <a:xfrm>
            <a:off x="0" y="1066800"/>
            <a:ext cx="9144000" cy="5638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FF0000"/>
              </a:buClr>
              <a:buSzPts val="3200"/>
              <a:buNone/>
            </a:pPr>
            <a:r>
              <a:rPr lang="en-US" b="1" i="1">
                <a:solidFill>
                  <a:srgbClr val="FF0000"/>
                </a:solidFill>
              </a:rPr>
              <a:t>1. Descriptive Analytics: </a:t>
            </a:r>
            <a:r>
              <a:rPr lang="en-US" b="1" i="1"/>
              <a:t> </a:t>
            </a:r>
            <a:r>
              <a:rPr lang="en-US"/>
              <a:t>is concerned with data summarization ,graphs/charts, and Tables . It processes raw data into information and information is key to </a:t>
            </a:r>
            <a:r>
              <a:rPr lang="en-US" i="1">
                <a:solidFill>
                  <a:srgbClr val="FF0000"/>
                </a:solidFill>
              </a:rPr>
              <a:t>decision making.</a:t>
            </a:r>
            <a:endParaRPr/>
          </a:p>
          <a:p>
            <a:pPr marL="342900" lvl="0" indent="-342900" algn="just" rtl="0">
              <a:spcBef>
                <a:spcPts val="640"/>
              </a:spcBef>
              <a:spcAft>
                <a:spcPts val="0"/>
              </a:spcAft>
              <a:buClr>
                <a:schemeClr val="dk1"/>
              </a:buClr>
              <a:buSzPts val="3200"/>
              <a:buChar char="•"/>
            </a:pPr>
            <a:r>
              <a:rPr lang="en-US"/>
              <a:t>This focuses on historical reporting, addressing such questions as:</a:t>
            </a:r>
            <a:endParaRPr/>
          </a:p>
          <a:p>
            <a:pPr marL="342900" lvl="0" indent="-342900" algn="just" rtl="0">
              <a:spcBef>
                <a:spcPts val="640"/>
              </a:spcBef>
              <a:spcAft>
                <a:spcPts val="0"/>
              </a:spcAft>
              <a:buClr>
                <a:schemeClr val="dk1"/>
              </a:buClr>
              <a:buSzPts val="3200"/>
              <a:buChar char="•"/>
            </a:pPr>
            <a:r>
              <a:rPr lang="en-US"/>
              <a:t>How many loan apps were taken each of the past 12 months?</a:t>
            </a:r>
            <a:endParaRPr/>
          </a:p>
          <a:p>
            <a:pPr marL="342900" lvl="0" indent="-342900" algn="just" rtl="0">
              <a:spcBef>
                <a:spcPts val="640"/>
              </a:spcBef>
              <a:spcAft>
                <a:spcPts val="0"/>
              </a:spcAft>
              <a:buClr>
                <a:schemeClr val="dk1"/>
              </a:buClr>
              <a:buSzPts val="3200"/>
              <a:buChar char="•"/>
            </a:pPr>
            <a:r>
              <a:rPr lang="en-US"/>
              <a:t>What was the total cycle time from app to close?</a:t>
            </a:r>
            <a:endParaRPr/>
          </a:p>
          <a:p>
            <a:pPr marL="342900" lvl="0" indent="-342900" algn="just" rtl="0">
              <a:spcBef>
                <a:spcPts val="640"/>
              </a:spcBef>
              <a:spcAft>
                <a:spcPts val="0"/>
              </a:spcAft>
              <a:buClr>
                <a:srgbClr val="FF0000"/>
              </a:buClr>
              <a:buSzPts val="3200"/>
              <a:buChar char="•"/>
            </a:pPr>
            <a:r>
              <a:rPr lang="en-US">
                <a:solidFill>
                  <a:srgbClr val="FF0000"/>
                </a:solidFill>
              </a:rPr>
              <a:t>Example: Mean, Median, Mode, Kurtosis, Skweness</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89" name="Google Shape;289;p2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2. Predictive Analytics: </a:t>
            </a:r>
            <a:r>
              <a:rPr lang="en-US"/>
              <a:t>Predictive modeling use mathematical , spreadsheet, and statistical models, and address questions such as: </a:t>
            </a:r>
            <a:endParaRPr/>
          </a:p>
          <a:p>
            <a:pPr marL="342900" lvl="0" indent="-342900" algn="l" rtl="0">
              <a:spcBef>
                <a:spcPts val="640"/>
              </a:spcBef>
              <a:spcAft>
                <a:spcPts val="0"/>
              </a:spcAft>
              <a:buClr>
                <a:schemeClr val="dk1"/>
              </a:buClr>
              <a:buSzPts val="3200"/>
              <a:buChar char="•"/>
            </a:pPr>
            <a:r>
              <a:rPr lang="en-US"/>
              <a:t>Impact of Advertisement on sales.</a:t>
            </a:r>
            <a:endParaRPr/>
          </a:p>
          <a:p>
            <a:pPr marL="342900" lvl="0" indent="-342900" algn="l" rtl="0">
              <a:spcBef>
                <a:spcPts val="640"/>
              </a:spcBef>
              <a:spcAft>
                <a:spcPts val="0"/>
              </a:spcAft>
              <a:buClr>
                <a:schemeClr val="dk1"/>
              </a:buClr>
              <a:buSzPts val="3200"/>
              <a:buChar char="•"/>
            </a:pPr>
            <a:r>
              <a:rPr lang="en-US"/>
              <a:t>Will a given process change reduce cycle 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95" name="Google Shape;295;p26"/>
          <p:cNvSpPr txBox="1">
            <a:spLocks noGrp="1"/>
          </p:cNvSpPr>
          <p:nvPr>
            <p:ph type="body" idx="1"/>
          </p:nvPr>
        </p:nvSpPr>
        <p:spPr>
          <a:xfrm>
            <a:off x="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3.Prescriptive Analytics: </a:t>
            </a:r>
            <a:r>
              <a:rPr lang="en-US"/>
              <a:t>uses optimization to identify the best alternatives to minimize or maximum objectives.</a:t>
            </a:r>
            <a:endParaRPr/>
          </a:p>
          <a:p>
            <a:pPr marL="342900" lvl="0" indent="-342900" algn="l" rtl="0">
              <a:spcBef>
                <a:spcPts val="640"/>
              </a:spcBef>
              <a:spcAft>
                <a:spcPts val="0"/>
              </a:spcAft>
              <a:buClr>
                <a:schemeClr val="dk1"/>
              </a:buClr>
              <a:buSzPts val="3200"/>
              <a:buChar char="•"/>
            </a:pPr>
            <a:r>
              <a:rPr lang="en-US"/>
              <a:t>What is the best way of shipping goods from the factory to the warehouses?</a:t>
            </a:r>
            <a:endParaRPr/>
          </a:p>
          <a:p>
            <a:pPr marL="342900" lvl="0" indent="-342900" algn="l" rtl="0">
              <a:spcBef>
                <a:spcPts val="640"/>
              </a:spcBef>
              <a:spcAft>
                <a:spcPts val="0"/>
              </a:spcAft>
              <a:buClr>
                <a:schemeClr val="dk1"/>
              </a:buClr>
              <a:buSzPts val="3200"/>
              <a:buChar char="•"/>
            </a:pPr>
            <a:r>
              <a:rPr lang="en-US"/>
              <a:t>How much we should produce to maximize the profit?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Scope of Business Analytics</a:t>
            </a:r>
            <a:endParaRPr/>
          </a:p>
        </p:txBody>
      </p:sp>
      <p:sp>
        <p:nvSpPr>
          <p:cNvPr id="301" name="Google Shape;301;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2" name="Google Shape;302;p27" descr="C:\Users\lalit\Desktop\principa-4-types-of-data-analytics.png"/>
          <p:cNvPicPr preferRelativeResize="0"/>
          <p:nvPr/>
        </p:nvPicPr>
        <p:blipFill rotWithShape="1">
          <a:blip r:embed="rId3">
            <a:alphaModFix/>
          </a:blip>
          <a:srcRect/>
          <a:stretch/>
        </p:blipFill>
        <p:spPr>
          <a:xfrm>
            <a:off x="0" y="1885950"/>
            <a:ext cx="9144000" cy="411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Some Key Terms and Definitions</a:t>
            </a:r>
            <a:endParaRPr/>
          </a:p>
        </p:txBody>
      </p:sp>
      <p:sp>
        <p:nvSpPr>
          <p:cNvPr id="308" name="Google Shape;30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rgbClr val="FF0000"/>
              </a:buClr>
              <a:buSzPct val="100000"/>
              <a:buChar char="•"/>
            </a:pPr>
            <a:r>
              <a:rPr lang="en-US" b="1">
                <a:solidFill>
                  <a:srgbClr val="FF0000"/>
                </a:solidFill>
              </a:rPr>
              <a:t>Population:</a:t>
            </a:r>
            <a:r>
              <a:rPr lang="en-US"/>
              <a:t> Populations is the collection of all possible observations of a specified characteristic of interest. All students taking the statistics course in a business school is an example of population.</a:t>
            </a:r>
            <a:endParaRPr/>
          </a:p>
          <a:p>
            <a:pPr marL="342900" lvl="0" indent="-342900" algn="l" rtl="0">
              <a:spcBef>
                <a:spcPts val="592"/>
              </a:spcBef>
              <a:spcAft>
                <a:spcPts val="0"/>
              </a:spcAft>
              <a:buClr>
                <a:srgbClr val="FF0000"/>
              </a:buClr>
              <a:buSzPct val="100000"/>
              <a:buChar char="•"/>
            </a:pPr>
            <a:r>
              <a:rPr lang="en-US" b="1">
                <a:solidFill>
                  <a:srgbClr val="FF0000"/>
                </a:solidFill>
              </a:rPr>
              <a:t>Sample:</a:t>
            </a:r>
            <a:r>
              <a:rPr lang="en-US"/>
              <a:t> sample is a subset of the population. Suppose you want to select a team of 20 students from 200 students I an MBA program for participating in a management quiz. The total number of students 200 is the population . 20 students selected for the quiz is the sample.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Continued…</a:t>
            </a:r>
            <a:endParaRPr/>
          </a:p>
        </p:txBody>
      </p:sp>
      <p:sp>
        <p:nvSpPr>
          <p:cNvPr id="314" name="Google Shape;314;p29"/>
          <p:cNvSpPr txBox="1">
            <a:spLocks noGrp="1"/>
          </p:cNvSpPr>
          <p:nvPr>
            <p:ph type="body" idx="1"/>
          </p:nvPr>
        </p:nvSpPr>
        <p:spPr>
          <a:xfrm>
            <a:off x="0" y="1219200"/>
            <a:ext cx="9144000" cy="4906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200"/>
              <a:buNone/>
            </a:pPr>
            <a:r>
              <a:rPr lang="en-US" b="1">
                <a:solidFill>
                  <a:srgbClr val="FF0000"/>
                </a:solidFill>
                <a:latin typeface="Times New Roman"/>
                <a:ea typeface="Times New Roman"/>
                <a:cs typeface="Times New Roman"/>
                <a:sym typeface="Times New Roman"/>
              </a:rPr>
              <a:t>Parameter:</a:t>
            </a:r>
            <a:r>
              <a:rPr lang="en-US">
                <a:latin typeface="Times New Roman"/>
                <a:ea typeface="Times New Roman"/>
                <a:cs typeface="Times New Roman"/>
                <a:sym typeface="Times New Roman"/>
              </a:rPr>
              <a:t> A population characteristic of interest is known as parameter. For example , you want to have some idea about the income level of a particular class of people. The average income of this entire class of people is known as parameter.</a:t>
            </a:r>
            <a:endParaRPr/>
          </a:p>
          <a:p>
            <a:pPr marL="0" lvl="0" indent="0" algn="l" rtl="0">
              <a:spcBef>
                <a:spcPts val="640"/>
              </a:spcBef>
              <a:spcAft>
                <a:spcPts val="0"/>
              </a:spcAft>
              <a:buClr>
                <a:srgbClr val="FF0000"/>
              </a:buClr>
              <a:buSzPts val="3200"/>
              <a:buNone/>
            </a:pPr>
            <a:r>
              <a:rPr lang="en-US" b="1">
                <a:solidFill>
                  <a:srgbClr val="FF0000"/>
                </a:solidFill>
                <a:latin typeface="Times New Roman"/>
                <a:ea typeface="Times New Roman"/>
                <a:cs typeface="Times New Roman"/>
                <a:sym typeface="Times New Roman"/>
              </a:rPr>
              <a:t>Statistic:</a:t>
            </a:r>
            <a:r>
              <a:rPr lang="en-US">
                <a:latin typeface="Times New Roman"/>
                <a:ea typeface="Times New Roman"/>
                <a:cs typeface="Times New Roman"/>
                <a:sym typeface="Times New Roman"/>
              </a:rPr>
              <a:t> A statistic is a type of average that is based on a sample. It is used to make inferences about the population parameter.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graphicFrame>
        <p:nvGraphicFramePr>
          <p:cNvPr id="137" name="Google Shape;137;p3"/>
          <p:cNvGraphicFramePr/>
          <p:nvPr/>
        </p:nvGraphicFramePr>
        <p:xfrm>
          <a:off x="533400" y="1676400"/>
          <a:ext cx="7696200" cy="4495625"/>
        </p:xfrm>
        <a:graphic>
          <a:graphicData uri="http://schemas.openxmlformats.org/drawingml/2006/table">
            <a:tbl>
              <a:tblPr>
                <a:noFill/>
                <a:tableStyleId>{3CC75068-BA38-4D45-A7BC-20BE6719996D}</a:tableStyleId>
              </a:tblPr>
              <a:tblGrid>
                <a:gridCol w="4166125">
                  <a:extLst>
                    <a:ext uri="{9D8B030D-6E8A-4147-A177-3AD203B41FA5}">
                      <a16:colId xmlns:a16="http://schemas.microsoft.com/office/drawing/2014/main" val="20000"/>
                    </a:ext>
                  </a:extLst>
                </a:gridCol>
                <a:gridCol w="3530075">
                  <a:extLst>
                    <a:ext uri="{9D8B030D-6E8A-4147-A177-3AD203B41FA5}">
                      <a16:colId xmlns:a16="http://schemas.microsoft.com/office/drawing/2014/main" val="20001"/>
                    </a:ext>
                  </a:extLst>
                </a:gridCol>
              </a:tblGrid>
              <a:tr h="280100">
                <a:tc>
                  <a:txBody>
                    <a:bodyPr/>
                    <a:lstStyle/>
                    <a:p>
                      <a:pPr marL="0" marR="0" lvl="0" indent="0" algn="ctr" rtl="0">
                        <a:spcBef>
                          <a:spcPts val="0"/>
                        </a:spcBef>
                        <a:spcAft>
                          <a:spcPts val="0"/>
                        </a:spcAft>
                        <a:buNone/>
                      </a:pPr>
                      <a:r>
                        <a:rPr lang="en-US" sz="1500" b="0" i="1" u="none" strike="noStrike" cap="none">
                          <a:solidFill>
                            <a:srgbClr val="000000"/>
                          </a:solidFill>
                          <a:latin typeface="Times New Roman"/>
                          <a:ea typeface="Times New Roman"/>
                          <a:cs typeface="Times New Roman"/>
                          <a:sym typeface="Times New Roman"/>
                        </a:rPr>
                        <a:t>Sales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b="0" i="1" u="none" strike="noStrike" cap="none">
                          <a:solidFill>
                            <a:srgbClr val="000000"/>
                          </a:solidFill>
                          <a:latin typeface="Times New Roman"/>
                          <a:ea typeface="Times New Roman"/>
                          <a:cs typeface="Times New Roman"/>
                          <a:sym typeface="Times New Roman"/>
                        </a:rPr>
                        <a:t> </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0100">
                <a:tc>
                  <a:txBody>
                    <a:bodyPr/>
                    <a:lstStyle/>
                    <a:p>
                      <a:pPr marL="0" marR="0" lvl="0" indent="0" algn="l" rtl="0">
                        <a:spcBef>
                          <a:spcPts val="0"/>
                        </a:spcBef>
                        <a:spcAft>
                          <a:spcPts val="0"/>
                        </a:spcAft>
                        <a:buNone/>
                      </a:pPr>
                      <a:endParaRPr sz="1500" b="0" i="0" u="none" strike="noStrike" cap="none">
                        <a:solidFill>
                          <a:srgbClr val="000000"/>
                        </a:solidFill>
                        <a:latin typeface="Times New Roman"/>
                        <a:ea typeface="Times New Roman"/>
                        <a:cs typeface="Times New Roman"/>
                        <a:sym typeface="Times New Roman"/>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500" b="0" i="0" u="none" strike="noStrike" cap="none">
                        <a:solidFill>
                          <a:srgbClr val="000000"/>
                        </a:solidFill>
                        <a:latin typeface="Times New Roman"/>
                        <a:ea typeface="Times New Roman"/>
                        <a:cs typeface="Times New Roman"/>
                        <a:sym typeface="Times New Roman"/>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Mean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52.46153846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Standard Error</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2.719054813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Median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49.5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Mode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77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Standard Deviation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19.6073831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Sample Variance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384.4494721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Kurtosis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-1.052025713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Skewness</a:t>
                      </a:r>
                      <a:endParaRPr sz="1500" b="0" i="0" u="none" strike="noStrike" cap="none">
                        <a:solidFill>
                          <a:srgbClr val="000000"/>
                        </a:solidFill>
                        <a:latin typeface="Times New Roman"/>
                        <a:ea typeface="Times New Roman"/>
                        <a:cs typeface="Times New Roman"/>
                        <a:sym typeface="Times New Roman"/>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0.282855754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Range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69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Minimum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22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Maximum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91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Sum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2728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280100">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Count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52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r h="294125">
                <a:tc>
                  <a:txBody>
                    <a:bodyPr/>
                    <a:lstStyle/>
                    <a:p>
                      <a:pPr marL="0" marR="0" lvl="0" indent="0" algn="l"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Confidence Level(95.0%)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500" b="0" i="0" u="none" strike="noStrike" cap="none">
                          <a:solidFill>
                            <a:srgbClr val="000000"/>
                          </a:solidFill>
                          <a:latin typeface="Times New Roman"/>
                          <a:ea typeface="Times New Roman"/>
                          <a:cs typeface="Times New Roman"/>
                          <a:sym typeface="Times New Roman"/>
                        </a:rPr>
                        <a:t>5.4587302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Types of Data</a:t>
            </a:r>
            <a:endParaRPr/>
          </a:p>
        </p:txBody>
      </p:sp>
      <p:sp>
        <p:nvSpPr>
          <p:cNvPr id="320" name="Google Shape;320;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Qualitative Data</a:t>
            </a:r>
            <a:endParaRPr/>
          </a:p>
          <a:p>
            <a:pPr marL="342900" lvl="0" indent="-342900" algn="l" rtl="0">
              <a:spcBef>
                <a:spcPts val="640"/>
              </a:spcBef>
              <a:spcAft>
                <a:spcPts val="0"/>
              </a:spcAft>
              <a:buClr>
                <a:schemeClr val="dk1"/>
              </a:buClr>
              <a:buSzPts val="3200"/>
              <a:buChar char="•"/>
            </a:pPr>
            <a:r>
              <a:rPr lang="en-US"/>
              <a:t>Quantitative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1"/>
          <p:cNvSpPr txBox="1">
            <a:spLocks noGrp="1"/>
          </p:cNvSpPr>
          <p:nvPr>
            <p:ph type="ctrTitle"/>
          </p:nvPr>
        </p:nvSpPr>
        <p:spPr>
          <a:xfrm>
            <a:off x="990600" y="1447800"/>
            <a:ext cx="693420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Evolution of Analytics</a:t>
            </a:r>
            <a:endParaRPr/>
          </a:p>
        </p:txBody>
      </p:sp>
      <p:sp>
        <p:nvSpPr>
          <p:cNvPr id="326" name="Google Shape;326;p31"/>
          <p:cNvSpPr txBox="1">
            <a:spLocks noGrp="1"/>
          </p:cNvSpPr>
          <p:nvPr>
            <p:ph type="subTitle" idx="1"/>
          </p:nvPr>
        </p:nvSpPr>
        <p:spPr>
          <a:xfrm>
            <a:off x="990600" y="2286000"/>
            <a:ext cx="6705600" cy="2743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endParaRPr/>
          </a:p>
        </p:txBody>
      </p:sp>
      <p:pic>
        <p:nvPicPr>
          <p:cNvPr id="327" name="Google Shape;327;p31" descr="C:\Users\lalit\Desktop\Evolution-of-Analytics-Sophistication-Analytics-is-evolving-in-both-sophistication-and.png"/>
          <p:cNvPicPr preferRelativeResize="0"/>
          <p:nvPr/>
        </p:nvPicPr>
        <p:blipFill rotWithShape="1">
          <a:blip r:embed="rId3">
            <a:alphaModFix/>
          </a:blip>
          <a:srcRect/>
          <a:stretch/>
        </p:blipFill>
        <p:spPr>
          <a:xfrm>
            <a:off x="812800" y="2286000"/>
            <a:ext cx="7188200" cy="29707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ctrTitle"/>
          </p:nvPr>
        </p:nvSpPr>
        <p:spPr>
          <a:xfrm>
            <a:off x="990600" y="1447800"/>
            <a:ext cx="7086600" cy="68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Evolution of Analytics</a:t>
            </a:r>
            <a:endParaRPr/>
          </a:p>
        </p:txBody>
      </p:sp>
      <p:sp>
        <p:nvSpPr>
          <p:cNvPr id="333" name="Google Shape;333;p32"/>
          <p:cNvSpPr txBox="1">
            <a:spLocks noGrp="1"/>
          </p:cNvSpPr>
          <p:nvPr>
            <p:ph type="subTitle" idx="1"/>
          </p:nvPr>
        </p:nvSpPr>
        <p:spPr>
          <a:xfrm>
            <a:off x="990600" y="2286000"/>
            <a:ext cx="6705600" cy="2743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endParaRPr/>
          </a:p>
        </p:txBody>
      </p:sp>
      <p:pic>
        <p:nvPicPr>
          <p:cNvPr id="334" name="Google Shape;334;p32" descr="C:\Users\lalit\Desktop\principa-4-types-of-data-analytics.png"/>
          <p:cNvPicPr preferRelativeResize="0"/>
          <p:nvPr/>
        </p:nvPicPr>
        <p:blipFill rotWithShape="1">
          <a:blip r:embed="rId3">
            <a:alphaModFix/>
          </a:blip>
          <a:srcRect/>
          <a:stretch/>
        </p:blipFill>
        <p:spPr>
          <a:xfrm>
            <a:off x="990601" y="2133601"/>
            <a:ext cx="7162800" cy="31541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3"/>
          <p:cNvSpPr txBox="1">
            <a:spLocks noGrp="1"/>
          </p:cNvSpPr>
          <p:nvPr>
            <p:ph type="title"/>
          </p:nvPr>
        </p:nvSpPr>
        <p:spPr>
          <a:xfrm>
            <a:off x="1219200" y="350836"/>
            <a:ext cx="7020900" cy="76200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Steps involved in Data Analytics/Business Analytics</a:t>
            </a:r>
            <a:endParaRPr/>
          </a:p>
        </p:txBody>
      </p:sp>
      <p:sp>
        <p:nvSpPr>
          <p:cNvPr id="340" name="Google Shape;340;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a) </a:t>
            </a:r>
            <a:r>
              <a:rPr lang="en-US" sz="1600" b="1">
                <a:solidFill>
                  <a:srgbClr val="FF0000"/>
                </a:solidFill>
              </a:rPr>
              <a:t>Decide on the objectives</a:t>
            </a:r>
            <a:r>
              <a:rPr lang="en-US" sz="1600">
                <a:solidFill>
                  <a:srgbClr val="FF0000"/>
                </a:solidFill>
              </a:rPr>
              <a:t>: </a:t>
            </a:r>
            <a:r>
              <a:rPr lang="en-US" sz="1600"/>
              <a:t>In your data analysis process, you must begin with the right set of questions. Some examples include: How can we reduce production costs without sacrificing quality? What are some ways to increase sales opportunities with our current resources? Do customers view our brand in a favorable way? etc.</a:t>
            </a:r>
            <a:endParaRPr/>
          </a:p>
          <a:p>
            <a:pPr marL="342900" lvl="0" indent="-342900" algn="l" rtl="0">
              <a:spcBef>
                <a:spcPts val="320"/>
              </a:spcBef>
              <a:spcAft>
                <a:spcPts val="0"/>
              </a:spcAft>
              <a:buClr>
                <a:schemeClr val="dk1"/>
              </a:buClr>
              <a:buSzPts val="1600"/>
              <a:buChar char="•"/>
            </a:pPr>
            <a:r>
              <a:rPr lang="en-US" sz="1600" b="1"/>
              <a:t>b) </a:t>
            </a:r>
            <a:r>
              <a:rPr lang="en-US" sz="1600" b="1">
                <a:solidFill>
                  <a:srgbClr val="FF0000"/>
                </a:solidFill>
              </a:rPr>
              <a:t>Set measurement priorities</a:t>
            </a:r>
            <a:r>
              <a:rPr lang="en-US" sz="1600"/>
              <a:t>: This step involves processes to identify what to measure and how to measure? For example, should you perform your analysis weekly, monthly or annually? What is your unit of measure? What factors should be included in your analysis? etc.</a:t>
            </a:r>
            <a:endParaRPr/>
          </a:p>
        </p:txBody>
      </p:sp>
      <p:sp>
        <p:nvSpPr>
          <p:cNvPr id="341" name="Google Shape;341;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500"/>
                                        <p:tgtEl>
                                          <p:spTgt spid="3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 calcmode="lin" valueType="num">
                                      <p:cBhvr additive="base">
                                        <p:cTn id="12" dur="500"/>
                                        <p:tgtEl>
                                          <p:spTgt spid="34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1219200" y="976038"/>
            <a:ext cx="7020900" cy="48017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Continued..</a:t>
            </a:r>
            <a:endParaRPr/>
          </a:p>
        </p:txBody>
      </p:sp>
      <p:sp>
        <p:nvSpPr>
          <p:cNvPr id="347" name="Google Shape;347;p34"/>
          <p:cNvSpPr txBox="1">
            <a:spLocks noGrp="1"/>
          </p:cNvSpPr>
          <p:nvPr>
            <p:ph type="body" idx="1"/>
          </p:nvPr>
        </p:nvSpPr>
        <p:spPr>
          <a:xfrm>
            <a:off x="1049500" y="2133600"/>
            <a:ext cx="7020900" cy="28679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600"/>
              <a:buChar char="•"/>
            </a:pPr>
            <a:r>
              <a:rPr lang="en-US" sz="1600" b="1">
                <a:solidFill>
                  <a:srgbClr val="FF0000"/>
                </a:solidFill>
              </a:rPr>
              <a:t>Data collection</a:t>
            </a:r>
            <a:r>
              <a:rPr lang="en-US" sz="1600"/>
              <a:t>: Data Collection is the process of collecting information on targeted variables for your analysis. In this step, the emphasis is to ensure collecting accurate and honest data. Thus, before you start your hunt for collecting new data, find what information could be collected from existing data sources.</a:t>
            </a:r>
            <a:endParaRPr/>
          </a:p>
          <a:p>
            <a:pPr marL="342900" lvl="0" indent="-342900" algn="l" rtl="0">
              <a:spcBef>
                <a:spcPts val="320"/>
              </a:spcBef>
              <a:spcAft>
                <a:spcPts val="0"/>
              </a:spcAft>
              <a:buClr>
                <a:srgbClr val="FF0000"/>
              </a:buClr>
              <a:buSzPts val="1600"/>
              <a:buChar char="•"/>
            </a:pPr>
            <a:r>
              <a:rPr lang="en-US" sz="1600" b="1">
                <a:solidFill>
                  <a:srgbClr val="FF0000"/>
                </a:solidFill>
              </a:rPr>
              <a:t>Data cleaning</a:t>
            </a:r>
            <a:r>
              <a:rPr lang="en-US" sz="1600"/>
              <a:t>: Data Cleaning is the process of preventing and correcting errors in data. It includes steps such as structuring the data as required for the relevant analysis tools, removing duplicate values, identifying outliers in data, etc</a:t>
            </a:r>
            <a:endParaRPr sz="1600"/>
          </a:p>
        </p:txBody>
      </p:sp>
      <p:sp>
        <p:nvSpPr>
          <p:cNvPr id="348" name="Google Shape;3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 calcmode="lin" valueType="num">
                                      <p:cBhvr additive="base">
                                        <p:cTn id="7" dur="500"/>
                                        <p:tgtEl>
                                          <p:spTgt spid="3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 calcmode="lin" valueType="num">
                                      <p:cBhvr additive="base">
                                        <p:cTn id="12" dur="500"/>
                                        <p:tgtEl>
                                          <p:spTgt spid="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5"/>
          <p:cNvSpPr txBox="1">
            <a:spLocks noGrp="1"/>
          </p:cNvSpPr>
          <p:nvPr>
            <p:ph type="title"/>
          </p:nvPr>
        </p:nvSpPr>
        <p:spPr>
          <a:xfrm>
            <a:off x="1049500" y="1524001"/>
            <a:ext cx="7020900" cy="5333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Continued..</a:t>
            </a:r>
            <a:endParaRPr/>
          </a:p>
        </p:txBody>
      </p:sp>
      <p:sp>
        <p:nvSpPr>
          <p:cNvPr id="354" name="Google Shape;354;p35"/>
          <p:cNvSpPr txBox="1">
            <a:spLocks noGrp="1"/>
          </p:cNvSpPr>
          <p:nvPr>
            <p:ph type="body" idx="1"/>
          </p:nvPr>
        </p:nvSpPr>
        <p:spPr>
          <a:xfrm>
            <a:off x="1049500" y="1981201"/>
            <a:ext cx="7020900" cy="32233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800"/>
              <a:buChar char="•"/>
            </a:pPr>
            <a:r>
              <a:rPr lang="en-US" sz="1800" b="1">
                <a:solidFill>
                  <a:srgbClr val="FF0000"/>
                </a:solidFill>
              </a:rPr>
              <a:t>Analysis of data</a:t>
            </a:r>
            <a:r>
              <a:rPr lang="en-US" sz="1800"/>
              <a:t>: </a:t>
            </a:r>
            <a:r>
              <a:rPr lang="en-US" sz="1600"/>
              <a:t>Various data analysis techniques can be used to understand, interpret, and derive conclusions based on the requirements. . Tools like Microsoft Excel, R, Python, Tableau, etc. can be used for performing analysis. </a:t>
            </a:r>
            <a:endParaRPr/>
          </a:p>
          <a:p>
            <a:pPr marL="342900" lvl="0" indent="-342900" algn="l" rtl="0">
              <a:spcBef>
                <a:spcPts val="360"/>
              </a:spcBef>
              <a:spcAft>
                <a:spcPts val="0"/>
              </a:spcAft>
              <a:buClr>
                <a:srgbClr val="FF0000"/>
              </a:buClr>
              <a:buSzPts val="1800"/>
              <a:buChar char="•"/>
            </a:pPr>
            <a:r>
              <a:rPr lang="en-US" sz="1800" b="1">
                <a:solidFill>
                  <a:srgbClr val="FF0000"/>
                </a:solidFill>
              </a:rPr>
              <a:t>Interpreting the results</a:t>
            </a:r>
            <a:r>
              <a:rPr lang="en-US" sz="1800">
                <a:solidFill>
                  <a:srgbClr val="FF0000"/>
                </a:solidFill>
              </a:rPr>
              <a:t>: </a:t>
            </a:r>
            <a:r>
              <a:rPr lang="en-US" sz="1600"/>
              <a:t>Does the analysis answer your objectives? Does the analysis help you defend against any objections? Is there any limitation on your conclusions, any angles you haven’t considered? If your interpretation of the data holds up, under all of these questions and considerations, then you likely have come to a productive conclusion. Create a report of your analysis in a format as required by stakeholders for business decisions. The feedback from stakeholders might result in additional analysis</a:t>
            </a:r>
            <a:endParaRPr/>
          </a:p>
        </p:txBody>
      </p:sp>
      <p:sp>
        <p:nvSpPr>
          <p:cNvPr id="355" name="Google Shape;355;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anim calcmode="lin" valueType="num">
                                      <p:cBhvr additive="base">
                                        <p:cTn id="7" dur="500"/>
                                        <p:tgtEl>
                                          <p:spTgt spid="3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4">
                                            <p:txEl>
                                              <p:pRg st="1" end="1"/>
                                            </p:txEl>
                                          </p:spTgt>
                                        </p:tgtEl>
                                        <p:attrNameLst>
                                          <p:attrName>style.visibility</p:attrName>
                                        </p:attrNameLst>
                                      </p:cBhvr>
                                      <p:to>
                                        <p:strVal val="visible"/>
                                      </p:to>
                                    </p:set>
                                    <p:anim calcmode="lin" valueType="num">
                                      <p:cBhvr additive="base">
                                        <p:cTn id="12" dur="500"/>
                                        <p:tgtEl>
                                          <p:spTgt spid="35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1029447" y="706637"/>
            <a:ext cx="7020900" cy="750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Hiring trends in Data Science</a:t>
            </a:r>
            <a:endParaRPr/>
          </a:p>
        </p:txBody>
      </p:sp>
      <p:sp>
        <p:nvSpPr>
          <p:cNvPr id="361" name="Google Shape;361;p36"/>
          <p:cNvSpPr txBox="1">
            <a:spLocks noGrp="1"/>
          </p:cNvSpPr>
          <p:nvPr>
            <p:ph type="body" idx="1"/>
          </p:nvPr>
        </p:nvSpPr>
        <p:spPr>
          <a:xfrm>
            <a:off x="1049500" y="2057400"/>
            <a:ext cx="7020900" cy="29441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In August 2020, India contributed to </a:t>
            </a:r>
            <a:r>
              <a:rPr lang="en-US" sz="1800" i="1">
                <a:solidFill>
                  <a:srgbClr val="FF0000"/>
                </a:solidFill>
              </a:rPr>
              <a:t>9.8%</a:t>
            </a:r>
            <a:r>
              <a:rPr lang="en-US" sz="1800"/>
              <a:t> of the total global Analytics job openings. This is a significant jump from the figure of </a:t>
            </a:r>
            <a:r>
              <a:rPr lang="en-US" sz="1800" i="1">
                <a:solidFill>
                  <a:srgbClr val="FF0000"/>
                </a:solidFill>
              </a:rPr>
              <a:t>7.2%</a:t>
            </a:r>
            <a:r>
              <a:rPr lang="en-US" sz="1800"/>
              <a:t> of total global job openings in January 2020. </a:t>
            </a:r>
            <a:endParaRPr/>
          </a:p>
          <a:p>
            <a:pPr marL="342900" lvl="0" indent="-342900" algn="l" rtl="0">
              <a:spcBef>
                <a:spcPts val="320"/>
              </a:spcBef>
              <a:spcAft>
                <a:spcPts val="0"/>
              </a:spcAft>
              <a:buClr>
                <a:schemeClr val="dk1"/>
              </a:buClr>
              <a:buSzPts val="1600"/>
              <a:buChar char="•"/>
            </a:pPr>
            <a:r>
              <a:rPr lang="en-US" sz="1600"/>
              <a:t>Almost </a:t>
            </a:r>
            <a:r>
              <a:rPr lang="en-US" sz="1600" i="1">
                <a:solidFill>
                  <a:srgbClr val="FF0000"/>
                </a:solidFill>
              </a:rPr>
              <a:t>98% (97.8%) </a:t>
            </a:r>
            <a:r>
              <a:rPr lang="en-US" sz="1600"/>
              <a:t>of Analytics jobs advertised in India are </a:t>
            </a:r>
            <a:r>
              <a:rPr lang="en-US" sz="1600" i="1">
                <a:solidFill>
                  <a:srgbClr val="FF0000"/>
                </a:solidFill>
              </a:rPr>
              <a:t>full-time, </a:t>
            </a:r>
            <a:r>
              <a:rPr lang="en-US" sz="1600"/>
              <a:t>signifying the strengthening of the Indian Analytics hiring market.</a:t>
            </a:r>
            <a:endParaRPr/>
          </a:p>
          <a:p>
            <a:pPr marL="342900" lvl="0" indent="-342900" algn="l" rtl="0">
              <a:spcBef>
                <a:spcPts val="320"/>
              </a:spcBef>
              <a:spcAft>
                <a:spcPts val="0"/>
              </a:spcAft>
              <a:buClr>
                <a:schemeClr val="dk1"/>
              </a:buClr>
              <a:buSzPts val="1600"/>
              <a:buChar char="•"/>
            </a:pPr>
            <a:r>
              <a:rPr lang="en-US" sz="1600"/>
              <a:t> Just </a:t>
            </a:r>
            <a:r>
              <a:rPr lang="en-US" sz="1600" i="1">
                <a:solidFill>
                  <a:srgbClr val="FF0000"/>
                </a:solidFill>
              </a:rPr>
              <a:t>2%</a:t>
            </a:r>
            <a:r>
              <a:rPr lang="en-US" sz="1600"/>
              <a:t> of the jobs form </a:t>
            </a:r>
            <a:r>
              <a:rPr lang="en-US" sz="1600">
                <a:solidFill>
                  <a:srgbClr val="FF0000"/>
                </a:solidFill>
              </a:rPr>
              <a:t>part-time, internship or contractual jobs</a:t>
            </a:r>
            <a:r>
              <a:rPr lang="en-US" sz="1600"/>
              <a:t> – similar to the trend of January 2020 and the overall trend of 2019, when an approximate </a:t>
            </a:r>
            <a:r>
              <a:rPr lang="en-US" sz="1600" i="1">
                <a:solidFill>
                  <a:srgbClr val="FF0000"/>
                </a:solidFill>
              </a:rPr>
              <a:t>97.5%</a:t>
            </a:r>
            <a:r>
              <a:rPr lang="en-US" sz="1600"/>
              <a:t> full-time and </a:t>
            </a:r>
            <a:r>
              <a:rPr lang="en-US" sz="1600" i="1">
                <a:solidFill>
                  <a:srgbClr val="FF0000"/>
                </a:solidFill>
              </a:rPr>
              <a:t>2.5%</a:t>
            </a:r>
            <a:r>
              <a:rPr lang="en-US" sz="1600"/>
              <a:t> part-time jobs were advertised.</a:t>
            </a:r>
            <a:endParaRPr/>
          </a:p>
          <a:p>
            <a:pPr marL="342900" lvl="0" indent="-139700" algn="l" rtl="0">
              <a:spcBef>
                <a:spcPts val="640"/>
              </a:spcBef>
              <a:spcAft>
                <a:spcPts val="0"/>
              </a:spcAft>
              <a:buClr>
                <a:schemeClr val="dk1"/>
              </a:buClr>
              <a:buSzPts val="3200"/>
              <a:buNone/>
            </a:pPr>
            <a:endParaRPr/>
          </a:p>
        </p:txBody>
      </p:sp>
      <p:sp>
        <p:nvSpPr>
          <p:cNvPr id="362" name="Google Shape;36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Continued..</a:t>
            </a:r>
            <a:endParaRPr/>
          </a:p>
        </p:txBody>
      </p:sp>
      <p:sp>
        <p:nvSpPr>
          <p:cNvPr id="368" name="Google Shape;368;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The Banking sector was one of the early adopters of analytics across operations. This sector continues to be the biggest influencer in the analytics job market with </a:t>
            </a:r>
            <a:r>
              <a:rPr lang="en-US" sz="1600" i="1">
                <a:solidFill>
                  <a:srgbClr val="FF0000"/>
                </a:solidFill>
              </a:rPr>
              <a:t>35%</a:t>
            </a:r>
            <a:r>
              <a:rPr lang="en-US" sz="1600"/>
              <a:t> of all Analytics jobs. Other sectors contributing to analytics job market in India significantly are, </a:t>
            </a:r>
            <a:r>
              <a:rPr lang="en-US" sz="1600" i="1">
                <a:solidFill>
                  <a:srgbClr val="FF0000"/>
                </a:solidFill>
              </a:rPr>
              <a:t>Pharma and Healthcare Industry, e-commerce, energy &amp; utilities</a:t>
            </a:r>
            <a:r>
              <a:rPr lang="en-US" sz="1600"/>
              <a:t>.</a:t>
            </a:r>
            <a:endParaRPr/>
          </a:p>
          <a:p>
            <a:pPr marL="342900" lvl="0" indent="-241300" algn="l" rtl="0">
              <a:spcBef>
                <a:spcPts val="320"/>
              </a:spcBef>
              <a:spcAft>
                <a:spcPts val="0"/>
              </a:spcAft>
              <a:buClr>
                <a:schemeClr val="dk1"/>
              </a:buClr>
              <a:buSzPts val="1600"/>
              <a:buNone/>
            </a:pPr>
            <a:endParaRPr sz="1600"/>
          </a:p>
          <a:p>
            <a:pPr marL="342900" lvl="0" indent="-139700" algn="l" rtl="0">
              <a:spcBef>
                <a:spcPts val="640"/>
              </a:spcBef>
              <a:spcAft>
                <a:spcPts val="0"/>
              </a:spcAft>
              <a:buClr>
                <a:schemeClr val="dk1"/>
              </a:buClr>
              <a:buSzPts val="3200"/>
              <a:buNone/>
            </a:pPr>
            <a:endParaRPr/>
          </a:p>
        </p:txBody>
      </p:sp>
      <p:sp>
        <p:nvSpPr>
          <p:cNvPr id="369" name="Google Shape;36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title"/>
          </p:nvPr>
        </p:nvSpPr>
        <p:spPr>
          <a:xfrm>
            <a:off x="1061550" y="622449"/>
            <a:ext cx="7020900" cy="64125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Continued..</a:t>
            </a:r>
            <a:endParaRPr/>
          </a:p>
        </p:txBody>
      </p:sp>
      <p:sp>
        <p:nvSpPr>
          <p:cNvPr id="375" name="Google Shape;375;p38"/>
          <p:cNvSpPr txBox="1">
            <a:spLocks noGrp="1"/>
          </p:cNvSpPr>
          <p:nvPr>
            <p:ph type="body" idx="1"/>
          </p:nvPr>
        </p:nvSpPr>
        <p:spPr>
          <a:xfrm>
            <a:off x="1049500" y="2209800"/>
            <a:ext cx="7020900" cy="2895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In terms of cities, </a:t>
            </a:r>
            <a:r>
              <a:rPr lang="en-US" sz="1600" i="1">
                <a:solidFill>
                  <a:srgbClr val="FF0000"/>
                </a:solidFill>
              </a:rPr>
              <a:t>Bengaluru</a:t>
            </a:r>
            <a:r>
              <a:rPr lang="en-US" sz="1600"/>
              <a:t> once again accounts for the maximum proportion of open jobs, contributing around </a:t>
            </a:r>
            <a:r>
              <a:rPr lang="en-US" sz="1600" i="1">
                <a:solidFill>
                  <a:srgbClr val="FF0000"/>
                </a:solidFill>
              </a:rPr>
              <a:t>23%</a:t>
            </a:r>
            <a:r>
              <a:rPr lang="en-US" sz="1600"/>
              <a:t> of Analytics jobs in India. </a:t>
            </a:r>
            <a:endParaRPr/>
          </a:p>
          <a:p>
            <a:pPr marL="342900" lvl="0" indent="-342900" algn="just" rtl="0">
              <a:spcBef>
                <a:spcPts val="320"/>
              </a:spcBef>
              <a:spcAft>
                <a:spcPts val="0"/>
              </a:spcAft>
              <a:buClr>
                <a:schemeClr val="dk1"/>
              </a:buClr>
              <a:buSzPts val="1600"/>
              <a:buChar char="•"/>
            </a:pPr>
            <a:r>
              <a:rPr lang="en-US" sz="1600"/>
              <a:t>Delhi/ NCR comes second contributing </a:t>
            </a:r>
            <a:r>
              <a:rPr lang="en-US" sz="1600">
                <a:solidFill>
                  <a:srgbClr val="FF0000"/>
                </a:solidFill>
              </a:rPr>
              <a:t>20%</a:t>
            </a:r>
            <a:r>
              <a:rPr lang="en-US" sz="1600"/>
              <a:t> of the analytics jobs in India, down from </a:t>
            </a:r>
            <a:r>
              <a:rPr lang="en-US" sz="1600">
                <a:solidFill>
                  <a:srgbClr val="FF0000"/>
                </a:solidFill>
              </a:rPr>
              <a:t>21%</a:t>
            </a:r>
            <a:r>
              <a:rPr lang="en-US" sz="1600"/>
              <a:t> in January 2020, and from </a:t>
            </a:r>
            <a:r>
              <a:rPr lang="en-US" sz="1600">
                <a:solidFill>
                  <a:srgbClr val="FF0000"/>
                </a:solidFill>
              </a:rPr>
              <a:t>22%</a:t>
            </a:r>
            <a:r>
              <a:rPr lang="en-US" sz="1600"/>
              <a:t> a year ago. Approximately 15% of the Analytics jobs are advertised for Mumbai. This is a marginal increase from </a:t>
            </a:r>
            <a:r>
              <a:rPr lang="en-US" sz="1600">
                <a:solidFill>
                  <a:srgbClr val="FF0000"/>
                </a:solidFill>
              </a:rPr>
              <a:t>14%</a:t>
            </a:r>
            <a:r>
              <a:rPr lang="en-US" sz="1600"/>
              <a:t> in January 2020 and a marginal decrease from </a:t>
            </a:r>
            <a:r>
              <a:rPr lang="en-US" sz="1600">
                <a:solidFill>
                  <a:srgbClr val="FF0000"/>
                </a:solidFill>
              </a:rPr>
              <a:t>14.7%</a:t>
            </a:r>
            <a:r>
              <a:rPr lang="en-US" sz="1600"/>
              <a:t> last year.</a:t>
            </a:r>
            <a:endParaRPr/>
          </a:p>
        </p:txBody>
      </p:sp>
      <p:sp>
        <p:nvSpPr>
          <p:cNvPr id="376" name="Google Shape;37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9"/>
          <p:cNvSpPr txBox="1">
            <a:spLocks noGrp="1"/>
          </p:cNvSpPr>
          <p:nvPr>
            <p:ph type="title"/>
          </p:nvPr>
        </p:nvSpPr>
        <p:spPr>
          <a:xfrm>
            <a:off x="1065542" y="501650"/>
            <a:ext cx="7079800" cy="8468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Continued..</a:t>
            </a:r>
            <a:endParaRPr/>
          </a:p>
        </p:txBody>
      </p:sp>
      <p:sp>
        <p:nvSpPr>
          <p:cNvPr id="382" name="Google Shape;382;p39"/>
          <p:cNvSpPr txBox="1">
            <a:spLocks noGrp="1"/>
          </p:cNvSpPr>
          <p:nvPr>
            <p:ph type="body" idx="1"/>
          </p:nvPr>
        </p:nvSpPr>
        <p:spPr>
          <a:xfrm>
            <a:off x="1049500" y="2057400"/>
            <a:ext cx="6951500" cy="2743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t>The demand for </a:t>
            </a:r>
            <a:r>
              <a:rPr lang="en-US" sz="1600">
                <a:solidFill>
                  <a:srgbClr val="FF0000"/>
                </a:solidFill>
              </a:rPr>
              <a:t>Python</a:t>
            </a:r>
            <a:r>
              <a:rPr lang="en-US" sz="1600"/>
              <a:t> professionals continues to remain the highest. Almost </a:t>
            </a:r>
            <a:r>
              <a:rPr lang="en-US" sz="1600">
                <a:solidFill>
                  <a:srgbClr val="FF0000"/>
                </a:solidFill>
              </a:rPr>
              <a:t>27%</a:t>
            </a:r>
            <a:r>
              <a:rPr lang="en-US" sz="1600"/>
              <a:t> of advertised jobs require Python as a core skill, which was </a:t>
            </a:r>
            <a:r>
              <a:rPr lang="en-US" sz="1600">
                <a:solidFill>
                  <a:srgbClr val="FF0000"/>
                </a:solidFill>
              </a:rPr>
              <a:t>18.5%</a:t>
            </a:r>
            <a:r>
              <a:rPr lang="en-US" sz="1600"/>
              <a:t> at the beginning of the year 2020. R comes third with </a:t>
            </a:r>
            <a:r>
              <a:rPr lang="en-US" sz="1600">
                <a:solidFill>
                  <a:srgbClr val="FF0000"/>
                </a:solidFill>
              </a:rPr>
              <a:t>10%</a:t>
            </a:r>
            <a:r>
              <a:rPr lang="en-US" sz="1600"/>
              <a:t> of all analytics jobs requiring R as a core skill.</a:t>
            </a:r>
            <a:endParaRPr/>
          </a:p>
          <a:p>
            <a:pPr marL="342900" lvl="0" indent="-342900" algn="l" rtl="0">
              <a:spcBef>
                <a:spcPts val="320"/>
              </a:spcBef>
              <a:spcAft>
                <a:spcPts val="0"/>
              </a:spcAft>
              <a:buClr>
                <a:schemeClr val="dk1"/>
              </a:buClr>
              <a:buSzPts val="1600"/>
              <a:buChar char="•"/>
            </a:pPr>
            <a:r>
              <a:rPr lang="en-US" sz="1600"/>
              <a:t>The median salary advertised across Analytics jobs in India is </a:t>
            </a:r>
            <a:r>
              <a:rPr lang="en-US" sz="1600">
                <a:solidFill>
                  <a:srgbClr val="FF0000"/>
                </a:solidFill>
              </a:rPr>
              <a:t>9.5 </a:t>
            </a:r>
            <a:r>
              <a:rPr lang="en-US" sz="1600"/>
              <a:t>Lakhs per annum. </a:t>
            </a:r>
            <a:r>
              <a:rPr lang="en-US" sz="1600">
                <a:solidFill>
                  <a:srgbClr val="FF0000"/>
                </a:solidFill>
              </a:rPr>
              <a:t>13.1%</a:t>
            </a:r>
            <a:r>
              <a:rPr lang="en-US" sz="1600"/>
              <a:t> of all advertised jobs in August 2020 offer a salary greater than 15 Lakhs per annum. Close to </a:t>
            </a:r>
            <a:r>
              <a:rPr lang="en-US" sz="1600">
                <a:solidFill>
                  <a:srgbClr val="FF0000"/>
                </a:solidFill>
              </a:rPr>
              <a:t>10%</a:t>
            </a:r>
            <a:r>
              <a:rPr lang="en-US" sz="1600"/>
              <a:t> of all advertised jobs in August 2020 offer a salary between 15 to 25 Lakhs per annum. </a:t>
            </a:r>
            <a:endParaRPr/>
          </a:p>
          <a:p>
            <a:pPr marL="342900" lvl="0" indent="-241300" algn="l" rtl="0">
              <a:spcBef>
                <a:spcPts val="320"/>
              </a:spcBef>
              <a:spcAft>
                <a:spcPts val="0"/>
              </a:spcAft>
              <a:buClr>
                <a:schemeClr val="dk1"/>
              </a:buClr>
              <a:buSzPts val="1600"/>
              <a:buNone/>
            </a:pPr>
            <a:endParaRPr sz="1600"/>
          </a:p>
          <a:p>
            <a:pPr marL="76200" lvl="0" indent="0" algn="l" rtl="0">
              <a:spcBef>
                <a:spcPts val="640"/>
              </a:spcBef>
              <a:spcAft>
                <a:spcPts val="0"/>
              </a:spcAft>
              <a:buClr>
                <a:schemeClr val="dk1"/>
              </a:buClr>
              <a:buSzPts val="3200"/>
              <a:buNone/>
            </a:pPr>
            <a:endParaRPr/>
          </a:p>
        </p:txBody>
      </p:sp>
      <p:sp>
        <p:nvSpPr>
          <p:cNvPr id="383" name="Google Shape;383;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Business Analytics</a:t>
            </a:r>
            <a:endParaRPr/>
          </a:p>
        </p:txBody>
      </p:sp>
      <p:sp>
        <p:nvSpPr>
          <p:cNvPr id="143" name="Google Shape;143;p4"/>
          <p:cNvSpPr txBox="1">
            <a:spLocks noGrp="1"/>
          </p:cNvSpPr>
          <p:nvPr>
            <p:ph type="subTitle" idx="1"/>
          </p:nvPr>
        </p:nvSpPr>
        <p:spPr>
          <a:xfrm>
            <a:off x="990600" y="2133600"/>
            <a:ext cx="6477000" cy="289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endParaRPr/>
          </a:p>
        </p:txBody>
      </p:sp>
      <p:pic>
        <p:nvPicPr>
          <p:cNvPr id="144" name="Google Shape;144;p4"/>
          <p:cNvPicPr preferRelativeResize="0"/>
          <p:nvPr/>
        </p:nvPicPr>
        <p:blipFill rotWithShape="1">
          <a:blip r:embed="rId3">
            <a:alphaModFix/>
          </a:blip>
          <a:srcRect/>
          <a:stretch/>
        </p:blipFill>
        <p:spPr>
          <a:xfrm>
            <a:off x="1066801" y="2133600"/>
            <a:ext cx="6638925" cy="3076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0"/>
          <p:cNvSpPr txBox="1">
            <a:spLocks noGrp="1"/>
          </p:cNvSpPr>
          <p:nvPr>
            <p:ph type="ctrTitle"/>
          </p:nvPr>
        </p:nvSpPr>
        <p:spPr>
          <a:xfrm>
            <a:off x="990600" y="1447800"/>
            <a:ext cx="708660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sz="2600" b="1" u="sng"/>
              <a:t>How-to do-Good Research and collection of relevant Data?</a:t>
            </a:r>
            <a:endParaRPr sz="2600" b="1"/>
          </a:p>
        </p:txBody>
      </p:sp>
      <p:sp>
        <p:nvSpPr>
          <p:cNvPr id="389" name="Google Shape;389;p40"/>
          <p:cNvSpPr txBox="1">
            <a:spLocks noGrp="1"/>
          </p:cNvSpPr>
          <p:nvPr>
            <p:ph type="subTitle" idx="1"/>
          </p:nvPr>
        </p:nvSpPr>
        <p:spPr>
          <a:xfrm>
            <a:off x="990600" y="2286000"/>
            <a:ext cx="7086600" cy="2743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r>
              <a:rPr lang="en-US" sz="1800"/>
              <a:t>Good research and data must have</a:t>
            </a:r>
            <a:endParaRPr/>
          </a:p>
          <a:p>
            <a:pPr marL="342900" lvl="0" indent="-342900" algn="l" rtl="0">
              <a:spcBef>
                <a:spcPts val="0"/>
              </a:spcBef>
              <a:spcAft>
                <a:spcPts val="0"/>
              </a:spcAft>
              <a:buSzPts val="2400"/>
              <a:buNone/>
            </a:pPr>
            <a:r>
              <a:rPr lang="en-US" sz="1800"/>
              <a:t>      1. Validity</a:t>
            </a:r>
            <a:endParaRPr/>
          </a:p>
          <a:p>
            <a:pPr marL="342900" lvl="0" indent="-342900" algn="l" rtl="0">
              <a:spcBef>
                <a:spcPts val="0"/>
              </a:spcBef>
              <a:spcAft>
                <a:spcPts val="0"/>
              </a:spcAft>
              <a:buSzPts val="2400"/>
              <a:buNone/>
            </a:pPr>
            <a:r>
              <a:rPr lang="en-US" sz="1800"/>
              <a:t>      2.  Reliability</a:t>
            </a:r>
            <a:endParaRPr/>
          </a:p>
          <a:p>
            <a:pPr marL="342900" lvl="0" indent="-342900" algn="l" rtl="0">
              <a:spcBef>
                <a:spcPts val="0"/>
              </a:spcBef>
              <a:spcAft>
                <a:spcPts val="0"/>
              </a:spcAft>
              <a:buSzPts val="2400"/>
              <a:buNone/>
            </a:pPr>
            <a:r>
              <a:rPr lang="en-US" sz="1800"/>
              <a:t>       </a:t>
            </a:r>
            <a:endParaRPr/>
          </a:p>
          <a:p>
            <a:pPr marL="342900" lvl="0" indent="-342900" algn="l" rtl="0">
              <a:spcBef>
                <a:spcPts val="0"/>
              </a:spcBef>
              <a:spcAft>
                <a:spcPts val="0"/>
              </a:spcAft>
              <a:buClr>
                <a:schemeClr val="dk2"/>
              </a:buClr>
              <a:buSzPts val="2400"/>
              <a:buNone/>
            </a:pPr>
            <a:r>
              <a:rPr lang="en-US" sz="1800" b="1" i="1"/>
              <a:t>Validity-</a:t>
            </a:r>
            <a:r>
              <a:rPr lang="en-US" sz="1800" i="1"/>
              <a:t> is the ability of the measure to </a:t>
            </a:r>
            <a:r>
              <a:rPr lang="en-US" sz="1800"/>
              <a:t>measure what it is supposed to measure</a:t>
            </a:r>
            <a:endParaRPr/>
          </a:p>
          <a:p>
            <a:pPr marL="342900" lvl="0" indent="-342900" algn="l" rtl="0">
              <a:spcBef>
                <a:spcPts val="0"/>
              </a:spcBef>
              <a:spcAft>
                <a:spcPts val="0"/>
              </a:spcAft>
              <a:buClr>
                <a:schemeClr val="dk2"/>
              </a:buClr>
              <a:buSzPts val="2400"/>
              <a:buNone/>
            </a:pPr>
            <a:r>
              <a:rPr lang="en-US" sz="1800" b="1" i="1"/>
              <a:t>Reliability-</a:t>
            </a:r>
            <a:r>
              <a:rPr lang="en-US" sz="1800" i="1"/>
              <a:t> is the ability to get consistent </a:t>
            </a:r>
            <a:r>
              <a:rPr lang="en-US" sz="1800"/>
              <a:t>results when the same measure is repeated.</a:t>
            </a:r>
            <a:endParaRPr/>
          </a:p>
          <a:p>
            <a:pPr marL="342900" lvl="0" indent="-342900" algn="l" rtl="0">
              <a:spcBef>
                <a:spcPts val="0"/>
              </a:spcBef>
              <a:spcAft>
                <a:spcPts val="0"/>
              </a:spcAft>
              <a:buClr>
                <a:schemeClr val="dk2"/>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1"/>
          <p:cNvSpPr txBox="1">
            <a:spLocks noGrp="1"/>
          </p:cNvSpPr>
          <p:nvPr>
            <p:ph type="title"/>
          </p:nvPr>
        </p:nvSpPr>
        <p:spPr>
          <a:xfrm>
            <a:off x="1061550" y="1524001"/>
            <a:ext cx="7020900" cy="55637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Data Science Profiles</a:t>
            </a:r>
            <a:br>
              <a:rPr lang="en-US"/>
            </a:br>
            <a:endParaRPr/>
          </a:p>
        </p:txBody>
      </p:sp>
      <p:sp>
        <p:nvSpPr>
          <p:cNvPr id="395" name="Google Shape;395;p41"/>
          <p:cNvSpPr txBox="1">
            <a:spLocks noGrp="1"/>
          </p:cNvSpPr>
          <p:nvPr>
            <p:ph type="body" idx="1"/>
          </p:nvPr>
        </p:nvSpPr>
        <p:spPr>
          <a:xfrm>
            <a:off x="1049500" y="2080376"/>
            <a:ext cx="7020900" cy="31012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600"/>
              <a:buChar char="•"/>
            </a:pPr>
            <a:r>
              <a:rPr lang="en-US" sz="1600" b="1">
                <a:solidFill>
                  <a:srgbClr val="FF0000"/>
                </a:solidFill>
              </a:rPr>
              <a:t>Data Scientist</a:t>
            </a:r>
            <a:r>
              <a:rPr lang="en-US" sz="1600"/>
              <a:t>: A data scientist is probably one of the hottest job titles that you can put on your business card. The core skills required to be a data scientist are, </a:t>
            </a:r>
            <a:r>
              <a:rPr lang="en-US" sz="1600" i="1">
                <a:solidFill>
                  <a:srgbClr val="7030A0"/>
                </a:solidFill>
              </a:rPr>
              <a:t>Statistics, Programming and a good level of data interpretation and communication</a:t>
            </a:r>
            <a:r>
              <a:rPr lang="en-US" sz="1600"/>
              <a:t>. </a:t>
            </a:r>
            <a:endParaRPr/>
          </a:p>
          <a:p>
            <a:pPr marL="342900" lvl="0" indent="-342900" algn="l" rtl="0">
              <a:spcBef>
                <a:spcPts val="320"/>
              </a:spcBef>
              <a:spcAft>
                <a:spcPts val="0"/>
              </a:spcAft>
              <a:buClr>
                <a:srgbClr val="FF0000"/>
              </a:buClr>
              <a:buSzPts val="1600"/>
              <a:buChar char="•"/>
            </a:pPr>
            <a:r>
              <a:rPr lang="en-US" sz="1600" b="1">
                <a:solidFill>
                  <a:srgbClr val="FF0000"/>
                </a:solidFill>
              </a:rPr>
              <a:t>Data Analyst: </a:t>
            </a:r>
            <a:r>
              <a:rPr lang="en-US" sz="1600"/>
              <a:t>The data analyst is the Sherlock Holmes of the data science team. Languages like </a:t>
            </a:r>
            <a:r>
              <a:rPr lang="en-US" sz="1600" i="1">
                <a:solidFill>
                  <a:srgbClr val="7030A0"/>
                </a:solidFill>
              </a:rPr>
              <a:t>R, Python, SQL, and C </a:t>
            </a:r>
            <a:r>
              <a:rPr lang="en-US" sz="1600"/>
              <a:t>are elementary to him/her.</a:t>
            </a:r>
            <a:endParaRPr/>
          </a:p>
          <a:p>
            <a:pPr marL="342900" lvl="0" indent="-342900" algn="l" rtl="0">
              <a:spcBef>
                <a:spcPts val="320"/>
              </a:spcBef>
              <a:spcAft>
                <a:spcPts val="0"/>
              </a:spcAft>
              <a:buClr>
                <a:srgbClr val="FF0000"/>
              </a:buClr>
              <a:buSzPts val="1600"/>
              <a:buChar char="•"/>
            </a:pPr>
            <a:r>
              <a:rPr lang="en-US" sz="1600" b="1">
                <a:solidFill>
                  <a:srgbClr val="FF0000"/>
                </a:solidFill>
              </a:rPr>
              <a:t>Data engineer</a:t>
            </a:r>
            <a:r>
              <a:rPr lang="en-US" sz="1600"/>
              <a:t>: The data engineer often has a background in software engineering and loves to play around with databases and large-scale processing systems. The core skills required to be a data engineer are </a:t>
            </a:r>
            <a:r>
              <a:rPr lang="en-US" sz="1600" i="1">
                <a:solidFill>
                  <a:srgbClr val="7030A0"/>
                </a:solidFill>
              </a:rPr>
              <a:t>Programming, Database Management, and Big data </a:t>
            </a:r>
            <a:r>
              <a:rPr lang="en-US" sz="1600"/>
              <a:t>framework. </a:t>
            </a:r>
            <a:endParaRPr/>
          </a:p>
        </p:txBody>
      </p:sp>
      <p:sp>
        <p:nvSpPr>
          <p:cNvPr id="396" name="Google Shape;39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Continued..</a:t>
            </a:r>
            <a:endParaRPr/>
          </a:p>
        </p:txBody>
      </p:sp>
      <p:sp>
        <p:nvSpPr>
          <p:cNvPr id="402" name="Google Shape;402;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600"/>
              <a:buChar char="•"/>
            </a:pPr>
            <a:r>
              <a:rPr lang="en-US" sz="1600" b="1">
                <a:solidFill>
                  <a:srgbClr val="FF0000"/>
                </a:solidFill>
              </a:rPr>
              <a:t>Data Architect</a:t>
            </a:r>
            <a:r>
              <a:rPr lang="en-US" sz="1600"/>
              <a:t>: The person in this role creates the blueprints for data management systems to integrate, centralize, protect and maintain the data sources. The data architect masters technologies like Hive, Pig, and Spark, and needs to be on top of every new innovation in the industry.</a:t>
            </a:r>
            <a:endParaRPr/>
          </a:p>
          <a:p>
            <a:pPr marL="342900" lvl="0" indent="-139700" algn="l" rtl="0">
              <a:spcBef>
                <a:spcPts val="640"/>
              </a:spcBef>
              <a:spcAft>
                <a:spcPts val="0"/>
              </a:spcAft>
              <a:buClr>
                <a:schemeClr val="dk1"/>
              </a:buClr>
              <a:buSzPts val="3200"/>
              <a:buNone/>
            </a:pPr>
            <a:endParaRPr/>
          </a:p>
        </p:txBody>
      </p:sp>
      <p:sp>
        <p:nvSpPr>
          <p:cNvPr id="403" name="Google Shape;40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3"/>
          <p:cNvSpPr txBox="1">
            <a:spLocks noGrp="1"/>
          </p:cNvSpPr>
          <p:nvPr>
            <p:ph type="title"/>
          </p:nvPr>
        </p:nvSpPr>
        <p:spPr>
          <a:xfrm>
            <a:off x="1049500" y="1371600"/>
            <a:ext cx="70209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2200" b="1"/>
              <a:t>Useful Tools in Data Science</a:t>
            </a:r>
            <a:endParaRPr/>
          </a:p>
        </p:txBody>
      </p:sp>
      <p:sp>
        <p:nvSpPr>
          <p:cNvPr id="409" name="Google Shape;409;p43"/>
          <p:cNvSpPr txBox="1">
            <a:spLocks noGrp="1"/>
          </p:cNvSpPr>
          <p:nvPr>
            <p:ph type="body" idx="1"/>
          </p:nvPr>
        </p:nvSpPr>
        <p:spPr>
          <a:xfrm>
            <a:off x="762000" y="1828800"/>
            <a:ext cx="7620000" cy="3505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1500"/>
              <a:buChar char="•"/>
            </a:pPr>
            <a:r>
              <a:rPr lang="en-US" sz="1500">
                <a:solidFill>
                  <a:srgbClr val="FF0000"/>
                </a:solidFill>
              </a:rPr>
              <a:t>1. Database tools</a:t>
            </a:r>
            <a:r>
              <a:rPr lang="en-US" sz="1500"/>
              <a:t>: which are used to store the data</a:t>
            </a:r>
            <a:endParaRPr/>
          </a:p>
          <a:p>
            <a:pPr marL="342900" lvl="0" indent="-342900" algn="l" rtl="0">
              <a:spcBef>
                <a:spcPts val="300"/>
              </a:spcBef>
              <a:spcAft>
                <a:spcPts val="0"/>
              </a:spcAft>
              <a:buClr>
                <a:srgbClr val="7030A0"/>
              </a:buClr>
              <a:buSzPts val="1500"/>
              <a:buChar char="•"/>
            </a:pPr>
            <a:r>
              <a:rPr lang="en-US" sz="1500">
                <a:solidFill>
                  <a:srgbClr val="7030A0"/>
                </a:solidFill>
              </a:rPr>
              <a:t>Database Tools</a:t>
            </a:r>
            <a:r>
              <a:rPr lang="en-US" sz="1500"/>
              <a:t>: SQL, MongoDB, MySQL, Oracle RDBMS</a:t>
            </a:r>
            <a:endParaRPr/>
          </a:p>
          <a:p>
            <a:pPr marL="342900" lvl="0" indent="-342900" algn="l" rtl="0">
              <a:spcBef>
                <a:spcPts val="300"/>
              </a:spcBef>
              <a:spcAft>
                <a:spcPts val="0"/>
              </a:spcAft>
              <a:buClr>
                <a:srgbClr val="FF0000"/>
              </a:buClr>
              <a:buSzPts val="1500"/>
              <a:buChar char="•"/>
            </a:pPr>
            <a:r>
              <a:rPr lang="en-US" sz="1500">
                <a:solidFill>
                  <a:srgbClr val="FF0000"/>
                </a:solidFill>
              </a:rPr>
              <a:t> 2. Data transformation tools: </a:t>
            </a:r>
            <a:r>
              <a:rPr lang="en-US" sz="1500"/>
              <a:t>which are very useful to transform raw data into meaningful information</a:t>
            </a:r>
            <a:endParaRPr/>
          </a:p>
          <a:p>
            <a:pPr marL="342900" lvl="0" indent="-342900" algn="l" rtl="0">
              <a:spcBef>
                <a:spcPts val="300"/>
              </a:spcBef>
              <a:spcAft>
                <a:spcPts val="0"/>
              </a:spcAft>
              <a:buClr>
                <a:srgbClr val="7030A0"/>
              </a:buClr>
              <a:buSzPts val="1500"/>
              <a:buChar char="•"/>
            </a:pPr>
            <a:r>
              <a:rPr lang="en-US" sz="1500">
                <a:solidFill>
                  <a:srgbClr val="7030A0"/>
                </a:solidFill>
              </a:rPr>
              <a:t>Data transformation Tools: </a:t>
            </a:r>
            <a:r>
              <a:rPr lang="en-US" sz="1500"/>
              <a:t>Microsoft Excel, Python, R Language, Apache Spark</a:t>
            </a:r>
            <a:endParaRPr/>
          </a:p>
          <a:p>
            <a:pPr marL="342900" lvl="0" indent="-342900" algn="l" rtl="0">
              <a:spcBef>
                <a:spcPts val="300"/>
              </a:spcBef>
              <a:spcAft>
                <a:spcPts val="0"/>
              </a:spcAft>
              <a:buClr>
                <a:srgbClr val="FF0000"/>
              </a:buClr>
              <a:buSzPts val="1500"/>
              <a:buChar char="•"/>
            </a:pPr>
            <a:r>
              <a:rPr lang="en-US" sz="1500">
                <a:solidFill>
                  <a:srgbClr val="FF0000"/>
                </a:solidFill>
              </a:rPr>
              <a:t>3. Data Modeling Tools:  </a:t>
            </a:r>
            <a:r>
              <a:rPr lang="en-US" sz="1500"/>
              <a:t>These are very useful to build predictive models using machine learning algorithms.</a:t>
            </a:r>
            <a:endParaRPr/>
          </a:p>
          <a:p>
            <a:pPr marL="342900" lvl="0" indent="-342900" algn="l" rtl="0">
              <a:spcBef>
                <a:spcPts val="300"/>
              </a:spcBef>
              <a:spcAft>
                <a:spcPts val="0"/>
              </a:spcAft>
              <a:buClr>
                <a:srgbClr val="7030A0"/>
              </a:buClr>
              <a:buSzPts val="1500"/>
              <a:buChar char="•"/>
            </a:pPr>
            <a:r>
              <a:rPr lang="en-US" sz="1500">
                <a:solidFill>
                  <a:srgbClr val="7030A0"/>
                </a:solidFill>
              </a:rPr>
              <a:t>Data Modeling Tools: </a:t>
            </a:r>
            <a:r>
              <a:rPr lang="en-US" sz="1500"/>
              <a:t>Scikit-Learn, TensorFlow,</a:t>
            </a:r>
            <a:r>
              <a:rPr lang="en-US" sz="1500" b="1"/>
              <a:t> </a:t>
            </a:r>
            <a:r>
              <a:rPr lang="en-US" sz="1500"/>
              <a:t>Weka:, Apache Spark, </a:t>
            </a:r>
            <a:endParaRPr/>
          </a:p>
          <a:p>
            <a:pPr marL="342900" lvl="0" indent="-342900" algn="l" rtl="0">
              <a:spcBef>
                <a:spcPts val="300"/>
              </a:spcBef>
              <a:spcAft>
                <a:spcPts val="0"/>
              </a:spcAft>
              <a:buClr>
                <a:srgbClr val="FF0000"/>
              </a:buClr>
              <a:buSzPts val="1500"/>
              <a:buChar char="•"/>
            </a:pPr>
            <a:r>
              <a:rPr lang="en-US" sz="1500">
                <a:solidFill>
                  <a:srgbClr val="FF0000"/>
                </a:solidFill>
              </a:rPr>
              <a:t>4. Data Modeling Tools in Visualization: </a:t>
            </a:r>
            <a:r>
              <a:rPr lang="en-US" sz="1500"/>
              <a:t>These are very useful in data visualization.</a:t>
            </a:r>
            <a:endParaRPr/>
          </a:p>
          <a:p>
            <a:pPr marL="342900" lvl="0" indent="-342900" algn="l" rtl="0">
              <a:spcBef>
                <a:spcPts val="300"/>
              </a:spcBef>
              <a:spcAft>
                <a:spcPts val="0"/>
              </a:spcAft>
              <a:buClr>
                <a:srgbClr val="7030A0"/>
              </a:buClr>
              <a:buSzPts val="1500"/>
              <a:buChar char="•"/>
            </a:pPr>
            <a:r>
              <a:rPr lang="en-US" sz="1500">
                <a:solidFill>
                  <a:srgbClr val="7030A0"/>
                </a:solidFill>
              </a:rPr>
              <a:t>Data Modeling Tools in Visualization</a:t>
            </a:r>
            <a:r>
              <a:rPr lang="en-US" sz="1500">
                <a:solidFill>
                  <a:srgbClr val="FF0000"/>
                </a:solidFill>
              </a:rPr>
              <a:t>:  </a:t>
            </a:r>
            <a:r>
              <a:rPr lang="en-US" sz="1500"/>
              <a:t>Tableau, Power BI, Microsoft Excel, R, and Python Language</a:t>
            </a:r>
            <a:endParaRPr/>
          </a:p>
          <a:p>
            <a:pPr marL="342900" lvl="0" indent="-215900" algn="l" rtl="0">
              <a:spcBef>
                <a:spcPts val="400"/>
              </a:spcBef>
              <a:spcAft>
                <a:spcPts val="0"/>
              </a:spcAft>
              <a:buClr>
                <a:schemeClr val="dk1"/>
              </a:buClr>
              <a:buSzPts val="2000"/>
              <a:buNone/>
            </a:pPr>
            <a:endParaRPr sz="2000"/>
          </a:p>
          <a:p>
            <a:pPr marL="342900" lvl="0" indent="-228600" algn="l" rtl="0">
              <a:spcBef>
                <a:spcPts val="360"/>
              </a:spcBef>
              <a:spcAft>
                <a:spcPts val="0"/>
              </a:spcAft>
              <a:buClr>
                <a:schemeClr val="dk1"/>
              </a:buClr>
              <a:buSzPts val="1800"/>
              <a:buNone/>
            </a:pPr>
            <a:endParaRPr sz="1800">
              <a:solidFill>
                <a:srgbClr val="7030A0"/>
              </a:solidFill>
            </a:endParaRPr>
          </a:p>
        </p:txBody>
      </p:sp>
      <p:sp>
        <p:nvSpPr>
          <p:cNvPr id="410" name="Google Shape;410;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
                                            <p:txEl>
                                              <p:pRg st="0" end="0"/>
                                            </p:txEl>
                                          </p:spTgt>
                                        </p:tgtEl>
                                        <p:attrNameLst>
                                          <p:attrName>style.visibility</p:attrName>
                                        </p:attrNameLst>
                                      </p:cBhvr>
                                      <p:to>
                                        <p:strVal val="visible"/>
                                      </p:to>
                                    </p:set>
                                    <p:anim calcmode="lin" valueType="num">
                                      <p:cBhvr additive="base">
                                        <p:cTn id="7" dur="500"/>
                                        <p:tgtEl>
                                          <p:spTgt spid="4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
                                            <p:txEl>
                                              <p:pRg st="1" end="1"/>
                                            </p:txEl>
                                          </p:spTgt>
                                        </p:tgtEl>
                                        <p:attrNameLst>
                                          <p:attrName>style.visibility</p:attrName>
                                        </p:attrNameLst>
                                      </p:cBhvr>
                                      <p:to>
                                        <p:strVal val="visible"/>
                                      </p:to>
                                    </p:set>
                                    <p:anim calcmode="lin" valueType="num">
                                      <p:cBhvr additive="base">
                                        <p:cTn id="12" dur="500"/>
                                        <p:tgtEl>
                                          <p:spTgt spid="40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
                                            <p:txEl>
                                              <p:pRg st="2" end="2"/>
                                            </p:txEl>
                                          </p:spTgt>
                                        </p:tgtEl>
                                        <p:attrNameLst>
                                          <p:attrName>style.visibility</p:attrName>
                                        </p:attrNameLst>
                                      </p:cBhvr>
                                      <p:to>
                                        <p:strVal val="visible"/>
                                      </p:to>
                                    </p:set>
                                    <p:anim calcmode="lin" valueType="num">
                                      <p:cBhvr additive="base">
                                        <p:cTn id="17" dur="500"/>
                                        <p:tgtEl>
                                          <p:spTgt spid="4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9">
                                            <p:txEl>
                                              <p:pRg st="3" end="3"/>
                                            </p:txEl>
                                          </p:spTgt>
                                        </p:tgtEl>
                                        <p:attrNameLst>
                                          <p:attrName>style.visibility</p:attrName>
                                        </p:attrNameLst>
                                      </p:cBhvr>
                                      <p:to>
                                        <p:strVal val="visible"/>
                                      </p:to>
                                    </p:set>
                                    <p:anim calcmode="lin" valueType="num">
                                      <p:cBhvr additive="base">
                                        <p:cTn id="22" dur="500"/>
                                        <p:tgtEl>
                                          <p:spTgt spid="40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9">
                                            <p:txEl>
                                              <p:pRg st="4" end="4"/>
                                            </p:txEl>
                                          </p:spTgt>
                                        </p:tgtEl>
                                        <p:attrNameLst>
                                          <p:attrName>style.visibility</p:attrName>
                                        </p:attrNameLst>
                                      </p:cBhvr>
                                      <p:to>
                                        <p:strVal val="visible"/>
                                      </p:to>
                                    </p:set>
                                    <p:anim calcmode="lin" valueType="num">
                                      <p:cBhvr additive="base">
                                        <p:cTn id="27" dur="500"/>
                                        <p:tgtEl>
                                          <p:spTgt spid="40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9">
                                            <p:txEl>
                                              <p:pRg st="5" end="5"/>
                                            </p:txEl>
                                          </p:spTgt>
                                        </p:tgtEl>
                                        <p:attrNameLst>
                                          <p:attrName>style.visibility</p:attrName>
                                        </p:attrNameLst>
                                      </p:cBhvr>
                                      <p:to>
                                        <p:strVal val="visible"/>
                                      </p:to>
                                    </p:set>
                                    <p:anim calcmode="lin" valueType="num">
                                      <p:cBhvr additive="base">
                                        <p:cTn id="32" dur="500"/>
                                        <p:tgtEl>
                                          <p:spTgt spid="40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
                                            <p:txEl>
                                              <p:pRg st="6" end="6"/>
                                            </p:txEl>
                                          </p:spTgt>
                                        </p:tgtEl>
                                        <p:attrNameLst>
                                          <p:attrName>style.visibility</p:attrName>
                                        </p:attrNameLst>
                                      </p:cBhvr>
                                      <p:to>
                                        <p:strVal val="visible"/>
                                      </p:to>
                                    </p:set>
                                    <p:anim calcmode="lin" valueType="num">
                                      <p:cBhvr additive="base">
                                        <p:cTn id="37" dur="500"/>
                                        <p:tgtEl>
                                          <p:spTgt spid="40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9">
                                            <p:txEl>
                                              <p:pRg st="7" end="7"/>
                                            </p:txEl>
                                          </p:spTgt>
                                        </p:tgtEl>
                                        <p:attrNameLst>
                                          <p:attrName>style.visibility</p:attrName>
                                        </p:attrNameLst>
                                      </p:cBhvr>
                                      <p:to>
                                        <p:strVal val="visible"/>
                                      </p:to>
                                    </p:set>
                                    <p:anim calcmode="lin" valueType="num">
                                      <p:cBhvr additive="base">
                                        <p:cTn id="42" dur="500"/>
                                        <p:tgtEl>
                                          <p:spTgt spid="40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09">
                                            <p:txEl>
                                              <p:pRg st="8" end="8"/>
                                            </p:txEl>
                                          </p:spTgt>
                                        </p:tgtEl>
                                        <p:attrNameLst>
                                          <p:attrName>style.visibility</p:attrName>
                                        </p:attrNameLst>
                                      </p:cBhvr>
                                      <p:to>
                                        <p:strVal val="visible"/>
                                      </p:to>
                                    </p:set>
                                    <p:anim calcmode="lin" valueType="num">
                                      <p:cBhvr additive="base">
                                        <p:cTn id="47" dur="500"/>
                                        <p:tgtEl>
                                          <p:spTgt spid="40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09">
                                            <p:txEl>
                                              <p:pRg st="9" end="9"/>
                                            </p:txEl>
                                          </p:spTgt>
                                        </p:tgtEl>
                                        <p:attrNameLst>
                                          <p:attrName>style.visibility</p:attrName>
                                        </p:attrNameLst>
                                      </p:cBhvr>
                                      <p:to>
                                        <p:strVal val="visible"/>
                                      </p:to>
                                    </p:set>
                                    <p:anim calcmode="lin" valueType="num">
                                      <p:cBhvr additive="base">
                                        <p:cTn id="52" dur="500"/>
                                        <p:tgtEl>
                                          <p:spTgt spid="40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a:spLocks noGrp="1"/>
          </p:cNvSpPr>
          <p:nvPr>
            <p:ph type="ctrTitle"/>
          </p:nvPr>
        </p:nvSpPr>
        <p:spPr>
          <a:xfrm>
            <a:off x="990600" y="1447800"/>
            <a:ext cx="7086600" cy="60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sz="3400" b="1" u="sng"/>
              <a:t>Reliability and Validity </a:t>
            </a:r>
            <a:endParaRPr sz="3400" b="1"/>
          </a:p>
        </p:txBody>
      </p:sp>
      <p:pic>
        <p:nvPicPr>
          <p:cNvPr id="416" name="Google Shape;416;p44" descr="C:\Users\dell\Desktop\rel&amp;val1.gif"/>
          <p:cNvPicPr preferRelativeResize="0"/>
          <p:nvPr/>
        </p:nvPicPr>
        <p:blipFill rotWithShape="1">
          <a:blip r:embed="rId3">
            <a:alphaModFix/>
          </a:blip>
          <a:srcRect/>
          <a:stretch/>
        </p:blipFill>
        <p:spPr>
          <a:xfrm>
            <a:off x="800101" y="2438400"/>
            <a:ext cx="7543799" cy="2266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Types of Data</a:t>
            </a:r>
            <a:endParaRPr/>
          </a:p>
        </p:txBody>
      </p:sp>
      <p:sp>
        <p:nvSpPr>
          <p:cNvPr id="422" name="Google Shape;422;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Qualitative Data</a:t>
            </a:r>
            <a:endParaRPr/>
          </a:p>
          <a:p>
            <a:pPr marL="342900" lvl="0" indent="-342900" algn="l" rtl="0">
              <a:spcBef>
                <a:spcPts val="640"/>
              </a:spcBef>
              <a:spcAft>
                <a:spcPts val="0"/>
              </a:spcAft>
              <a:buClr>
                <a:schemeClr val="dk1"/>
              </a:buClr>
              <a:buSzPts val="3200"/>
              <a:buChar char="•"/>
            </a:pPr>
            <a:r>
              <a:rPr lang="en-US"/>
              <a:t>Quantitative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Metrics and Data Classification</a:t>
            </a:r>
            <a:endParaRPr/>
          </a:p>
        </p:txBody>
      </p:sp>
      <p:sp>
        <p:nvSpPr>
          <p:cNvPr id="428" name="Google Shape;428;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Nominal Scale</a:t>
            </a:r>
            <a:endParaRPr/>
          </a:p>
          <a:p>
            <a:pPr marL="342900" lvl="0" indent="-342900" algn="l" rtl="0">
              <a:spcBef>
                <a:spcPts val="640"/>
              </a:spcBef>
              <a:spcAft>
                <a:spcPts val="0"/>
              </a:spcAft>
              <a:buClr>
                <a:schemeClr val="dk1"/>
              </a:buClr>
              <a:buSzPts val="3200"/>
              <a:buChar char="•"/>
            </a:pPr>
            <a:r>
              <a:rPr lang="en-US"/>
              <a:t>Ordinal Scale</a:t>
            </a:r>
            <a:endParaRPr/>
          </a:p>
          <a:p>
            <a:pPr marL="342900" lvl="0" indent="-342900" algn="l" rtl="0">
              <a:spcBef>
                <a:spcPts val="640"/>
              </a:spcBef>
              <a:spcAft>
                <a:spcPts val="0"/>
              </a:spcAft>
              <a:buClr>
                <a:schemeClr val="dk1"/>
              </a:buClr>
              <a:buSzPts val="3200"/>
              <a:buChar char="•"/>
            </a:pPr>
            <a:r>
              <a:rPr lang="en-US"/>
              <a:t>Interval Scale</a:t>
            </a:r>
            <a:endParaRPr/>
          </a:p>
          <a:p>
            <a:pPr marL="342900" lvl="0" indent="-342900" algn="l" rtl="0">
              <a:spcBef>
                <a:spcPts val="640"/>
              </a:spcBef>
              <a:spcAft>
                <a:spcPts val="0"/>
              </a:spcAft>
              <a:buClr>
                <a:schemeClr val="dk1"/>
              </a:buClr>
              <a:buSzPts val="3200"/>
              <a:buChar char="•"/>
            </a:pPr>
            <a:r>
              <a:rPr lang="en-US"/>
              <a:t>Ratio Scale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7"/>
          <p:cNvSpPr txBox="1">
            <a:spLocks noGrp="1"/>
          </p:cNvSpPr>
          <p:nvPr>
            <p:ph type="title"/>
          </p:nvPr>
        </p:nvSpPr>
        <p:spPr>
          <a:xfrm>
            <a:off x="1143000" y="1066800"/>
            <a:ext cx="7020900" cy="6095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Nominal scale</a:t>
            </a:r>
            <a:endParaRPr/>
          </a:p>
        </p:txBody>
      </p:sp>
      <p:sp>
        <p:nvSpPr>
          <p:cNvPr id="434" name="Google Shape;434;p47"/>
          <p:cNvSpPr txBox="1">
            <a:spLocks noGrp="1"/>
          </p:cNvSpPr>
          <p:nvPr>
            <p:ph type="body" idx="1"/>
          </p:nvPr>
        </p:nvSpPr>
        <p:spPr>
          <a:xfrm>
            <a:off x="1143000" y="1905000"/>
            <a:ext cx="6858000" cy="30480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dirty="0"/>
              <a:t>When numbers assigned to objects serve as labels for identification or categorization, then such numbers are in nominal scale. Such numbers have no quantitative meaning.</a:t>
            </a:r>
            <a:endParaRPr dirty="0"/>
          </a:p>
          <a:p>
            <a:pPr marL="342900" lvl="0" indent="-342900" algn="l" rtl="0">
              <a:spcBef>
                <a:spcPts val="448"/>
              </a:spcBef>
              <a:spcAft>
                <a:spcPts val="0"/>
              </a:spcAft>
              <a:buClr>
                <a:schemeClr val="dk1"/>
              </a:buClr>
              <a:buSzPct val="100000"/>
              <a:buNone/>
            </a:pPr>
            <a:r>
              <a:rPr lang="en-US" dirty="0"/>
              <a:t>For e.g.</a:t>
            </a:r>
            <a:endParaRPr dirty="0"/>
          </a:p>
          <a:p>
            <a:pPr marL="342900" lvl="0" indent="-342900" algn="l" rtl="0">
              <a:spcBef>
                <a:spcPts val="448"/>
              </a:spcBef>
              <a:spcAft>
                <a:spcPts val="0"/>
              </a:spcAft>
              <a:buClr>
                <a:schemeClr val="dk1"/>
              </a:buClr>
              <a:buSzPct val="100000"/>
              <a:buChar char="•"/>
            </a:pPr>
            <a:r>
              <a:rPr lang="en-US" dirty="0"/>
              <a:t>Male = 1</a:t>
            </a:r>
            <a:endParaRPr dirty="0"/>
          </a:p>
          <a:p>
            <a:pPr marL="342900" lvl="0" indent="-342900" algn="l" rtl="0">
              <a:spcBef>
                <a:spcPts val="448"/>
              </a:spcBef>
              <a:spcAft>
                <a:spcPts val="0"/>
              </a:spcAft>
              <a:buClr>
                <a:schemeClr val="dk1"/>
              </a:buClr>
              <a:buSzPct val="100000"/>
              <a:buChar char="•"/>
            </a:pPr>
            <a:r>
              <a:rPr lang="en-US" dirty="0"/>
              <a:t>Female = 2</a:t>
            </a:r>
            <a:endParaRPr dirty="0"/>
          </a:p>
          <a:p>
            <a:pPr marL="342900" lvl="0" indent="-342900" algn="just" rtl="0">
              <a:spcBef>
                <a:spcPts val="448"/>
              </a:spcBef>
              <a:spcAft>
                <a:spcPts val="0"/>
              </a:spcAft>
              <a:buClr>
                <a:srgbClr val="FF0000"/>
              </a:buClr>
              <a:buSzPct val="100000"/>
              <a:buChar char="•"/>
            </a:pPr>
            <a:r>
              <a:rPr lang="en-US" dirty="0">
                <a:solidFill>
                  <a:srgbClr val="FF0000"/>
                </a:solidFill>
              </a:rPr>
              <a:t>The only permissible operation on such numbers is </a:t>
            </a:r>
            <a:r>
              <a:rPr lang="en-US" dirty="0">
                <a:solidFill>
                  <a:srgbClr val="002060"/>
                </a:solidFill>
              </a:rPr>
              <a:t>counting. %, mode, chi-square, and binomial tests </a:t>
            </a:r>
            <a:r>
              <a:rPr lang="en-US" dirty="0">
                <a:solidFill>
                  <a:srgbClr val="FF0000"/>
                </a:solidFill>
              </a:rPr>
              <a:t>can be performed on such data.</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a:spLocks noGrp="1"/>
          </p:cNvSpPr>
          <p:nvPr>
            <p:ph type="title"/>
          </p:nvPr>
        </p:nvSpPr>
        <p:spPr>
          <a:xfrm>
            <a:off x="1061550" y="1219200"/>
            <a:ext cx="7020900" cy="5333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Ordinal scale</a:t>
            </a:r>
            <a:endParaRPr/>
          </a:p>
        </p:txBody>
      </p:sp>
      <p:sp>
        <p:nvSpPr>
          <p:cNvPr id="440" name="Google Shape;440;p48"/>
          <p:cNvSpPr txBox="1">
            <a:spLocks noGrp="1"/>
          </p:cNvSpPr>
          <p:nvPr>
            <p:ph type="body" idx="1"/>
          </p:nvPr>
        </p:nvSpPr>
        <p:spPr>
          <a:xfrm>
            <a:off x="1143000" y="2057400"/>
            <a:ext cx="7239000" cy="3048000"/>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dirty="0"/>
              <a:t>When assigned numbers to indicate the relation between entities in terms of greater than, equal, or less than but do not state how much greater than or less than, then the scale is called ordinal scale.</a:t>
            </a:r>
            <a:endParaRPr dirty="0"/>
          </a:p>
          <a:p>
            <a:pPr marL="342900" lvl="0" indent="-342900" algn="l" rtl="0">
              <a:spcBef>
                <a:spcPts val="304"/>
              </a:spcBef>
              <a:spcAft>
                <a:spcPts val="0"/>
              </a:spcAft>
              <a:buClr>
                <a:schemeClr val="dk1"/>
              </a:buClr>
              <a:buSzPct val="100000"/>
              <a:buChar char="•"/>
            </a:pPr>
            <a:r>
              <a:rPr lang="en-US" dirty="0"/>
              <a:t>For e.g. Ranks</a:t>
            </a:r>
            <a:endParaRPr dirty="0"/>
          </a:p>
          <a:p>
            <a:pPr marL="342900" lvl="0" indent="-342900" algn="l" rtl="0">
              <a:spcBef>
                <a:spcPts val="304"/>
              </a:spcBef>
              <a:spcAft>
                <a:spcPts val="0"/>
              </a:spcAft>
              <a:buClr>
                <a:schemeClr val="dk1"/>
              </a:buClr>
              <a:buSzPct val="100000"/>
              <a:buChar char="•"/>
            </a:pPr>
            <a:r>
              <a:rPr lang="en-US" dirty="0"/>
              <a:t>Rank following brands of TV on sound quality:</a:t>
            </a:r>
            <a:endParaRPr dirty="0"/>
          </a:p>
          <a:p>
            <a:pPr marL="342900" lvl="0" indent="-342900" algn="l" rtl="0">
              <a:spcBef>
                <a:spcPts val="304"/>
              </a:spcBef>
              <a:spcAft>
                <a:spcPts val="0"/>
              </a:spcAft>
              <a:buClr>
                <a:schemeClr val="dk1"/>
              </a:buClr>
              <a:buSzPct val="100000"/>
              <a:buNone/>
            </a:pPr>
            <a:r>
              <a:rPr lang="en-US" dirty="0"/>
              <a:t>                                                                                  Rank</a:t>
            </a:r>
            <a:endParaRPr dirty="0"/>
          </a:p>
          <a:p>
            <a:pPr marL="342900" lvl="0" indent="-342900" algn="ctr" rtl="0">
              <a:spcBef>
                <a:spcPts val="304"/>
              </a:spcBef>
              <a:spcAft>
                <a:spcPts val="0"/>
              </a:spcAft>
              <a:buClr>
                <a:schemeClr val="dk1"/>
              </a:buClr>
              <a:buSzPct val="100000"/>
              <a:buChar char="•"/>
            </a:pPr>
            <a:r>
              <a:rPr lang="en-US" dirty="0"/>
              <a:t>Akai                                             ------------</a:t>
            </a:r>
            <a:endParaRPr dirty="0"/>
          </a:p>
          <a:p>
            <a:pPr marL="342900" lvl="0" indent="-342900" algn="ctr" rtl="0">
              <a:spcBef>
                <a:spcPts val="304"/>
              </a:spcBef>
              <a:spcAft>
                <a:spcPts val="0"/>
              </a:spcAft>
              <a:buClr>
                <a:schemeClr val="dk1"/>
              </a:buClr>
              <a:buSzPct val="100000"/>
              <a:buChar char="•"/>
            </a:pPr>
            <a:r>
              <a:rPr lang="en-US" dirty="0"/>
              <a:t>Videocon                                     -----------</a:t>
            </a:r>
            <a:endParaRPr dirty="0"/>
          </a:p>
          <a:p>
            <a:pPr marL="342900" lvl="0" indent="-342900" algn="ctr" rtl="0">
              <a:spcBef>
                <a:spcPts val="304"/>
              </a:spcBef>
              <a:spcAft>
                <a:spcPts val="0"/>
              </a:spcAft>
              <a:buClr>
                <a:schemeClr val="dk1"/>
              </a:buClr>
              <a:buSzPct val="100000"/>
              <a:buChar char="•"/>
            </a:pPr>
            <a:r>
              <a:rPr lang="en-US" dirty="0"/>
              <a:t>Samsung                                      -----------</a:t>
            </a:r>
            <a:endParaRPr dirty="0"/>
          </a:p>
          <a:p>
            <a:pPr marL="342900" lvl="0" indent="-342900" algn="just" rtl="0">
              <a:spcBef>
                <a:spcPts val="304"/>
              </a:spcBef>
              <a:spcAft>
                <a:spcPts val="0"/>
              </a:spcAft>
              <a:buClr>
                <a:srgbClr val="FF0000"/>
              </a:buClr>
              <a:buSzPct val="100000"/>
              <a:buChar char="•"/>
            </a:pPr>
            <a:r>
              <a:rPr lang="en-US" b="1" dirty="0">
                <a:solidFill>
                  <a:srgbClr val="FF0000"/>
                </a:solidFill>
              </a:rPr>
              <a:t>This means we cannot conclude about the difference between values of two objects. We can calculate </a:t>
            </a:r>
            <a:r>
              <a:rPr lang="en-US" b="1" dirty="0">
                <a:solidFill>
                  <a:srgbClr val="002060"/>
                </a:solidFill>
              </a:rPr>
              <a:t>median, quartiles, deciles, percentiles &amp; rank order correlation.</a:t>
            </a:r>
            <a:endParaRPr dirty="0"/>
          </a:p>
          <a:p>
            <a:pPr marL="342900" lvl="0" indent="-342900" algn="l" rtl="0">
              <a:spcBef>
                <a:spcPts val="304"/>
              </a:spcBef>
              <a:spcAft>
                <a:spcPts val="0"/>
              </a:spcAft>
              <a:buClr>
                <a:schemeClr val="dk1"/>
              </a:buClr>
              <a:buSzPct val="100000"/>
              <a:buNone/>
            </a:pPr>
            <a:endParaRPr dirty="0"/>
          </a:p>
          <a:p>
            <a:pPr marL="342900" lvl="0" indent="-246380" algn="ctr" rtl="0">
              <a:spcBef>
                <a:spcPts val="304"/>
              </a:spcBef>
              <a:spcAft>
                <a:spcPts val="0"/>
              </a:spcAft>
              <a:buClr>
                <a:schemeClr val="dk1"/>
              </a:buClr>
              <a:buSzPct val="100000"/>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9"/>
          <p:cNvSpPr txBox="1">
            <a:spLocks noGrp="1"/>
          </p:cNvSpPr>
          <p:nvPr>
            <p:ph type="title"/>
          </p:nvPr>
        </p:nvSpPr>
        <p:spPr>
          <a:xfrm>
            <a:off x="1485900" y="1295400"/>
            <a:ext cx="61722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Interval scale</a:t>
            </a:r>
            <a:endParaRPr/>
          </a:p>
        </p:txBody>
      </p:sp>
      <p:sp>
        <p:nvSpPr>
          <p:cNvPr id="446" name="Google Shape;446;p49"/>
          <p:cNvSpPr txBox="1">
            <a:spLocks noGrp="1"/>
          </p:cNvSpPr>
          <p:nvPr>
            <p:ph type="body" idx="1"/>
          </p:nvPr>
        </p:nvSpPr>
        <p:spPr>
          <a:xfrm>
            <a:off x="1143000" y="1905000"/>
            <a:ext cx="6858000" cy="34290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sz="2300" dirty="0"/>
              <a:t>When assigned numbers are such that the difference in numbers is valid but not ratios, then the scale is called interval scale.</a:t>
            </a:r>
            <a:endParaRPr dirty="0"/>
          </a:p>
          <a:p>
            <a:pPr marL="342900" lvl="0" indent="-342900" algn="l" rtl="0">
              <a:spcBef>
                <a:spcPts val="322"/>
              </a:spcBef>
              <a:spcAft>
                <a:spcPts val="0"/>
              </a:spcAft>
              <a:buClr>
                <a:schemeClr val="dk1"/>
              </a:buClr>
              <a:buSzPct val="100000"/>
              <a:buChar char="•"/>
            </a:pPr>
            <a:r>
              <a:rPr lang="en-US" sz="2300" dirty="0"/>
              <a:t> In this scale there is no true zero indicating absence of characteristic. For </a:t>
            </a:r>
            <a:r>
              <a:rPr lang="en-US" sz="2300" dirty="0" err="1"/>
              <a:t>e.g</a:t>
            </a:r>
            <a:endParaRPr sz="2300" dirty="0"/>
          </a:p>
          <a:p>
            <a:pPr marL="342900" lvl="0" indent="-342900" algn="l" rtl="0">
              <a:spcBef>
                <a:spcPts val="322"/>
              </a:spcBef>
              <a:spcAft>
                <a:spcPts val="0"/>
              </a:spcAft>
              <a:buClr>
                <a:schemeClr val="dk1"/>
              </a:buClr>
              <a:buSzPct val="100000"/>
              <a:buChar char="•"/>
            </a:pPr>
            <a:r>
              <a:rPr lang="en-US" sz="2300" dirty="0"/>
              <a:t>Temperature</a:t>
            </a:r>
            <a:endParaRPr dirty="0"/>
          </a:p>
          <a:p>
            <a:pPr marL="342900" lvl="0" indent="-342900" algn="l" rtl="0">
              <a:spcBef>
                <a:spcPts val="322"/>
              </a:spcBef>
              <a:spcAft>
                <a:spcPts val="0"/>
              </a:spcAft>
              <a:buClr>
                <a:schemeClr val="dk1"/>
              </a:buClr>
              <a:buSzPct val="100000"/>
              <a:buChar char="•"/>
            </a:pPr>
            <a:r>
              <a:rPr lang="en-US" sz="2300" dirty="0"/>
              <a:t>– To what extent do you like the sound quality of  SONY TV?</a:t>
            </a:r>
            <a:endParaRPr dirty="0"/>
          </a:p>
          <a:p>
            <a:pPr marL="342900" lvl="0" indent="-342900" algn="l" rtl="0">
              <a:spcBef>
                <a:spcPts val="322"/>
              </a:spcBef>
              <a:spcAft>
                <a:spcPts val="0"/>
              </a:spcAft>
              <a:buClr>
                <a:schemeClr val="dk1"/>
              </a:buClr>
              <a:buSzPct val="100000"/>
              <a:buNone/>
            </a:pPr>
            <a:r>
              <a:rPr lang="en-US" sz="2300" dirty="0"/>
              <a:t>	Liked very much 			           5</a:t>
            </a:r>
            <a:endParaRPr dirty="0"/>
          </a:p>
          <a:p>
            <a:pPr marL="342900" lvl="0" indent="-342900" algn="l" rtl="0">
              <a:spcBef>
                <a:spcPts val="322"/>
              </a:spcBef>
              <a:spcAft>
                <a:spcPts val="0"/>
              </a:spcAft>
              <a:buClr>
                <a:schemeClr val="dk1"/>
              </a:buClr>
              <a:buSzPct val="100000"/>
              <a:buNone/>
            </a:pPr>
            <a:r>
              <a:rPr lang="en-US" sz="2300" dirty="0"/>
              <a:t>	Somewhat liked 			           4</a:t>
            </a:r>
            <a:endParaRPr dirty="0"/>
          </a:p>
          <a:p>
            <a:pPr marL="342900" lvl="0" indent="-342900" algn="l" rtl="0">
              <a:spcBef>
                <a:spcPts val="322"/>
              </a:spcBef>
              <a:spcAft>
                <a:spcPts val="0"/>
              </a:spcAft>
              <a:buClr>
                <a:schemeClr val="dk1"/>
              </a:buClr>
              <a:buSzPct val="100000"/>
              <a:buNone/>
            </a:pPr>
            <a:r>
              <a:rPr lang="en-US" sz="2300" dirty="0"/>
              <a:t>	Neither liked nor disliked 		           3</a:t>
            </a:r>
            <a:endParaRPr dirty="0"/>
          </a:p>
          <a:p>
            <a:pPr marL="342900" lvl="0" indent="-342900" algn="l" rtl="0">
              <a:spcBef>
                <a:spcPts val="322"/>
              </a:spcBef>
              <a:spcAft>
                <a:spcPts val="0"/>
              </a:spcAft>
              <a:buClr>
                <a:schemeClr val="dk1"/>
              </a:buClr>
              <a:buSzPct val="100000"/>
              <a:buNone/>
            </a:pPr>
            <a:r>
              <a:rPr lang="en-US" sz="2300" dirty="0"/>
              <a:t>	Somewhat not liked 		           2	</a:t>
            </a:r>
            <a:endParaRPr dirty="0"/>
          </a:p>
          <a:p>
            <a:pPr marL="342900" lvl="0" indent="-342900" algn="l" rtl="0">
              <a:spcBef>
                <a:spcPts val="322"/>
              </a:spcBef>
              <a:spcAft>
                <a:spcPts val="0"/>
              </a:spcAft>
              <a:buClr>
                <a:schemeClr val="dk1"/>
              </a:buClr>
              <a:buSzPct val="100000"/>
              <a:buNone/>
            </a:pPr>
            <a:r>
              <a:rPr lang="en-US" sz="2300" dirty="0"/>
              <a:t>	Not liked at all 				1</a:t>
            </a:r>
            <a:endParaRPr dirty="0"/>
          </a:p>
          <a:p>
            <a:pPr marL="342900" lvl="0" indent="-342900" algn="just" rtl="0">
              <a:spcBef>
                <a:spcPts val="322"/>
              </a:spcBef>
              <a:spcAft>
                <a:spcPts val="0"/>
              </a:spcAft>
              <a:buClr>
                <a:srgbClr val="FF0000"/>
              </a:buClr>
              <a:buSzPct val="100000"/>
              <a:buNone/>
            </a:pPr>
            <a:r>
              <a:rPr lang="en-US" sz="2300" b="1" dirty="0">
                <a:solidFill>
                  <a:srgbClr val="FF0000"/>
                </a:solidFill>
              </a:rPr>
              <a:t>	Arithmetic mean, standard deviation, product-moment correlations can be applied to interval scale data.</a:t>
            </a:r>
            <a:endParaRPr dirty="0"/>
          </a:p>
          <a:p>
            <a:pPr marL="342900" lvl="0" indent="-342900" algn="l" rtl="0">
              <a:spcBef>
                <a:spcPts val="448"/>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Business Analytics</a:t>
            </a:r>
            <a:endParaRPr/>
          </a:p>
        </p:txBody>
      </p:sp>
      <p:sp>
        <p:nvSpPr>
          <p:cNvPr id="150" name="Google Shape;150;p5"/>
          <p:cNvSpPr txBox="1">
            <a:spLocks noGrp="1"/>
          </p:cNvSpPr>
          <p:nvPr>
            <p:ph type="subTitle" idx="1"/>
          </p:nvPr>
        </p:nvSpPr>
        <p:spPr>
          <a:xfrm>
            <a:off x="990600" y="2133600"/>
            <a:ext cx="6477000" cy="289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endParaRPr/>
          </a:p>
        </p:txBody>
      </p:sp>
      <p:pic>
        <p:nvPicPr>
          <p:cNvPr id="151" name="Google Shape;151;p5"/>
          <p:cNvPicPr preferRelativeResize="0"/>
          <p:nvPr/>
        </p:nvPicPr>
        <p:blipFill rotWithShape="1">
          <a:blip r:embed="rId3">
            <a:alphaModFix/>
          </a:blip>
          <a:srcRect/>
          <a:stretch/>
        </p:blipFill>
        <p:spPr>
          <a:xfrm>
            <a:off x="990601" y="2133600"/>
            <a:ext cx="6700837" cy="3052762"/>
          </a:xfrm>
          <a:prstGeom prst="rect">
            <a:avLst/>
          </a:prstGeom>
          <a:noFill/>
          <a:ln>
            <a:noFill/>
          </a:ln>
        </p:spPr>
      </p:pic>
      <p:sp>
        <p:nvSpPr>
          <p:cNvPr id="152" name="Google Shape;152;p5"/>
          <p:cNvSpPr/>
          <p:nvPr/>
        </p:nvSpPr>
        <p:spPr>
          <a:xfrm>
            <a:off x="3200400" y="3429000"/>
            <a:ext cx="1219201" cy="8382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Tools and Techniques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Ratio scale</a:t>
            </a:r>
            <a:endParaRPr/>
          </a:p>
        </p:txBody>
      </p:sp>
      <p:sp>
        <p:nvSpPr>
          <p:cNvPr id="452" name="Google Shape;452;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When a scale contains absolute zero, it is called ratio scale</a:t>
            </a:r>
            <a:endParaRPr dirty="0"/>
          </a:p>
          <a:p>
            <a:pPr marL="342900" lvl="0" indent="-342900" algn="l" rtl="0">
              <a:spcBef>
                <a:spcPts val="640"/>
              </a:spcBef>
              <a:spcAft>
                <a:spcPts val="0"/>
              </a:spcAft>
              <a:buClr>
                <a:schemeClr val="dk1"/>
              </a:buClr>
              <a:buSzPts val="3200"/>
              <a:buChar char="•"/>
            </a:pPr>
            <a:r>
              <a:rPr lang="en-US" dirty="0"/>
              <a:t>All mathematical operations (+,-,*,/) are valid on this data</a:t>
            </a:r>
            <a:endParaRPr dirty="0"/>
          </a:p>
          <a:p>
            <a:pPr marL="342900" lvl="0" indent="-139700" algn="l" rtl="0">
              <a:spcBef>
                <a:spcPts val="640"/>
              </a:spcBef>
              <a:spcAft>
                <a:spcPts val="0"/>
              </a:spcAft>
              <a:buClr>
                <a:schemeClr val="dk1"/>
              </a:buClr>
              <a:buSzPts val="3200"/>
              <a:buNone/>
            </a:pPr>
            <a:endParaRPr dirty="0"/>
          </a:p>
          <a:p>
            <a:pPr marL="342900" lvl="0" indent="-342900" algn="l" rtl="0">
              <a:spcBef>
                <a:spcPts val="640"/>
              </a:spcBef>
              <a:spcAft>
                <a:spcPts val="0"/>
              </a:spcAft>
              <a:buClr>
                <a:srgbClr val="FF0000"/>
              </a:buClr>
              <a:buSzPts val="3200"/>
              <a:buChar char="•"/>
            </a:pPr>
            <a:r>
              <a:rPr lang="en-US" dirty="0">
                <a:solidFill>
                  <a:srgbClr val="FF0000"/>
                </a:solidFill>
              </a:rPr>
              <a:t>All statistical techniques can be applied to ratio scale data.</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Metrics and Data Classification</a:t>
            </a:r>
            <a:endParaRPr/>
          </a:p>
        </p:txBody>
      </p:sp>
      <p:sp>
        <p:nvSpPr>
          <p:cNvPr id="458" name="Google Shape;458;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Nominal Scale</a:t>
            </a:r>
            <a:endParaRPr/>
          </a:p>
          <a:p>
            <a:pPr marL="342900" lvl="0" indent="-342900" algn="l" rtl="0">
              <a:spcBef>
                <a:spcPts val="640"/>
              </a:spcBef>
              <a:spcAft>
                <a:spcPts val="0"/>
              </a:spcAft>
              <a:buClr>
                <a:schemeClr val="dk1"/>
              </a:buClr>
              <a:buSzPts val="3200"/>
              <a:buChar char="•"/>
            </a:pPr>
            <a:r>
              <a:rPr lang="en-US"/>
              <a:t>Ordinal Scale</a:t>
            </a:r>
            <a:endParaRPr/>
          </a:p>
          <a:p>
            <a:pPr marL="342900" lvl="0" indent="-342900" algn="l" rtl="0">
              <a:spcBef>
                <a:spcPts val="640"/>
              </a:spcBef>
              <a:spcAft>
                <a:spcPts val="0"/>
              </a:spcAft>
              <a:buClr>
                <a:schemeClr val="dk1"/>
              </a:buClr>
              <a:buSzPts val="3200"/>
              <a:buChar char="•"/>
            </a:pPr>
            <a:r>
              <a:rPr lang="en-US"/>
              <a:t>Interval Scale</a:t>
            </a:r>
            <a:endParaRPr/>
          </a:p>
          <a:p>
            <a:pPr marL="342900" lvl="0" indent="-342900" algn="l" rtl="0">
              <a:spcBef>
                <a:spcPts val="640"/>
              </a:spcBef>
              <a:spcAft>
                <a:spcPts val="0"/>
              </a:spcAft>
              <a:buClr>
                <a:schemeClr val="dk1"/>
              </a:buClr>
              <a:buSzPts val="3200"/>
              <a:buChar char="•"/>
            </a:pPr>
            <a:r>
              <a:rPr lang="en-US"/>
              <a:t>Ratio Scale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Nominal scale</a:t>
            </a:r>
            <a:endParaRPr/>
          </a:p>
        </p:txBody>
      </p:sp>
      <p:sp>
        <p:nvSpPr>
          <p:cNvPr id="464" name="Google Shape;464;p52"/>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When numbers assigned to objects serve as labels for identification or categorization, then such numbers are in nominal scale. Such numbers have no quantitative meaning.</a:t>
            </a:r>
            <a:endParaRPr/>
          </a:p>
          <a:p>
            <a:pPr marL="342900" lvl="0" indent="-342900" algn="l" rtl="0">
              <a:spcBef>
                <a:spcPts val="640"/>
              </a:spcBef>
              <a:spcAft>
                <a:spcPts val="0"/>
              </a:spcAft>
              <a:buClr>
                <a:schemeClr val="dk1"/>
              </a:buClr>
              <a:buSzPts val="3200"/>
              <a:buNone/>
            </a:pPr>
            <a:r>
              <a:rPr lang="en-US"/>
              <a:t>For e.g.</a:t>
            </a:r>
            <a:endParaRPr/>
          </a:p>
          <a:p>
            <a:pPr marL="342900" lvl="0" indent="-342900" algn="l" rtl="0">
              <a:spcBef>
                <a:spcPts val="640"/>
              </a:spcBef>
              <a:spcAft>
                <a:spcPts val="0"/>
              </a:spcAft>
              <a:buClr>
                <a:schemeClr val="dk1"/>
              </a:buClr>
              <a:buSzPts val="3200"/>
              <a:buChar char="•"/>
            </a:pPr>
            <a:r>
              <a:rPr lang="en-US"/>
              <a:t>Male = 1</a:t>
            </a:r>
            <a:endParaRPr/>
          </a:p>
          <a:p>
            <a:pPr marL="342900" lvl="0" indent="-342900" algn="l" rtl="0">
              <a:spcBef>
                <a:spcPts val="640"/>
              </a:spcBef>
              <a:spcAft>
                <a:spcPts val="0"/>
              </a:spcAft>
              <a:buClr>
                <a:schemeClr val="dk1"/>
              </a:buClr>
              <a:buSzPts val="3200"/>
              <a:buChar char="•"/>
            </a:pPr>
            <a:r>
              <a:rPr lang="en-US"/>
              <a:t>Female = 2</a:t>
            </a:r>
            <a:endParaRPr/>
          </a:p>
          <a:p>
            <a:pPr marL="342900" lvl="0" indent="-342900" algn="just" rtl="0">
              <a:spcBef>
                <a:spcPts val="640"/>
              </a:spcBef>
              <a:spcAft>
                <a:spcPts val="0"/>
              </a:spcAft>
              <a:buClr>
                <a:srgbClr val="FF0000"/>
              </a:buClr>
              <a:buSzPts val="3200"/>
              <a:buChar char="•"/>
            </a:pPr>
            <a:r>
              <a:rPr lang="en-US">
                <a:solidFill>
                  <a:srgbClr val="FF0000"/>
                </a:solidFill>
              </a:rPr>
              <a:t>The only permissible operation on such numbers is counting. %, mode, chi-square and binomial tests can be performed on such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Ordinal scale</a:t>
            </a:r>
            <a:endParaRPr/>
          </a:p>
        </p:txBody>
      </p:sp>
      <p:sp>
        <p:nvSpPr>
          <p:cNvPr id="470" name="Google Shape;470;p53"/>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When assigned numbers indicate relation between entities in terms of greater than, equal or less than but do not state how much greater than or less than, then the scale is called ordinal scale.</a:t>
            </a:r>
            <a:endParaRPr/>
          </a:p>
          <a:p>
            <a:pPr marL="342900" lvl="0" indent="-342900" algn="l" rtl="0">
              <a:spcBef>
                <a:spcPts val="544"/>
              </a:spcBef>
              <a:spcAft>
                <a:spcPts val="0"/>
              </a:spcAft>
              <a:buClr>
                <a:schemeClr val="dk1"/>
              </a:buClr>
              <a:buSzPct val="100000"/>
              <a:buChar char="•"/>
            </a:pPr>
            <a:r>
              <a:rPr lang="en-US"/>
              <a:t>For e.g. Ranks</a:t>
            </a:r>
            <a:endParaRPr/>
          </a:p>
          <a:p>
            <a:pPr marL="342900" lvl="0" indent="-342900" algn="l" rtl="0">
              <a:spcBef>
                <a:spcPts val="544"/>
              </a:spcBef>
              <a:spcAft>
                <a:spcPts val="0"/>
              </a:spcAft>
              <a:buClr>
                <a:schemeClr val="dk1"/>
              </a:buClr>
              <a:buSzPct val="100000"/>
              <a:buChar char="•"/>
            </a:pPr>
            <a:r>
              <a:rPr lang="en-US"/>
              <a:t>Rank following brands of TV on sound quality:</a:t>
            </a:r>
            <a:endParaRPr/>
          </a:p>
          <a:p>
            <a:pPr marL="342900" lvl="0" indent="-342900" algn="l" rtl="0">
              <a:spcBef>
                <a:spcPts val="544"/>
              </a:spcBef>
              <a:spcAft>
                <a:spcPts val="0"/>
              </a:spcAft>
              <a:buClr>
                <a:schemeClr val="dk1"/>
              </a:buClr>
              <a:buSzPct val="100000"/>
              <a:buNone/>
            </a:pPr>
            <a:r>
              <a:rPr lang="en-US"/>
              <a:t>                                                                                  Rank</a:t>
            </a:r>
            <a:endParaRPr/>
          </a:p>
          <a:p>
            <a:pPr marL="342900" lvl="0" indent="-342900" algn="ctr" rtl="0">
              <a:spcBef>
                <a:spcPts val="544"/>
              </a:spcBef>
              <a:spcAft>
                <a:spcPts val="0"/>
              </a:spcAft>
              <a:buClr>
                <a:schemeClr val="dk1"/>
              </a:buClr>
              <a:buSzPct val="100000"/>
              <a:buChar char="•"/>
            </a:pPr>
            <a:r>
              <a:rPr lang="en-US"/>
              <a:t>Akai                                             _____</a:t>
            </a:r>
            <a:endParaRPr/>
          </a:p>
          <a:p>
            <a:pPr marL="342900" lvl="0" indent="-342900" algn="ctr" rtl="0">
              <a:spcBef>
                <a:spcPts val="544"/>
              </a:spcBef>
              <a:spcAft>
                <a:spcPts val="0"/>
              </a:spcAft>
              <a:buClr>
                <a:schemeClr val="dk1"/>
              </a:buClr>
              <a:buSzPct val="100000"/>
              <a:buChar char="•"/>
            </a:pPr>
            <a:r>
              <a:rPr lang="en-US"/>
              <a:t>Videocon                                     _____</a:t>
            </a:r>
            <a:endParaRPr/>
          </a:p>
          <a:p>
            <a:pPr marL="342900" lvl="0" indent="-342900" algn="ctr" rtl="0">
              <a:spcBef>
                <a:spcPts val="544"/>
              </a:spcBef>
              <a:spcAft>
                <a:spcPts val="0"/>
              </a:spcAft>
              <a:buClr>
                <a:schemeClr val="dk1"/>
              </a:buClr>
              <a:buSzPct val="100000"/>
              <a:buChar char="•"/>
            </a:pPr>
            <a:r>
              <a:rPr lang="en-US"/>
              <a:t>Samsung                                       _____</a:t>
            </a:r>
            <a:endParaRPr/>
          </a:p>
          <a:p>
            <a:pPr marL="342900" lvl="0" indent="-342900" algn="just" rtl="0">
              <a:spcBef>
                <a:spcPts val="544"/>
              </a:spcBef>
              <a:spcAft>
                <a:spcPts val="0"/>
              </a:spcAft>
              <a:buClr>
                <a:srgbClr val="FF0000"/>
              </a:buClr>
              <a:buSzPct val="100000"/>
              <a:buChar char="•"/>
            </a:pPr>
            <a:r>
              <a:rPr lang="en-US" b="1">
                <a:solidFill>
                  <a:srgbClr val="FF0000"/>
                </a:solidFill>
              </a:rPr>
              <a:t>This means we cannot conclude about difference between values of two objects. We can calculate median, quartiles, deciles, percentiles &amp; rank order correlation.</a:t>
            </a:r>
            <a:endParaRPr/>
          </a:p>
          <a:p>
            <a:pPr marL="342900" lvl="0" indent="-342900" algn="l" rtl="0">
              <a:spcBef>
                <a:spcPts val="544"/>
              </a:spcBef>
              <a:spcAft>
                <a:spcPts val="0"/>
              </a:spcAft>
              <a:buClr>
                <a:schemeClr val="dk1"/>
              </a:buClr>
              <a:buSzPct val="100000"/>
              <a:buNone/>
            </a:pPr>
            <a:endParaRPr/>
          </a:p>
          <a:p>
            <a:pPr marL="342900" lvl="0" indent="-170180" algn="ctr" rtl="0">
              <a:spcBef>
                <a:spcPts val="544"/>
              </a:spcBef>
              <a:spcAft>
                <a:spcPts val="0"/>
              </a:spcAft>
              <a:buClr>
                <a:schemeClr val="dk1"/>
              </a:buClr>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Interval scale</a:t>
            </a:r>
            <a:endParaRPr/>
          </a:p>
        </p:txBody>
      </p:sp>
      <p:sp>
        <p:nvSpPr>
          <p:cNvPr id="476" name="Google Shape;476;p54"/>
          <p:cNvSpPr txBox="1">
            <a:spLocks noGrp="1"/>
          </p:cNvSpPr>
          <p:nvPr>
            <p:ph type="body" idx="1"/>
          </p:nvPr>
        </p:nvSpPr>
        <p:spPr>
          <a:xfrm>
            <a:off x="0" y="914400"/>
            <a:ext cx="9144000" cy="57150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When assigned numbers are such that difference in numbers is valid but not ratios, then the scale is called interval scale.</a:t>
            </a:r>
            <a:endParaRPr/>
          </a:p>
          <a:p>
            <a:pPr marL="342900" lvl="0" indent="-342900" algn="l" rtl="0">
              <a:spcBef>
                <a:spcPts val="544"/>
              </a:spcBef>
              <a:spcAft>
                <a:spcPts val="0"/>
              </a:spcAft>
              <a:buClr>
                <a:schemeClr val="dk1"/>
              </a:buClr>
              <a:buSzPct val="100000"/>
              <a:buChar char="•"/>
            </a:pPr>
            <a:r>
              <a:rPr lang="en-US"/>
              <a:t> In this scale there is no true zero indicating absence of characteristic. For e.g</a:t>
            </a:r>
            <a:endParaRPr/>
          </a:p>
          <a:p>
            <a:pPr marL="342900" lvl="0" indent="-342900" algn="l" rtl="0">
              <a:spcBef>
                <a:spcPts val="544"/>
              </a:spcBef>
              <a:spcAft>
                <a:spcPts val="0"/>
              </a:spcAft>
              <a:buClr>
                <a:schemeClr val="dk1"/>
              </a:buClr>
              <a:buSzPct val="100000"/>
              <a:buChar char="•"/>
            </a:pPr>
            <a:r>
              <a:rPr lang="en-US"/>
              <a:t>Temperature</a:t>
            </a:r>
            <a:endParaRPr/>
          </a:p>
          <a:p>
            <a:pPr marL="342900" lvl="0" indent="-342900" algn="l" rtl="0">
              <a:spcBef>
                <a:spcPts val="544"/>
              </a:spcBef>
              <a:spcAft>
                <a:spcPts val="0"/>
              </a:spcAft>
              <a:buClr>
                <a:schemeClr val="dk1"/>
              </a:buClr>
              <a:buSzPct val="100000"/>
              <a:buChar char="•"/>
            </a:pPr>
            <a:r>
              <a:rPr lang="en-US"/>
              <a:t>– To what extent do you like sound quality of Akai TV?</a:t>
            </a:r>
            <a:endParaRPr/>
          </a:p>
          <a:p>
            <a:pPr marL="342900" lvl="0" indent="-342900" algn="l" rtl="0">
              <a:spcBef>
                <a:spcPts val="544"/>
              </a:spcBef>
              <a:spcAft>
                <a:spcPts val="0"/>
              </a:spcAft>
              <a:buClr>
                <a:schemeClr val="dk1"/>
              </a:buClr>
              <a:buSzPct val="100000"/>
              <a:buNone/>
            </a:pPr>
            <a:r>
              <a:rPr lang="en-US"/>
              <a:t>	Liked very much 			           5</a:t>
            </a:r>
            <a:endParaRPr/>
          </a:p>
          <a:p>
            <a:pPr marL="342900" lvl="0" indent="-342900" algn="l" rtl="0">
              <a:spcBef>
                <a:spcPts val="544"/>
              </a:spcBef>
              <a:spcAft>
                <a:spcPts val="0"/>
              </a:spcAft>
              <a:buClr>
                <a:schemeClr val="dk1"/>
              </a:buClr>
              <a:buSzPct val="100000"/>
              <a:buNone/>
            </a:pPr>
            <a:r>
              <a:rPr lang="en-US"/>
              <a:t>	Somewhat liked 			           4</a:t>
            </a:r>
            <a:endParaRPr/>
          </a:p>
          <a:p>
            <a:pPr marL="342900" lvl="0" indent="-342900" algn="l" rtl="0">
              <a:spcBef>
                <a:spcPts val="544"/>
              </a:spcBef>
              <a:spcAft>
                <a:spcPts val="0"/>
              </a:spcAft>
              <a:buClr>
                <a:schemeClr val="dk1"/>
              </a:buClr>
              <a:buSzPct val="100000"/>
              <a:buNone/>
            </a:pPr>
            <a:r>
              <a:rPr lang="en-US"/>
              <a:t>	Neither liked nor disliked 		3</a:t>
            </a:r>
            <a:endParaRPr/>
          </a:p>
          <a:p>
            <a:pPr marL="342900" lvl="0" indent="-342900" algn="l" rtl="0">
              <a:spcBef>
                <a:spcPts val="544"/>
              </a:spcBef>
              <a:spcAft>
                <a:spcPts val="0"/>
              </a:spcAft>
              <a:buClr>
                <a:schemeClr val="dk1"/>
              </a:buClr>
              <a:buSzPct val="100000"/>
              <a:buNone/>
            </a:pPr>
            <a:r>
              <a:rPr lang="en-US"/>
              <a:t>	Somewhat not liked 			2	</a:t>
            </a:r>
            <a:endParaRPr/>
          </a:p>
          <a:p>
            <a:pPr marL="342900" lvl="0" indent="-342900" algn="l" rtl="0">
              <a:spcBef>
                <a:spcPts val="544"/>
              </a:spcBef>
              <a:spcAft>
                <a:spcPts val="0"/>
              </a:spcAft>
              <a:buClr>
                <a:schemeClr val="dk1"/>
              </a:buClr>
              <a:buSzPct val="100000"/>
              <a:buNone/>
            </a:pPr>
            <a:r>
              <a:rPr lang="en-US"/>
              <a:t>	Not liked at all 				1</a:t>
            </a:r>
            <a:endParaRPr/>
          </a:p>
          <a:p>
            <a:pPr marL="342900" lvl="0" indent="-342900" algn="just" rtl="0">
              <a:spcBef>
                <a:spcPts val="544"/>
              </a:spcBef>
              <a:spcAft>
                <a:spcPts val="0"/>
              </a:spcAft>
              <a:buClr>
                <a:srgbClr val="FF0000"/>
              </a:buClr>
              <a:buSzPct val="100000"/>
              <a:buNone/>
            </a:pPr>
            <a:r>
              <a:rPr lang="en-US" b="1">
                <a:solidFill>
                  <a:srgbClr val="FF0000"/>
                </a:solidFill>
              </a:rPr>
              <a:t>	Arithmetic mean, standard deviation, product-moment correlations can be applied to interval scale data.</a:t>
            </a:r>
            <a:endParaRPr/>
          </a:p>
          <a:p>
            <a:pPr marL="342900" lvl="0" indent="-342900" algn="l" rtl="0">
              <a:spcBef>
                <a:spcPts val="544"/>
              </a:spcBef>
              <a:spcAft>
                <a:spcPts val="0"/>
              </a:spcAft>
              <a:buClr>
                <a:schemeClr val="dk1"/>
              </a:buClr>
              <a:buSzPct val="1000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Ratio scale</a:t>
            </a:r>
            <a:endParaRPr/>
          </a:p>
        </p:txBody>
      </p:sp>
      <p:sp>
        <p:nvSpPr>
          <p:cNvPr id="482" name="Google Shape;482;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When a scale contains absolute zero, it is called ratio scale</a:t>
            </a:r>
            <a:endParaRPr/>
          </a:p>
          <a:p>
            <a:pPr marL="342900" lvl="0" indent="-342900" algn="l" rtl="0">
              <a:spcBef>
                <a:spcPts val="640"/>
              </a:spcBef>
              <a:spcAft>
                <a:spcPts val="0"/>
              </a:spcAft>
              <a:buClr>
                <a:schemeClr val="dk1"/>
              </a:buClr>
              <a:buSzPts val="3200"/>
              <a:buChar char="•"/>
            </a:pPr>
            <a:r>
              <a:rPr lang="en-US"/>
              <a:t>All mathematical operations (+,-,*,/) are valid on this data</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rgbClr val="FF0000"/>
              </a:buClr>
              <a:buSzPts val="3200"/>
              <a:buChar char="•"/>
            </a:pPr>
            <a:r>
              <a:rPr lang="en-US">
                <a:solidFill>
                  <a:srgbClr val="FF0000"/>
                </a:solidFill>
              </a:rPr>
              <a:t>All statistical techniques can be applied to ratio scale data.</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p:nvPr/>
        </p:nvSpPr>
        <p:spPr>
          <a:xfrm>
            <a:off x="4911725" y="2057400"/>
            <a:ext cx="346075" cy="346075"/>
          </a:xfrm>
          <a:prstGeom prst="rect">
            <a:avLst/>
          </a:prstGeom>
          <a:solidFill>
            <a:srgbClr val="CCECFF"/>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Calibri"/>
                <a:ea typeface="Calibri"/>
                <a:cs typeface="Calibri"/>
                <a:sym typeface="Calibri"/>
              </a:rPr>
              <a:t>7</a:t>
            </a:r>
            <a:endParaRPr/>
          </a:p>
        </p:txBody>
      </p:sp>
      <p:sp>
        <p:nvSpPr>
          <p:cNvPr id="488" name="Google Shape;488;p56"/>
          <p:cNvSpPr/>
          <p:nvPr/>
        </p:nvSpPr>
        <p:spPr>
          <a:xfrm>
            <a:off x="7350125" y="2057400"/>
            <a:ext cx="346075" cy="346075"/>
          </a:xfrm>
          <a:prstGeom prst="rect">
            <a:avLst/>
          </a:prstGeom>
          <a:solidFill>
            <a:srgbClr val="CCECFF"/>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Calibri"/>
                <a:ea typeface="Calibri"/>
                <a:cs typeface="Calibri"/>
                <a:sym typeface="Calibri"/>
              </a:rPr>
              <a:t>3</a:t>
            </a:r>
            <a:endParaRPr/>
          </a:p>
        </p:txBody>
      </p:sp>
      <p:sp>
        <p:nvSpPr>
          <p:cNvPr id="489" name="Google Shape;489;p56"/>
          <p:cNvSpPr/>
          <p:nvPr/>
        </p:nvSpPr>
        <p:spPr>
          <a:xfrm>
            <a:off x="6130925" y="2057400"/>
            <a:ext cx="422275" cy="346075"/>
          </a:xfrm>
          <a:prstGeom prst="rect">
            <a:avLst/>
          </a:prstGeom>
          <a:solidFill>
            <a:srgbClr val="CCECFF"/>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Calibri"/>
                <a:ea typeface="Calibri"/>
                <a:cs typeface="Calibri"/>
                <a:sym typeface="Calibri"/>
              </a:rPr>
              <a:t>8</a:t>
            </a:r>
            <a:endParaRPr/>
          </a:p>
        </p:txBody>
      </p:sp>
      <p:graphicFrame>
        <p:nvGraphicFramePr>
          <p:cNvPr id="490" name="Google Shape;490;p56"/>
          <p:cNvGraphicFramePr/>
          <p:nvPr/>
        </p:nvGraphicFramePr>
        <p:xfrm>
          <a:off x="6808788" y="1479550"/>
          <a:ext cx="660400" cy="1003300"/>
        </p:xfrm>
        <a:graphic>
          <a:graphicData uri="http://schemas.openxmlformats.org/presentationml/2006/ole">
            <mc:AlternateContent xmlns:mc="http://schemas.openxmlformats.org/markup-compatibility/2006">
              <mc:Choice xmlns:v="urn:schemas-microsoft-com:vml" Requires="v">
                <p:oleObj r:id="rId3" imgW="660400" imgH="1003300" progId="">
                  <p:embed/>
                </p:oleObj>
              </mc:Choice>
              <mc:Fallback>
                <p:oleObj r:id="rId3" imgW="660400" imgH="1003300" progId="">
                  <p:embed/>
                  <p:pic>
                    <p:nvPicPr>
                      <p:cNvPr id="490" name="Google Shape;490;p56"/>
                      <p:cNvPicPr preferRelativeResize="0"/>
                      <p:nvPr/>
                    </p:nvPicPr>
                    <p:blipFill rotWithShape="1">
                      <a:blip r:embed="rId4">
                        <a:alphaModFix/>
                      </a:blip>
                      <a:srcRect/>
                      <a:stretch/>
                    </p:blipFill>
                    <p:spPr>
                      <a:xfrm>
                        <a:off x="6808788" y="1479550"/>
                        <a:ext cx="660400" cy="1003300"/>
                      </a:xfrm>
                      <a:prstGeom prst="rect">
                        <a:avLst/>
                      </a:prstGeom>
                      <a:noFill/>
                      <a:ln>
                        <a:noFill/>
                      </a:ln>
                    </p:spPr>
                  </p:pic>
                </p:oleObj>
              </mc:Fallback>
            </mc:AlternateContent>
          </a:graphicData>
        </a:graphic>
      </p:graphicFrame>
      <p:sp>
        <p:nvSpPr>
          <p:cNvPr id="491" name="Google Shape;491;p56"/>
          <p:cNvSpPr txBox="1">
            <a:spLocks noGrp="1"/>
          </p:cNvSpPr>
          <p:nvPr>
            <p:ph type="title"/>
          </p:nvPr>
        </p:nvSpPr>
        <p:spPr>
          <a:xfrm>
            <a:off x="457200" y="0"/>
            <a:ext cx="82296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Primary Scales of Measurement</a:t>
            </a:r>
            <a:endParaRPr/>
          </a:p>
        </p:txBody>
      </p:sp>
      <p:sp>
        <p:nvSpPr>
          <p:cNvPr id="492" name="Google Shape;492;p56"/>
          <p:cNvSpPr/>
          <p:nvPr/>
        </p:nvSpPr>
        <p:spPr>
          <a:xfrm>
            <a:off x="276225" y="1077913"/>
            <a:ext cx="3946525" cy="584519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a:solidFill>
                  <a:schemeClr val="hlink"/>
                </a:solidFill>
                <a:latin typeface="Calibri"/>
                <a:ea typeface="Calibri"/>
                <a:cs typeface="Calibri"/>
                <a:sym typeface="Calibri"/>
              </a:rPr>
              <a:t>Scale		</a:t>
            </a:r>
            <a:endParaRPr/>
          </a:p>
          <a:p>
            <a:pPr marL="0" marR="0" lvl="0" indent="0" algn="l" rtl="0">
              <a:spcBef>
                <a:spcPts val="0"/>
              </a:spcBef>
              <a:spcAft>
                <a:spcPts val="0"/>
              </a:spcAft>
              <a:buNone/>
            </a:pPr>
            <a:r>
              <a:rPr lang="en-US" sz="2400" b="0">
                <a:solidFill>
                  <a:schemeClr val="hlink"/>
                </a:solidFill>
                <a:latin typeface="Calibri"/>
                <a:ea typeface="Calibri"/>
                <a:cs typeface="Calibri"/>
                <a:sym typeface="Calibri"/>
              </a:rPr>
              <a:t>Nominal</a:t>
            </a:r>
            <a:r>
              <a:rPr lang="en-US" sz="2200" b="0">
                <a:solidFill>
                  <a:schemeClr val="dk1"/>
                </a:solidFill>
                <a:latin typeface="Calibri"/>
                <a:ea typeface="Calibri"/>
                <a:cs typeface="Calibri"/>
                <a:sym typeface="Calibri"/>
              </a:rPr>
              <a:t> 	Numbers </a:t>
            </a:r>
            <a:endParaRPr/>
          </a:p>
          <a:p>
            <a:pPr marL="0" marR="0" lvl="0" indent="0" algn="l" rtl="0">
              <a:spcBef>
                <a:spcPts val="0"/>
              </a:spcBef>
              <a:spcAft>
                <a:spcPts val="0"/>
              </a:spcAft>
              <a:buNone/>
            </a:pPr>
            <a:r>
              <a:rPr lang="en-US" sz="2400" b="0">
                <a:solidFill>
                  <a:schemeClr val="dk1"/>
                </a:solidFill>
                <a:latin typeface="Calibri"/>
                <a:ea typeface="Calibri"/>
                <a:cs typeface="Calibri"/>
                <a:sym typeface="Calibri"/>
              </a:rPr>
              <a:t>		</a:t>
            </a:r>
            <a:r>
              <a:rPr lang="en-US" sz="2200" b="0">
                <a:solidFill>
                  <a:schemeClr val="dk1"/>
                </a:solidFill>
                <a:latin typeface="Calibri"/>
                <a:ea typeface="Calibri"/>
                <a:cs typeface="Calibri"/>
                <a:sym typeface="Calibri"/>
              </a:rPr>
              <a:t>Assigned	 </a:t>
            </a:r>
            <a:endParaRPr/>
          </a:p>
          <a:p>
            <a:pPr marL="0" marR="0" lvl="0" indent="0" algn="l" rtl="0">
              <a:spcBef>
                <a:spcPts val="0"/>
              </a:spcBef>
              <a:spcAft>
                <a:spcPts val="0"/>
              </a:spcAft>
              <a:buNone/>
            </a:pPr>
            <a:r>
              <a:rPr lang="en-US" sz="2200" b="0">
                <a:solidFill>
                  <a:schemeClr val="dk1"/>
                </a:solidFill>
                <a:latin typeface="Calibri"/>
                <a:ea typeface="Calibri"/>
                <a:cs typeface="Calibri"/>
                <a:sym typeface="Calibri"/>
              </a:rPr>
              <a:t>		to Runners</a:t>
            </a:r>
            <a:endParaRPr sz="2400" b="0">
              <a:solidFill>
                <a:schemeClr val="dk2"/>
              </a:solidFill>
              <a:latin typeface="Calibri"/>
              <a:ea typeface="Calibri"/>
              <a:cs typeface="Calibri"/>
              <a:sym typeface="Calibri"/>
            </a:endParaRPr>
          </a:p>
          <a:p>
            <a:pPr marL="0" marR="0" lvl="0" indent="0" algn="l" rtl="0">
              <a:spcBef>
                <a:spcPts val="0"/>
              </a:spcBef>
              <a:spcAft>
                <a:spcPts val="0"/>
              </a:spcAft>
              <a:buNone/>
            </a:pPr>
            <a:endParaRPr sz="2400" b="0">
              <a:solidFill>
                <a:schemeClr val="dk2"/>
              </a:solidFill>
              <a:latin typeface="Calibri"/>
              <a:ea typeface="Calibri"/>
              <a:cs typeface="Calibri"/>
              <a:sym typeface="Calibri"/>
            </a:endParaRPr>
          </a:p>
          <a:p>
            <a:pPr marL="0" marR="0" lvl="0" indent="0" algn="l" rtl="0">
              <a:spcBef>
                <a:spcPts val="0"/>
              </a:spcBef>
              <a:spcAft>
                <a:spcPts val="0"/>
              </a:spcAft>
              <a:buNone/>
            </a:pPr>
            <a:r>
              <a:rPr lang="en-US" sz="2400" b="0">
                <a:solidFill>
                  <a:schemeClr val="hlink"/>
                </a:solidFill>
                <a:latin typeface="Calibri"/>
                <a:ea typeface="Calibri"/>
                <a:cs typeface="Calibri"/>
                <a:sym typeface="Calibri"/>
              </a:rPr>
              <a:t>Ordinal</a:t>
            </a:r>
            <a:r>
              <a:rPr lang="en-US" sz="2400" b="0">
                <a:solidFill>
                  <a:schemeClr val="dk2"/>
                </a:solidFill>
                <a:latin typeface="Calibri"/>
                <a:ea typeface="Calibri"/>
                <a:cs typeface="Calibri"/>
                <a:sym typeface="Calibri"/>
              </a:rPr>
              <a:t>	             </a:t>
            </a:r>
            <a:r>
              <a:rPr lang="en-US" sz="2200" b="0">
                <a:solidFill>
                  <a:schemeClr val="dk1"/>
                </a:solidFill>
                <a:latin typeface="Calibri"/>
                <a:ea typeface="Calibri"/>
                <a:cs typeface="Calibri"/>
                <a:sym typeface="Calibri"/>
              </a:rPr>
              <a:t>Rank Order</a:t>
            </a:r>
            <a:endParaRPr sz="2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0">
                <a:solidFill>
                  <a:schemeClr val="dk1"/>
                </a:solidFill>
                <a:latin typeface="Calibri"/>
                <a:ea typeface="Calibri"/>
                <a:cs typeface="Calibri"/>
                <a:sym typeface="Calibri"/>
              </a:rPr>
              <a:t>		</a:t>
            </a:r>
            <a:r>
              <a:rPr lang="en-US" sz="2200" b="0">
                <a:solidFill>
                  <a:schemeClr val="dk1"/>
                </a:solidFill>
                <a:latin typeface="Calibri"/>
                <a:ea typeface="Calibri"/>
                <a:cs typeface="Calibri"/>
                <a:sym typeface="Calibri"/>
              </a:rPr>
              <a:t>of Winners</a:t>
            </a:r>
            <a:endParaRPr sz="2400" b="0">
              <a:solidFill>
                <a:schemeClr val="dk1"/>
              </a:solidFill>
              <a:latin typeface="Calibri"/>
              <a:ea typeface="Calibri"/>
              <a:cs typeface="Calibri"/>
              <a:sym typeface="Calibri"/>
            </a:endParaRPr>
          </a:p>
          <a:p>
            <a:pPr marL="0" marR="0" lvl="0" indent="0" algn="l" rtl="0">
              <a:spcBef>
                <a:spcPts val="0"/>
              </a:spcBef>
              <a:spcAft>
                <a:spcPts val="0"/>
              </a:spcAft>
              <a:buNone/>
            </a:pPr>
            <a:endParaRPr sz="2400" b="0">
              <a:solidFill>
                <a:schemeClr val="dk2"/>
              </a:solidFill>
              <a:latin typeface="Calibri"/>
              <a:ea typeface="Calibri"/>
              <a:cs typeface="Calibri"/>
              <a:sym typeface="Calibri"/>
            </a:endParaRPr>
          </a:p>
          <a:p>
            <a:pPr marL="0" marR="0" lvl="0" indent="0" algn="l" rtl="0">
              <a:spcBef>
                <a:spcPts val="0"/>
              </a:spcBef>
              <a:spcAft>
                <a:spcPts val="0"/>
              </a:spcAft>
              <a:buNone/>
            </a:pPr>
            <a:endParaRPr sz="2400" b="0">
              <a:solidFill>
                <a:schemeClr val="dk2"/>
              </a:solidFill>
              <a:latin typeface="Calibri"/>
              <a:ea typeface="Calibri"/>
              <a:cs typeface="Calibri"/>
              <a:sym typeface="Calibri"/>
            </a:endParaRPr>
          </a:p>
          <a:p>
            <a:pPr marL="0" marR="0" lvl="0" indent="0" algn="l" rtl="0">
              <a:spcBef>
                <a:spcPts val="0"/>
              </a:spcBef>
              <a:spcAft>
                <a:spcPts val="0"/>
              </a:spcAft>
              <a:buNone/>
            </a:pPr>
            <a:r>
              <a:rPr lang="en-US" sz="2400" b="0">
                <a:solidFill>
                  <a:schemeClr val="hlink"/>
                </a:solidFill>
                <a:latin typeface="Calibri"/>
                <a:ea typeface="Calibri"/>
                <a:cs typeface="Calibri"/>
                <a:sym typeface="Calibri"/>
              </a:rPr>
              <a:t>Interval</a:t>
            </a:r>
            <a:r>
              <a:rPr lang="en-US" sz="2400" b="0">
                <a:solidFill>
                  <a:schemeClr val="dk2"/>
                </a:solidFill>
                <a:latin typeface="Calibri"/>
                <a:ea typeface="Calibri"/>
                <a:cs typeface="Calibri"/>
                <a:sym typeface="Calibri"/>
              </a:rPr>
              <a:t>	</a:t>
            </a:r>
            <a:r>
              <a:rPr lang="en-US" sz="2200" b="0">
                <a:solidFill>
                  <a:schemeClr val="dk1"/>
                </a:solidFill>
                <a:latin typeface="Calibri"/>
                <a:ea typeface="Calibri"/>
                <a:cs typeface="Calibri"/>
                <a:sym typeface="Calibri"/>
              </a:rPr>
              <a:t>Performance</a:t>
            </a:r>
            <a:endParaRPr/>
          </a:p>
          <a:p>
            <a:pPr marL="0" marR="0" lvl="0" indent="0" algn="l" rtl="0">
              <a:spcBef>
                <a:spcPts val="0"/>
              </a:spcBef>
              <a:spcAft>
                <a:spcPts val="0"/>
              </a:spcAft>
              <a:buNone/>
            </a:pPr>
            <a:r>
              <a:rPr lang="en-US" sz="2200" b="0">
                <a:solidFill>
                  <a:schemeClr val="dk1"/>
                </a:solidFill>
                <a:latin typeface="Calibri"/>
                <a:ea typeface="Calibri"/>
                <a:cs typeface="Calibri"/>
                <a:sym typeface="Calibri"/>
              </a:rPr>
              <a:t>		Rating on a	    </a:t>
            </a:r>
            <a:endParaRPr/>
          </a:p>
          <a:p>
            <a:pPr marL="0" marR="0" lvl="0" indent="0" algn="l" rtl="0">
              <a:spcBef>
                <a:spcPts val="0"/>
              </a:spcBef>
              <a:spcAft>
                <a:spcPts val="0"/>
              </a:spcAft>
              <a:buNone/>
            </a:pPr>
            <a:r>
              <a:rPr lang="en-US" sz="2200" b="0">
                <a:solidFill>
                  <a:schemeClr val="dk1"/>
                </a:solidFill>
                <a:latin typeface="Calibri"/>
                <a:ea typeface="Calibri"/>
                <a:cs typeface="Calibri"/>
                <a:sym typeface="Calibri"/>
              </a:rPr>
              <a:t>		0 to 10 Scale</a:t>
            </a:r>
            <a:endParaRPr sz="2400" b="0">
              <a:solidFill>
                <a:schemeClr val="dk2"/>
              </a:solidFill>
              <a:latin typeface="Calibri"/>
              <a:ea typeface="Calibri"/>
              <a:cs typeface="Calibri"/>
              <a:sym typeface="Calibri"/>
            </a:endParaRPr>
          </a:p>
          <a:p>
            <a:pPr marL="0" marR="0" lvl="0" indent="0" algn="l" rtl="0">
              <a:spcBef>
                <a:spcPts val="0"/>
              </a:spcBef>
              <a:spcAft>
                <a:spcPts val="0"/>
              </a:spcAft>
              <a:buNone/>
            </a:pPr>
            <a:endParaRPr sz="2400" b="0">
              <a:solidFill>
                <a:schemeClr val="dk2"/>
              </a:solidFill>
              <a:latin typeface="Calibri"/>
              <a:ea typeface="Calibri"/>
              <a:cs typeface="Calibri"/>
              <a:sym typeface="Calibri"/>
            </a:endParaRPr>
          </a:p>
          <a:p>
            <a:pPr marL="0" marR="0" lvl="0" indent="0" algn="l" rtl="0">
              <a:spcBef>
                <a:spcPts val="0"/>
              </a:spcBef>
              <a:spcAft>
                <a:spcPts val="0"/>
              </a:spcAft>
              <a:buNone/>
            </a:pPr>
            <a:r>
              <a:rPr lang="en-US" sz="2400" b="0">
                <a:solidFill>
                  <a:schemeClr val="hlink"/>
                </a:solidFill>
                <a:latin typeface="Calibri"/>
                <a:ea typeface="Calibri"/>
                <a:cs typeface="Calibri"/>
                <a:sym typeface="Calibri"/>
              </a:rPr>
              <a:t>Ratio	</a:t>
            </a:r>
            <a:r>
              <a:rPr lang="en-US" sz="2400" b="0">
                <a:solidFill>
                  <a:schemeClr val="dk2"/>
                </a:solidFill>
                <a:latin typeface="Calibri"/>
                <a:ea typeface="Calibri"/>
                <a:cs typeface="Calibri"/>
                <a:sym typeface="Calibri"/>
              </a:rPr>
              <a:t>	</a:t>
            </a:r>
            <a:r>
              <a:rPr lang="en-US" sz="2200" b="0">
                <a:solidFill>
                  <a:schemeClr val="dk1"/>
                </a:solidFill>
                <a:latin typeface="Calibri"/>
                <a:ea typeface="Calibri"/>
                <a:cs typeface="Calibri"/>
                <a:sym typeface="Calibri"/>
              </a:rPr>
              <a:t>Time to 			Finish, in             </a:t>
            </a:r>
            <a:endParaRPr/>
          </a:p>
          <a:p>
            <a:pPr marL="0" marR="0" lvl="0" indent="0" algn="l" rtl="0">
              <a:spcBef>
                <a:spcPts val="0"/>
              </a:spcBef>
              <a:spcAft>
                <a:spcPts val="0"/>
              </a:spcAft>
              <a:buNone/>
            </a:pPr>
            <a:r>
              <a:rPr lang="en-US" sz="2200" b="0">
                <a:solidFill>
                  <a:schemeClr val="dk1"/>
                </a:solidFill>
                <a:latin typeface="Calibri"/>
                <a:ea typeface="Calibri"/>
                <a:cs typeface="Calibri"/>
                <a:sym typeface="Calibri"/>
              </a:rPr>
              <a:t>                             Seconds                        </a:t>
            </a:r>
            <a:endParaRPr/>
          </a:p>
        </p:txBody>
      </p:sp>
      <p:graphicFrame>
        <p:nvGraphicFramePr>
          <p:cNvPr id="493" name="Google Shape;493;p56"/>
          <p:cNvGraphicFramePr/>
          <p:nvPr/>
        </p:nvGraphicFramePr>
        <p:xfrm>
          <a:off x="4370388" y="1501775"/>
          <a:ext cx="660400" cy="1003300"/>
        </p:xfrm>
        <a:graphic>
          <a:graphicData uri="http://schemas.openxmlformats.org/presentationml/2006/ole">
            <mc:AlternateContent xmlns:mc="http://schemas.openxmlformats.org/markup-compatibility/2006">
              <mc:Choice xmlns:v="urn:schemas-microsoft-com:vml" Requires="v">
                <p:oleObj r:id="rId5" imgW="660400" imgH="1003300" progId="">
                  <p:embed/>
                </p:oleObj>
              </mc:Choice>
              <mc:Fallback>
                <p:oleObj r:id="rId5" imgW="660400" imgH="1003300" progId="">
                  <p:embed/>
                  <p:pic>
                    <p:nvPicPr>
                      <p:cNvPr id="493" name="Google Shape;493;p56"/>
                      <p:cNvPicPr preferRelativeResize="0"/>
                      <p:nvPr/>
                    </p:nvPicPr>
                    <p:blipFill rotWithShape="1">
                      <a:blip r:embed="rId4">
                        <a:alphaModFix/>
                      </a:blip>
                      <a:srcRect/>
                      <a:stretch/>
                    </p:blipFill>
                    <p:spPr>
                      <a:xfrm>
                        <a:off x="4370388" y="1501775"/>
                        <a:ext cx="660400" cy="1003300"/>
                      </a:xfrm>
                      <a:prstGeom prst="rect">
                        <a:avLst/>
                      </a:prstGeom>
                      <a:noFill/>
                      <a:ln>
                        <a:noFill/>
                      </a:ln>
                    </p:spPr>
                  </p:pic>
                </p:oleObj>
              </mc:Fallback>
            </mc:AlternateContent>
          </a:graphicData>
        </a:graphic>
      </p:graphicFrame>
      <p:graphicFrame>
        <p:nvGraphicFramePr>
          <p:cNvPr id="494" name="Google Shape;494;p56"/>
          <p:cNvGraphicFramePr/>
          <p:nvPr/>
        </p:nvGraphicFramePr>
        <p:xfrm>
          <a:off x="5589588" y="1501775"/>
          <a:ext cx="660400" cy="1003300"/>
        </p:xfrm>
        <a:graphic>
          <a:graphicData uri="http://schemas.openxmlformats.org/presentationml/2006/ole">
            <mc:AlternateContent xmlns:mc="http://schemas.openxmlformats.org/markup-compatibility/2006">
              <mc:Choice xmlns:v="urn:schemas-microsoft-com:vml" Requires="v">
                <p:oleObj r:id="rId6" imgW="660400" imgH="1003300" progId="">
                  <p:embed/>
                </p:oleObj>
              </mc:Choice>
              <mc:Fallback>
                <p:oleObj r:id="rId6" imgW="660400" imgH="1003300" progId="">
                  <p:embed/>
                  <p:pic>
                    <p:nvPicPr>
                      <p:cNvPr id="494" name="Google Shape;494;p56"/>
                      <p:cNvPicPr preferRelativeResize="0"/>
                      <p:nvPr/>
                    </p:nvPicPr>
                    <p:blipFill rotWithShape="1">
                      <a:blip r:embed="rId4">
                        <a:alphaModFix/>
                      </a:blip>
                      <a:srcRect/>
                      <a:stretch/>
                    </p:blipFill>
                    <p:spPr>
                      <a:xfrm>
                        <a:off x="5589588" y="1501775"/>
                        <a:ext cx="660400" cy="1003300"/>
                      </a:xfrm>
                      <a:prstGeom prst="rect">
                        <a:avLst/>
                      </a:prstGeom>
                      <a:noFill/>
                      <a:ln>
                        <a:noFill/>
                      </a:ln>
                    </p:spPr>
                  </p:pic>
                </p:oleObj>
              </mc:Fallback>
            </mc:AlternateContent>
          </a:graphicData>
        </a:graphic>
      </p:graphicFrame>
      <p:grpSp>
        <p:nvGrpSpPr>
          <p:cNvPr id="495" name="Google Shape;495;p56"/>
          <p:cNvGrpSpPr/>
          <p:nvPr/>
        </p:nvGrpSpPr>
        <p:grpSpPr>
          <a:xfrm>
            <a:off x="4249738" y="2797175"/>
            <a:ext cx="787400" cy="1485900"/>
            <a:chOff x="2628" y="1592"/>
            <a:chExt cx="496" cy="936"/>
          </a:xfrm>
        </p:grpSpPr>
        <p:graphicFrame>
          <p:nvGraphicFramePr>
            <p:cNvPr id="496" name="Google Shape;496;p56"/>
            <p:cNvGraphicFramePr/>
            <p:nvPr/>
          </p:nvGraphicFramePr>
          <p:xfrm>
            <a:off x="2704" y="1592"/>
            <a:ext cx="416" cy="632"/>
          </p:xfrm>
          <a:graphic>
            <a:graphicData uri="http://schemas.openxmlformats.org/presentationml/2006/ole">
              <mc:AlternateContent xmlns:mc="http://schemas.openxmlformats.org/markup-compatibility/2006">
                <mc:Choice xmlns:v="urn:schemas-microsoft-com:vml" Requires="v">
                  <p:oleObj r:id="rId7" imgW="416" imgH="632" progId="">
                    <p:embed/>
                  </p:oleObj>
                </mc:Choice>
                <mc:Fallback>
                  <p:oleObj r:id="rId7" imgW="416" imgH="632" progId="">
                    <p:embed/>
                    <p:pic>
                      <p:nvPicPr>
                        <p:cNvPr id="496" name="Google Shape;496;p56"/>
                        <p:cNvPicPr preferRelativeResize="0"/>
                        <p:nvPr/>
                      </p:nvPicPr>
                      <p:blipFill rotWithShape="1">
                        <a:blip r:embed="rId4">
                          <a:alphaModFix/>
                        </a:blip>
                        <a:srcRect/>
                        <a:stretch/>
                      </p:blipFill>
                      <p:spPr>
                        <a:xfrm>
                          <a:off x="2704" y="1592"/>
                          <a:ext cx="416" cy="632"/>
                        </a:xfrm>
                        <a:prstGeom prst="rect">
                          <a:avLst/>
                        </a:prstGeom>
                        <a:noFill/>
                        <a:ln>
                          <a:noFill/>
                        </a:ln>
                      </p:spPr>
                    </p:pic>
                  </p:oleObj>
                </mc:Fallback>
              </mc:AlternateContent>
            </a:graphicData>
          </a:graphic>
        </p:graphicFrame>
        <p:sp>
          <p:nvSpPr>
            <p:cNvPr id="497" name="Google Shape;497;p56"/>
            <p:cNvSpPr/>
            <p:nvPr/>
          </p:nvSpPr>
          <p:spPr>
            <a:xfrm>
              <a:off x="2628" y="2126"/>
              <a:ext cx="496" cy="40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Third</a:t>
              </a:r>
              <a:endParaRPr/>
            </a:p>
            <a:p>
              <a:pPr marL="0" marR="0" lvl="0" indent="0" algn="ctr" rtl="0">
                <a:spcBef>
                  <a:spcPts val="0"/>
                </a:spcBef>
                <a:spcAft>
                  <a:spcPts val="0"/>
                </a:spcAft>
                <a:buNone/>
              </a:pPr>
              <a:r>
                <a:rPr lang="en-US" sz="1800">
                  <a:solidFill>
                    <a:srgbClr val="0000FF"/>
                  </a:solidFill>
                  <a:latin typeface="Calibri"/>
                  <a:ea typeface="Calibri"/>
                  <a:cs typeface="Calibri"/>
                  <a:sym typeface="Calibri"/>
                </a:rPr>
                <a:t>place</a:t>
              </a:r>
              <a:endParaRPr/>
            </a:p>
          </p:txBody>
        </p:sp>
      </p:grpSp>
      <p:grpSp>
        <p:nvGrpSpPr>
          <p:cNvPr id="498" name="Google Shape;498;p56"/>
          <p:cNvGrpSpPr/>
          <p:nvPr/>
        </p:nvGrpSpPr>
        <p:grpSpPr>
          <a:xfrm>
            <a:off x="5438775" y="2797175"/>
            <a:ext cx="1014413" cy="1485900"/>
            <a:chOff x="3377" y="1592"/>
            <a:chExt cx="639" cy="936"/>
          </a:xfrm>
        </p:grpSpPr>
        <p:graphicFrame>
          <p:nvGraphicFramePr>
            <p:cNvPr id="499" name="Google Shape;499;p56"/>
            <p:cNvGraphicFramePr/>
            <p:nvPr/>
          </p:nvGraphicFramePr>
          <p:xfrm>
            <a:off x="3472" y="1592"/>
            <a:ext cx="416" cy="632"/>
          </p:xfrm>
          <a:graphic>
            <a:graphicData uri="http://schemas.openxmlformats.org/presentationml/2006/ole">
              <mc:AlternateContent xmlns:mc="http://schemas.openxmlformats.org/markup-compatibility/2006">
                <mc:Choice xmlns:v="urn:schemas-microsoft-com:vml" Requires="v">
                  <p:oleObj r:id="rId8" imgW="416" imgH="632" progId="">
                    <p:embed/>
                  </p:oleObj>
                </mc:Choice>
                <mc:Fallback>
                  <p:oleObj r:id="rId8" imgW="416" imgH="632" progId="">
                    <p:embed/>
                    <p:pic>
                      <p:nvPicPr>
                        <p:cNvPr id="499" name="Google Shape;499;p56"/>
                        <p:cNvPicPr preferRelativeResize="0"/>
                        <p:nvPr/>
                      </p:nvPicPr>
                      <p:blipFill rotWithShape="1">
                        <a:blip r:embed="rId4">
                          <a:alphaModFix/>
                        </a:blip>
                        <a:srcRect/>
                        <a:stretch/>
                      </p:blipFill>
                      <p:spPr>
                        <a:xfrm>
                          <a:off x="3472" y="1592"/>
                          <a:ext cx="416" cy="632"/>
                        </a:xfrm>
                        <a:prstGeom prst="rect">
                          <a:avLst/>
                        </a:prstGeom>
                        <a:noFill/>
                        <a:ln>
                          <a:noFill/>
                        </a:ln>
                      </p:spPr>
                    </p:pic>
                  </p:oleObj>
                </mc:Fallback>
              </mc:AlternateContent>
            </a:graphicData>
          </a:graphic>
        </p:graphicFrame>
        <p:sp>
          <p:nvSpPr>
            <p:cNvPr id="500" name="Google Shape;500;p56"/>
            <p:cNvSpPr/>
            <p:nvPr/>
          </p:nvSpPr>
          <p:spPr>
            <a:xfrm>
              <a:off x="3377" y="2126"/>
              <a:ext cx="639" cy="40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Second</a:t>
              </a:r>
              <a:endParaRPr/>
            </a:p>
            <a:p>
              <a:pPr marL="0" marR="0" lvl="0" indent="0" algn="ctr" rtl="0">
                <a:spcBef>
                  <a:spcPts val="0"/>
                </a:spcBef>
                <a:spcAft>
                  <a:spcPts val="0"/>
                </a:spcAft>
                <a:buNone/>
              </a:pPr>
              <a:r>
                <a:rPr lang="en-US" sz="1800">
                  <a:solidFill>
                    <a:srgbClr val="0000FF"/>
                  </a:solidFill>
                  <a:latin typeface="Calibri"/>
                  <a:ea typeface="Calibri"/>
                  <a:cs typeface="Calibri"/>
                  <a:sym typeface="Calibri"/>
                </a:rPr>
                <a:t>place</a:t>
              </a:r>
              <a:endParaRPr/>
            </a:p>
          </p:txBody>
        </p:sp>
      </p:grpSp>
      <p:grpSp>
        <p:nvGrpSpPr>
          <p:cNvPr id="501" name="Google Shape;501;p56"/>
          <p:cNvGrpSpPr/>
          <p:nvPr/>
        </p:nvGrpSpPr>
        <p:grpSpPr>
          <a:xfrm>
            <a:off x="6662738" y="2797175"/>
            <a:ext cx="806450" cy="1485900"/>
            <a:chOff x="4148" y="1592"/>
            <a:chExt cx="508" cy="936"/>
          </a:xfrm>
        </p:grpSpPr>
        <p:graphicFrame>
          <p:nvGraphicFramePr>
            <p:cNvPr id="502" name="Google Shape;502;p56"/>
            <p:cNvGraphicFramePr/>
            <p:nvPr/>
          </p:nvGraphicFramePr>
          <p:xfrm>
            <a:off x="4240" y="1592"/>
            <a:ext cx="416" cy="632"/>
          </p:xfrm>
          <a:graphic>
            <a:graphicData uri="http://schemas.openxmlformats.org/presentationml/2006/ole">
              <mc:AlternateContent xmlns:mc="http://schemas.openxmlformats.org/markup-compatibility/2006">
                <mc:Choice xmlns:v="urn:schemas-microsoft-com:vml" Requires="v">
                  <p:oleObj r:id="rId9" imgW="416" imgH="632" progId="">
                    <p:embed/>
                  </p:oleObj>
                </mc:Choice>
                <mc:Fallback>
                  <p:oleObj r:id="rId9" imgW="416" imgH="632" progId="">
                    <p:embed/>
                    <p:pic>
                      <p:nvPicPr>
                        <p:cNvPr id="502" name="Google Shape;502;p56"/>
                        <p:cNvPicPr preferRelativeResize="0"/>
                        <p:nvPr/>
                      </p:nvPicPr>
                      <p:blipFill rotWithShape="1">
                        <a:blip r:embed="rId4">
                          <a:alphaModFix/>
                        </a:blip>
                        <a:srcRect/>
                        <a:stretch/>
                      </p:blipFill>
                      <p:spPr>
                        <a:xfrm>
                          <a:off x="4240" y="1592"/>
                          <a:ext cx="416" cy="632"/>
                        </a:xfrm>
                        <a:prstGeom prst="rect">
                          <a:avLst/>
                        </a:prstGeom>
                        <a:noFill/>
                        <a:ln>
                          <a:noFill/>
                        </a:ln>
                      </p:spPr>
                    </p:pic>
                  </p:oleObj>
                </mc:Fallback>
              </mc:AlternateContent>
            </a:graphicData>
          </a:graphic>
        </p:graphicFrame>
        <p:sp>
          <p:nvSpPr>
            <p:cNvPr id="503" name="Google Shape;503;p56"/>
            <p:cNvSpPr/>
            <p:nvPr/>
          </p:nvSpPr>
          <p:spPr>
            <a:xfrm>
              <a:off x="4148" y="2126"/>
              <a:ext cx="496" cy="40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First</a:t>
              </a:r>
              <a:endParaRPr/>
            </a:p>
            <a:p>
              <a:pPr marL="0" marR="0" lvl="0" indent="0" algn="ctr" rtl="0">
                <a:spcBef>
                  <a:spcPts val="0"/>
                </a:spcBef>
                <a:spcAft>
                  <a:spcPts val="0"/>
                </a:spcAft>
                <a:buNone/>
              </a:pPr>
              <a:r>
                <a:rPr lang="en-US" sz="1800">
                  <a:solidFill>
                    <a:srgbClr val="0000FF"/>
                  </a:solidFill>
                  <a:latin typeface="Calibri"/>
                  <a:ea typeface="Calibri"/>
                  <a:cs typeface="Calibri"/>
                  <a:sym typeface="Calibri"/>
                </a:rPr>
                <a:t>place</a:t>
              </a:r>
              <a:endParaRPr/>
            </a:p>
          </p:txBody>
        </p:sp>
      </p:grpSp>
      <p:sp>
        <p:nvSpPr>
          <p:cNvPr id="504" name="Google Shape;504;p56"/>
          <p:cNvSpPr/>
          <p:nvPr/>
        </p:nvSpPr>
        <p:spPr>
          <a:xfrm>
            <a:off x="7800975" y="1587500"/>
            <a:ext cx="860425"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Finish</a:t>
            </a:r>
            <a:endParaRPr/>
          </a:p>
        </p:txBody>
      </p:sp>
      <p:sp>
        <p:nvSpPr>
          <p:cNvPr id="505" name="Google Shape;505;p56"/>
          <p:cNvSpPr/>
          <p:nvPr/>
        </p:nvSpPr>
        <p:spPr>
          <a:xfrm>
            <a:off x="7800975" y="2882900"/>
            <a:ext cx="860425"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Finish</a:t>
            </a:r>
            <a:endParaRPr/>
          </a:p>
        </p:txBody>
      </p:sp>
      <p:sp>
        <p:nvSpPr>
          <p:cNvPr id="506" name="Google Shape;506;p56"/>
          <p:cNvSpPr/>
          <p:nvPr/>
        </p:nvSpPr>
        <p:spPr>
          <a:xfrm>
            <a:off x="4378325" y="4711700"/>
            <a:ext cx="54451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8.2</a:t>
            </a:r>
            <a:endParaRPr/>
          </a:p>
        </p:txBody>
      </p:sp>
      <p:sp>
        <p:nvSpPr>
          <p:cNvPr id="507" name="Google Shape;507;p56"/>
          <p:cNvSpPr/>
          <p:nvPr/>
        </p:nvSpPr>
        <p:spPr>
          <a:xfrm>
            <a:off x="5673725" y="4711700"/>
            <a:ext cx="54451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9.1</a:t>
            </a:r>
            <a:endParaRPr/>
          </a:p>
        </p:txBody>
      </p:sp>
      <p:sp>
        <p:nvSpPr>
          <p:cNvPr id="508" name="Google Shape;508;p56"/>
          <p:cNvSpPr/>
          <p:nvPr/>
        </p:nvSpPr>
        <p:spPr>
          <a:xfrm>
            <a:off x="6892925" y="4711700"/>
            <a:ext cx="54451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9.6</a:t>
            </a:r>
            <a:endParaRPr/>
          </a:p>
        </p:txBody>
      </p:sp>
      <p:sp>
        <p:nvSpPr>
          <p:cNvPr id="509" name="Google Shape;509;p56"/>
          <p:cNvSpPr/>
          <p:nvPr/>
        </p:nvSpPr>
        <p:spPr>
          <a:xfrm>
            <a:off x="4381500" y="5930900"/>
            <a:ext cx="69056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15.2</a:t>
            </a:r>
            <a:endParaRPr/>
          </a:p>
        </p:txBody>
      </p:sp>
      <p:sp>
        <p:nvSpPr>
          <p:cNvPr id="510" name="Google Shape;510;p56"/>
          <p:cNvSpPr/>
          <p:nvPr/>
        </p:nvSpPr>
        <p:spPr>
          <a:xfrm>
            <a:off x="5676900" y="5930900"/>
            <a:ext cx="69056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14.1</a:t>
            </a:r>
            <a:endParaRPr/>
          </a:p>
        </p:txBody>
      </p:sp>
      <p:sp>
        <p:nvSpPr>
          <p:cNvPr id="511" name="Google Shape;511;p56"/>
          <p:cNvSpPr/>
          <p:nvPr/>
        </p:nvSpPr>
        <p:spPr>
          <a:xfrm>
            <a:off x="6896100" y="5930900"/>
            <a:ext cx="690563" cy="36353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0000FF"/>
                </a:solidFill>
                <a:latin typeface="Calibri"/>
                <a:ea typeface="Calibri"/>
                <a:cs typeface="Calibri"/>
                <a:sym typeface="Calibri"/>
              </a:rPr>
              <a:t>13.4</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US" sz="2800" u="sng"/>
              <a:t>Illustration of Primary Scales of Measurement</a:t>
            </a:r>
            <a:endParaRPr/>
          </a:p>
        </p:txBody>
      </p:sp>
      <p:sp>
        <p:nvSpPr>
          <p:cNvPr id="517" name="Google Shape;517;p57"/>
          <p:cNvSpPr/>
          <p:nvPr/>
        </p:nvSpPr>
        <p:spPr>
          <a:xfrm>
            <a:off x="336550" y="1570038"/>
            <a:ext cx="8372475" cy="4660900"/>
          </a:xfrm>
          <a:prstGeom prst="rect">
            <a:avLst/>
          </a:prstGeom>
          <a:solidFill>
            <a:srgbClr val="CCECFF"/>
          </a:solid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200">
                <a:solidFill>
                  <a:schemeClr val="hlink"/>
                </a:solidFill>
                <a:latin typeface="Arial"/>
                <a:ea typeface="Arial"/>
                <a:cs typeface="Arial"/>
                <a:sym typeface="Arial"/>
              </a:rPr>
              <a:t>Nominal                    Ordinal                                           Ratio</a:t>
            </a:r>
            <a:endParaRPr/>
          </a:p>
          <a:p>
            <a:pPr marL="0" marR="0" lvl="0" indent="0" algn="l" rtl="0">
              <a:spcBef>
                <a:spcPts val="0"/>
              </a:spcBef>
              <a:spcAft>
                <a:spcPts val="0"/>
              </a:spcAft>
              <a:buNone/>
            </a:pPr>
            <a:r>
              <a:rPr lang="en-US" sz="2200">
                <a:solidFill>
                  <a:schemeClr val="hlink"/>
                </a:solidFill>
                <a:latin typeface="Arial"/>
                <a:ea typeface="Arial"/>
                <a:cs typeface="Arial"/>
                <a:sym typeface="Arial"/>
              </a:rPr>
              <a:t>Scale                         Scale                                              Scale</a:t>
            </a:r>
            <a:endParaRPr/>
          </a:p>
          <a:p>
            <a:pPr marL="0" marR="0" lvl="0" indent="0" algn="l" rtl="0">
              <a:spcBef>
                <a:spcPts val="0"/>
              </a:spcBef>
              <a:spcAft>
                <a:spcPts val="0"/>
              </a:spcAft>
              <a:buNone/>
            </a:pPr>
            <a:r>
              <a:rPr lang="en-US" sz="1600" b="0">
                <a:solidFill>
                  <a:schemeClr val="dk2"/>
                </a:solidFill>
                <a:latin typeface="Arial"/>
                <a:ea typeface="Arial"/>
                <a:cs typeface="Arial"/>
                <a:sym typeface="Arial"/>
              </a:rPr>
              <a:t>		              </a:t>
            </a:r>
            <a:r>
              <a:rPr lang="en-US" sz="1600" b="0">
                <a:solidFill>
                  <a:schemeClr val="dk1"/>
                </a:solidFill>
                <a:latin typeface="Arial"/>
                <a:ea typeface="Arial"/>
                <a:cs typeface="Arial"/>
                <a:sym typeface="Arial"/>
              </a:rPr>
              <a:t>Preference</a:t>
            </a:r>
            <a:r>
              <a:rPr lang="en-US" sz="1800" b="0">
                <a:solidFill>
                  <a:schemeClr val="dk1"/>
                </a:solidFill>
                <a:latin typeface="Arial"/>
                <a:ea typeface="Arial"/>
                <a:cs typeface="Arial"/>
                <a:sym typeface="Arial"/>
              </a:rPr>
              <a:t>                                                     $ spent last                  No.   Store                         </a:t>
            </a:r>
            <a:r>
              <a:rPr lang="en-US" sz="1600" b="0">
                <a:solidFill>
                  <a:schemeClr val="dk1"/>
                </a:solidFill>
                <a:latin typeface="Arial"/>
                <a:ea typeface="Arial"/>
                <a:cs typeface="Arial"/>
                <a:sym typeface="Arial"/>
              </a:rPr>
              <a:t>Rankings   </a:t>
            </a:r>
            <a:r>
              <a:rPr lang="en-US" sz="1800" b="0">
                <a:solidFill>
                  <a:schemeClr val="dk1"/>
                </a:solidFill>
                <a:latin typeface="Arial"/>
                <a:ea typeface="Arial"/>
                <a:cs typeface="Arial"/>
                <a:sym typeface="Arial"/>
              </a:rPr>
              <a:t>                                                    3 months</a:t>
            </a:r>
            <a:endParaRPr/>
          </a:p>
          <a:p>
            <a:pPr marL="0" marR="0" lvl="0" indent="0" algn="l" rtl="0">
              <a:spcBef>
                <a:spcPts val="0"/>
              </a:spcBef>
              <a:spcAft>
                <a:spcPts val="0"/>
              </a:spcAft>
              <a:buNone/>
            </a:pPr>
            <a:br>
              <a:rPr lang="en-US" sz="2000">
                <a:solidFill>
                  <a:srgbClr val="840218"/>
                </a:solidFill>
                <a:latin typeface="Arial"/>
                <a:ea typeface="Arial"/>
                <a:cs typeface="Arial"/>
                <a:sym typeface="Arial"/>
              </a:rPr>
            </a:br>
            <a:r>
              <a:rPr lang="en-US" sz="2000">
                <a:solidFill>
                  <a:schemeClr val="dk2"/>
                </a:solidFill>
                <a:latin typeface="Arial"/>
                <a:ea typeface="Arial"/>
                <a:cs typeface="Arial"/>
                <a:sym typeface="Arial"/>
              </a:rPr>
              <a:t>1. Lord &amp; Taylor</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2. Macy’s</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3. Kmart</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4. Rich’s</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5. J.C. Penney                      </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6. Neiman Marcus </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7. Target </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8. Saks Fifth Avenue </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9. Sears </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10.Wal-Mart</a:t>
            </a:r>
            <a:endParaRPr/>
          </a:p>
        </p:txBody>
      </p:sp>
      <p:cxnSp>
        <p:nvCxnSpPr>
          <p:cNvPr id="518" name="Google Shape;518;p57"/>
          <p:cNvCxnSpPr/>
          <p:nvPr/>
        </p:nvCxnSpPr>
        <p:spPr>
          <a:xfrm>
            <a:off x="492125" y="1597025"/>
            <a:ext cx="8074025" cy="0"/>
          </a:xfrm>
          <a:prstGeom prst="straightConnector1">
            <a:avLst/>
          </a:prstGeom>
          <a:noFill/>
          <a:ln w="25400" cap="flat" cmpd="sng">
            <a:solidFill>
              <a:schemeClr val="dk1"/>
            </a:solidFill>
            <a:prstDash val="solid"/>
            <a:round/>
            <a:headEnd type="none" w="med" len="med"/>
            <a:tailEnd type="none" w="med" len="med"/>
          </a:ln>
        </p:spPr>
      </p:cxnSp>
      <p:cxnSp>
        <p:nvCxnSpPr>
          <p:cNvPr id="519" name="Google Shape;519;p57"/>
          <p:cNvCxnSpPr/>
          <p:nvPr/>
        </p:nvCxnSpPr>
        <p:spPr>
          <a:xfrm>
            <a:off x="492125" y="6248400"/>
            <a:ext cx="8074025" cy="0"/>
          </a:xfrm>
          <a:prstGeom prst="straightConnector1">
            <a:avLst/>
          </a:prstGeom>
          <a:noFill/>
          <a:ln w="25400" cap="flat" cmpd="sng">
            <a:solidFill>
              <a:schemeClr val="dk1"/>
            </a:solidFill>
            <a:prstDash val="solid"/>
            <a:round/>
            <a:headEnd type="none" w="med" len="med"/>
            <a:tailEnd type="none" w="med" len="med"/>
          </a:ln>
        </p:spPr>
      </p:cxnSp>
      <p:cxnSp>
        <p:nvCxnSpPr>
          <p:cNvPr id="520" name="Google Shape;520;p57"/>
          <p:cNvCxnSpPr/>
          <p:nvPr/>
        </p:nvCxnSpPr>
        <p:spPr>
          <a:xfrm>
            <a:off x="390525" y="3124200"/>
            <a:ext cx="8097838" cy="0"/>
          </a:xfrm>
          <a:prstGeom prst="straightConnector1">
            <a:avLst/>
          </a:prstGeom>
          <a:noFill/>
          <a:ln w="25400" cap="flat" cmpd="sng">
            <a:solidFill>
              <a:schemeClr val="dk1"/>
            </a:solidFill>
            <a:prstDash val="solid"/>
            <a:round/>
            <a:headEnd type="none" w="med" len="med"/>
            <a:tailEnd type="none" w="med" len="med"/>
          </a:ln>
        </p:spPr>
      </p:cxnSp>
      <p:pic>
        <p:nvPicPr>
          <p:cNvPr id="521" name="Google Shape;521;p57"/>
          <p:cNvPicPr preferRelativeResize="0"/>
          <p:nvPr/>
        </p:nvPicPr>
        <p:blipFill rotWithShape="1">
          <a:blip r:embed="rId3">
            <a:alphaModFix/>
          </a:blip>
          <a:srcRect/>
          <a:stretch/>
        </p:blipFill>
        <p:spPr>
          <a:xfrm>
            <a:off x="8229600" y="4724400"/>
            <a:ext cx="942975" cy="1957388"/>
          </a:xfrm>
          <a:prstGeom prst="rect">
            <a:avLst/>
          </a:prstGeom>
          <a:noFill/>
          <a:ln>
            <a:noFill/>
          </a:ln>
        </p:spPr>
      </p:pic>
      <p:sp>
        <p:nvSpPr>
          <p:cNvPr id="522" name="Google Shape;522;p57"/>
          <p:cNvSpPr txBox="1"/>
          <p:nvPr/>
        </p:nvSpPr>
        <p:spPr>
          <a:xfrm>
            <a:off x="5467350" y="1597025"/>
            <a:ext cx="2025650" cy="1536700"/>
          </a:xfrm>
          <a:prstGeom prst="rect">
            <a:avLst/>
          </a:prstGeom>
          <a:noFill/>
          <a:ln>
            <a:noFill/>
          </a:ln>
        </p:spPr>
        <p:txBody>
          <a:bodyPr spcFirstLastPara="1" wrap="square" lIns="91425" tIns="45700" rIns="91425" bIns="45700" anchor="t" anchorCtr="0">
            <a:spAutoFit/>
          </a:bodyPr>
          <a:lstStyle/>
          <a:p>
            <a:pPr marL="0" marR="0" lvl="0" indent="0" algn="l" rtl="0">
              <a:lnSpc>
                <a:spcPct val="75000"/>
              </a:lnSpc>
              <a:spcBef>
                <a:spcPts val="0"/>
              </a:spcBef>
              <a:spcAft>
                <a:spcPts val="0"/>
              </a:spcAft>
              <a:buNone/>
            </a:pPr>
            <a:r>
              <a:rPr lang="en-US" sz="2400">
                <a:solidFill>
                  <a:schemeClr val="hlink"/>
                </a:solidFill>
                <a:latin typeface="Arial"/>
                <a:ea typeface="Arial"/>
                <a:cs typeface="Arial"/>
                <a:sym typeface="Arial"/>
              </a:rPr>
              <a:t>Interval</a:t>
            </a:r>
            <a:br>
              <a:rPr lang="en-US" sz="2400">
                <a:solidFill>
                  <a:schemeClr val="hlink"/>
                </a:solidFill>
                <a:latin typeface="Arial"/>
                <a:ea typeface="Arial"/>
                <a:cs typeface="Arial"/>
                <a:sym typeface="Arial"/>
              </a:rPr>
            </a:br>
            <a:r>
              <a:rPr lang="en-US" sz="2400">
                <a:solidFill>
                  <a:schemeClr val="hlink"/>
                </a:solidFill>
                <a:latin typeface="Arial"/>
                <a:ea typeface="Arial"/>
                <a:cs typeface="Arial"/>
                <a:sym typeface="Arial"/>
              </a:rPr>
              <a:t>Scale</a:t>
            </a:r>
            <a:r>
              <a:rPr lang="en-US" sz="2400">
                <a:solidFill>
                  <a:schemeClr val="dk2"/>
                </a:solidFill>
                <a:latin typeface="Arial"/>
                <a:ea typeface="Arial"/>
                <a:cs typeface="Arial"/>
                <a:sym typeface="Arial"/>
              </a:rPr>
              <a:t> </a:t>
            </a:r>
            <a:endParaRPr/>
          </a:p>
          <a:p>
            <a:pPr marL="0" marR="0" lvl="0" indent="0" algn="l" rtl="0">
              <a:lnSpc>
                <a:spcPct val="75000"/>
              </a:lnSpc>
              <a:spcBef>
                <a:spcPts val="900"/>
              </a:spcBef>
              <a:spcAft>
                <a:spcPts val="0"/>
              </a:spcAft>
              <a:buNone/>
            </a:pPr>
            <a:r>
              <a:rPr lang="en-US" sz="1800" b="0">
                <a:solidFill>
                  <a:schemeClr val="dk1"/>
                </a:solidFill>
                <a:latin typeface="Arial"/>
                <a:ea typeface="Arial"/>
                <a:cs typeface="Arial"/>
                <a:sym typeface="Arial"/>
              </a:rPr>
              <a:t>Preference Ratings</a:t>
            </a:r>
            <a:endParaRPr/>
          </a:p>
          <a:p>
            <a:pPr marL="0" marR="0" lvl="0" indent="0" algn="l" rtl="0">
              <a:lnSpc>
                <a:spcPct val="75000"/>
              </a:lnSpc>
              <a:spcBef>
                <a:spcPts val="900"/>
              </a:spcBef>
              <a:spcAft>
                <a:spcPts val="0"/>
              </a:spcAft>
              <a:buNone/>
            </a:pPr>
            <a:r>
              <a:rPr lang="en-US" sz="1800" b="0">
                <a:solidFill>
                  <a:schemeClr val="dk1"/>
                </a:solidFill>
                <a:latin typeface="Arial"/>
                <a:ea typeface="Arial"/>
                <a:cs typeface="Arial"/>
                <a:sym typeface="Arial"/>
              </a:rPr>
              <a:t>1-7     11-17</a:t>
            </a:r>
            <a:endParaRPr sz="2400" b="0">
              <a:solidFill>
                <a:schemeClr val="dk1"/>
              </a:solidFill>
              <a:latin typeface="Arial"/>
              <a:ea typeface="Arial"/>
              <a:cs typeface="Arial"/>
              <a:sym typeface="Arial"/>
            </a:endParaRPr>
          </a:p>
        </p:txBody>
      </p:sp>
      <p:graphicFrame>
        <p:nvGraphicFramePr>
          <p:cNvPr id="523" name="Google Shape;523;p57"/>
          <p:cNvGraphicFramePr/>
          <p:nvPr/>
        </p:nvGraphicFramePr>
        <p:xfrm>
          <a:off x="2895600" y="3200400"/>
          <a:ext cx="5486400" cy="3048000"/>
        </p:xfrm>
        <a:graphic>
          <a:graphicData uri="http://schemas.openxmlformats.org/presentationml/2006/ole">
            <mc:AlternateContent xmlns:mc="http://schemas.openxmlformats.org/markup-compatibility/2006">
              <mc:Choice xmlns:v="urn:schemas-microsoft-com:vml" Requires="v">
                <p:oleObj r:id="rId4" imgW="5486400" imgH="3048000" progId="Excel.Sheet.8">
                  <p:embed/>
                </p:oleObj>
              </mc:Choice>
              <mc:Fallback>
                <p:oleObj r:id="rId4" imgW="5486400" imgH="3048000" progId="Excel.Sheet.8">
                  <p:embed/>
                  <p:pic>
                    <p:nvPicPr>
                      <p:cNvPr id="523" name="Google Shape;523;p57"/>
                      <p:cNvPicPr preferRelativeResize="0"/>
                      <p:nvPr/>
                    </p:nvPicPr>
                    <p:blipFill rotWithShape="1">
                      <a:blip r:embed="rId5">
                        <a:alphaModFix/>
                      </a:blip>
                      <a:srcRect/>
                      <a:stretch/>
                    </p:blipFill>
                    <p:spPr>
                      <a:xfrm>
                        <a:off x="2895600" y="3200400"/>
                        <a:ext cx="5486400" cy="3048000"/>
                      </a:xfrm>
                      <a:prstGeom prst="rect">
                        <a:avLst/>
                      </a:prstGeom>
                      <a:noFill/>
                      <a:ln>
                        <a:noFill/>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Sources of Data</a:t>
            </a:r>
            <a:endParaRPr/>
          </a:p>
        </p:txBody>
      </p:sp>
      <p:sp>
        <p:nvSpPr>
          <p:cNvPr id="529" name="Google Shape;529;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Primary Data</a:t>
            </a:r>
            <a:endParaRPr/>
          </a:p>
          <a:p>
            <a:pPr marL="342900" lvl="0" indent="-342900" algn="l" rtl="0">
              <a:spcBef>
                <a:spcPts val="640"/>
              </a:spcBef>
              <a:spcAft>
                <a:spcPts val="0"/>
              </a:spcAft>
              <a:buClr>
                <a:schemeClr val="dk1"/>
              </a:buClr>
              <a:buSzPts val="3200"/>
              <a:buChar char="•"/>
            </a:pPr>
            <a:r>
              <a:rPr lang="en-US"/>
              <a:t>Secondary Data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9"/>
          <p:cNvSpPr txBox="1">
            <a:spLocks noGrp="1"/>
          </p:cNvSpPr>
          <p:nvPr>
            <p:ph type="title"/>
          </p:nvPr>
        </p:nvSpPr>
        <p:spPr>
          <a:xfrm>
            <a:off x="444500" y="430213"/>
            <a:ext cx="7966075" cy="1047750"/>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chemeClr val="dk1"/>
              </a:buClr>
              <a:buSzPts val="4400"/>
              <a:buFont typeface="Calibri"/>
              <a:buNone/>
            </a:pPr>
            <a:r>
              <a:rPr lang="en-US" u="sng"/>
              <a:t>Frequency Distribution</a:t>
            </a:r>
            <a:endParaRPr/>
          </a:p>
        </p:txBody>
      </p:sp>
      <p:sp>
        <p:nvSpPr>
          <p:cNvPr id="536" name="Google Shape;536;p59"/>
          <p:cNvSpPr txBox="1">
            <a:spLocks noGrp="1"/>
          </p:cNvSpPr>
          <p:nvPr>
            <p:ph type="body" idx="1"/>
          </p:nvPr>
        </p:nvSpPr>
        <p:spPr>
          <a:xfrm>
            <a:off x="4232275" y="2105025"/>
            <a:ext cx="3806825" cy="3829050"/>
          </a:xfrm>
          <a:prstGeom prst="rect">
            <a:avLst/>
          </a:prstGeom>
          <a:noFill/>
          <a:ln>
            <a:noFill/>
          </a:ln>
        </p:spPr>
        <p:txBody>
          <a:bodyPr spcFirstLastPara="1" wrap="square" lIns="92075" tIns="46025" rIns="92075" bIns="46025" anchor="t" anchorCtr="0">
            <a:normAutofit/>
          </a:bodyPr>
          <a:lstStyle/>
          <a:p>
            <a:pPr marL="342900" lvl="0" indent="-342900" algn="l" rtl="0">
              <a:spcBef>
                <a:spcPts val="0"/>
              </a:spcBef>
              <a:spcAft>
                <a:spcPts val="0"/>
              </a:spcAft>
              <a:buClr>
                <a:srgbClr val="4DB14B"/>
              </a:buClr>
              <a:buSzPts val="3200"/>
              <a:buFont typeface="Noto Sans Symbols"/>
              <a:buNone/>
            </a:pPr>
            <a:r>
              <a:rPr lang="en-US">
                <a:solidFill>
                  <a:srgbClr val="4DB14B"/>
                </a:solidFill>
              </a:rPr>
              <a:t>	</a:t>
            </a:r>
            <a:r>
              <a:rPr lang="en-US" sz="2800"/>
              <a:t>A </a:t>
            </a:r>
            <a:r>
              <a:rPr lang="en-US" sz="2800">
                <a:solidFill>
                  <a:schemeClr val="accent1"/>
                </a:solidFill>
              </a:rPr>
              <a:t>Frequency</a:t>
            </a:r>
            <a:endParaRPr sz="2800"/>
          </a:p>
        </p:txBody>
      </p:sp>
      <p:grpSp>
        <p:nvGrpSpPr>
          <p:cNvPr id="537" name="Google Shape;537;p59"/>
          <p:cNvGrpSpPr/>
          <p:nvPr/>
        </p:nvGrpSpPr>
        <p:grpSpPr>
          <a:xfrm>
            <a:off x="974725" y="1987550"/>
            <a:ext cx="7377113" cy="1206500"/>
            <a:chOff x="816864" y="2365248"/>
            <a:chExt cx="7376160" cy="1207008"/>
          </a:xfrm>
        </p:grpSpPr>
        <p:sp>
          <p:nvSpPr>
            <p:cNvPr id="538" name="Google Shape;538;p59"/>
            <p:cNvSpPr/>
            <p:nvPr/>
          </p:nvSpPr>
          <p:spPr>
            <a:xfrm>
              <a:off x="816864" y="2365248"/>
              <a:ext cx="7157113" cy="120700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539" name="Google Shape;539;p59"/>
            <p:cNvSpPr/>
            <p:nvPr/>
          </p:nvSpPr>
          <p:spPr>
            <a:xfrm>
              <a:off x="1115275" y="2458950"/>
              <a:ext cx="7077749" cy="1016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FREQUENCY DISTRIBUTION A grouping of data into mutually exclusive classes showing the number of observations in each class.</a:t>
              </a:r>
              <a:endParaRPr/>
            </a:p>
          </p:txBody>
        </p:sp>
      </p:gr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A Note about Buzz Words..</a:t>
            </a:r>
            <a:endParaRPr/>
          </a:p>
        </p:txBody>
      </p:sp>
      <p:sp>
        <p:nvSpPr>
          <p:cNvPr id="158" name="Google Shape;158;p6"/>
          <p:cNvSpPr txBox="1">
            <a:spLocks noGrp="1"/>
          </p:cNvSpPr>
          <p:nvPr>
            <p:ph type="subTitle" idx="1"/>
          </p:nvPr>
        </p:nvSpPr>
        <p:spPr>
          <a:xfrm>
            <a:off x="990600" y="2133600"/>
            <a:ext cx="6477000" cy="289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SzPts val="2400"/>
              <a:buNone/>
            </a:pPr>
            <a:r>
              <a:rPr lang="en-US">
                <a:latin typeface="Times New Roman"/>
                <a:ea typeface="Times New Roman"/>
                <a:cs typeface="Times New Roman"/>
                <a:sym typeface="Times New Roman"/>
              </a:rPr>
              <a:t>There are lots of Buzz words that closely resemble business analytics.</a:t>
            </a:r>
            <a:endParaRPr/>
          </a:p>
          <a:p>
            <a:pPr marL="342900" lvl="0" indent="-342900" algn="l" rtl="0">
              <a:spcBef>
                <a:spcPts val="0"/>
              </a:spcBef>
              <a:spcAft>
                <a:spcPts val="0"/>
              </a:spcAft>
              <a:buSzPts val="2400"/>
              <a:buFont typeface="Arial"/>
              <a:buChar char="•"/>
            </a:pPr>
            <a:r>
              <a:rPr lang="en-US">
                <a:latin typeface="Times New Roman"/>
                <a:ea typeface="Times New Roman"/>
                <a:cs typeface="Times New Roman"/>
                <a:sym typeface="Times New Roman"/>
              </a:rPr>
              <a:t>Business Intelligence </a:t>
            </a:r>
            <a:endParaRPr/>
          </a:p>
          <a:p>
            <a:pPr marL="342900" lvl="0" indent="-342900" algn="l" rtl="0">
              <a:spcBef>
                <a:spcPts val="0"/>
              </a:spcBef>
              <a:spcAft>
                <a:spcPts val="0"/>
              </a:spcAft>
              <a:buSzPts val="2400"/>
              <a:buFont typeface="Arial"/>
              <a:buChar char="•"/>
            </a:pPr>
            <a:r>
              <a:rPr lang="en-US">
                <a:latin typeface="Times New Roman"/>
                <a:ea typeface="Times New Roman"/>
                <a:cs typeface="Times New Roman"/>
                <a:sym typeface="Times New Roman"/>
              </a:rPr>
              <a:t>Data Science</a:t>
            </a:r>
            <a:endParaRPr/>
          </a:p>
          <a:p>
            <a:pPr marL="342900" lvl="0" indent="-342900" algn="l" rtl="0">
              <a:spcBef>
                <a:spcPts val="0"/>
              </a:spcBef>
              <a:spcAft>
                <a:spcPts val="0"/>
              </a:spcAft>
              <a:buSzPts val="2400"/>
              <a:buFont typeface="Arial"/>
              <a:buChar char="•"/>
            </a:pPr>
            <a:r>
              <a:rPr lang="en-US">
                <a:latin typeface="Times New Roman"/>
                <a:ea typeface="Times New Roman"/>
                <a:cs typeface="Times New Roman"/>
                <a:sym typeface="Times New Roman"/>
              </a:rPr>
              <a:t>Decision Science </a:t>
            </a:r>
            <a:endParaRPr/>
          </a:p>
          <a:p>
            <a:pPr marL="342900" lvl="0" indent="-342900" algn="l" rtl="0">
              <a:spcBef>
                <a:spcPts val="0"/>
              </a:spcBef>
              <a:spcAft>
                <a:spcPts val="0"/>
              </a:spcAft>
              <a:buClr>
                <a:schemeClr val="dk2"/>
              </a:buClr>
              <a:buSzPts val="24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0"/>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chemeClr val="dk1"/>
              </a:buClr>
              <a:buSzPts val="4400"/>
              <a:buFont typeface="Calibri"/>
              <a:buNone/>
            </a:pPr>
            <a:r>
              <a:rPr lang="en-US" u="sng"/>
              <a:t>Frequency Distribution</a:t>
            </a:r>
            <a:endParaRPr/>
          </a:p>
        </p:txBody>
      </p:sp>
      <p:sp>
        <p:nvSpPr>
          <p:cNvPr id="546" name="Google Shape;546;p60"/>
          <p:cNvSpPr txBox="1">
            <a:spLocks noGrp="1"/>
          </p:cNvSpPr>
          <p:nvPr>
            <p:ph type="body" idx="1"/>
          </p:nvPr>
        </p:nvSpPr>
        <p:spPr>
          <a:xfrm>
            <a:off x="457200" y="2000250"/>
            <a:ext cx="7772400" cy="4476750"/>
          </a:xfrm>
          <a:prstGeom prst="rect">
            <a:avLst/>
          </a:prstGeom>
          <a:noFill/>
          <a:ln>
            <a:noFill/>
          </a:ln>
        </p:spPr>
        <p:txBody>
          <a:bodyPr spcFirstLastPara="1" wrap="square" lIns="92075" tIns="46025" rIns="92075" bIns="46025" anchor="t" anchorCtr="0">
            <a:normAutofit/>
          </a:bodyPr>
          <a:lstStyle/>
          <a:p>
            <a:pPr marL="342900" lvl="0" indent="-342900" algn="l" rtl="0">
              <a:lnSpc>
                <a:spcPct val="80000"/>
              </a:lnSpc>
              <a:spcBef>
                <a:spcPts val="0"/>
              </a:spcBef>
              <a:spcAft>
                <a:spcPts val="0"/>
              </a:spcAft>
              <a:buClr>
                <a:schemeClr val="accent1"/>
              </a:buClr>
              <a:buSzPts val="3200"/>
              <a:buFont typeface="Noto Sans Symbols"/>
              <a:buNone/>
            </a:pPr>
            <a:r>
              <a:rPr lang="en-US" u="sng">
                <a:solidFill>
                  <a:schemeClr val="accent1"/>
                </a:solidFill>
              </a:rPr>
              <a:t>Class interval</a:t>
            </a:r>
            <a:r>
              <a:rPr lang="en-US">
                <a:solidFill>
                  <a:schemeClr val="accent1"/>
                </a:solidFill>
              </a:rPr>
              <a:t>:</a:t>
            </a:r>
            <a:r>
              <a:rPr lang="en-US">
                <a:solidFill>
                  <a:srgbClr val="4DB14B"/>
                </a:solidFill>
              </a:rPr>
              <a:t>  </a:t>
            </a:r>
            <a:r>
              <a:rPr lang="en-US"/>
              <a:t>The class interval is obtained by subtracting the lower limit of a class from the lower limit of the next class.</a:t>
            </a:r>
            <a:endParaRPr/>
          </a:p>
          <a:p>
            <a:pPr marL="342900" lvl="0" indent="-342900" algn="l" rtl="0">
              <a:lnSpc>
                <a:spcPct val="80000"/>
              </a:lnSpc>
              <a:spcBef>
                <a:spcPts val="200"/>
              </a:spcBef>
              <a:spcAft>
                <a:spcPts val="0"/>
              </a:spcAft>
              <a:buClr>
                <a:schemeClr val="dk1"/>
              </a:buClr>
              <a:buSzPts val="1000"/>
              <a:buFont typeface="Noto Sans Symbols"/>
              <a:buNone/>
            </a:pPr>
            <a:endParaRPr sz="1000"/>
          </a:p>
          <a:p>
            <a:pPr marL="342900" lvl="0" indent="-342900" algn="l" rtl="0">
              <a:lnSpc>
                <a:spcPct val="80000"/>
              </a:lnSpc>
              <a:spcBef>
                <a:spcPts val="640"/>
              </a:spcBef>
              <a:spcAft>
                <a:spcPts val="0"/>
              </a:spcAft>
              <a:buClr>
                <a:schemeClr val="accent1"/>
              </a:buClr>
              <a:buSzPts val="3200"/>
              <a:buFont typeface="Noto Sans Symbols"/>
              <a:buNone/>
            </a:pPr>
            <a:r>
              <a:rPr lang="en-US" u="sng">
                <a:solidFill>
                  <a:schemeClr val="accent1"/>
                </a:solidFill>
              </a:rPr>
              <a:t>Class frequency</a:t>
            </a:r>
            <a:r>
              <a:rPr lang="en-US">
                <a:solidFill>
                  <a:schemeClr val="accent1"/>
                </a:solidFill>
              </a:rPr>
              <a:t>:</a:t>
            </a:r>
            <a:r>
              <a:rPr lang="en-US"/>
              <a:t>  The number of observations in each class.</a:t>
            </a:r>
            <a:endParaRPr/>
          </a:p>
          <a:p>
            <a:pPr marL="342900" lvl="0" indent="-342900" algn="l" rtl="0">
              <a:lnSpc>
                <a:spcPct val="80000"/>
              </a:lnSpc>
              <a:spcBef>
                <a:spcPts val="220"/>
              </a:spcBef>
              <a:spcAft>
                <a:spcPts val="0"/>
              </a:spcAft>
              <a:buClr>
                <a:schemeClr val="dk1"/>
              </a:buClr>
              <a:buSzPts val="1100"/>
              <a:buFont typeface="Noto Sans Symbols"/>
              <a:buNone/>
            </a:pPr>
            <a:endParaRPr sz="1100"/>
          </a:p>
          <a:p>
            <a:pPr marL="342900" lvl="0" indent="-342900" algn="l" rtl="0">
              <a:lnSpc>
                <a:spcPct val="80000"/>
              </a:lnSpc>
              <a:spcBef>
                <a:spcPts val="640"/>
              </a:spcBef>
              <a:spcAft>
                <a:spcPts val="0"/>
              </a:spcAft>
              <a:buClr>
                <a:schemeClr val="accent1"/>
              </a:buClr>
              <a:buSzPts val="3200"/>
              <a:buFont typeface="Noto Sans Symbols"/>
              <a:buNone/>
            </a:pPr>
            <a:r>
              <a:rPr lang="en-US" u="sng">
                <a:solidFill>
                  <a:schemeClr val="accent1"/>
                </a:solidFill>
              </a:rPr>
              <a:t>Class midpoint</a:t>
            </a:r>
            <a:r>
              <a:rPr lang="en-US">
                <a:solidFill>
                  <a:schemeClr val="accent1"/>
                </a:solidFill>
              </a:rPr>
              <a:t>:</a:t>
            </a:r>
            <a:r>
              <a:rPr lang="en-US"/>
              <a:t> A point that divides a class into two equal parts.  This is the average of the upper and lower class limits. </a:t>
            </a:r>
            <a:endParaRPr/>
          </a:p>
          <a:p>
            <a:pPr marL="342900" lvl="0" indent="-342900" algn="l" rtl="0">
              <a:lnSpc>
                <a:spcPct val="80000"/>
              </a:lnSpc>
              <a:spcBef>
                <a:spcPts val="640"/>
              </a:spcBef>
              <a:spcAft>
                <a:spcPts val="0"/>
              </a:spcAft>
              <a:buClr>
                <a:schemeClr val="dk1"/>
              </a:buClr>
              <a:buSzPts val="3200"/>
              <a:buFont typeface="Noto Sans Symbols"/>
              <a:buNone/>
            </a:pPr>
            <a:endParaRPr/>
          </a:p>
        </p:txBody>
      </p:sp>
      <p:sp>
        <p:nvSpPr>
          <p:cNvPr id="547" name="Google Shape;547;p60"/>
          <p:cNvSpPr/>
          <p:nvPr/>
        </p:nvSpPr>
        <p:spPr>
          <a:xfrm>
            <a:off x="0" y="0"/>
            <a:ext cx="1841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b="1" i="1">
              <a:solidFill>
                <a:schemeClr val="lt1"/>
              </a:solidFill>
              <a:latin typeface="Book Antiqua"/>
              <a:ea typeface="Book Antiqua"/>
              <a:cs typeface="Book Antiqua"/>
              <a:sym typeface="Book Antiqua"/>
            </a:endParaRPr>
          </a:p>
        </p:txBody>
      </p:sp>
      <p:sp>
        <p:nvSpPr>
          <p:cNvPr id="548" name="Google Shape;548;p60"/>
          <p:cNvSpPr txBox="1"/>
          <p:nvPr/>
        </p:nvSpPr>
        <p:spPr>
          <a:xfrm>
            <a:off x="800100" y="3695700"/>
            <a:ext cx="71628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Frequency Table</a:t>
            </a:r>
            <a:endParaRPr/>
          </a:p>
        </p:txBody>
      </p:sp>
      <p:grpSp>
        <p:nvGrpSpPr>
          <p:cNvPr id="555" name="Google Shape;555;p61"/>
          <p:cNvGrpSpPr/>
          <p:nvPr/>
        </p:nvGrpSpPr>
        <p:grpSpPr>
          <a:xfrm>
            <a:off x="817563" y="2193925"/>
            <a:ext cx="7399337" cy="1208088"/>
            <a:chOff x="816864" y="2194560"/>
            <a:chExt cx="7400544" cy="1207008"/>
          </a:xfrm>
        </p:grpSpPr>
        <p:sp>
          <p:nvSpPr>
            <p:cNvPr id="556" name="Google Shape;556;p61"/>
            <p:cNvSpPr/>
            <p:nvPr/>
          </p:nvSpPr>
          <p:spPr>
            <a:xfrm>
              <a:off x="816864" y="2194560"/>
              <a:ext cx="7156029" cy="120700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557" name="Google Shape;557;p61"/>
            <p:cNvSpPr/>
            <p:nvPr/>
          </p:nvSpPr>
          <p:spPr>
            <a:xfrm>
              <a:off x="1139179" y="2300828"/>
              <a:ext cx="7078229" cy="1015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FREQUENCY TABLE A grouping of qualitative data into mutually exclusive classes showing the number of observations in each class.</a:t>
              </a:r>
              <a:endParaRPr/>
            </a:p>
          </p:txBody>
        </p:sp>
      </p:gr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Frequency Distribution Table</a:t>
            </a:r>
            <a:endParaRPr/>
          </a:p>
        </p:txBody>
      </p:sp>
      <p:graphicFrame>
        <p:nvGraphicFramePr>
          <p:cNvPr id="563" name="Google Shape;563;p62"/>
          <p:cNvGraphicFramePr/>
          <p:nvPr/>
        </p:nvGraphicFramePr>
        <p:xfrm>
          <a:off x="152400" y="1600200"/>
          <a:ext cx="8534400" cy="3337650"/>
        </p:xfrm>
        <a:graphic>
          <a:graphicData uri="http://schemas.openxmlformats.org/drawingml/2006/table">
            <a:tbl>
              <a:tblPr firstRow="1" bandRow="1">
                <a:noFill/>
                <a:tableStyleId>{AC2E960A-9AD3-4963-B363-FDF9946046D3}</a:tableStyleId>
              </a:tblPr>
              <a:tblGrid>
                <a:gridCol w="3318925">
                  <a:extLst>
                    <a:ext uri="{9D8B030D-6E8A-4147-A177-3AD203B41FA5}">
                      <a16:colId xmlns:a16="http://schemas.microsoft.com/office/drawing/2014/main" val="20000"/>
                    </a:ext>
                  </a:extLst>
                </a:gridCol>
                <a:gridCol w="52154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Class</a:t>
                      </a:r>
                      <a:endParaRPr/>
                    </a:p>
                  </a:txBody>
                  <a:tcPr marL="91450" marR="91450" marT="45725" marB="45725"/>
                </a:tc>
                <a:tc>
                  <a:txBody>
                    <a:bodyPr/>
                    <a:lstStyle/>
                    <a:p>
                      <a:pPr marL="0" marR="0" lvl="0" indent="0" algn="l" rtl="0">
                        <a:spcBef>
                          <a:spcPts val="0"/>
                        </a:spcBef>
                        <a:spcAft>
                          <a:spcPts val="0"/>
                        </a:spcAft>
                        <a:buNone/>
                      </a:pPr>
                      <a:r>
                        <a:rPr lang="en-US" sz="1800"/>
                        <a:t>Frequency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22-32</a:t>
                      </a:r>
                      <a:endParaRPr/>
                    </a:p>
                  </a:txBody>
                  <a:tcPr marL="91450" marR="91450" marT="45725" marB="45725"/>
                </a:tc>
                <a:tc>
                  <a:txBody>
                    <a:bodyPr/>
                    <a:lstStyle/>
                    <a:p>
                      <a:pPr marL="0" marR="0" lvl="0" indent="0" algn="l" rtl="0">
                        <a:spcBef>
                          <a:spcPts val="0"/>
                        </a:spcBef>
                        <a:spcAft>
                          <a:spcPts val="0"/>
                        </a:spcAft>
                        <a:buNone/>
                      </a:pPr>
                      <a:r>
                        <a:rPr lang="en-US" sz="1800"/>
                        <a:t>12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32-42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42-52</a:t>
                      </a:r>
                      <a:endParaRPr/>
                    </a:p>
                  </a:txBody>
                  <a:tcPr marL="91450" marR="91450" marT="45725" marB="45725"/>
                </a:tc>
                <a:tc>
                  <a:txBody>
                    <a:bodyPr/>
                    <a:lstStyle/>
                    <a:p>
                      <a:pPr marL="0" marR="0" lvl="0" indent="0" algn="l" rtl="0">
                        <a:spcBef>
                          <a:spcPts val="0"/>
                        </a:spcBef>
                        <a:spcAft>
                          <a:spcPts val="0"/>
                        </a:spcAft>
                        <a:buNone/>
                      </a:pPr>
                      <a:r>
                        <a:rPr lang="en-US" sz="1800"/>
                        <a:t>11</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52-62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62-72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72-82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82-92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Total</a:t>
                      </a:r>
                      <a:endParaRPr/>
                    </a:p>
                  </a:txBody>
                  <a:tcPr marL="91450" marR="91450" marT="45725" marB="45725"/>
                </a:tc>
                <a:tc>
                  <a:txBody>
                    <a:bodyPr/>
                    <a:lstStyle/>
                    <a:p>
                      <a:pPr marL="0" marR="0" lvl="0" indent="0" algn="l" rtl="0">
                        <a:spcBef>
                          <a:spcPts val="0"/>
                        </a:spcBef>
                        <a:spcAft>
                          <a:spcPts val="0"/>
                        </a:spcAft>
                        <a:buNone/>
                      </a:pPr>
                      <a:r>
                        <a:rPr lang="en-US" sz="1800"/>
                        <a:t>52</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Graphical Representation by</a:t>
            </a:r>
            <a:endParaRPr/>
          </a:p>
        </p:txBody>
      </p:sp>
      <p:sp>
        <p:nvSpPr>
          <p:cNvPr id="569" name="Google Shape;569;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Line Diagram</a:t>
            </a:r>
            <a:endParaRPr/>
          </a:p>
          <a:p>
            <a:pPr marL="342900" lvl="0" indent="-342900" algn="l" rtl="0">
              <a:spcBef>
                <a:spcPts val="640"/>
              </a:spcBef>
              <a:spcAft>
                <a:spcPts val="0"/>
              </a:spcAft>
              <a:buClr>
                <a:schemeClr val="dk1"/>
              </a:buClr>
              <a:buSzPts val="3200"/>
              <a:buChar char="•"/>
            </a:pPr>
            <a:r>
              <a:rPr lang="en-US"/>
              <a:t>Bar Diagram</a:t>
            </a:r>
            <a:endParaRPr/>
          </a:p>
          <a:p>
            <a:pPr marL="342900" lvl="0" indent="-342900" algn="l" rtl="0">
              <a:spcBef>
                <a:spcPts val="640"/>
              </a:spcBef>
              <a:spcAft>
                <a:spcPts val="0"/>
              </a:spcAft>
              <a:buClr>
                <a:schemeClr val="dk1"/>
              </a:buClr>
              <a:buSzPts val="3200"/>
              <a:buChar char="•"/>
            </a:pPr>
            <a:r>
              <a:rPr lang="en-US"/>
              <a:t>Pie Chart</a:t>
            </a:r>
            <a:endParaRPr/>
          </a:p>
          <a:p>
            <a:pPr marL="342900" lvl="0" indent="-342900" algn="l" rtl="0">
              <a:spcBef>
                <a:spcPts val="640"/>
              </a:spcBef>
              <a:spcAft>
                <a:spcPts val="0"/>
              </a:spcAft>
              <a:buClr>
                <a:schemeClr val="dk1"/>
              </a:buClr>
              <a:buSzPts val="3200"/>
              <a:buChar char="•"/>
            </a:pPr>
            <a:r>
              <a:rPr lang="en-US"/>
              <a:t>Histogram</a:t>
            </a:r>
            <a:endParaRPr/>
          </a:p>
          <a:p>
            <a:pPr marL="342900" lvl="0" indent="-342900" algn="l" rtl="0">
              <a:spcBef>
                <a:spcPts val="640"/>
              </a:spcBef>
              <a:spcAft>
                <a:spcPts val="0"/>
              </a:spcAft>
              <a:buClr>
                <a:schemeClr val="dk1"/>
              </a:buClr>
              <a:buSzPts val="3200"/>
              <a:buChar char="•"/>
            </a:pPr>
            <a:r>
              <a:rPr lang="en-US"/>
              <a:t>Frequency Polygon</a:t>
            </a:r>
            <a:endParaRPr/>
          </a:p>
          <a:p>
            <a:pPr marL="342900" lvl="0" indent="-342900" algn="l" rtl="0">
              <a:spcBef>
                <a:spcPts val="640"/>
              </a:spcBef>
              <a:spcAft>
                <a:spcPts val="0"/>
              </a:spcAft>
              <a:buClr>
                <a:schemeClr val="dk1"/>
              </a:buClr>
              <a:buSzPts val="3200"/>
              <a:buChar char="•"/>
            </a:pPr>
            <a:r>
              <a:rPr lang="en-US"/>
              <a:t>Cumulative Distribution Curve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Line Diagram</a:t>
            </a:r>
            <a:endParaRPr/>
          </a:p>
        </p:txBody>
      </p:sp>
      <p:sp>
        <p:nvSpPr>
          <p:cNvPr id="575" name="Google Shape;575;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a:t>It is the simplest of all diagrams. Line graphs are simple mathematical graphs that are drawn on the graph paper by plotting the data concerning one variable on the horizontal axis as x-axis and other on the vertical axis i.e y-axis.</a:t>
            </a:r>
            <a:endParaRPr/>
          </a:p>
          <a:p>
            <a:pPr marL="0" lvl="0" indent="0" algn="l" rtl="0">
              <a:spcBef>
                <a:spcPts val="440"/>
              </a:spcBef>
              <a:spcAft>
                <a:spcPts val="0"/>
              </a:spcAft>
              <a:buClr>
                <a:schemeClr val="dk1"/>
              </a:buClr>
              <a:buSzPts val="2200"/>
              <a:buNone/>
            </a:pPr>
            <a:r>
              <a:rPr lang="en-US" sz="2200"/>
              <a:t>Q1. The following data show the number of child birth to 100 families in a hospital in one year . Draw a line diagram:</a:t>
            </a:r>
            <a:endParaRPr/>
          </a:p>
          <a:p>
            <a:pPr marL="0" lvl="0" indent="0" algn="l" rtl="0">
              <a:spcBef>
                <a:spcPts val="640"/>
              </a:spcBef>
              <a:spcAft>
                <a:spcPts val="0"/>
              </a:spcAft>
              <a:buClr>
                <a:schemeClr val="dk1"/>
              </a:buClr>
              <a:buSzPts val="3200"/>
              <a:buNone/>
            </a:pPr>
            <a:endParaRPr/>
          </a:p>
        </p:txBody>
      </p:sp>
      <p:graphicFrame>
        <p:nvGraphicFramePr>
          <p:cNvPr id="576" name="Google Shape;576;p64"/>
          <p:cNvGraphicFramePr/>
          <p:nvPr/>
        </p:nvGraphicFramePr>
        <p:xfrm>
          <a:off x="533400" y="4114800"/>
          <a:ext cx="6789400" cy="1280180"/>
        </p:xfrm>
        <a:graphic>
          <a:graphicData uri="http://schemas.openxmlformats.org/drawingml/2006/table">
            <a:tbl>
              <a:tblPr firstRow="1" bandRow="1">
                <a:noFill/>
                <a:tableStyleId>{AC2E960A-9AD3-4963-B363-FDF9946046D3}</a:tableStyleId>
              </a:tblPr>
              <a:tblGrid>
                <a:gridCol w="1143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86750">
                  <a:extLst>
                    <a:ext uri="{9D8B030D-6E8A-4147-A177-3AD203B41FA5}">
                      <a16:colId xmlns:a16="http://schemas.microsoft.com/office/drawing/2014/main" val="20002"/>
                    </a:ext>
                  </a:extLst>
                </a:gridCol>
                <a:gridCol w="754375">
                  <a:extLst>
                    <a:ext uri="{9D8B030D-6E8A-4147-A177-3AD203B41FA5}">
                      <a16:colId xmlns:a16="http://schemas.microsoft.com/office/drawing/2014/main" val="20003"/>
                    </a:ext>
                  </a:extLst>
                </a:gridCol>
                <a:gridCol w="754375">
                  <a:extLst>
                    <a:ext uri="{9D8B030D-6E8A-4147-A177-3AD203B41FA5}">
                      <a16:colId xmlns:a16="http://schemas.microsoft.com/office/drawing/2014/main" val="20004"/>
                    </a:ext>
                  </a:extLst>
                </a:gridCol>
                <a:gridCol w="754375">
                  <a:extLst>
                    <a:ext uri="{9D8B030D-6E8A-4147-A177-3AD203B41FA5}">
                      <a16:colId xmlns:a16="http://schemas.microsoft.com/office/drawing/2014/main" val="20005"/>
                    </a:ext>
                  </a:extLst>
                </a:gridCol>
                <a:gridCol w="754375">
                  <a:extLst>
                    <a:ext uri="{9D8B030D-6E8A-4147-A177-3AD203B41FA5}">
                      <a16:colId xmlns:a16="http://schemas.microsoft.com/office/drawing/2014/main" val="20006"/>
                    </a:ext>
                  </a:extLst>
                </a:gridCol>
                <a:gridCol w="754375">
                  <a:extLst>
                    <a:ext uri="{9D8B030D-6E8A-4147-A177-3AD203B41FA5}">
                      <a16:colId xmlns:a16="http://schemas.microsoft.com/office/drawing/2014/main" val="20007"/>
                    </a:ext>
                  </a:extLst>
                </a:gridCol>
                <a:gridCol w="754375">
                  <a:extLst>
                    <a:ext uri="{9D8B030D-6E8A-4147-A177-3AD203B41FA5}">
                      <a16:colId xmlns:a16="http://schemas.microsoft.com/office/drawing/2014/main" val="20008"/>
                    </a:ext>
                  </a:extLst>
                </a:gridCol>
              </a:tblGrid>
              <a:tr h="370850">
                <a:tc>
                  <a:txBody>
                    <a:bodyPr/>
                    <a:lstStyle/>
                    <a:p>
                      <a:pPr marL="0" marR="0" lvl="0" indent="0" algn="l" rtl="0">
                        <a:spcBef>
                          <a:spcPts val="0"/>
                        </a:spcBef>
                        <a:spcAft>
                          <a:spcPts val="0"/>
                        </a:spcAft>
                        <a:buNone/>
                      </a:pPr>
                      <a:r>
                        <a:rPr lang="en-US" sz="1800"/>
                        <a:t>No. of children</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No. of Families</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18</a:t>
                      </a:r>
                      <a:endParaRPr/>
                    </a:p>
                  </a:txBody>
                  <a:tcPr marL="91450" marR="91450" marT="45725" marB="45725"/>
                </a:tc>
                <a:tc>
                  <a:txBody>
                    <a:bodyPr/>
                    <a:lstStyle/>
                    <a:p>
                      <a:pPr marL="0" marR="0" lvl="0" indent="0" algn="l" rtl="0">
                        <a:spcBef>
                          <a:spcPts val="0"/>
                        </a:spcBef>
                        <a:spcAft>
                          <a:spcPts val="0"/>
                        </a:spcAft>
                        <a:buNone/>
                      </a:pPr>
                      <a:r>
                        <a:rPr lang="en-US" sz="1800"/>
                        <a:t>15</a:t>
                      </a:r>
                      <a:endParaRPr/>
                    </a:p>
                  </a:txBody>
                  <a:tcPr marL="91450" marR="91450" marT="45725" marB="45725"/>
                </a:tc>
                <a:tc>
                  <a:txBody>
                    <a:bodyPr/>
                    <a:lstStyle/>
                    <a:p>
                      <a:pPr marL="0" marR="0" lvl="0" indent="0" algn="l" rtl="0">
                        <a:spcBef>
                          <a:spcPts val="0"/>
                        </a:spcBef>
                        <a:spcAft>
                          <a:spcPts val="0"/>
                        </a:spcAft>
                        <a:buNone/>
                      </a:pPr>
                      <a:r>
                        <a:rPr lang="en-US" sz="1800"/>
                        <a:t>10</a:t>
                      </a:r>
                      <a:endParaRPr/>
                    </a:p>
                  </a:txBody>
                  <a:tcPr marL="91450" marR="91450" marT="45725" marB="45725"/>
                </a:tc>
                <a:tc>
                  <a:txBody>
                    <a:bodyPr/>
                    <a:lstStyle/>
                    <a:p>
                      <a:pPr marL="0" marR="0" lvl="0" indent="0" algn="l" rtl="0">
                        <a:spcBef>
                          <a:spcPts val="0"/>
                        </a:spcBef>
                        <a:spcAft>
                          <a:spcPts val="0"/>
                        </a:spcAft>
                        <a:buNone/>
                      </a:pPr>
                      <a:r>
                        <a:rPr lang="en-US" sz="1800"/>
                        <a:t>13</a:t>
                      </a:r>
                      <a:endParaRPr/>
                    </a:p>
                  </a:txBody>
                  <a:tcPr marL="91450" marR="91450" marT="45725" marB="45725"/>
                </a:tc>
                <a:tc>
                  <a:txBody>
                    <a:bodyPr/>
                    <a:lstStyle/>
                    <a:p>
                      <a:pPr marL="0" marR="0" lvl="0" indent="0" algn="l" rtl="0">
                        <a:spcBef>
                          <a:spcPts val="0"/>
                        </a:spcBef>
                        <a:spcAft>
                          <a:spcPts val="0"/>
                        </a:spcAft>
                        <a:buNone/>
                      </a:pPr>
                      <a:r>
                        <a:rPr lang="en-US" sz="1800"/>
                        <a:t>22</a:t>
                      </a:r>
                      <a:endParaRPr/>
                    </a:p>
                  </a:txBody>
                  <a:tcPr marL="91450" marR="91450" marT="45725" marB="45725"/>
                </a:tc>
                <a:tc>
                  <a:txBody>
                    <a:bodyPr/>
                    <a:lstStyle/>
                    <a:p>
                      <a:pPr marL="0" marR="0" lvl="0" indent="0" algn="l" rtl="0">
                        <a:spcBef>
                          <a:spcPts val="0"/>
                        </a:spcBef>
                        <a:spcAft>
                          <a:spcPts val="0"/>
                        </a:spcAft>
                        <a:buNone/>
                      </a:pPr>
                      <a:r>
                        <a:rPr lang="en-US" sz="1800"/>
                        <a:t>9</a:t>
                      </a:r>
                      <a:endParaRPr/>
                    </a:p>
                  </a:txBody>
                  <a:tcPr marL="91450" marR="91450" marT="45725" marB="45725"/>
                </a:tc>
                <a:tc>
                  <a:txBody>
                    <a:bodyPr/>
                    <a:lstStyle/>
                    <a:p>
                      <a:pPr marL="0" marR="0" lvl="0" indent="0" algn="l" rtl="0">
                        <a:spcBef>
                          <a:spcPts val="0"/>
                        </a:spcBef>
                        <a:spcAft>
                          <a:spcPts val="0"/>
                        </a:spcAft>
                        <a:buNone/>
                      </a:pPr>
                      <a:r>
                        <a:rPr lang="en-US" sz="1800"/>
                        <a:t>11</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Bar Charts</a:t>
            </a:r>
            <a:endParaRPr/>
          </a:p>
        </p:txBody>
      </p:sp>
      <p:grpSp>
        <p:nvGrpSpPr>
          <p:cNvPr id="583" name="Google Shape;583;p65"/>
          <p:cNvGrpSpPr/>
          <p:nvPr/>
        </p:nvGrpSpPr>
        <p:grpSpPr>
          <a:xfrm>
            <a:off x="381001" y="1987550"/>
            <a:ext cx="7958138" cy="1898650"/>
            <a:chOff x="816864" y="2194560"/>
            <a:chExt cx="7400544" cy="1207008"/>
          </a:xfrm>
        </p:grpSpPr>
        <p:sp>
          <p:nvSpPr>
            <p:cNvPr id="584" name="Google Shape;584;p65"/>
            <p:cNvSpPr/>
            <p:nvPr/>
          </p:nvSpPr>
          <p:spPr>
            <a:xfrm>
              <a:off x="816864" y="2194560"/>
              <a:ext cx="7156082" cy="120700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585" name="Google Shape;585;p65"/>
            <p:cNvSpPr/>
            <p:nvPr/>
          </p:nvSpPr>
          <p:spPr>
            <a:xfrm>
              <a:off x="1140697" y="2300968"/>
              <a:ext cx="7076711" cy="9227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BAR CHART A graph in which the classes are reported on the horizontal axis  and the class frequencies on the vertical axis. The class frequencies are proportional to the heights of the bars.</a:t>
              </a:r>
              <a:endParaRPr/>
            </a:p>
          </p:txBody>
        </p:sp>
      </p:gr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Simple Bar Diagram</a:t>
            </a:r>
            <a:endParaRPr/>
          </a:p>
        </p:txBody>
      </p:sp>
      <p:sp>
        <p:nvSpPr>
          <p:cNvPr id="591" name="Google Shape;591;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Draw a bar diagram of the procurement of rice (in tons) in an Indian state.</a:t>
            </a:r>
            <a:endParaRPr/>
          </a:p>
          <a:p>
            <a:pPr marL="0" lvl="0" indent="0" algn="l" rtl="0">
              <a:spcBef>
                <a:spcPts val="640"/>
              </a:spcBef>
              <a:spcAft>
                <a:spcPts val="0"/>
              </a:spcAft>
              <a:buClr>
                <a:schemeClr val="dk1"/>
              </a:buClr>
              <a:buSzPts val="3200"/>
              <a:buNone/>
            </a:pPr>
            <a:endParaRPr/>
          </a:p>
        </p:txBody>
      </p:sp>
      <p:graphicFrame>
        <p:nvGraphicFramePr>
          <p:cNvPr id="592" name="Google Shape;592;p66"/>
          <p:cNvGraphicFramePr/>
          <p:nvPr/>
        </p:nvGraphicFramePr>
        <p:xfrm>
          <a:off x="609600" y="2971800"/>
          <a:ext cx="7239050" cy="1010940"/>
        </p:xfrm>
        <a:graphic>
          <a:graphicData uri="http://schemas.openxmlformats.org/drawingml/2006/table">
            <a:tbl>
              <a:tblPr firstRow="1" bandRow="1">
                <a:noFill/>
                <a:tableStyleId>{AC2E960A-9AD3-4963-B363-FDF9946046D3}</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r>
                        <a:rPr lang="en-US" sz="1800"/>
                        <a:t>Year </a:t>
                      </a:r>
                      <a:endParaRPr/>
                    </a:p>
                  </a:txBody>
                  <a:tcPr marL="91450" marR="91450" marT="45725" marB="45725"/>
                </a:tc>
                <a:tc>
                  <a:txBody>
                    <a:bodyPr/>
                    <a:lstStyle/>
                    <a:p>
                      <a:pPr marL="0" marR="0" lvl="0" indent="0" algn="l" rtl="0">
                        <a:spcBef>
                          <a:spcPts val="0"/>
                        </a:spcBef>
                        <a:spcAft>
                          <a:spcPts val="0"/>
                        </a:spcAft>
                        <a:buNone/>
                      </a:pPr>
                      <a:r>
                        <a:rPr lang="en-US" sz="1800"/>
                        <a:t>2010</a:t>
                      </a:r>
                      <a:endParaRPr/>
                    </a:p>
                  </a:txBody>
                  <a:tcPr marL="91450" marR="91450" marT="45725" marB="45725"/>
                </a:tc>
                <a:tc>
                  <a:txBody>
                    <a:bodyPr/>
                    <a:lstStyle/>
                    <a:p>
                      <a:pPr marL="0" marR="0" lvl="0" indent="0" algn="l" rtl="0">
                        <a:spcBef>
                          <a:spcPts val="0"/>
                        </a:spcBef>
                        <a:spcAft>
                          <a:spcPts val="0"/>
                        </a:spcAft>
                        <a:buNone/>
                      </a:pPr>
                      <a:r>
                        <a:rPr lang="en-US" sz="1800"/>
                        <a:t>2011</a:t>
                      </a:r>
                      <a:endParaRPr/>
                    </a:p>
                  </a:txBody>
                  <a:tcPr marL="91450" marR="91450" marT="45725" marB="45725"/>
                </a:tc>
                <a:tc>
                  <a:txBody>
                    <a:bodyPr/>
                    <a:lstStyle/>
                    <a:p>
                      <a:pPr marL="0" marR="0" lvl="0" indent="0" algn="l" rtl="0">
                        <a:spcBef>
                          <a:spcPts val="0"/>
                        </a:spcBef>
                        <a:spcAft>
                          <a:spcPts val="0"/>
                        </a:spcAft>
                        <a:buNone/>
                      </a:pPr>
                      <a:r>
                        <a:rPr lang="en-US" sz="1800"/>
                        <a:t>2012</a:t>
                      </a:r>
                      <a:endParaRPr/>
                    </a:p>
                  </a:txBody>
                  <a:tcPr marL="91450" marR="91450" marT="45725" marB="45725"/>
                </a:tc>
                <a:tc>
                  <a:txBody>
                    <a:bodyPr/>
                    <a:lstStyle/>
                    <a:p>
                      <a:pPr marL="0" marR="0" lvl="0" indent="0" algn="l" rtl="0">
                        <a:spcBef>
                          <a:spcPts val="0"/>
                        </a:spcBef>
                        <a:spcAft>
                          <a:spcPts val="0"/>
                        </a:spcAft>
                        <a:buNone/>
                      </a:pPr>
                      <a:r>
                        <a:rPr lang="en-US" sz="1800"/>
                        <a:t>2013</a:t>
                      </a:r>
                      <a:endParaRPr/>
                    </a:p>
                  </a:txBody>
                  <a:tcPr marL="91450" marR="91450" marT="45725" marB="45725"/>
                </a:tc>
                <a:tc>
                  <a:txBody>
                    <a:bodyPr/>
                    <a:lstStyle/>
                    <a:p>
                      <a:pPr marL="0" marR="0" lvl="0" indent="0" algn="l" rtl="0">
                        <a:spcBef>
                          <a:spcPts val="0"/>
                        </a:spcBef>
                        <a:spcAft>
                          <a:spcPts val="0"/>
                        </a:spcAft>
                        <a:buNone/>
                      </a:pPr>
                      <a:r>
                        <a:rPr lang="en-US" sz="1800"/>
                        <a:t>2014</a:t>
                      </a:r>
                      <a:endParaRPr/>
                    </a:p>
                  </a:txBody>
                  <a:tcPr marL="91450" marR="91450" marT="45725" marB="45725"/>
                </a:tc>
                <a:tc>
                  <a:txBody>
                    <a:bodyPr/>
                    <a:lstStyle/>
                    <a:p>
                      <a:pPr marL="0" marR="0" lvl="0" indent="0" algn="l" rtl="0">
                        <a:spcBef>
                          <a:spcPts val="0"/>
                        </a:spcBef>
                        <a:spcAft>
                          <a:spcPts val="0"/>
                        </a:spcAft>
                        <a:buNone/>
                      </a:pPr>
                      <a:r>
                        <a:rPr lang="en-US" sz="1800"/>
                        <a:t>2015</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Rice in tons</a:t>
                      </a:r>
                      <a:endParaRPr/>
                    </a:p>
                  </a:txBody>
                  <a:tcPr marL="91450" marR="91450" marT="45725" marB="45725"/>
                </a:tc>
                <a:tc>
                  <a:txBody>
                    <a:bodyPr/>
                    <a:lstStyle/>
                    <a:p>
                      <a:pPr marL="0" marR="0" lvl="0" indent="0" algn="l" rtl="0">
                        <a:spcBef>
                          <a:spcPts val="0"/>
                        </a:spcBef>
                        <a:spcAft>
                          <a:spcPts val="0"/>
                        </a:spcAft>
                        <a:buNone/>
                      </a:pPr>
                      <a:r>
                        <a:rPr lang="en-US" sz="1800"/>
                        <a:t>4500</a:t>
                      </a:r>
                      <a:endParaRPr/>
                    </a:p>
                  </a:txBody>
                  <a:tcPr marL="91450" marR="91450" marT="45725" marB="45725"/>
                </a:tc>
                <a:tc>
                  <a:txBody>
                    <a:bodyPr/>
                    <a:lstStyle/>
                    <a:p>
                      <a:pPr marL="0" marR="0" lvl="0" indent="0" algn="l" rtl="0">
                        <a:spcBef>
                          <a:spcPts val="0"/>
                        </a:spcBef>
                        <a:spcAft>
                          <a:spcPts val="0"/>
                        </a:spcAft>
                        <a:buNone/>
                      </a:pPr>
                      <a:r>
                        <a:rPr lang="en-US" sz="1800"/>
                        <a:t>5700</a:t>
                      </a:r>
                      <a:endParaRPr/>
                    </a:p>
                  </a:txBody>
                  <a:tcPr marL="91450" marR="91450" marT="45725" marB="45725"/>
                </a:tc>
                <a:tc>
                  <a:txBody>
                    <a:bodyPr/>
                    <a:lstStyle/>
                    <a:p>
                      <a:pPr marL="0" marR="0" lvl="0" indent="0" algn="l" rtl="0">
                        <a:spcBef>
                          <a:spcPts val="0"/>
                        </a:spcBef>
                        <a:spcAft>
                          <a:spcPts val="0"/>
                        </a:spcAft>
                        <a:buNone/>
                      </a:pPr>
                      <a:r>
                        <a:rPr lang="en-US" sz="1800"/>
                        <a:t>6100</a:t>
                      </a:r>
                      <a:endParaRPr/>
                    </a:p>
                  </a:txBody>
                  <a:tcPr marL="91450" marR="91450" marT="45725" marB="45725"/>
                </a:tc>
                <a:tc>
                  <a:txBody>
                    <a:bodyPr/>
                    <a:lstStyle/>
                    <a:p>
                      <a:pPr marL="0" marR="0" lvl="0" indent="0" algn="l" rtl="0">
                        <a:spcBef>
                          <a:spcPts val="0"/>
                        </a:spcBef>
                        <a:spcAft>
                          <a:spcPts val="0"/>
                        </a:spcAft>
                        <a:buNone/>
                      </a:pPr>
                      <a:r>
                        <a:rPr lang="en-US" sz="1800"/>
                        <a:t>6500</a:t>
                      </a:r>
                      <a:endParaRPr/>
                    </a:p>
                  </a:txBody>
                  <a:tcPr marL="91450" marR="91450" marT="45725" marB="45725"/>
                </a:tc>
                <a:tc>
                  <a:txBody>
                    <a:bodyPr/>
                    <a:lstStyle/>
                    <a:p>
                      <a:pPr marL="0" marR="0" lvl="0" indent="0" algn="l" rtl="0">
                        <a:spcBef>
                          <a:spcPts val="0"/>
                        </a:spcBef>
                        <a:spcAft>
                          <a:spcPts val="0"/>
                        </a:spcAft>
                        <a:buNone/>
                      </a:pPr>
                      <a:r>
                        <a:rPr lang="en-US" sz="1800"/>
                        <a:t>4300</a:t>
                      </a:r>
                      <a:endParaRPr/>
                    </a:p>
                  </a:txBody>
                  <a:tcPr marL="91450" marR="91450" marT="45725" marB="45725"/>
                </a:tc>
                <a:tc>
                  <a:txBody>
                    <a:bodyPr/>
                    <a:lstStyle/>
                    <a:p>
                      <a:pPr marL="0" marR="0" lvl="0" indent="0" algn="l" rtl="0">
                        <a:spcBef>
                          <a:spcPts val="0"/>
                        </a:spcBef>
                        <a:spcAft>
                          <a:spcPts val="0"/>
                        </a:spcAft>
                        <a:buNone/>
                      </a:pPr>
                      <a:r>
                        <a:rPr lang="en-US" sz="1800"/>
                        <a:t>7800</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Multiple or Grouped Bar Diagram</a:t>
            </a:r>
            <a:endParaRPr/>
          </a:p>
        </p:txBody>
      </p:sp>
      <p:sp>
        <p:nvSpPr>
          <p:cNvPr id="598" name="Google Shape;598;p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Represent the following data by a suitable diagram showing the difference between proceeds and costs. Proceeds and costs of a firm in thousand rupees.</a:t>
            </a:r>
            <a:endParaRPr/>
          </a:p>
          <a:p>
            <a:pPr marL="0" lvl="0" indent="0" algn="l" rtl="0">
              <a:spcBef>
                <a:spcPts val="640"/>
              </a:spcBef>
              <a:spcAft>
                <a:spcPts val="0"/>
              </a:spcAft>
              <a:buClr>
                <a:schemeClr val="dk1"/>
              </a:buClr>
              <a:buSzPts val="3200"/>
              <a:buNone/>
            </a:pPr>
            <a:endParaRPr/>
          </a:p>
        </p:txBody>
      </p:sp>
      <p:graphicFrame>
        <p:nvGraphicFramePr>
          <p:cNvPr id="599" name="Google Shape;599;p67"/>
          <p:cNvGraphicFramePr/>
          <p:nvPr/>
        </p:nvGraphicFramePr>
        <p:xfrm>
          <a:off x="609600" y="3733800"/>
          <a:ext cx="8001000" cy="2595950"/>
        </p:xfrm>
        <a:graphic>
          <a:graphicData uri="http://schemas.openxmlformats.org/drawingml/2006/table">
            <a:tbl>
              <a:tblPr firstRow="1" bandRow="1">
                <a:noFill/>
                <a:tableStyleId>{AC2E960A-9AD3-4963-B363-FDF9946046D3}</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Year</a:t>
                      </a:r>
                      <a:endParaRPr/>
                    </a:p>
                  </a:txBody>
                  <a:tcPr marL="91450" marR="91450" marT="45725" marB="45725"/>
                </a:tc>
                <a:tc>
                  <a:txBody>
                    <a:bodyPr/>
                    <a:lstStyle/>
                    <a:p>
                      <a:pPr marL="0" marR="0" lvl="0" indent="0" algn="l" rtl="0">
                        <a:spcBef>
                          <a:spcPts val="0"/>
                        </a:spcBef>
                        <a:spcAft>
                          <a:spcPts val="0"/>
                        </a:spcAft>
                        <a:buNone/>
                      </a:pPr>
                      <a:r>
                        <a:rPr lang="en-US" sz="1800"/>
                        <a:t>Total proceeds</a:t>
                      </a:r>
                      <a:endParaRPr/>
                    </a:p>
                  </a:txBody>
                  <a:tcPr marL="91450" marR="91450" marT="45725" marB="45725"/>
                </a:tc>
                <a:tc>
                  <a:txBody>
                    <a:bodyPr/>
                    <a:lstStyle/>
                    <a:p>
                      <a:pPr marL="0" marR="0" lvl="0" indent="0" algn="l" rtl="0">
                        <a:spcBef>
                          <a:spcPts val="0"/>
                        </a:spcBef>
                        <a:spcAft>
                          <a:spcPts val="0"/>
                        </a:spcAft>
                        <a:buNone/>
                      </a:pPr>
                      <a:r>
                        <a:rPr lang="en-US" sz="1800"/>
                        <a:t>Total Costs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2011</a:t>
                      </a:r>
                      <a:endParaRPr/>
                    </a:p>
                  </a:txBody>
                  <a:tcPr marL="91450" marR="91450" marT="45725" marB="45725"/>
                </a:tc>
                <a:tc>
                  <a:txBody>
                    <a:bodyPr/>
                    <a:lstStyle/>
                    <a:p>
                      <a:pPr marL="0" marR="0" lvl="0" indent="0" algn="l" rtl="0">
                        <a:spcBef>
                          <a:spcPts val="0"/>
                        </a:spcBef>
                        <a:spcAft>
                          <a:spcPts val="0"/>
                        </a:spcAft>
                        <a:buNone/>
                      </a:pPr>
                      <a:r>
                        <a:rPr lang="en-US" sz="1800"/>
                        <a:t>22.0</a:t>
                      </a:r>
                      <a:endParaRPr/>
                    </a:p>
                  </a:txBody>
                  <a:tcPr marL="91450" marR="91450" marT="45725" marB="45725"/>
                </a:tc>
                <a:tc>
                  <a:txBody>
                    <a:bodyPr/>
                    <a:lstStyle/>
                    <a:p>
                      <a:pPr marL="0" marR="0" lvl="0" indent="0" algn="l" rtl="0">
                        <a:spcBef>
                          <a:spcPts val="0"/>
                        </a:spcBef>
                        <a:spcAft>
                          <a:spcPts val="0"/>
                        </a:spcAft>
                        <a:buNone/>
                      </a:pPr>
                      <a:r>
                        <a:rPr lang="en-US" sz="1800"/>
                        <a:t>19.5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2012</a:t>
                      </a:r>
                      <a:endParaRPr/>
                    </a:p>
                  </a:txBody>
                  <a:tcPr marL="91450" marR="91450" marT="45725" marB="45725"/>
                </a:tc>
                <a:tc>
                  <a:txBody>
                    <a:bodyPr/>
                    <a:lstStyle/>
                    <a:p>
                      <a:pPr marL="0" marR="0" lvl="0" indent="0" algn="l" rtl="0">
                        <a:spcBef>
                          <a:spcPts val="0"/>
                        </a:spcBef>
                        <a:spcAft>
                          <a:spcPts val="0"/>
                        </a:spcAft>
                        <a:buNone/>
                      </a:pPr>
                      <a:r>
                        <a:rPr lang="en-US" sz="1800"/>
                        <a:t>27.3</a:t>
                      </a:r>
                      <a:endParaRPr/>
                    </a:p>
                  </a:txBody>
                  <a:tcPr marL="91450" marR="91450" marT="45725" marB="45725"/>
                </a:tc>
                <a:tc>
                  <a:txBody>
                    <a:bodyPr/>
                    <a:lstStyle/>
                    <a:p>
                      <a:pPr marL="0" marR="0" lvl="0" indent="0" algn="l" rtl="0">
                        <a:spcBef>
                          <a:spcPts val="0"/>
                        </a:spcBef>
                        <a:spcAft>
                          <a:spcPts val="0"/>
                        </a:spcAft>
                        <a:buNone/>
                      </a:pPr>
                      <a:r>
                        <a:rPr lang="en-US" sz="1800"/>
                        <a:t>21.7</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2013</a:t>
                      </a:r>
                      <a:endParaRPr/>
                    </a:p>
                  </a:txBody>
                  <a:tcPr marL="91450" marR="91450" marT="45725" marB="45725"/>
                </a:tc>
                <a:tc>
                  <a:txBody>
                    <a:bodyPr/>
                    <a:lstStyle/>
                    <a:p>
                      <a:pPr marL="0" marR="0" lvl="0" indent="0" algn="l" rtl="0">
                        <a:spcBef>
                          <a:spcPts val="0"/>
                        </a:spcBef>
                        <a:spcAft>
                          <a:spcPts val="0"/>
                        </a:spcAft>
                        <a:buNone/>
                      </a:pPr>
                      <a:r>
                        <a:rPr lang="en-US" sz="1800"/>
                        <a:t>28.2</a:t>
                      </a:r>
                      <a:endParaRPr/>
                    </a:p>
                  </a:txBody>
                  <a:tcPr marL="91450" marR="91450" marT="45725" marB="45725"/>
                </a:tc>
                <a:tc>
                  <a:txBody>
                    <a:bodyPr/>
                    <a:lstStyle/>
                    <a:p>
                      <a:pPr marL="0" marR="0" lvl="0" indent="0" algn="l" rtl="0">
                        <a:spcBef>
                          <a:spcPts val="0"/>
                        </a:spcBef>
                        <a:spcAft>
                          <a:spcPts val="0"/>
                        </a:spcAft>
                        <a:buNone/>
                      </a:pPr>
                      <a:r>
                        <a:rPr lang="en-US" sz="1800"/>
                        <a:t>30.0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2014</a:t>
                      </a:r>
                      <a:endParaRPr/>
                    </a:p>
                  </a:txBody>
                  <a:tcPr marL="91450" marR="91450" marT="45725" marB="45725"/>
                </a:tc>
                <a:tc>
                  <a:txBody>
                    <a:bodyPr/>
                    <a:lstStyle/>
                    <a:p>
                      <a:pPr marL="0" marR="0" lvl="0" indent="0" algn="l" rtl="0">
                        <a:spcBef>
                          <a:spcPts val="0"/>
                        </a:spcBef>
                        <a:spcAft>
                          <a:spcPts val="0"/>
                        </a:spcAft>
                        <a:buNone/>
                      </a:pPr>
                      <a:r>
                        <a:rPr lang="en-US" sz="1800"/>
                        <a:t>30.3</a:t>
                      </a:r>
                      <a:endParaRPr/>
                    </a:p>
                  </a:txBody>
                  <a:tcPr marL="91450" marR="91450" marT="45725" marB="45725"/>
                </a:tc>
                <a:tc>
                  <a:txBody>
                    <a:bodyPr/>
                    <a:lstStyle/>
                    <a:p>
                      <a:pPr marL="0" marR="0" lvl="0" indent="0" algn="l" rtl="0">
                        <a:spcBef>
                          <a:spcPts val="0"/>
                        </a:spcBef>
                        <a:spcAft>
                          <a:spcPts val="0"/>
                        </a:spcAft>
                        <a:buNone/>
                      </a:pPr>
                      <a:r>
                        <a:rPr lang="en-US" sz="1800"/>
                        <a:t>25.6</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2015</a:t>
                      </a:r>
                      <a:endParaRPr/>
                    </a:p>
                  </a:txBody>
                  <a:tcPr marL="91450" marR="91450" marT="45725" marB="45725"/>
                </a:tc>
                <a:tc>
                  <a:txBody>
                    <a:bodyPr/>
                    <a:lstStyle/>
                    <a:p>
                      <a:pPr marL="0" marR="0" lvl="0" indent="0" algn="l" rtl="0">
                        <a:spcBef>
                          <a:spcPts val="0"/>
                        </a:spcBef>
                        <a:spcAft>
                          <a:spcPts val="0"/>
                        </a:spcAft>
                        <a:buNone/>
                      </a:pPr>
                      <a:r>
                        <a:rPr lang="en-US" sz="1800"/>
                        <a:t>32.7</a:t>
                      </a:r>
                      <a:endParaRPr/>
                    </a:p>
                  </a:txBody>
                  <a:tcPr marL="91450" marR="91450" marT="45725" marB="45725"/>
                </a:tc>
                <a:tc>
                  <a:txBody>
                    <a:bodyPr/>
                    <a:lstStyle/>
                    <a:p>
                      <a:pPr marL="0" marR="0" lvl="0" indent="0" algn="l" rtl="0">
                        <a:spcBef>
                          <a:spcPts val="0"/>
                        </a:spcBef>
                        <a:spcAft>
                          <a:spcPts val="0"/>
                        </a:spcAft>
                        <a:buNone/>
                      </a:pPr>
                      <a:r>
                        <a:rPr lang="en-US" sz="1800"/>
                        <a:t>26.1</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2016</a:t>
                      </a:r>
                      <a:endParaRPr/>
                    </a:p>
                  </a:txBody>
                  <a:tcPr marL="91450" marR="91450" marT="45725" marB="45725"/>
                </a:tc>
                <a:tc>
                  <a:txBody>
                    <a:bodyPr/>
                    <a:lstStyle/>
                    <a:p>
                      <a:pPr marL="0" marR="0" lvl="0" indent="0" algn="l" rtl="0">
                        <a:spcBef>
                          <a:spcPts val="0"/>
                        </a:spcBef>
                        <a:spcAft>
                          <a:spcPts val="0"/>
                        </a:spcAft>
                        <a:buNone/>
                      </a:pPr>
                      <a:r>
                        <a:rPr lang="en-US" sz="1800"/>
                        <a:t>33.3</a:t>
                      </a:r>
                      <a:endParaRPr/>
                    </a:p>
                  </a:txBody>
                  <a:tcPr marL="91450" marR="91450" marT="45725" marB="45725"/>
                </a:tc>
                <a:tc>
                  <a:txBody>
                    <a:bodyPr/>
                    <a:lstStyle/>
                    <a:p>
                      <a:pPr marL="0" marR="0" lvl="0" indent="0" algn="l" rtl="0">
                        <a:spcBef>
                          <a:spcPts val="0"/>
                        </a:spcBef>
                        <a:spcAft>
                          <a:spcPts val="0"/>
                        </a:spcAft>
                        <a:buNone/>
                      </a:pPr>
                      <a:r>
                        <a:rPr lang="en-US" sz="1800"/>
                        <a:t>34.2</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u="sng"/>
              <a:t>Sub-Divided or Component Bar Diagram</a:t>
            </a:r>
            <a:endParaRPr/>
          </a:p>
        </p:txBody>
      </p:sp>
      <p:sp>
        <p:nvSpPr>
          <p:cNvPr id="605" name="Google Shape;605;p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Represent the following data of the development expenditure in cr. of central government in India during 2011-12, 2012-13,2013-14 by bar diagram.</a:t>
            </a:r>
            <a:endParaRPr/>
          </a:p>
          <a:p>
            <a:pPr marL="0" lvl="0" indent="0" algn="l" rtl="0">
              <a:spcBef>
                <a:spcPts val="640"/>
              </a:spcBef>
              <a:spcAft>
                <a:spcPts val="0"/>
              </a:spcAft>
              <a:buClr>
                <a:schemeClr val="dk1"/>
              </a:buClr>
              <a:buSzPts val="3200"/>
              <a:buNone/>
            </a:pPr>
            <a:endParaRPr/>
          </a:p>
        </p:txBody>
      </p:sp>
      <p:graphicFrame>
        <p:nvGraphicFramePr>
          <p:cNvPr id="606" name="Google Shape;606;p68"/>
          <p:cNvGraphicFramePr/>
          <p:nvPr/>
        </p:nvGraphicFramePr>
        <p:xfrm>
          <a:off x="685800" y="3733800"/>
          <a:ext cx="7391375" cy="1752640"/>
        </p:xfrm>
        <a:graphic>
          <a:graphicData uri="http://schemas.openxmlformats.org/drawingml/2006/table">
            <a:tbl>
              <a:tblPr firstRow="1" bandRow="1">
                <a:noFill/>
                <a:tableStyleId>{AC2E960A-9AD3-4963-B363-FDF9946046D3}</a:tableStyleId>
              </a:tblPr>
              <a:tblGrid>
                <a:gridCol w="1478275">
                  <a:extLst>
                    <a:ext uri="{9D8B030D-6E8A-4147-A177-3AD203B41FA5}">
                      <a16:colId xmlns:a16="http://schemas.microsoft.com/office/drawing/2014/main" val="20000"/>
                    </a:ext>
                  </a:extLst>
                </a:gridCol>
                <a:gridCol w="1478275">
                  <a:extLst>
                    <a:ext uri="{9D8B030D-6E8A-4147-A177-3AD203B41FA5}">
                      <a16:colId xmlns:a16="http://schemas.microsoft.com/office/drawing/2014/main" val="20001"/>
                    </a:ext>
                  </a:extLst>
                </a:gridCol>
                <a:gridCol w="1478275">
                  <a:extLst>
                    <a:ext uri="{9D8B030D-6E8A-4147-A177-3AD203B41FA5}">
                      <a16:colId xmlns:a16="http://schemas.microsoft.com/office/drawing/2014/main" val="20002"/>
                    </a:ext>
                  </a:extLst>
                </a:gridCol>
                <a:gridCol w="1478275">
                  <a:extLst>
                    <a:ext uri="{9D8B030D-6E8A-4147-A177-3AD203B41FA5}">
                      <a16:colId xmlns:a16="http://schemas.microsoft.com/office/drawing/2014/main" val="20003"/>
                    </a:ext>
                  </a:extLst>
                </a:gridCol>
                <a:gridCol w="147827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Year</a:t>
                      </a:r>
                      <a:endParaRPr/>
                    </a:p>
                  </a:txBody>
                  <a:tcPr marL="91450" marR="91450" marT="45725" marB="45725"/>
                </a:tc>
                <a:tc>
                  <a:txBody>
                    <a:bodyPr/>
                    <a:lstStyle/>
                    <a:p>
                      <a:pPr marL="0" marR="0" lvl="0" indent="0" algn="l" rtl="0">
                        <a:spcBef>
                          <a:spcPts val="0"/>
                        </a:spcBef>
                        <a:spcAft>
                          <a:spcPts val="0"/>
                        </a:spcAft>
                        <a:buNone/>
                      </a:pPr>
                      <a:r>
                        <a:rPr lang="en-US" sz="1800"/>
                        <a:t>Loans and Advances</a:t>
                      </a:r>
                      <a:endParaRPr/>
                    </a:p>
                  </a:txBody>
                  <a:tcPr marL="91450" marR="91450" marT="45725" marB="45725"/>
                </a:tc>
                <a:tc>
                  <a:txBody>
                    <a:bodyPr/>
                    <a:lstStyle/>
                    <a:p>
                      <a:pPr marL="0" marR="0" lvl="0" indent="0" algn="l" rtl="0">
                        <a:spcBef>
                          <a:spcPts val="0"/>
                        </a:spcBef>
                        <a:spcAft>
                          <a:spcPts val="0"/>
                        </a:spcAft>
                        <a:buNone/>
                      </a:pPr>
                      <a:r>
                        <a:rPr lang="en-US" sz="1800"/>
                        <a:t>Capital</a:t>
                      </a:r>
                      <a:endParaRPr/>
                    </a:p>
                  </a:txBody>
                  <a:tcPr marL="91450" marR="91450" marT="45725" marB="45725"/>
                </a:tc>
                <a:tc>
                  <a:txBody>
                    <a:bodyPr/>
                    <a:lstStyle/>
                    <a:p>
                      <a:pPr marL="0" marR="0" lvl="0" indent="0" algn="l" rtl="0">
                        <a:spcBef>
                          <a:spcPts val="0"/>
                        </a:spcBef>
                        <a:spcAft>
                          <a:spcPts val="0"/>
                        </a:spcAft>
                        <a:buNone/>
                      </a:pPr>
                      <a:r>
                        <a:rPr lang="en-US" sz="1800"/>
                        <a:t>Revenue</a:t>
                      </a:r>
                      <a:endParaRPr/>
                    </a:p>
                  </a:txBody>
                  <a:tcPr marL="91450" marR="91450" marT="45725" marB="45725"/>
                </a:tc>
                <a:tc>
                  <a:txBody>
                    <a:bodyPr/>
                    <a:lstStyle/>
                    <a:p>
                      <a:pPr marL="0" marR="0" lvl="0" indent="0" algn="l" rtl="0">
                        <a:spcBef>
                          <a:spcPts val="0"/>
                        </a:spcBef>
                        <a:spcAft>
                          <a:spcPts val="0"/>
                        </a:spcAft>
                        <a:buNone/>
                      </a:pPr>
                      <a:r>
                        <a:rPr lang="en-US" sz="1800"/>
                        <a:t>Total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2011-12</a:t>
                      </a:r>
                      <a:endParaRPr/>
                    </a:p>
                  </a:txBody>
                  <a:tcPr marL="91450" marR="91450" marT="45725" marB="45725"/>
                </a:tc>
                <a:tc>
                  <a:txBody>
                    <a:bodyPr/>
                    <a:lstStyle/>
                    <a:p>
                      <a:pPr marL="0" marR="0" lvl="0" indent="0" algn="l" rtl="0">
                        <a:spcBef>
                          <a:spcPts val="0"/>
                        </a:spcBef>
                        <a:spcAft>
                          <a:spcPts val="0"/>
                        </a:spcAft>
                        <a:buNone/>
                      </a:pPr>
                      <a:r>
                        <a:rPr lang="en-US" sz="1800"/>
                        <a:t>8601</a:t>
                      </a:r>
                      <a:endParaRPr/>
                    </a:p>
                  </a:txBody>
                  <a:tcPr marL="91450" marR="91450" marT="45725" marB="45725"/>
                </a:tc>
                <a:tc>
                  <a:txBody>
                    <a:bodyPr/>
                    <a:lstStyle/>
                    <a:p>
                      <a:pPr marL="0" marR="0" lvl="0" indent="0" algn="l" rtl="0">
                        <a:spcBef>
                          <a:spcPts val="0"/>
                        </a:spcBef>
                        <a:spcAft>
                          <a:spcPts val="0"/>
                        </a:spcAft>
                        <a:buNone/>
                      </a:pPr>
                      <a:r>
                        <a:rPr lang="en-US" sz="1800"/>
                        <a:t>3787</a:t>
                      </a:r>
                      <a:endParaRPr/>
                    </a:p>
                  </a:txBody>
                  <a:tcPr marL="91450" marR="91450" marT="45725" marB="45725"/>
                </a:tc>
                <a:tc>
                  <a:txBody>
                    <a:bodyPr/>
                    <a:lstStyle/>
                    <a:p>
                      <a:pPr marL="0" marR="0" lvl="0" indent="0" algn="l" rtl="0">
                        <a:spcBef>
                          <a:spcPts val="0"/>
                        </a:spcBef>
                        <a:spcAft>
                          <a:spcPts val="0"/>
                        </a:spcAft>
                        <a:buNone/>
                      </a:pPr>
                      <a:r>
                        <a:rPr lang="en-US" sz="1800"/>
                        <a:t>3477</a:t>
                      </a:r>
                      <a:endParaRPr/>
                    </a:p>
                  </a:txBody>
                  <a:tcPr marL="91450" marR="91450" marT="45725" marB="45725"/>
                </a:tc>
                <a:tc>
                  <a:txBody>
                    <a:bodyPr/>
                    <a:lstStyle/>
                    <a:p>
                      <a:pPr marL="0" marR="0" lvl="0" indent="0" algn="l" rtl="0">
                        <a:spcBef>
                          <a:spcPts val="0"/>
                        </a:spcBef>
                        <a:spcAft>
                          <a:spcPts val="0"/>
                        </a:spcAft>
                        <a:buNone/>
                      </a:pPr>
                      <a:r>
                        <a:rPr lang="en-US" sz="1800"/>
                        <a:t>15865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2012-13</a:t>
                      </a:r>
                      <a:endParaRPr/>
                    </a:p>
                  </a:txBody>
                  <a:tcPr marL="91450" marR="91450" marT="45725" marB="45725"/>
                </a:tc>
                <a:tc>
                  <a:txBody>
                    <a:bodyPr/>
                    <a:lstStyle/>
                    <a:p>
                      <a:pPr marL="0" marR="0" lvl="0" indent="0" algn="l" rtl="0">
                        <a:spcBef>
                          <a:spcPts val="0"/>
                        </a:spcBef>
                        <a:spcAft>
                          <a:spcPts val="0"/>
                        </a:spcAft>
                        <a:buNone/>
                      </a:pPr>
                      <a:r>
                        <a:rPr lang="en-US" sz="1800"/>
                        <a:t>10335</a:t>
                      </a:r>
                      <a:endParaRPr/>
                    </a:p>
                  </a:txBody>
                  <a:tcPr marL="91450" marR="91450" marT="45725" marB="45725"/>
                </a:tc>
                <a:tc>
                  <a:txBody>
                    <a:bodyPr/>
                    <a:lstStyle/>
                    <a:p>
                      <a:pPr marL="0" marR="0" lvl="0" indent="0" algn="l" rtl="0">
                        <a:spcBef>
                          <a:spcPts val="0"/>
                        </a:spcBef>
                        <a:spcAft>
                          <a:spcPts val="0"/>
                        </a:spcAft>
                        <a:buNone/>
                      </a:pPr>
                      <a:r>
                        <a:rPr lang="en-US" sz="1800"/>
                        <a:t>4456</a:t>
                      </a:r>
                      <a:endParaRPr/>
                    </a:p>
                  </a:txBody>
                  <a:tcPr marL="91450" marR="91450" marT="45725" marB="45725"/>
                </a:tc>
                <a:tc>
                  <a:txBody>
                    <a:bodyPr/>
                    <a:lstStyle/>
                    <a:p>
                      <a:pPr marL="0" marR="0" lvl="0" indent="0" algn="l" rtl="0">
                        <a:spcBef>
                          <a:spcPts val="0"/>
                        </a:spcBef>
                        <a:spcAft>
                          <a:spcPts val="0"/>
                        </a:spcAft>
                        <a:buNone/>
                      </a:pPr>
                      <a:r>
                        <a:rPr lang="en-US" sz="1800"/>
                        <a:t>4036</a:t>
                      </a:r>
                      <a:endParaRPr/>
                    </a:p>
                  </a:txBody>
                  <a:tcPr marL="91450" marR="91450" marT="45725" marB="45725"/>
                </a:tc>
                <a:tc>
                  <a:txBody>
                    <a:bodyPr/>
                    <a:lstStyle/>
                    <a:p>
                      <a:pPr marL="0" marR="0" lvl="0" indent="0" algn="l" rtl="0">
                        <a:spcBef>
                          <a:spcPts val="0"/>
                        </a:spcBef>
                        <a:spcAft>
                          <a:spcPts val="0"/>
                        </a:spcAft>
                        <a:buNone/>
                      </a:pPr>
                      <a:r>
                        <a:rPr lang="en-US" sz="1800"/>
                        <a:t>18827</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2013-14</a:t>
                      </a:r>
                      <a:endParaRPr/>
                    </a:p>
                  </a:txBody>
                  <a:tcPr marL="91450" marR="91450" marT="45725" marB="45725"/>
                </a:tc>
                <a:tc>
                  <a:txBody>
                    <a:bodyPr/>
                    <a:lstStyle/>
                    <a:p>
                      <a:pPr marL="0" marR="0" lvl="0" indent="0" algn="l" rtl="0">
                        <a:spcBef>
                          <a:spcPts val="0"/>
                        </a:spcBef>
                        <a:spcAft>
                          <a:spcPts val="0"/>
                        </a:spcAft>
                        <a:buNone/>
                      </a:pPr>
                      <a:r>
                        <a:rPr lang="en-US" sz="1800"/>
                        <a:t>11549</a:t>
                      </a:r>
                      <a:endParaRPr/>
                    </a:p>
                  </a:txBody>
                  <a:tcPr marL="91450" marR="91450" marT="45725" marB="45725"/>
                </a:tc>
                <a:tc>
                  <a:txBody>
                    <a:bodyPr/>
                    <a:lstStyle/>
                    <a:p>
                      <a:pPr marL="0" marR="0" lvl="0" indent="0" algn="l" rtl="0">
                        <a:spcBef>
                          <a:spcPts val="0"/>
                        </a:spcBef>
                        <a:spcAft>
                          <a:spcPts val="0"/>
                        </a:spcAft>
                        <a:buNone/>
                      </a:pPr>
                      <a:r>
                        <a:rPr lang="en-US" sz="1800"/>
                        <a:t>4803</a:t>
                      </a:r>
                      <a:endParaRPr/>
                    </a:p>
                  </a:txBody>
                  <a:tcPr marL="91450" marR="91450" marT="45725" marB="45725"/>
                </a:tc>
                <a:tc>
                  <a:txBody>
                    <a:bodyPr/>
                    <a:lstStyle/>
                    <a:p>
                      <a:pPr marL="0" marR="0" lvl="0" indent="0" algn="l" rtl="0">
                        <a:spcBef>
                          <a:spcPts val="0"/>
                        </a:spcBef>
                        <a:spcAft>
                          <a:spcPts val="0"/>
                        </a:spcAft>
                        <a:buNone/>
                      </a:pPr>
                      <a:r>
                        <a:rPr lang="en-US" sz="1800"/>
                        <a:t>3709</a:t>
                      </a:r>
                      <a:endParaRPr/>
                    </a:p>
                  </a:txBody>
                  <a:tcPr marL="91450" marR="91450" marT="45725" marB="45725"/>
                </a:tc>
                <a:tc>
                  <a:txBody>
                    <a:bodyPr/>
                    <a:lstStyle/>
                    <a:p>
                      <a:pPr marL="0" marR="0" lvl="0" indent="0" algn="l" rtl="0">
                        <a:spcBef>
                          <a:spcPts val="0"/>
                        </a:spcBef>
                        <a:spcAft>
                          <a:spcPts val="0"/>
                        </a:spcAft>
                        <a:buNone/>
                      </a:pPr>
                      <a:r>
                        <a:rPr lang="en-US" sz="1800"/>
                        <a:t>20061</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title"/>
          </p:nvPr>
        </p:nvSpPr>
        <p:spPr>
          <a:xfrm>
            <a:off x="533400" y="457200"/>
            <a:ext cx="79248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u="sng"/>
              <a:t>Pie Charts</a:t>
            </a:r>
            <a:endParaRPr/>
          </a:p>
        </p:txBody>
      </p:sp>
      <p:grpSp>
        <p:nvGrpSpPr>
          <p:cNvPr id="613" name="Google Shape;613;p69"/>
          <p:cNvGrpSpPr/>
          <p:nvPr/>
        </p:nvGrpSpPr>
        <p:grpSpPr>
          <a:xfrm>
            <a:off x="938213" y="1971675"/>
            <a:ext cx="7205662" cy="1222375"/>
            <a:chOff x="938784" y="1971824"/>
            <a:chExt cx="7205472" cy="1222480"/>
          </a:xfrm>
        </p:grpSpPr>
        <p:sp>
          <p:nvSpPr>
            <p:cNvPr id="614" name="Google Shape;614;p69"/>
            <p:cNvSpPr/>
            <p:nvPr/>
          </p:nvSpPr>
          <p:spPr>
            <a:xfrm>
              <a:off x="938784" y="1987700"/>
              <a:ext cx="7156261" cy="1206604"/>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615" name="Google Shape;615;p69"/>
            <p:cNvSpPr/>
            <p:nvPr/>
          </p:nvSpPr>
          <p:spPr>
            <a:xfrm>
              <a:off x="1067368" y="1971824"/>
              <a:ext cx="7076888" cy="10160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PIE CHART A chart that shows the proportion or percent that each class </a:t>
              </a:r>
              <a:r>
                <a:rPr lang="en-US" sz="2000">
                  <a:solidFill>
                    <a:schemeClr val="dk1"/>
                  </a:solidFill>
                  <a:latin typeface="Calibri"/>
                  <a:ea typeface="Calibri"/>
                  <a:cs typeface="Calibri"/>
                  <a:sym typeface="Calibri"/>
                </a:rPr>
                <a:t>represents of the total number of frequencies.</a:t>
              </a:r>
              <a:endParaRPr/>
            </a:p>
          </p:txBody>
        </p:sp>
      </p:grpSp>
      <p:pic>
        <p:nvPicPr>
          <p:cNvPr id="616" name="Google Shape;616;p69"/>
          <p:cNvPicPr preferRelativeResize="0"/>
          <p:nvPr/>
        </p:nvPicPr>
        <p:blipFill rotWithShape="1">
          <a:blip r:embed="rId3">
            <a:alphaModFix/>
          </a:blip>
          <a:srcRect/>
          <a:stretch/>
        </p:blipFill>
        <p:spPr>
          <a:xfrm>
            <a:off x="1330325" y="4029075"/>
            <a:ext cx="3752850" cy="1847850"/>
          </a:xfrm>
          <a:prstGeom prst="rect">
            <a:avLst/>
          </a:prstGeom>
          <a:noFill/>
          <a:ln>
            <a:noFill/>
          </a:ln>
        </p:spPr>
      </p:pic>
      <p:pic>
        <p:nvPicPr>
          <p:cNvPr id="617" name="Google Shape;617;p69"/>
          <p:cNvPicPr preferRelativeResize="0"/>
          <p:nvPr/>
        </p:nvPicPr>
        <p:blipFill rotWithShape="1">
          <a:blip r:embed="rId4">
            <a:alphaModFix/>
          </a:blip>
          <a:srcRect/>
          <a:stretch/>
        </p:blipFill>
        <p:spPr>
          <a:xfrm>
            <a:off x="5105400" y="3200400"/>
            <a:ext cx="4038600" cy="3505200"/>
          </a:xfrm>
          <a:prstGeom prst="rect">
            <a:avLst/>
          </a:prstGeom>
          <a:noFill/>
          <a:ln>
            <a:noFill/>
          </a:ln>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Challenges..</a:t>
            </a:r>
            <a:endParaRPr/>
          </a:p>
        </p:txBody>
      </p:sp>
      <p:sp>
        <p:nvSpPr>
          <p:cNvPr id="164" name="Google Shape;164;p7"/>
          <p:cNvSpPr txBox="1">
            <a:spLocks noGrp="1"/>
          </p:cNvSpPr>
          <p:nvPr>
            <p:ph type="subTitle" idx="1"/>
          </p:nvPr>
        </p:nvSpPr>
        <p:spPr>
          <a:xfrm>
            <a:off x="990600" y="2133600"/>
            <a:ext cx="6477000" cy="289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SzPts val="2400"/>
              <a:buFont typeface="Arial"/>
              <a:buChar char="•"/>
            </a:pPr>
            <a:r>
              <a:rPr lang="en-US" sz="2400">
                <a:solidFill>
                  <a:srgbClr val="FF0000"/>
                </a:solidFill>
                <a:latin typeface="Times New Roman"/>
                <a:ea typeface="Times New Roman"/>
                <a:cs typeface="Times New Roman"/>
                <a:sym typeface="Times New Roman"/>
              </a:rPr>
              <a:t>Data often needs lots of cleaning!</a:t>
            </a:r>
            <a:endParaRPr/>
          </a:p>
          <a:p>
            <a:pPr marL="342900" lvl="0" indent="-342900" algn="l" rtl="0">
              <a:spcBef>
                <a:spcPts val="0"/>
              </a:spcBef>
              <a:spcAft>
                <a:spcPts val="0"/>
              </a:spcAft>
              <a:buSzPts val="2400"/>
              <a:buFont typeface="Arial"/>
              <a:buChar char="•"/>
            </a:pPr>
            <a:r>
              <a:rPr lang="en-US" sz="2400">
                <a:latin typeface="Times New Roman"/>
                <a:ea typeface="Times New Roman"/>
                <a:cs typeface="Times New Roman"/>
                <a:sym typeface="Times New Roman"/>
              </a:rPr>
              <a:t> This can be sometimes the most frustrating task.</a:t>
            </a:r>
            <a:endParaRPr/>
          </a:p>
          <a:p>
            <a:pPr marL="342900" lvl="0" indent="-342900" algn="l" rtl="0">
              <a:spcBef>
                <a:spcPts val="0"/>
              </a:spcBef>
              <a:spcAft>
                <a:spcPts val="0"/>
              </a:spcAft>
              <a:buSzPts val="2400"/>
              <a:buFont typeface="Arial"/>
              <a:buChar char="•"/>
            </a:pPr>
            <a:r>
              <a:rPr lang="en-US" sz="2400">
                <a:latin typeface="Times New Roman"/>
                <a:ea typeface="Times New Roman"/>
                <a:cs typeface="Times New Roman"/>
                <a:sym typeface="Times New Roman"/>
              </a:rPr>
              <a:t>Data is rarely is in the form that you need it.</a:t>
            </a:r>
            <a:endParaRPr/>
          </a:p>
          <a:p>
            <a:pPr marL="342900" lvl="0" indent="-342900" algn="l" rtl="0">
              <a:spcBef>
                <a:spcPts val="0"/>
              </a:spcBef>
              <a:spcAft>
                <a:spcPts val="0"/>
              </a:spcAft>
              <a:buClr>
                <a:schemeClr val="dk2"/>
              </a:buClr>
              <a:buSzPts val="240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Pie Diagram</a:t>
            </a:r>
            <a:endParaRPr/>
          </a:p>
        </p:txBody>
      </p:sp>
      <p:sp>
        <p:nvSpPr>
          <p:cNvPr id="623" name="Google Shape;623;p7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120 of C-DAC are asked to opt for different specialization . The details of these options are as follows. Represent the below data through pie diagram.</a:t>
            </a:r>
            <a:endParaRPr/>
          </a:p>
          <a:p>
            <a:pPr marL="0" lvl="0" indent="0" algn="l" rtl="0">
              <a:spcBef>
                <a:spcPts val="640"/>
              </a:spcBef>
              <a:spcAft>
                <a:spcPts val="0"/>
              </a:spcAft>
              <a:buClr>
                <a:schemeClr val="dk1"/>
              </a:buClr>
              <a:buSzPts val="3200"/>
              <a:buNone/>
            </a:pPr>
            <a:endParaRPr/>
          </a:p>
        </p:txBody>
      </p:sp>
      <p:graphicFrame>
        <p:nvGraphicFramePr>
          <p:cNvPr id="624" name="Google Shape;624;p70"/>
          <p:cNvGraphicFramePr/>
          <p:nvPr/>
        </p:nvGraphicFramePr>
        <p:xfrm>
          <a:off x="914400" y="3886200"/>
          <a:ext cx="6858000" cy="2225100"/>
        </p:xfrm>
        <a:graphic>
          <a:graphicData uri="http://schemas.openxmlformats.org/drawingml/2006/table">
            <a:tbl>
              <a:tblPr firstRow="1" bandRow="1">
                <a:noFill/>
                <a:tableStyleId>{AC2E960A-9AD3-4963-B363-FDF9946046D3}</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Specialization</a:t>
                      </a:r>
                      <a:endParaRPr/>
                    </a:p>
                  </a:txBody>
                  <a:tcPr marL="91450" marR="91450" marT="45725" marB="45725"/>
                </a:tc>
                <a:tc>
                  <a:txBody>
                    <a:bodyPr/>
                    <a:lstStyle/>
                    <a:p>
                      <a:pPr marL="0" marR="0" lvl="0" indent="0" algn="l" rtl="0">
                        <a:spcBef>
                          <a:spcPts val="0"/>
                        </a:spcBef>
                        <a:spcAft>
                          <a:spcPts val="0"/>
                        </a:spcAft>
                        <a:buNone/>
                      </a:pPr>
                      <a:r>
                        <a:rPr lang="en-US" sz="1800"/>
                        <a:t>No. of Students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Marketing</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Finance</a:t>
                      </a:r>
                      <a:endParaRPr/>
                    </a:p>
                  </a:txBody>
                  <a:tcPr marL="91450" marR="91450" marT="45725" marB="45725"/>
                </a:tc>
                <a:tc>
                  <a:txBody>
                    <a:bodyPr/>
                    <a:lstStyle/>
                    <a:p>
                      <a:pPr marL="0" marR="0" lvl="0" indent="0" algn="l" rtl="0">
                        <a:spcBef>
                          <a:spcPts val="0"/>
                        </a:spcBef>
                        <a:spcAft>
                          <a:spcPts val="0"/>
                        </a:spcAft>
                        <a:buNone/>
                      </a:pPr>
                      <a:r>
                        <a:rPr lang="en-US" sz="1800"/>
                        <a:t>30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HRM</a:t>
                      </a:r>
                      <a:endParaRPr/>
                    </a:p>
                  </a:txBody>
                  <a:tcPr marL="91450" marR="91450" marT="45725" marB="45725"/>
                </a:tc>
                <a:tc>
                  <a:txBody>
                    <a:bodyPr/>
                    <a:lstStyle/>
                    <a:p>
                      <a:pPr marL="0" marR="0" lvl="0" indent="0" algn="l" rtl="0">
                        <a:spcBef>
                          <a:spcPts val="0"/>
                        </a:spcBef>
                        <a:spcAft>
                          <a:spcPts val="0"/>
                        </a:spcAft>
                        <a:buNone/>
                      </a:pPr>
                      <a:r>
                        <a:rPr lang="en-US" sz="1800"/>
                        <a:t>48</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Operations</a:t>
                      </a:r>
                      <a:endParaRPr/>
                    </a:p>
                  </a:txBody>
                  <a:tcPr marL="91450" marR="91450" marT="45725" marB="45725"/>
                </a:tc>
                <a:tc>
                  <a:txBody>
                    <a:bodyPr/>
                    <a:lstStyle/>
                    <a:p>
                      <a:pPr marL="0" marR="0" lvl="0" indent="0" algn="l" rtl="0">
                        <a:spcBef>
                          <a:spcPts val="0"/>
                        </a:spcBef>
                        <a:spcAft>
                          <a:spcPts val="0"/>
                        </a:spcAft>
                        <a:buNone/>
                      </a:pPr>
                      <a:r>
                        <a:rPr lang="en-US" sz="1800"/>
                        <a:t>12</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IT</a:t>
                      </a:r>
                      <a:endParaRPr/>
                    </a:p>
                  </a:txBody>
                  <a:tcPr marL="91450" marR="91450" marT="45725" marB="45725"/>
                </a:tc>
                <a:tc>
                  <a:txBody>
                    <a:bodyPr/>
                    <a:lstStyle/>
                    <a:p>
                      <a:pPr marL="0" marR="0" lvl="0" indent="0" algn="l" rtl="0">
                        <a:spcBef>
                          <a:spcPts val="0"/>
                        </a:spcBef>
                        <a:spcAft>
                          <a:spcPts val="0"/>
                        </a:spcAft>
                        <a:buNone/>
                      </a:pPr>
                      <a:r>
                        <a:rPr lang="en-US" sz="1800"/>
                        <a:t>24</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US" sz="2800" u="sng"/>
              <a:t>EXAMPLE – Creating a Frequency Distribution Table</a:t>
            </a:r>
            <a:endParaRPr/>
          </a:p>
        </p:txBody>
      </p:sp>
      <p:sp>
        <p:nvSpPr>
          <p:cNvPr id="631" name="Google Shape;631;p71"/>
          <p:cNvSpPr/>
          <p:nvPr/>
        </p:nvSpPr>
        <p:spPr>
          <a:xfrm>
            <a:off x="628650" y="2178050"/>
            <a:ext cx="2771775" cy="179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Ms. Kathryn Ball of AutoUSA wants to develop tables, charts, and graphs to show the typical selling price on various dealer lots. The table on the right reports only the price of the 80 vehicles sold last month at Whitner Autoplex.</a:t>
            </a:r>
            <a:endParaRPr/>
          </a:p>
        </p:txBody>
      </p:sp>
      <p:pic>
        <p:nvPicPr>
          <p:cNvPr id="632" name="Google Shape;632;p71"/>
          <p:cNvPicPr preferRelativeResize="0"/>
          <p:nvPr/>
        </p:nvPicPr>
        <p:blipFill rotWithShape="1">
          <a:blip r:embed="rId3">
            <a:alphaModFix/>
          </a:blip>
          <a:srcRect/>
          <a:stretch/>
        </p:blipFill>
        <p:spPr>
          <a:xfrm>
            <a:off x="676275" y="4092575"/>
            <a:ext cx="2628900" cy="1836738"/>
          </a:xfrm>
          <a:prstGeom prst="rect">
            <a:avLst/>
          </a:prstGeom>
          <a:noFill/>
          <a:ln>
            <a:noFill/>
          </a:ln>
        </p:spPr>
      </p:pic>
      <p:pic>
        <p:nvPicPr>
          <p:cNvPr id="633" name="Google Shape;633;p71" descr="0210"/>
          <p:cNvPicPr preferRelativeResize="0"/>
          <p:nvPr/>
        </p:nvPicPr>
        <p:blipFill rotWithShape="1">
          <a:blip r:embed="rId4">
            <a:alphaModFix/>
          </a:blip>
          <a:srcRect/>
          <a:stretch/>
        </p:blipFill>
        <p:spPr>
          <a:xfrm>
            <a:off x="3495675" y="2667000"/>
            <a:ext cx="5429250" cy="2695575"/>
          </a:xfrm>
          <a:prstGeom prst="rect">
            <a:avLst/>
          </a:prstGeom>
          <a:noFill/>
          <a:ln>
            <a:noFill/>
          </a:ln>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2"/>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chemeClr val="dk1"/>
              </a:buClr>
              <a:buSzPts val="3200"/>
              <a:buFont typeface="Calibri"/>
              <a:buNone/>
            </a:pPr>
            <a:r>
              <a:rPr lang="en-US" sz="3200"/>
              <a:t>Graphic Presentation of a Frequency Distribution</a:t>
            </a:r>
            <a:endParaRPr/>
          </a:p>
        </p:txBody>
      </p:sp>
      <p:sp>
        <p:nvSpPr>
          <p:cNvPr id="640" name="Google Shape;640;p72"/>
          <p:cNvSpPr txBox="1">
            <a:spLocks noGrp="1"/>
          </p:cNvSpPr>
          <p:nvPr>
            <p:ph type="body" idx="1"/>
          </p:nvPr>
        </p:nvSpPr>
        <p:spPr>
          <a:xfrm>
            <a:off x="682625" y="1804988"/>
            <a:ext cx="8120063" cy="1889125"/>
          </a:xfrm>
          <a:prstGeom prst="rect">
            <a:avLst/>
          </a:prstGeom>
          <a:noFill/>
          <a:ln>
            <a:noFill/>
          </a:ln>
        </p:spPr>
        <p:txBody>
          <a:bodyPr spcFirstLastPara="1" wrap="square" lIns="92075" tIns="46025" rIns="92075" bIns="46025" anchor="t" anchorCtr="0">
            <a:normAutofit/>
          </a:bodyPr>
          <a:lstStyle/>
          <a:p>
            <a:pPr marL="1143000" lvl="2" indent="-228600" algn="l" rtl="0">
              <a:spcBef>
                <a:spcPts val="0"/>
              </a:spcBef>
              <a:spcAft>
                <a:spcPts val="0"/>
              </a:spcAft>
              <a:buClr>
                <a:schemeClr val="accent1"/>
              </a:buClr>
              <a:buSzPts val="2400"/>
              <a:buChar char="•"/>
            </a:pPr>
            <a:r>
              <a:rPr lang="en-US">
                <a:solidFill>
                  <a:schemeClr val="accent1"/>
                </a:solidFill>
              </a:rPr>
              <a:t>Histograms</a:t>
            </a:r>
            <a:endParaRPr/>
          </a:p>
          <a:p>
            <a:pPr marL="1143000" lvl="2" indent="-228600" algn="l" rtl="0">
              <a:spcBef>
                <a:spcPts val="480"/>
              </a:spcBef>
              <a:spcAft>
                <a:spcPts val="0"/>
              </a:spcAft>
              <a:buClr>
                <a:schemeClr val="accent1"/>
              </a:buClr>
              <a:buSzPts val="2400"/>
              <a:buChar char="•"/>
            </a:pPr>
            <a:r>
              <a:rPr lang="en-US">
                <a:solidFill>
                  <a:schemeClr val="accent1"/>
                </a:solidFill>
              </a:rPr>
              <a:t>Frequency polygons</a:t>
            </a:r>
            <a:endParaRPr/>
          </a:p>
          <a:p>
            <a:pPr marL="1143000" lvl="2" indent="-228600" algn="l" rtl="0">
              <a:spcBef>
                <a:spcPts val="480"/>
              </a:spcBef>
              <a:spcAft>
                <a:spcPts val="0"/>
              </a:spcAft>
              <a:buClr>
                <a:schemeClr val="accent1"/>
              </a:buClr>
              <a:buSzPts val="2400"/>
              <a:buChar char="•"/>
            </a:pPr>
            <a:r>
              <a:rPr lang="en-US">
                <a:solidFill>
                  <a:schemeClr val="accent1"/>
                </a:solidFill>
              </a:rPr>
              <a:t>Cumulative frequency distributions</a:t>
            </a:r>
            <a:r>
              <a:rPr lang="en-US"/>
              <a:t> </a:t>
            </a:r>
            <a:endParaRPr/>
          </a:p>
          <a:p>
            <a:pPr marL="342900" lvl="0" indent="-342900" algn="l" rtl="0">
              <a:spcBef>
                <a:spcPts val="640"/>
              </a:spcBef>
              <a:spcAft>
                <a:spcPts val="0"/>
              </a:spcAft>
              <a:buClr>
                <a:schemeClr val="dk1"/>
              </a:buClr>
              <a:buSzPts val="3200"/>
              <a:buFont typeface="Noto Sans Symbols"/>
              <a:buNone/>
            </a:pPr>
            <a:endParaRPr/>
          </a:p>
          <a:p>
            <a:pPr marL="342900" lvl="0" indent="-342900" algn="l" rtl="0">
              <a:spcBef>
                <a:spcPts val="1600"/>
              </a:spcBef>
              <a:spcAft>
                <a:spcPts val="0"/>
              </a:spcAft>
              <a:buClr>
                <a:schemeClr val="dk1"/>
              </a:buClr>
              <a:buSzPts val="3200"/>
              <a:buFont typeface="Calibri"/>
              <a:buNone/>
            </a:pPr>
            <a:endParaRPr sz="3200"/>
          </a:p>
        </p:txBody>
      </p:sp>
      <p:sp>
        <p:nvSpPr>
          <p:cNvPr id="641" name="Google Shape;641;p72"/>
          <p:cNvSpPr/>
          <p:nvPr/>
        </p:nvSpPr>
        <p:spPr>
          <a:xfrm>
            <a:off x="0" y="0"/>
            <a:ext cx="1841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b="1" i="1">
              <a:solidFill>
                <a:schemeClr val="lt1"/>
              </a:solidFill>
              <a:latin typeface="Book Antiqua"/>
              <a:ea typeface="Book Antiqua"/>
              <a:cs typeface="Book Antiqua"/>
              <a:sym typeface="Book Antiqua"/>
            </a:endParaRPr>
          </a:p>
        </p:txBody>
      </p:sp>
      <p:sp>
        <p:nvSpPr>
          <p:cNvPr id="642" name="Google Shape;642;p72"/>
          <p:cNvSpPr txBox="1"/>
          <p:nvPr/>
        </p:nvSpPr>
        <p:spPr>
          <a:xfrm>
            <a:off x="457200" y="4762500"/>
            <a:ext cx="8210550" cy="579438"/>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Clr>
                <a:srgbClr val="990000"/>
              </a:buClr>
              <a:buSzPts val="2080"/>
              <a:buFont typeface="Noto Sans Symbols"/>
              <a:buNone/>
            </a:pPr>
            <a:r>
              <a:rPr lang="en-US" sz="3200" b="0" i="0" u="none" strike="noStrike" cap="none">
                <a:solidFill>
                  <a:srgbClr val="4DB14B"/>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pic>
        <p:nvPicPr>
          <p:cNvPr id="643" name="Google Shape;643;p72"/>
          <p:cNvPicPr preferRelativeResize="0"/>
          <p:nvPr/>
        </p:nvPicPr>
        <p:blipFill rotWithShape="1">
          <a:blip r:embed="rId3">
            <a:alphaModFix/>
          </a:blip>
          <a:srcRect/>
          <a:stretch/>
        </p:blipFill>
        <p:spPr>
          <a:xfrm>
            <a:off x="841375" y="3657599"/>
            <a:ext cx="3859213" cy="1420813"/>
          </a:xfrm>
          <a:prstGeom prst="rect">
            <a:avLst/>
          </a:prstGeom>
          <a:noFill/>
          <a:ln>
            <a:noFill/>
          </a:ln>
        </p:spPr>
      </p:pic>
      <p:pic>
        <p:nvPicPr>
          <p:cNvPr id="644" name="Google Shape;644;p72"/>
          <p:cNvPicPr preferRelativeResize="0"/>
          <p:nvPr/>
        </p:nvPicPr>
        <p:blipFill rotWithShape="1">
          <a:blip r:embed="rId4">
            <a:alphaModFix/>
          </a:blip>
          <a:srcRect/>
          <a:stretch/>
        </p:blipFill>
        <p:spPr>
          <a:xfrm>
            <a:off x="854075" y="5191125"/>
            <a:ext cx="3827463" cy="1666875"/>
          </a:xfrm>
          <a:prstGeom prst="rect">
            <a:avLst/>
          </a:prstGeom>
          <a:noFill/>
          <a:ln>
            <a:noFill/>
          </a:ln>
        </p:spPr>
      </p:pic>
      <p:pic>
        <p:nvPicPr>
          <p:cNvPr id="645" name="Google Shape;645;p72"/>
          <p:cNvPicPr preferRelativeResize="0"/>
          <p:nvPr/>
        </p:nvPicPr>
        <p:blipFill rotWithShape="1">
          <a:blip r:embed="rId5">
            <a:alphaModFix/>
          </a:blip>
          <a:srcRect/>
          <a:stretch/>
        </p:blipFill>
        <p:spPr>
          <a:xfrm>
            <a:off x="5027613" y="3643313"/>
            <a:ext cx="3429000" cy="2771775"/>
          </a:xfrm>
          <a:prstGeom prst="rect">
            <a:avLst/>
          </a:prstGeom>
          <a:noFill/>
          <a:ln>
            <a:noFill/>
          </a:ln>
        </p:spPr>
      </p:pic>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Histogram</a:t>
            </a:r>
            <a:endParaRPr/>
          </a:p>
        </p:txBody>
      </p:sp>
      <p:pic>
        <p:nvPicPr>
          <p:cNvPr id="652" name="Google Shape;652;p73" descr="0216"/>
          <p:cNvPicPr preferRelativeResize="0"/>
          <p:nvPr/>
        </p:nvPicPr>
        <p:blipFill rotWithShape="1">
          <a:blip r:embed="rId3">
            <a:alphaModFix/>
          </a:blip>
          <a:srcRect/>
          <a:stretch/>
        </p:blipFill>
        <p:spPr>
          <a:xfrm>
            <a:off x="2295525" y="3914775"/>
            <a:ext cx="4819650" cy="2619375"/>
          </a:xfrm>
          <a:prstGeom prst="rect">
            <a:avLst/>
          </a:prstGeom>
          <a:noFill/>
          <a:ln>
            <a:noFill/>
          </a:ln>
        </p:spPr>
      </p:pic>
      <p:grpSp>
        <p:nvGrpSpPr>
          <p:cNvPr id="653" name="Google Shape;653;p73"/>
          <p:cNvGrpSpPr/>
          <p:nvPr/>
        </p:nvGrpSpPr>
        <p:grpSpPr>
          <a:xfrm>
            <a:off x="1011238" y="1922463"/>
            <a:ext cx="7364412" cy="1370012"/>
            <a:chOff x="1011936" y="1923056"/>
            <a:chExt cx="7363968" cy="1368784"/>
          </a:xfrm>
        </p:grpSpPr>
        <p:sp>
          <p:nvSpPr>
            <p:cNvPr id="654" name="Google Shape;654;p73"/>
            <p:cNvSpPr/>
            <p:nvPr/>
          </p:nvSpPr>
          <p:spPr>
            <a:xfrm>
              <a:off x="1011936" y="1938917"/>
              <a:ext cx="7156019" cy="1352923"/>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655" name="Google Shape;655;p73"/>
            <p:cNvSpPr/>
            <p:nvPr/>
          </p:nvSpPr>
          <p:spPr>
            <a:xfrm>
              <a:off x="1297669" y="1923056"/>
              <a:ext cx="7078235" cy="1200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HISTOGRAM  A graph in which the classes are marked on the horizontal axis and the class frequencies on the vertical axis. The class frequencies are represented by the heights of the bars and the bars are drawn adjacent to each other.</a:t>
              </a:r>
              <a:endParaRPr/>
            </a:p>
          </p:txBody>
        </p:sp>
      </p:gr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Histogram</a:t>
            </a:r>
            <a:endParaRPr/>
          </a:p>
        </p:txBody>
      </p:sp>
      <p:sp>
        <p:nvSpPr>
          <p:cNvPr id="661" name="Google Shape;661;p74"/>
          <p:cNvSpPr txBox="1">
            <a:spLocks noGrp="1"/>
          </p:cNvSpPr>
          <p:nvPr>
            <p:ph type="body" idx="1"/>
          </p:nvPr>
        </p:nvSpPr>
        <p:spPr>
          <a:xfrm>
            <a:off x="152400" y="1600200"/>
            <a:ext cx="88392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Draw a histogram for the following data.</a:t>
            </a:r>
            <a:endParaRPr/>
          </a:p>
          <a:p>
            <a:pPr marL="0" lvl="0" indent="0" algn="l" rtl="0">
              <a:spcBef>
                <a:spcPts val="640"/>
              </a:spcBef>
              <a:spcAft>
                <a:spcPts val="0"/>
              </a:spcAft>
              <a:buClr>
                <a:schemeClr val="dk1"/>
              </a:buClr>
              <a:buSzPts val="3200"/>
              <a:buNone/>
            </a:pPr>
            <a:endParaRPr/>
          </a:p>
        </p:txBody>
      </p:sp>
      <p:graphicFrame>
        <p:nvGraphicFramePr>
          <p:cNvPr id="662" name="Google Shape;662;p74"/>
          <p:cNvGraphicFramePr/>
          <p:nvPr/>
        </p:nvGraphicFramePr>
        <p:xfrm>
          <a:off x="228600" y="2590800"/>
          <a:ext cx="8610600" cy="1010940"/>
        </p:xfrm>
        <a:graphic>
          <a:graphicData uri="http://schemas.openxmlformats.org/drawingml/2006/table">
            <a:tbl>
              <a:tblPr firstRow="1" bandRow="1">
                <a:noFill/>
                <a:tableStyleId>{AC2E960A-9AD3-4963-B363-FDF9946046D3}</a:tableStyleId>
              </a:tblPr>
              <a:tblGrid>
                <a:gridCol w="1467725">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978475">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076325">
                  <a:extLst>
                    <a:ext uri="{9D8B030D-6E8A-4147-A177-3AD203B41FA5}">
                      <a16:colId xmlns:a16="http://schemas.microsoft.com/office/drawing/2014/main" val="20004"/>
                    </a:ext>
                  </a:extLst>
                </a:gridCol>
                <a:gridCol w="978475">
                  <a:extLst>
                    <a:ext uri="{9D8B030D-6E8A-4147-A177-3AD203B41FA5}">
                      <a16:colId xmlns:a16="http://schemas.microsoft.com/office/drawing/2014/main" val="20005"/>
                    </a:ext>
                  </a:extLst>
                </a:gridCol>
                <a:gridCol w="1076325">
                  <a:extLst>
                    <a:ext uri="{9D8B030D-6E8A-4147-A177-3AD203B41FA5}">
                      <a16:colId xmlns:a16="http://schemas.microsoft.com/office/drawing/2014/main" val="20006"/>
                    </a:ext>
                  </a:extLst>
                </a:gridCol>
                <a:gridCol w="1076325">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en-US" sz="1800"/>
                        <a:t>Marks</a:t>
                      </a:r>
                      <a:endParaRPr/>
                    </a:p>
                  </a:txBody>
                  <a:tcPr marL="91450" marR="91450" marT="45725" marB="45725"/>
                </a:tc>
                <a:tc>
                  <a:txBody>
                    <a:bodyPr/>
                    <a:lstStyle/>
                    <a:p>
                      <a:pPr marL="0" marR="0" lvl="0" indent="0" algn="l" rtl="0">
                        <a:spcBef>
                          <a:spcPts val="0"/>
                        </a:spcBef>
                        <a:spcAft>
                          <a:spcPts val="0"/>
                        </a:spcAft>
                        <a:buNone/>
                      </a:pPr>
                      <a:r>
                        <a:rPr lang="en-US" sz="1800"/>
                        <a:t>0-10</a:t>
                      </a:r>
                      <a:endParaRPr/>
                    </a:p>
                  </a:txBody>
                  <a:tcPr marL="91450" marR="91450" marT="45725" marB="45725"/>
                </a:tc>
                <a:tc>
                  <a:txBody>
                    <a:bodyPr/>
                    <a:lstStyle/>
                    <a:p>
                      <a:pPr marL="0" marR="0" lvl="0" indent="0" algn="l" rtl="0">
                        <a:spcBef>
                          <a:spcPts val="0"/>
                        </a:spcBef>
                        <a:spcAft>
                          <a:spcPts val="0"/>
                        </a:spcAft>
                        <a:buNone/>
                      </a:pPr>
                      <a:r>
                        <a:rPr lang="en-US" sz="1800"/>
                        <a:t>10-20</a:t>
                      </a:r>
                      <a:endParaRPr/>
                    </a:p>
                  </a:txBody>
                  <a:tcPr marL="91450" marR="91450" marT="45725" marB="45725"/>
                </a:tc>
                <a:tc>
                  <a:txBody>
                    <a:bodyPr/>
                    <a:lstStyle/>
                    <a:p>
                      <a:pPr marL="0" marR="0" lvl="0" indent="0" algn="l" rtl="0">
                        <a:spcBef>
                          <a:spcPts val="0"/>
                        </a:spcBef>
                        <a:spcAft>
                          <a:spcPts val="0"/>
                        </a:spcAft>
                        <a:buNone/>
                      </a:pPr>
                      <a:r>
                        <a:rPr lang="en-US" sz="1800"/>
                        <a:t>20-30</a:t>
                      </a:r>
                      <a:endParaRPr/>
                    </a:p>
                  </a:txBody>
                  <a:tcPr marL="91450" marR="91450" marT="45725" marB="45725"/>
                </a:tc>
                <a:tc>
                  <a:txBody>
                    <a:bodyPr/>
                    <a:lstStyle/>
                    <a:p>
                      <a:pPr marL="0" marR="0" lvl="0" indent="0" algn="l" rtl="0">
                        <a:spcBef>
                          <a:spcPts val="0"/>
                        </a:spcBef>
                        <a:spcAft>
                          <a:spcPts val="0"/>
                        </a:spcAft>
                        <a:buNone/>
                      </a:pPr>
                      <a:r>
                        <a:rPr lang="en-US" sz="1800"/>
                        <a:t>30-40</a:t>
                      </a:r>
                      <a:endParaRPr/>
                    </a:p>
                  </a:txBody>
                  <a:tcPr marL="91450" marR="91450" marT="45725" marB="45725"/>
                </a:tc>
                <a:tc>
                  <a:txBody>
                    <a:bodyPr/>
                    <a:lstStyle/>
                    <a:p>
                      <a:pPr marL="0" marR="0" lvl="0" indent="0" algn="l" rtl="0">
                        <a:spcBef>
                          <a:spcPts val="0"/>
                        </a:spcBef>
                        <a:spcAft>
                          <a:spcPts val="0"/>
                        </a:spcAft>
                        <a:buNone/>
                      </a:pPr>
                      <a:r>
                        <a:rPr lang="en-US" sz="1800"/>
                        <a:t>40-50</a:t>
                      </a:r>
                      <a:endParaRPr/>
                    </a:p>
                  </a:txBody>
                  <a:tcPr marL="91450" marR="91450" marT="45725" marB="45725"/>
                </a:tc>
                <a:tc>
                  <a:txBody>
                    <a:bodyPr/>
                    <a:lstStyle/>
                    <a:p>
                      <a:pPr marL="0" marR="0" lvl="0" indent="0" algn="l" rtl="0">
                        <a:spcBef>
                          <a:spcPts val="0"/>
                        </a:spcBef>
                        <a:spcAft>
                          <a:spcPts val="0"/>
                        </a:spcAft>
                        <a:buNone/>
                      </a:pPr>
                      <a:r>
                        <a:rPr lang="en-US" sz="1800"/>
                        <a:t>50-60</a:t>
                      </a:r>
                      <a:endParaRPr/>
                    </a:p>
                  </a:txBody>
                  <a:tcPr marL="91450" marR="91450" marT="45725" marB="45725"/>
                </a:tc>
                <a:tc>
                  <a:txBody>
                    <a:bodyPr/>
                    <a:lstStyle/>
                    <a:p>
                      <a:pPr marL="0" marR="0" lvl="0" indent="0" algn="l" rtl="0">
                        <a:spcBef>
                          <a:spcPts val="0"/>
                        </a:spcBef>
                        <a:spcAft>
                          <a:spcPts val="0"/>
                        </a:spcAft>
                        <a:buNone/>
                      </a:pPr>
                      <a:r>
                        <a:rPr lang="en-US" sz="1800"/>
                        <a:t>60-70</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No. of students</a:t>
                      </a:r>
                      <a:endParaRPr/>
                    </a:p>
                  </a:txBody>
                  <a:tcPr marL="91450" marR="91450" marT="45725" marB="45725"/>
                </a:tc>
                <a:tc>
                  <a:txBody>
                    <a:bodyPr/>
                    <a:lstStyle/>
                    <a:p>
                      <a:pPr marL="0" marR="0" lvl="0" indent="0" algn="l" rtl="0">
                        <a:spcBef>
                          <a:spcPts val="0"/>
                        </a:spcBef>
                        <a:spcAft>
                          <a:spcPts val="0"/>
                        </a:spcAft>
                        <a:buNone/>
                      </a:pPr>
                      <a:r>
                        <a:rPr lang="en-US" sz="1800"/>
                        <a:t>20</a:t>
                      </a:r>
                      <a:endParaRPr/>
                    </a:p>
                  </a:txBody>
                  <a:tcPr marL="91450" marR="91450" marT="45725" marB="45725"/>
                </a:tc>
                <a:tc>
                  <a:txBody>
                    <a:bodyPr/>
                    <a:lstStyle/>
                    <a:p>
                      <a:pPr marL="0" marR="0" lvl="0" indent="0" algn="l" rtl="0">
                        <a:spcBef>
                          <a:spcPts val="0"/>
                        </a:spcBef>
                        <a:spcAft>
                          <a:spcPts val="0"/>
                        </a:spcAft>
                        <a:buNone/>
                      </a:pPr>
                      <a:r>
                        <a:rPr lang="en-US" sz="1800"/>
                        <a:t>30</a:t>
                      </a:r>
                      <a:endParaRPr/>
                    </a:p>
                  </a:txBody>
                  <a:tcPr marL="91450" marR="91450" marT="45725" marB="45725"/>
                </a:tc>
                <a:tc>
                  <a:txBody>
                    <a:bodyPr/>
                    <a:lstStyle/>
                    <a:p>
                      <a:pPr marL="0" marR="0" lvl="0" indent="0" algn="l" rtl="0">
                        <a:spcBef>
                          <a:spcPts val="0"/>
                        </a:spcBef>
                        <a:spcAft>
                          <a:spcPts val="0"/>
                        </a:spcAft>
                        <a:buNone/>
                      </a:pPr>
                      <a:r>
                        <a:rPr lang="en-US" sz="1800"/>
                        <a:t>70</a:t>
                      </a:r>
                      <a:endParaRPr/>
                    </a:p>
                  </a:txBody>
                  <a:tcPr marL="91450" marR="91450" marT="45725" marB="45725"/>
                </a:tc>
                <a:tc>
                  <a:txBody>
                    <a:bodyPr/>
                    <a:lstStyle/>
                    <a:p>
                      <a:pPr marL="0" marR="0" lvl="0" indent="0" algn="l" rtl="0">
                        <a:spcBef>
                          <a:spcPts val="0"/>
                        </a:spcBef>
                        <a:spcAft>
                          <a:spcPts val="0"/>
                        </a:spcAft>
                        <a:buNone/>
                      </a:pPr>
                      <a:r>
                        <a:rPr lang="en-US" sz="1800"/>
                        <a:t>50</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50</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5"/>
          <p:cNvSpPr txBox="1">
            <a:spLocks noGrp="1"/>
          </p:cNvSpPr>
          <p:nvPr>
            <p:ph type="title"/>
          </p:nvPr>
        </p:nvSpPr>
        <p:spPr>
          <a:xfrm>
            <a:off x="533400" y="457200"/>
            <a:ext cx="79248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4400"/>
              <a:buFont typeface="Calibri"/>
              <a:buNone/>
            </a:pPr>
            <a:r>
              <a:rPr lang="en-US" u="sng"/>
              <a:t>Frequency Polygon</a:t>
            </a:r>
            <a:endParaRPr/>
          </a:p>
        </p:txBody>
      </p:sp>
      <p:sp>
        <p:nvSpPr>
          <p:cNvPr id="669" name="Google Shape;669;p75"/>
          <p:cNvSpPr txBox="1">
            <a:spLocks noGrp="1"/>
          </p:cNvSpPr>
          <p:nvPr>
            <p:ph type="body" idx="1"/>
          </p:nvPr>
        </p:nvSpPr>
        <p:spPr>
          <a:xfrm>
            <a:off x="838200" y="1905000"/>
            <a:ext cx="3208338" cy="41814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A </a:t>
            </a:r>
            <a:r>
              <a:rPr lang="en-US" sz="2000" b="1"/>
              <a:t>frequency polygon </a:t>
            </a:r>
            <a:r>
              <a:rPr lang="en-US" sz="2000"/>
              <a:t>also shows the shape of a distribution and is similar to a histogram.</a:t>
            </a:r>
            <a:endParaRPr/>
          </a:p>
          <a:p>
            <a:pPr marL="342900" lvl="0" indent="-342900" algn="l" rtl="0">
              <a:spcBef>
                <a:spcPts val="400"/>
              </a:spcBef>
              <a:spcAft>
                <a:spcPts val="0"/>
              </a:spcAft>
              <a:buClr>
                <a:schemeClr val="dk1"/>
              </a:buClr>
              <a:buSzPts val="2000"/>
              <a:buFont typeface="Noto Sans Symbols"/>
              <a:buNone/>
            </a:pPr>
            <a:endParaRPr sz="2000"/>
          </a:p>
          <a:p>
            <a:pPr marL="342900" lvl="0" indent="-342900" algn="l" rtl="0">
              <a:spcBef>
                <a:spcPts val="400"/>
              </a:spcBef>
              <a:spcAft>
                <a:spcPts val="0"/>
              </a:spcAft>
              <a:buClr>
                <a:schemeClr val="dk1"/>
              </a:buClr>
              <a:buSzPts val="2000"/>
              <a:buChar char="•"/>
            </a:pPr>
            <a:r>
              <a:rPr lang="en-US" sz="2000"/>
              <a:t>It consists of line segments connecting the points formed by the intersections of the class midpoints and the class frequencies.</a:t>
            </a:r>
            <a:endParaRPr/>
          </a:p>
          <a:p>
            <a:pPr marL="342900" lvl="0" indent="-215900" algn="l" rtl="0">
              <a:spcBef>
                <a:spcPts val="400"/>
              </a:spcBef>
              <a:spcAft>
                <a:spcPts val="0"/>
              </a:spcAft>
              <a:buClr>
                <a:schemeClr val="dk1"/>
              </a:buClr>
              <a:buSzPts val="2000"/>
              <a:buNone/>
            </a:pPr>
            <a:endParaRPr sz="2000"/>
          </a:p>
        </p:txBody>
      </p:sp>
      <p:pic>
        <p:nvPicPr>
          <p:cNvPr id="670" name="Google Shape;670;p75" descr="0218"/>
          <p:cNvPicPr preferRelativeResize="0"/>
          <p:nvPr/>
        </p:nvPicPr>
        <p:blipFill rotWithShape="1">
          <a:blip r:embed="rId3">
            <a:alphaModFix/>
          </a:blip>
          <a:srcRect/>
          <a:stretch/>
        </p:blipFill>
        <p:spPr>
          <a:xfrm>
            <a:off x="4467225" y="1952625"/>
            <a:ext cx="4248150" cy="4543425"/>
          </a:xfrm>
          <a:prstGeom prst="rect">
            <a:avLst/>
          </a:prstGeom>
          <a:noFill/>
          <a:ln>
            <a:noFill/>
          </a:ln>
        </p:spPr>
      </p:pic>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Frequency Polygon</a:t>
            </a:r>
            <a:endParaRPr/>
          </a:p>
        </p:txBody>
      </p:sp>
      <p:sp>
        <p:nvSpPr>
          <p:cNvPr id="676" name="Google Shape;676;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Q1. Draw a frequency polygon from the Table.</a:t>
            </a:r>
            <a:endParaRPr/>
          </a:p>
          <a:p>
            <a:pPr marL="0" lvl="0" indent="0" algn="l" rtl="0">
              <a:spcBef>
                <a:spcPts val="640"/>
              </a:spcBef>
              <a:spcAft>
                <a:spcPts val="0"/>
              </a:spcAft>
              <a:buClr>
                <a:schemeClr val="dk1"/>
              </a:buClr>
              <a:buSzPts val="3200"/>
              <a:buNone/>
            </a:pPr>
            <a:endParaRPr/>
          </a:p>
        </p:txBody>
      </p:sp>
      <p:graphicFrame>
        <p:nvGraphicFramePr>
          <p:cNvPr id="677" name="Google Shape;677;p76"/>
          <p:cNvGraphicFramePr/>
          <p:nvPr/>
        </p:nvGraphicFramePr>
        <p:xfrm>
          <a:off x="1295400" y="2438400"/>
          <a:ext cx="6096000" cy="3708500"/>
        </p:xfrm>
        <a:graphic>
          <a:graphicData uri="http://schemas.openxmlformats.org/drawingml/2006/table">
            <a:tbl>
              <a:tblPr firstRow="1" bandRow="1">
                <a:noFill/>
                <a:tableStyleId>{AC2E960A-9AD3-4963-B363-FDF9946046D3}</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Monthly Wages</a:t>
                      </a:r>
                      <a:endParaRPr/>
                    </a:p>
                  </a:txBody>
                  <a:tcPr marL="91450" marR="91450" marT="45725" marB="45725"/>
                </a:tc>
                <a:tc>
                  <a:txBody>
                    <a:bodyPr/>
                    <a:lstStyle/>
                    <a:p>
                      <a:pPr marL="0" marR="0" lvl="0" indent="0" algn="l" rtl="0">
                        <a:spcBef>
                          <a:spcPts val="0"/>
                        </a:spcBef>
                        <a:spcAft>
                          <a:spcPts val="0"/>
                        </a:spcAft>
                        <a:buNone/>
                      </a:pPr>
                      <a:r>
                        <a:rPr lang="en-US" sz="1800"/>
                        <a:t>No. Of Workers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190-210</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210-230</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230-250</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250-270</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270-290</a:t>
                      </a:r>
                      <a:endParaRPr/>
                    </a:p>
                  </a:txBody>
                  <a:tcPr marL="91450" marR="91450" marT="45725" marB="45725"/>
                </a:tc>
                <a:tc>
                  <a:txBody>
                    <a:bodyPr/>
                    <a:lstStyle/>
                    <a:p>
                      <a:pPr marL="0" marR="0" lvl="0" indent="0" algn="l" rtl="0">
                        <a:spcBef>
                          <a:spcPts val="0"/>
                        </a:spcBef>
                        <a:spcAft>
                          <a:spcPts val="0"/>
                        </a:spcAft>
                        <a:buNone/>
                      </a:pPr>
                      <a:r>
                        <a:rPr lang="en-US" sz="1800"/>
                        <a:t>9</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290-310</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310-330</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330-350</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350-370</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u="sng"/>
              <a:t>Histogram Versus Frequency Polygon</a:t>
            </a:r>
            <a:endParaRPr/>
          </a:p>
        </p:txBody>
      </p:sp>
      <p:sp>
        <p:nvSpPr>
          <p:cNvPr id="684" name="Google Shape;684;p77"/>
          <p:cNvSpPr txBox="1">
            <a:spLocks noGrp="1"/>
          </p:cNvSpPr>
          <p:nvPr>
            <p:ph type="body" idx="1"/>
          </p:nvPr>
        </p:nvSpPr>
        <p:spPr>
          <a:xfrm>
            <a:off x="838200" y="1905000"/>
            <a:ext cx="7693025" cy="272732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Both provide a quick picture of the main characteristics of the data (highs, lows, points of concentration, etc.)</a:t>
            </a:r>
            <a:endParaRPr/>
          </a:p>
          <a:p>
            <a:pPr marL="342900" lvl="0" indent="-342900" algn="l" rtl="0">
              <a:spcBef>
                <a:spcPts val="400"/>
              </a:spcBef>
              <a:spcAft>
                <a:spcPts val="0"/>
              </a:spcAft>
              <a:buClr>
                <a:schemeClr val="dk1"/>
              </a:buClr>
              <a:buSzPts val="2000"/>
              <a:buChar char="•"/>
            </a:pPr>
            <a:r>
              <a:rPr lang="en-US" sz="2000"/>
              <a:t>The histogram has the advantage of depicting each class as a rectangle, with the height of the rectangular bar representing the number in each class. </a:t>
            </a:r>
            <a:endParaRPr/>
          </a:p>
          <a:p>
            <a:pPr marL="342900" lvl="0" indent="-342900" algn="l" rtl="0">
              <a:spcBef>
                <a:spcPts val="400"/>
              </a:spcBef>
              <a:spcAft>
                <a:spcPts val="0"/>
              </a:spcAft>
              <a:buClr>
                <a:schemeClr val="dk1"/>
              </a:buClr>
              <a:buSzPts val="2000"/>
              <a:buChar char="•"/>
            </a:pPr>
            <a:r>
              <a:rPr lang="en-US" sz="2000"/>
              <a:t>The frequency polygon has an advantage over the histogram. It allows us to compare directly two or more frequency distributions.</a:t>
            </a:r>
            <a:endParaRPr/>
          </a:p>
          <a:p>
            <a:pPr marL="342900" lvl="0" indent="-139700" algn="l" rtl="0">
              <a:spcBef>
                <a:spcPts val="640"/>
              </a:spcBef>
              <a:spcAft>
                <a:spcPts val="0"/>
              </a:spcAft>
              <a:buClr>
                <a:schemeClr val="dk1"/>
              </a:buClr>
              <a:buSzPts val="3200"/>
              <a:buNone/>
            </a:pPr>
            <a:endParaRPr/>
          </a:p>
        </p:txBody>
      </p:sp>
      <p:pic>
        <p:nvPicPr>
          <p:cNvPr id="685" name="Google Shape;685;p77"/>
          <p:cNvPicPr preferRelativeResize="0"/>
          <p:nvPr/>
        </p:nvPicPr>
        <p:blipFill rotWithShape="1">
          <a:blip r:embed="rId3">
            <a:alphaModFix/>
          </a:blip>
          <a:srcRect/>
          <a:stretch/>
        </p:blipFill>
        <p:spPr>
          <a:xfrm>
            <a:off x="1219200" y="4827588"/>
            <a:ext cx="3975100" cy="1603375"/>
          </a:xfrm>
          <a:prstGeom prst="rect">
            <a:avLst/>
          </a:prstGeom>
          <a:noFill/>
          <a:ln>
            <a:noFill/>
          </a:ln>
        </p:spPr>
      </p:pic>
      <p:pic>
        <p:nvPicPr>
          <p:cNvPr id="686" name="Google Shape;686;p77" descr="0216"/>
          <p:cNvPicPr preferRelativeResize="0"/>
          <p:nvPr/>
        </p:nvPicPr>
        <p:blipFill rotWithShape="1">
          <a:blip r:embed="rId4">
            <a:alphaModFix/>
          </a:blip>
          <a:srcRect/>
          <a:stretch/>
        </p:blipFill>
        <p:spPr>
          <a:xfrm>
            <a:off x="5575300" y="4668838"/>
            <a:ext cx="3251200" cy="17684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Cumulative Frequency Curves</a:t>
            </a:r>
            <a:endParaRPr/>
          </a:p>
        </p:txBody>
      </p:sp>
      <p:sp>
        <p:nvSpPr>
          <p:cNvPr id="692" name="Google Shape;692;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a:t>Q. 1. Draw a cumulative frequency curve and estimate the number of persons between the ages of 32-42 in the following table.</a:t>
            </a:r>
            <a:endParaRPr/>
          </a:p>
          <a:p>
            <a:pPr marL="0" lvl="0" indent="0" algn="l" rtl="0">
              <a:spcBef>
                <a:spcPts val="640"/>
              </a:spcBef>
              <a:spcAft>
                <a:spcPts val="0"/>
              </a:spcAft>
              <a:buClr>
                <a:schemeClr val="dk1"/>
              </a:buClr>
              <a:buSzPts val="3200"/>
              <a:buNone/>
            </a:pPr>
            <a:endParaRPr/>
          </a:p>
        </p:txBody>
      </p:sp>
      <p:graphicFrame>
        <p:nvGraphicFramePr>
          <p:cNvPr id="693" name="Google Shape;693;p78"/>
          <p:cNvGraphicFramePr/>
          <p:nvPr/>
        </p:nvGraphicFramePr>
        <p:xfrm>
          <a:off x="685800" y="2514600"/>
          <a:ext cx="7467600" cy="4109810"/>
        </p:xfrm>
        <a:graphic>
          <a:graphicData uri="http://schemas.openxmlformats.org/drawingml/2006/table">
            <a:tbl>
              <a:tblPr firstRow="1" bandRow="1">
                <a:noFill/>
                <a:tableStyleId>{AC2E960A-9AD3-4963-B363-FDF9946046D3}</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99425">
                <a:tc>
                  <a:txBody>
                    <a:bodyPr/>
                    <a:lstStyle/>
                    <a:p>
                      <a:pPr marL="0" marR="0" lvl="0" indent="0" algn="l" rtl="0">
                        <a:spcBef>
                          <a:spcPts val="0"/>
                        </a:spcBef>
                        <a:spcAft>
                          <a:spcPts val="0"/>
                        </a:spcAft>
                        <a:buNone/>
                      </a:pPr>
                      <a:r>
                        <a:rPr lang="en-US" sz="1800"/>
                        <a:t>Age</a:t>
                      </a:r>
                      <a:endParaRPr/>
                    </a:p>
                  </a:txBody>
                  <a:tcPr marL="91450" marR="91450" marT="45725" marB="45725"/>
                </a:tc>
                <a:tc>
                  <a:txBody>
                    <a:bodyPr/>
                    <a:lstStyle/>
                    <a:p>
                      <a:pPr marL="0" marR="0" lvl="0" indent="0" algn="l" rtl="0">
                        <a:spcBef>
                          <a:spcPts val="0"/>
                        </a:spcBef>
                        <a:spcAft>
                          <a:spcPts val="0"/>
                        </a:spcAft>
                        <a:buNone/>
                      </a:pPr>
                      <a:r>
                        <a:rPr lang="en-US" sz="1800"/>
                        <a:t>No. of persons</a:t>
                      </a:r>
                      <a:endParaRPr/>
                    </a:p>
                  </a:txBody>
                  <a:tcPr marL="91450" marR="91450" marT="45725" marB="45725"/>
                </a:tc>
                <a:tc>
                  <a:txBody>
                    <a:bodyPr/>
                    <a:lstStyle/>
                    <a:p>
                      <a:pPr marL="0" marR="0" lvl="0" indent="0" algn="l" rtl="0">
                        <a:spcBef>
                          <a:spcPts val="0"/>
                        </a:spcBef>
                        <a:spcAft>
                          <a:spcPts val="0"/>
                        </a:spcAft>
                        <a:buNone/>
                      </a:pPr>
                      <a:r>
                        <a:rPr lang="en-US" sz="1800"/>
                        <a:t>Cumulative  Frequency  (Less Than)</a:t>
                      </a:r>
                      <a:endParaRPr sz="1800"/>
                    </a:p>
                  </a:txBody>
                  <a:tcPr marL="91450" marR="91450" marT="45725" marB="45725"/>
                </a:tc>
                <a:tc>
                  <a:txBody>
                    <a:bodyPr/>
                    <a:lstStyle/>
                    <a:p>
                      <a:pPr marL="0" marR="0" lvl="0" indent="0" algn="l" rtl="0">
                        <a:spcBef>
                          <a:spcPts val="0"/>
                        </a:spcBef>
                        <a:spcAft>
                          <a:spcPts val="0"/>
                        </a:spcAft>
                        <a:buNone/>
                      </a:pPr>
                      <a:r>
                        <a:rPr lang="en-US" sz="1800"/>
                        <a:t>Cumulative Frequency  (More than)</a:t>
                      </a:r>
                      <a:endParaRPr sz="1800"/>
                    </a:p>
                  </a:txBody>
                  <a:tcPr marL="91450" marR="91450" marT="45725" marB="45725"/>
                </a:tc>
                <a:extLst>
                  <a:ext uri="{0D108BD9-81ED-4DB2-BD59-A6C34878D82A}">
                    <a16:rowId xmlns:a16="http://schemas.microsoft.com/office/drawing/2014/main" val="10000"/>
                  </a:ext>
                </a:extLst>
              </a:tr>
              <a:tr h="399425">
                <a:tc>
                  <a:txBody>
                    <a:bodyPr/>
                    <a:lstStyle/>
                    <a:p>
                      <a:pPr marL="0" marR="0" lvl="0" indent="0" algn="l" rtl="0">
                        <a:spcBef>
                          <a:spcPts val="0"/>
                        </a:spcBef>
                        <a:spcAft>
                          <a:spcPts val="0"/>
                        </a:spcAft>
                        <a:buNone/>
                      </a:pPr>
                      <a:r>
                        <a:rPr lang="en-US" sz="1800"/>
                        <a:t>20-25</a:t>
                      </a:r>
                      <a:endParaRPr/>
                    </a:p>
                  </a:txBody>
                  <a:tcPr marL="91450" marR="91450" marT="45725" marB="45725"/>
                </a:tc>
                <a:tc>
                  <a:txBody>
                    <a:bodyPr/>
                    <a:lstStyle/>
                    <a:p>
                      <a:pPr marL="0" marR="0" lvl="0" indent="0" algn="l" rtl="0">
                        <a:spcBef>
                          <a:spcPts val="0"/>
                        </a:spcBef>
                        <a:spcAft>
                          <a:spcPts val="0"/>
                        </a:spcAft>
                        <a:buNone/>
                      </a:pPr>
                      <a:r>
                        <a:rPr lang="en-US" sz="1800"/>
                        <a:t>50</a:t>
                      </a:r>
                      <a:endParaRPr/>
                    </a:p>
                  </a:txBody>
                  <a:tcPr marL="91450" marR="91450" marT="45725" marB="45725"/>
                </a:tc>
                <a:tc>
                  <a:txBody>
                    <a:bodyPr/>
                    <a:lstStyle/>
                    <a:p>
                      <a:pPr marL="0" marR="0" lvl="0" indent="0" algn="l" rtl="0">
                        <a:spcBef>
                          <a:spcPts val="0"/>
                        </a:spcBef>
                        <a:spcAft>
                          <a:spcPts val="0"/>
                        </a:spcAft>
                        <a:buNone/>
                      </a:pPr>
                      <a:r>
                        <a:rPr lang="en-US" sz="1800"/>
                        <a:t>50</a:t>
                      </a:r>
                      <a:endParaRPr/>
                    </a:p>
                  </a:txBody>
                  <a:tcPr marL="91450" marR="91450" marT="45725" marB="45725"/>
                </a:tc>
                <a:tc>
                  <a:txBody>
                    <a:bodyPr/>
                    <a:lstStyle/>
                    <a:p>
                      <a:pPr marL="0" marR="0" lvl="0" indent="0" algn="l" rtl="0">
                        <a:spcBef>
                          <a:spcPts val="0"/>
                        </a:spcBef>
                        <a:spcAft>
                          <a:spcPts val="0"/>
                        </a:spcAft>
                        <a:buNone/>
                      </a:pPr>
                      <a:r>
                        <a:rPr lang="en-US" sz="1800"/>
                        <a:t>799</a:t>
                      </a:r>
                      <a:endParaRPr/>
                    </a:p>
                  </a:txBody>
                  <a:tcPr marL="91450" marR="91450" marT="45725" marB="45725"/>
                </a:tc>
                <a:extLst>
                  <a:ext uri="{0D108BD9-81ED-4DB2-BD59-A6C34878D82A}">
                    <a16:rowId xmlns:a16="http://schemas.microsoft.com/office/drawing/2014/main" val="10001"/>
                  </a:ext>
                </a:extLst>
              </a:tr>
              <a:tr h="399425">
                <a:tc>
                  <a:txBody>
                    <a:bodyPr/>
                    <a:lstStyle/>
                    <a:p>
                      <a:pPr marL="0" marR="0" lvl="0" indent="0" algn="l" rtl="0">
                        <a:spcBef>
                          <a:spcPts val="0"/>
                        </a:spcBef>
                        <a:spcAft>
                          <a:spcPts val="0"/>
                        </a:spcAft>
                        <a:buNone/>
                      </a:pPr>
                      <a:r>
                        <a:rPr lang="en-US" sz="1800"/>
                        <a:t>25-30</a:t>
                      </a:r>
                      <a:endParaRPr/>
                    </a:p>
                  </a:txBody>
                  <a:tcPr marL="91450" marR="91450" marT="45725" marB="45725"/>
                </a:tc>
                <a:tc>
                  <a:txBody>
                    <a:bodyPr/>
                    <a:lstStyle/>
                    <a:p>
                      <a:pPr marL="0" marR="0" lvl="0" indent="0" algn="l" rtl="0">
                        <a:spcBef>
                          <a:spcPts val="0"/>
                        </a:spcBef>
                        <a:spcAft>
                          <a:spcPts val="0"/>
                        </a:spcAft>
                        <a:buNone/>
                      </a:pPr>
                      <a:r>
                        <a:rPr lang="en-US" sz="1800"/>
                        <a:t>70</a:t>
                      </a:r>
                      <a:endParaRPr/>
                    </a:p>
                  </a:txBody>
                  <a:tcPr marL="91450" marR="91450" marT="45725" marB="45725"/>
                </a:tc>
                <a:tc>
                  <a:txBody>
                    <a:bodyPr/>
                    <a:lstStyle/>
                    <a:p>
                      <a:pPr marL="0" marR="0" lvl="0" indent="0" algn="l" rtl="0">
                        <a:spcBef>
                          <a:spcPts val="0"/>
                        </a:spcBef>
                        <a:spcAft>
                          <a:spcPts val="0"/>
                        </a:spcAft>
                        <a:buNone/>
                      </a:pPr>
                      <a:r>
                        <a:rPr lang="en-US" sz="1800"/>
                        <a:t>120</a:t>
                      </a:r>
                      <a:endParaRPr/>
                    </a:p>
                  </a:txBody>
                  <a:tcPr marL="91450" marR="91450" marT="45725" marB="45725"/>
                </a:tc>
                <a:tc>
                  <a:txBody>
                    <a:bodyPr/>
                    <a:lstStyle/>
                    <a:p>
                      <a:pPr marL="0" marR="0" lvl="0" indent="0" algn="l" rtl="0">
                        <a:spcBef>
                          <a:spcPts val="0"/>
                        </a:spcBef>
                        <a:spcAft>
                          <a:spcPts val="0"/>
                        </a:spcAft>
                        <a:buNone/>
                      </a:pPr>
                      <a:r>
                        <a:rPr lang="en-US" sz="1800"/>
                        <a:t>749</a:t>
                      </a:r>
                      <a:endParaRPr/>
                    </a:p>
                  </a:txBody>
                  <a:tcPr marL="91450" marR="91450" marT="45725" marB="45725"/>
                </a:tc>
                <a:extLst>
                  <a:ext uri="{0D108BD9-81ED-4DB2-BD59-A6C34878D82A}">
                    <a16:rowId xmlns:a16="http://schemas.microsoft.com/office/drawing/2014/main" val="10002"/>
                  </a:ext>
                </a:extLst>
              </a:tr>
              <a:tr h="399425">
                <a:tc>
                  <a:txBody>
                    <a:bodyPr/>
                    <a:lstStyle/>
                    <a:p>
                      <a:pPr marL="0" marR="0" lvl="0" indent="0" algn="l" rtl="0">
                        <a:spcBef>
                          <a:spcPts val="0"/>
                        </a:spcBef>
                        <a:spcAft>
                          <a:spcPts val="0"/>
                        </a:spcAft>
                        <a:buNone/>
                      </a:pPr>
                      <a:r>
                        <a:rPr lang="en-US" sz="1800"/>
                        <a:t>30-35</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a:t>220</a:t>
                      </a:r>
                      <a:endParaRPr/>
                    </a:p>
                  </a:txBody>
                  <a:tcPr marL="91450" marR="91450" marT="45725" marB="45725"/>
                </a:tc>
                <a:tc>
                  <a:txBody>
                    <a:bodyPr/>
                    <a:lstStyle/>
                    <a:p>
                      <a:pPr marL="0" marR="0" lvl="0" indent="0" algn="l" rtl="0">
                        <a:spcBef>
                          <a:spcPts val="0"/>
                        </a:spcBef>
                        <a:spcAft>
                          <a:spcPts val="0"/>
                        </a:spcAft>
                        <a:buNone/>
                      </a:pPr>
                      <a:r>
                        <a:rPr lang="en-US" sz="1800"/>
                        <a:t>679</a:t>
                      </a:r>
                      <a:endParaRPr/>
                    </a:p>
                  </a:txBody>
                  <a:tcPr marL="91450" marR="91450" marT="45725" marB="45725"/>
                </a:tc>
                <a:extLst>
                  <a:ext uri="{0D108BD9-81ED-4DB2-BD59-A6C34878D82A}">
                    <a16:rowId xmlns:a16="http://schemas.microsoft.com/office/drawing/2014/main" val="10003"/>
                  </a:ext>
                </a:extLst>
              </a:tr>
              <a:tr h="399425">
                <a:tc>
                  <a:txBody>
                    <a:bodyPr/>
                    <a:lstStyle/>
                    <a:p>
                      <a:pPr marL="0" marR="0" lvl="0" indent="0" algn="l" rtl="0">
                        <a:spcBef>
                          <a:spcPts val="0"/>
                        </a:spcBef>
                        <a:spcAft>
                          <a:spcPts val="0"/>
                        </a:spcAft>
                        <a:buNone/>
                      </a:pPr>
                      <a:r>
                        <a:rPr lang="en-US" sz="1800"/>
                        <a:t>35-40</a:t>
                      </a:r>
                      <a:endParaRPr/>
                    </a:p>
                  </a:txBody>
                  <a:tcPr marL="91450" marR="91450" marT="45725" marB="45725"/>
                </a:tc>
                <a:tc>
                  <a:txBody>
                    <a:bodyPr/>
                    <a:lstStyle/>
                    <a:p>
                      <a:pPr marL="0" marR="0" lvl="0" indent="0" algn="l" rtl="0">
                        <a:spcBef>
                          <a:spcPts val="0"/>
                        </a:spcBef>
                        <a:spcAft>
                          <a:spcPts val="0"/>
                        </a:spcAft>
                        <a:buNone/>
                      </a:pPr>
                      <a:r>
                        <a:rPr lang="en-US" sz="1800"/>
                        <a:t>180</a:t>
                      </a:r>
                      <a:endParaRPr/>
                    </a:p>
                  </a:txBody>
                  <a:tcPr marL="91450" marR="91450" marT="45725" marB="45725"/>
                </a:tc>
                <a:tc>
                  <a:txBody>
                    <a:bodyPr/>
                    <a:lstStyle/>
                    <a:p>
                      <a:pPr marL="0" marR="0" lvl="0" indent="0" algn="l" rtl="0">
                        <a:spcBef>
                          <a:spcPts val="0"/>
                        </a:spcBef>
                        <a:spcAft>
                          <a:spcPts val="0"/>
                        </a:spcAft>
                        <a:buNone/>
                      </a:pPr>
                      <a:r>
                        <a:rPr lang="en-US" sz="1800"/>
                        <a:t>400</a:t>
                      </a:r>
                      <a:endParaRPr/>
                    </a:p>
                  </a:txBody>
                  <a:tcPr marL="91450" marR="91450" marT="45725" marB="45725"/>
                </a:tc>
                <a:tc>
                  <a:txBody>
                    <a:bodyPr/>
                    <a:lstStyle/>
                    <a:p>
                      <a:pPr marL="0" marR="0" lvl="0" indent="0" algn="l" rtl="0">
                        <a:spcBef>
                          <a:spcPts val="0"/>
                        </a:spcBef>
                        <a:spcAft>
                          <a:spcPts val="0"/>
                        </a:spcAft>
                        <a:buNone/>
                      </a:pPr>
                      <a:r>
                        <a:rPr lang="en-US" sz="1800"/>
                        <a:t>579</a:t>
                      </a:r>
                      <a:endParaRPr/>
                    </a:p>
                  </a:txBody>
                  <a:tcPr marL="91450" marR="91450" marT="45725" marB="45725"/>
                </a:tc>
                <a:extLst>
                  <a:ext uri="{0D108BD9-81ED-4DB2-BD59-A6C34878D82A}">
                    <a16:rowId xmlns:a16="http://schemas.microsoft.com/office/drawing/2014/main" val="10004"/>
                  </a:ext>
                </a:extLst>
              </a:tr>
              <a:tr h="399425">
                <a:tc>
                  <a:txBody>
                    <a:bodyPr/>
                    <a:lstStyle/>
                    <a:p>
                      <a:pPr marL="0" marR="0" lvl="0" indent="0" algn="l" rtl="0">
                        <a:spcBef>
                          <a:spcPts val="0"/>
                        </a:spcBef>
                        <a:spcAft>
                          <a:spcPts val="0"/>
                        </a:spcAft>
                        <a:buNone/>
                      </a:pPr>
                      <a:r>
                        <a:rPr lang="en-US" sz="1800"/>
                        <a:t>40-45</a:t>
                      </a:r>
                      <a:endParaRPr/>
                    </a:p>
                  </a:txBody>
                  <a:tcPr marL="91450" marR="91450" marT="45725" marB="45725"/>
                </a:tc>
                <a:tc>
                  <a:txBody>
                    <a:bodyPr/>
                    <a:lstStyle/>
                    <a:p>
                      <a:pPr marL="0" marR="0" lvl="0" indent="0" algn="l" rtl="0">
                        <a:spcBef>
                          <a:spcPts val="0"/>
                        </a:spcBef>
                        <a:spcAft>
                          <a:spcPts val="0"/>
                        </a:spcAft>
                        <a:buNone/>
                      </a:pPr>
                      <a:r>
                        <a:rPr lang="en-US" sz="1800"/>
                        <a:t>150</a:t>
                      </a:r>
                      <a:endParaRPr/>
                    </a:p>
                  </a:txBody>
                  <a:tcPr marL="91450" marR="91450" marT="45725" marB="45725"/>
                </a:tc>
                <a:tc>
                  <a:txBody>
                    <a:bodyPr/>
                    <a:lstStyle/>
                    <a:p>
                      <a:pPr marL="0" marR="0" lvl="0" indent="0" algn="l" rtl="0">
                        <a:spcBef>
                          <a:spcPts val="0"/>
                        </a:spcBef>
                        <a:spcAft>
                          <a:spcPts val="0"/>
                        </a:spcAft>
                        <a:buNone/>
                      </a:pPr>
                      <a:r>
                        <a:rPr lang="en-US" sz="1800"/>
                        <a:t>550</a:t>
                      </a:r>
                      <a:endParaRPr/>
                    </a:p>
                  </a:txBody>
                  <a:tcPr marL="91450" marR="91450" marT="45725" marB="45725"/>
                </a:tc>
                <a:tc>
                  <a:txBody>
                    <a:bodyPr/>
                    <a:lstStyle/>
                    <a:p>
                      <a:pPr marL="0" marR="0" lvl="0" indent="0" algn="l" rtl="0">
                        <a:spcBef>
                          <a:spcPts val="0"/>
                        </a:spcBef>
                        <a:spcAft>
                          <a:spcPts val="0"/>
                        </a:spcAft>
                        <a:buNone/>
                      </a:pPr>
                      <a:r>
                        <a:rPr lang="en-US" sz="1800"/>
                        <a:t>399</a:t>
                      </a:r>
                      <a:endParaRPr/>
                    </a:p>
                  </a:txBody>
                  <a:tcPr marL="91450" marR="91450" marT="45725" marB="45725"/>
                </a:tc>
                <a:extLst>
                  <a:ext uri="{0D108BD9-81ED-4DB2-BD59-A6C34878D82A}">
                    <a16:rowId xmlns:a16="http://schemas.microsoft.com/office/drawing/2014/main" val="10005"/>
                  </a:ext>
                </a:extLst>
              </a:tr>
              <a:tr h="399425">
                <a:tc>
                  <a:txBody>
                    <a:bodyPr/>
                    <a:lstStyle/>
                    <a:p>
                      <a:pPr marL="0" marR="0" lvl="0" indent="0" algn="l" rtl="0">
                        <a:spcBef>
                          <a:spcPts val="0"/>
                        </a:spcBef>
                        <a:spcAft>
                          <a:spcPts val="0"/>
                        </a:spcAft>
                        <a:buNone/>
                      </a:pPr>
                      <a:r>
                        <a:rPr lang="en-US" sz="1800"/>
                        <a:t>45-50</a:t>
                      </a:r>
                      <a:endParaRPr/>
                    </a:p>
                  </a:txBody>
                  <a:tcPr marL="91450" marR="91450" marT="45725" marB="45725"/>
                </a:tc>
                <a:tc>
                  <a:txBody>
                    <a:bodyPr/>
                    <a:lstStyle/>
                    <a:p>
                      <a:pPr marL="0" marR="0" lvl="0" indent="0" algn="l" rtl="0">
                        <a:spcBef>
                          <a:spcPts val="0"/>
                        </a:spcBef>
                        <a:spcAft>
                          <a:spcPts val="0"/>
                        </a:spcAft>
                        <a:buNone/>
                      </a:pPr>
                      <a:r>
                        <a:rPr lang="en-US" sz="1800"/>
                        <a:t>120</a:t>
                      </a:r>
                      <a:endParaRPr/>
                    </a:p>
                  </a:txBody>
                  <a:tcPr marL="91450" marR="91450" marT="45725" marB="45725"/>
                </a:tc>
                <a:tc>
                  <a:txBody>
                    <a:bodyPr/>
                    <a:lstStyle/>
                    <a:p>
                      <a:pPr marL="0" marR="0" lvl="0" indent="0" algn="l" rtl="0">
                        <a:spcBef>
                          <a:spcPts val="0"/>
                        </a:spcBef>
                        <a:spcAft>
                          <a:spcPts val="0"/>
                        </a:spcAft>
                        <a:buNone/>
                      </a:pPr>
                      <a:r>
                        <a:rPr lang="en-US" sz="1800"/>
                        <a:t>670</a:t>
                      </a:r>
                      <a:endParaRPr/>
                    </a:p>
                  </a:txBody>
                  <a:tcPr marL="91450" marR="91450" marT="45725" marB="45725"/>
                </a:tc>
                <a:tc>
                  <a:txBody>
                    <a:bodyPr/>
                    <a:lstStyle/>
                    <a:p>
                      <a:pPr marL="0" marR="0" lvl="0" indent="0" algn="l" rtl="0">
                        <a:spcBef>
                          <a:spcPts val="0"/>
                        </a:spcBef>
                        <a:spcAft>
                          <a:spcPts val="0"/>
                        </a:spcAft>
                        <a:buNone/>
                      </a:pPr>
                      <a:r>
                        <a:rPr lang="en-US" sz="1800"/>
                        <a:t>249</a:t>
                      </a:r>
                      <a:endParaRPr/>
                    </a:p>
                  </a:txBody>
                  <a:tcPr marL="91450" marR="91450" marT="45725" marB="45725"/>
                </a:tc>
                <a:extLst>
                  <a:ext uri="{0D108BD9-81ED-4DB2-BD59-A6C34878D82A}">
                    <a16:rowId xmlns:a16="http://schemas.microsoft.com/office/drawing/2014/main" val="10006"/>
                  </a:ext>
                </a:extLst>
              </a:tr>
              <a:tr h="399425">
                <a:tc>
                  <a:txBody>
                    <a:bodyPr/>
                    <a:lstStyle/>
                    <a:p>
                      <a:pPr marL="0" marR="0" lvl="0" indent="0" algn="l" rtl="0">
                        <a:spcBef>
                          <a:spcPts val="0"/>
                        </a:spcBef>
                        <a:spcAft>
                          <a:spcPts val="0"/>
                        </a:spcAft>
                        <a:buNone/>
                      </a:pPr>
                      <a:r>
                        <a:rPr lang="en-US" sz="1800"/>
                        <a:t>50-55</a:t>
                      </a:r>
                      <a:endParaRPr/>
                    </a:p>
                  </a:txBody>
                  <a:tcPr marL="91450" marR="91450" marT="45725" marB="45725"/>
                </a:tc>
                <a:tc>
                  <a:txBody>
                    <a:bodyPr/>
                    <a:lstStyle/>
                    <a:p>
                      <a:pPr marL="0" marR="0" lvl="0" indent="0" algn="l" rtl="0">
                        <a:spcBef>
                          <a:spcPts val="0"/>
                        </a:spcBef>
                        <a:spcAft>
                          <a:spcPts val="0"/>
                        </a:spcAft>
                        <a:buNone/>
                      </a:pPr>
                      <a:r>
                        <a:rPr lang="en-US" sz="1800"/>
                        <a:t>70</a:t>
                      </a:r>
                      <a:endParaRPr/>
                    </a:p>
                  </a:txBody>
                  <a:tcPr marL="91450" marR="91450" marT="45725" marB="45725"/>
                </a:tc>
                <a:tc>
                  <a:txBody>
                    <a:bodyPr/>
                    <a:lstStyle/>
                    <a:p>
                      <a:pPr marL="0" marR="0" lvl="0" indent="0" algn="l" rtl="0">
                        <a:spcBef>
                          <a:spcPts val="0"/>
                        </a:spcBef>
                        <a:spcAft>
                          <a:spcPts val="0"/>
                        </a:spcAft>
                        <a:buNone/>
                      </a:pPr>
                      <a:r>
                        <a:rPr lang="en-US" sz="1800"/>
                        <a:t>740</a:t>
                      </a:r>
                      <a:endParaRPr/>
                    </a:p>
                  </a:txBody>
                  <a:tcPr marL="91450" marR="91450" marT="45725" marB="45725"/>
                </a:tc>
                <a:tc>
                  <a:txBody>
                    <a:bodyPr/>
                    <a:lstStyle/>
                    <a:p>
                      <a:pPr marL="0" marR="0" lvl="0" indent="0" algn="l" rtl="0">
                        <a:spcBef>
                          <a:spcPts val="0"/>
                        </a:spcBef>
                        <a:spcAft>
                          <a:spcPts val="0"/>
                        </a:spcAft>
                        <a:buNone/>
                      </a:pPr>
                      <a:r>
                        <a:rPr lang="en-US" sz="1800"/>
                        <a:t>129</a:t>
                      </a:r>
                      <a:endParaRPr/>
                    </a:p>
                  </a:txBody>
                  <a:tcPr marL="91450" marR="91450" marT="45725" marB="45725"/>
                </a:tc>
                <a:extLst>
                  <a:ext uri="{0D108BD9-81ED-4DB2-BD59-A6C34878D82A}">
                    <a16:rowId xmlns:a16="http://schemas.microsoft.com/office/drawing/2014/main" val="10007"/>
                  </a:ext>
                </a:extLst>
              </a:tr>
              <a:tr h="399425">
                <a:tc>
                  <a:txBody>
                    <a:bodyPr/>
                    <a:lstStyle/>
                    <a:p>
                      <a:pPr marL="0" marR="0" lvl="0" indent="0" algn="l" rtl="0">
                        <a:spcBef>
                          <a:spcPts val="0"/>
                        </a:spcBef>
                        <a:spcAft>
                          <a:spcPts val="0"/>
                        </a:spcAft>
                        <a:buNone/>
                      </a:pPr>
                      <a:r>
                        <a:rPr lang="en-US" sz="1800"/>
                        <a:t>55-60</a:t>
                      </a:r>
                      <a:endParaRPr/>
                    </a:p>
                  </a:txBody>
                  <a:tcPr marL="91450" marR="91450" marT="45725" marB="45725"/>
                </a:tc>
                <a:tc>
                  <a:txBody>
                    <a:bodyPr/>
                    <a:lstStyle/>
                    <a:p>
                      <a:pPr marL="0" marR="0" lvl="0" indent="0" algn="l" rtl="0">
                        <a:spcBef>
                          <a:spcPts val="0"/>
                        </a:spcBef>
                        <a:spcAft>
                          <a:spcPts val="0"/>
                        </a:spcAft>
                        <a:buNone/>
                      </a:pPr>
                      <a:r>
                        <a:rPr lang="en-US" sz="1800"/>
                        <a:t>59</a:t>
                      </a:r>
                      <a:endParaRPr/>
                    </a:p>
                  </a:txBody>
                  <a:tcPr marL="91450" marR="91450" marT="45725" marB="45725"/>
                </a:tc>
                <a:tc>
                  <a:txBody>
                    <a:bodyPr/>
                    <a:lstStyle/>
                    <a:p>
                      <a:pPr marL="0" marR="0" lvl="0" indent="0" algn="l" rtl="0">
                        <a:spcBef>
                          <a:spcPts val="0"/>
                        </a:spcBef>
                        <a:spcAft>
                          <a:spcPts val="0"/>
                        </a:spcAft>
                        <a:buNone/>
                      </a:pPr>
                      <a:r>
                        <a:rPr lang="en-US" sz="1800"/>
                        <a:t>799</a:t>
                      </a:r>
                      <a:endParaRPr/>
                    </a:p>
                  </a:txBody>
                  <a:tcPr marL="91450" marR="91450" marT="45725" marB="45725"/>
                </a:tc>
                <a:tc>
                  <a:txBody>
                    <a:bodyPr/>
                    <a:lstStyle/>
                    <a:p>
                      <a:pPr marL="0" marR="0" lvl="0" indent="0" algn="l" rtl="0">
                        <a:spcBef>
                          <a:spcPts val="0"/>
                        </a:spcBef>
                        <a:spcAft>
                          <a:spcPts val="0"/>
                        </a:spcAft>
                        <a:buNone/>
                      </a:pPr>
                      <a:r>
                        <a:rPr lang="en-US" sz="1800"/>
                        <a:t>59</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t>Cumulative Frequency Distribution</a:t>
            </a:r>
            <a:endParaRPr/>
          </a:p>
        </p:txBody>
      </p:sp>
      <p:pic>
        <p:nvPicPr>
          <p:cNvPr id="700" name="Google Shape;700;p79" descr="0219"/>
          <p:cNvPicPr preferRelativeResize="0"/>
          <p:nvPr/>
        </p:nvPicPr>
        <p:blipFill rotWithShape="1">
          <a:blip r:embed="rId3">
            <a:alphaModFix/>
          </a:blip>
          <a:srcRect/>
          <a:stretch/>
        </p:blipFill>
        <p:spPr>
          <a:xfrm>
            <a:off x="1028700" y="2314575"/>
            <a:ext cx="7581900" cy="3162300"/>
          </a:xfrm>
          <a:prstGeom prst="rect">
            <a:avLst/>
          </a:prstGeom>
          <a:noFill/>
          <a:ln>
            <a:noFill/>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Challenges..</a:t>
            </a:r>
            <a:endParaRPr/>
          </a:p>
        </p:txBody>
      </p:sp>
      <p:sp>
        <p:nvSpPr>
          <p:cNvPr id="170" name="Google Shape;170;p8"/>
          <p:cNvSpPr txBox="1">
            <a:spLocks noGrp="1"/>
          </p:cNvSpPr>
          <p:nvPr>
            <p:ph type="subTitle" idx="1"/>
          </p:nvPr>
        </p:nvSpPr>
        <p:spPr>
          <a:xfrm>
            <a:off x="990600" y="2133600"/>
            <a:ext cx="6477000" cy="289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SzPts val="2400"/>
              <a:buFont typeface="Arial"/>
              <a:buChar char="•"/>
            </a:pPr>
            <a:r>
              <a:rPr lang="en-US">
                <a:solidFill>
                  <a:srgbClr val="FF0000"/>
                </a:solidFill>
                <a:latin typeface="Times New Roman"/>
                <a:ea typeface="Times New Roman"/>
                <a:cs typeface="Times New Roman"/>
                <a:sym typeface="Times New Roman"/>
              </a:rPr>
              <a:t>Data is much more unstructured !</a:t>
            </a:r>
            <a:endParaRPr/>
          </a:p>
          <a:p>
            <a:pPr marL="342900" lvl="0" indent="-342900" algn="l" rtl="0">
              <a:spcBef>
                <a:spcPts val="0"/>
              </a:spcBef>
              <a:spcAft>
                <a:spcPts val="0"/>
              </a:spcAft>
              <a:buSzPts val="2400"/>
              <a:buFont typeface="Arial"/>
              <a:buChar char="•"/>
            </a:pPr>
            <a:r>
              <a:rPr lang="en-US">
                <a:latin typeface="Times New Roman"/>
                <a:ea typeface="Times New Roman"/>
                <a:cs typeface="Times New Roman"/>
                <a:sym typeface="Times New Roman"/>
              </a:rPr>
              <a:t>It does not all come from relational databases or spreadsheets, pdf,  mp3, jpg, Xls, doc, etc</a:t>
            </a:r>
            <a:endParaRPr>
              <a:latin typeface="Times New Roman"/>
              <a:ea typeface="Times New Roman"/>
              <a:cs typeface="Times New Roman"/>
              <a:sym typeface="Times New Roman"/>
            </a:endParaRPr>
          </a:p>
          <a:p>
            <a:pPr marL="342900" lvl="0" indent="-342900" algn="l" rtl="0">
              <a:spcBef>
                <a:spcPts val="0"/>
              </a:spcBef>
              <a:spcAft>
                <a:spcPts val="0"/>
              </a:spcAft>
              <a:buClr>
                <a:schemeClr val="dk2"/>
              </a:buClr>
              <a:buSzPts val="2400"/>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Cumulative Frequency Distribution</a:t>
            </a:r>
            <a:endParaRPr/>
          </a:p>
        </p:txBody>
      </p:sp>
      <p:pic>
        <p:nvPicPr>
          <p:cNvPr id="707" name="Google Shape;707;p80" descr="0220"/>
          <p:cNvPicPr preferRelativeResize="0"/>
          <p:nvPr/>
        </p:nvPicPr>
        <p:blipFill rotWithShape="1">
          <a:blip r:embed="rId3">
            <a:alphaModFix/>
          </a:blip>
          <a:srcRect/>
          <a:stretch/>
        </p:blipFill>
        <p:spPr>
          <a:xfrm>
            <a:off x="1524000" y="1933575"/>
            <a:ext cx="6010275" cy="4181475"/>
          </a:xfrm>
          <a:prstGeom prst="rect">
            <a:avLst/>
          </a:prstGeom>
          <a:noFill/>
          <a:ln>
            <a:noFill/>
          </a:ln>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1"/>
          <p:cNvSpPr txBox="1">
            <a:spLocks noGrp="1"/>
          </p:cNvSpPr>
          <p:nvPr>
            <p:ph type="title"/>
          </p:nvPr>
        </p:nvSpPr>
        <p:spPr>
          <a:xfrm>
            <a:off x="457200" y="152400"/>
            <a:ext cx="8229600" cy="457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2700">
                <a:latin typeface="Times New Roman"/>
                <a:ea typeface="Times New Roman"/>
                <a:cs typeface="Times New Roman"/>
                <a:sym typeface="Times New Roman"/>
              </a:rPr>
              <a:t>Case Study:1: Waiting Time in ATM Counters </a:t>
            </a:r>
            <a:endParaRPr/>
          </a:p>
        </p:txBody>
      </p:sp>
      <p:sp>
        <p:nvSpPr>
          <p:cNvPr id="713" name="Google Shape;713;p81"/>
          <p:cNvSpPr txBox="1">
            <a:spLocks noGrp="1"/>
          </p:cNvSpPr>
          <p:nvPr>
            <p:ph type="body" idx="1"/>
          </p:nvPr>
        </p:nvSpPr>
        <p:spPr>
          <a:xfrm>
            <a:off x="0" y="609600"/>
            <a:ext cx="9144000" cy="6248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latin typeface="Times New Roman"/>
                <a:ea typeface="Times New Roman"/>
                <a:cs typeface="Times New Roman"/>
                <a:sym typeface="Times New Roman"/>
              </a:rPr>
              <a:t>A private bank having a number of ATMs in various locations is contemplating to install another ATM at one of its potentially strong business city. As a first step in assessing commercial feasibility, the bank authorities had collected data on the waiting time customer face at the existing ATM counters. One hundred customers were studied and waiting time in minutes each one spent at the counter was recorded. The data are given below: </a:t>
            </a:r>
            <a:endParaRPr/>
          </a:p>
          <a:p>
            <a:pPr marL="342900" lvl="0" indent="-34290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34290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graphicFrame>
        <p:nvGraphicFramePr>
          <p:cNvPr id="714" name="Google Shape;714;p81"/>
          <p:cNvGraphicFramePr/>
          <p:nvPr/>
        </p:nvGraphicFramePr>
        <p:xfrm>
          <a:off x="152400" y="1981205"/>
          <a:ext cx="8763000" cy="4343350"/>
        </p:xfrm>
        <a:graphic>
          <a:graphicData uri="http://schemas.openxmlformats.org/drawingml/2006/table">
            <a:tbl>
              <a:tblPr firstRow="1" bandRow="1">
                <a:noFill/>
                <a:tableStyleId>{AC2E960A-9AD3-4963-B363-FDF9946046D3}</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6300">
                  <a:extLst>
                    <a:ext uri="{9D8B030D-6E8A-4147-A177-3AD203B41FA5}">
                      <a16:colId xmlns:a16="http://schemas.microsoft.com/office/drawing/2014/main" val="20007"/>
                    </a:ext>
                  </a:extLst>
                </a:gridCol>
                <a:gridCol w="876300">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tblGrid>
              <a:tr h="394850">
                <a:tc gridSpan="10">
                  <a:txBody>
                    <a:bodyPr/>
                    <a:lstStyle/>
                    <a:p>
                      <a:pPr marL="0" marR="0" lvl="0" indent="0" algn="ctr" rtl="0">
                        <a:spcBef>
                          <a:spcPts val="0"/>
                        </a:spcBef>
                        <a:spcAft>
                          <a:spcPts val="0"/>
                        </a:spcAft>
                        <a:buNone/>
                      </a:pPr>
                      <a:r>
                        <a:rPr lang="en-US" sz="1800"/>
                        <a:t>     </a:t>
                      </a:r>
                      <a:r>
                        <a:rPr lang="en-US" sz="1800">
                          <a:latin typeface="Times New Roman"/>
                          <a:ea typeface="Times New Roman"/>
                          <a:cs typeface="Times New Roman"/>
                          <a:sym typeface="Times New Roman"/>
                        </a:rPr>
                        <a:t>Waiting Time in ATM Counters  of 100 customers</a:t>
                      </a: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4850">
                <a:tc>
                  <a:txBody>
                    <a:bodyPr/>
                    <a:lstStyle/>
                    <a:p>
                      <a:pPr marL="0" marR="0" lvl="0" indent="0" algn="l" rtl="0">
                        <a:spcBef>
                          <a:spcPts val="0"/>
                        </a:spcBef>
                        <a:spcAft>
                          <a:spcPts val="0"/>
                        </a:spcAft>
                        <a:buNone/>
                      </a:pPr>
                      <a:r>
                        <a:rPr lang="en-US" sz="1800"/>
                        <a:t>2.9</a:t>
                      </a:r>
                      <a:endParaRPr/>
                    </a:p>
                  </a:txBody>
                  <a:tcPr marL="91450" marR="91450" marT="45725" marB="45725"/>
                </a:tc>
                <a:tc>
                  <a:txBody>
                    <a:bodyPr/>
                    <a:lstStyle/>
                    <a:p>
                      <a:pPr marL="0" marR="0" lvl="0" indent="0" algn="l" rtl="0">
                        <a:spcBef>
                          <a:spcPts val="0"/>
                        </a:spcBef>
                        <a:spcAft>
                          <a:spcPts val="0"/>
                        </a:spcAft>
                        <a:buNone/>
                      </a:pPr>
                      <a:r>
                        <a:rPr lang="en-US" sz="1800"/>
                        <a:t>4.5</a:t>
                      </a:r>
                      <a:endParaRPr/>
                    </a:p>
                  </a:txBody>
                  <a:tcPr marL="91450" marR="91450" marT="45725" marB="45725"/>
                </a:tc>
                <a:tc>
                  <a:txBody>
                    <a:bodyPr/>
                    <a:lstStyle/>
                    <a:p>
                      <a:pPr marL="0" marR="0" lvl="0" indent="0" algn="l" rtl="0">
                        <a:spcBef>
                          <a:spcPts val="0"/>
                        </a:spcBef>
                        <a:spcAft>
                          <a:spcPts val="0"/>
                        </a:spcAft>
                        <a:buNone/>
                      </a:pPr>
                      <a:r>
                        <a:rPr lang="en-US" sz="1800"/>
                        <a:t>3.8</a:t>
                      </a:r>
                      <a:endParaRPr/>
                    </a:p>
                  </a:txBody>
                  <a:tcPr marL="91450" marR="91450" marT="45725" marB="45725"/>
                </a:tc>
                <a:tc>
                  <a:txBody>
                    <a:bodyPr/>
                    <a:lstStyle/>
                    <a:p>
                      <a:pPr marL="0" marR="0" lvl="0" indent="0" algn="l" rtl="0">
                        <a:spcBef>
                          <a:spcPts val="0"/>
                        </a:spcBef>
                        <a:spcAft>
                          <a:spcPts val="0"/>
                        </a:spcAft>
                        <a:buNone/>
                      </a:pPr>
                      <a:r>
                        <a:rPr lang="en-US" sz="1800"/>
                        <a:t>3.0</a:t>
                      </a:r>
                      <a:endParaRPr/>
                    </a:p>
                  </a:txBody>
                  <a:tcPr marL="91450" marR="91450" marT="45725" marB="45725"/>
                </a:tc>
                <a:tc>
                  <a:txBody>
                    <a:bodyPr/>
                    <a:lstStyle/>
                    <a:p>
                      <a:pPr marL="0" marR="0" lvl="0" indent="0" algn="l" rtl="0">
                        <a:spcBef>
                          <a:spcPts val="0"/>
                        </a:spcBef>
                        <a:spcAft>
                          <a:spcPts val="0"/>
                        </a:spcAft>
                        <a:buNone/>
                      </a:pPr>
                      <a:r>
                        <a:rPr lang="en-US" sz="1800"/>
                        <a:t>3.3</a:t>
                      </a:r>
                      <a:endParaRPr/>
                    </a:p>
                  </a:txBody>
                  <a:tcPr marL="91450" marR="91450" marT="45725" marB="45725"/>
                </a:tc>
                <a:tc>
                  <a:txBody>
                    <a:bodyPr/>
                    <a:lstStyle/>
                    <a:p>
                      <a:pPr marL="0" marR="0" lvl="0" indent="0" algn="l" rtl="0">
                        <a:spcBef>
                          <a:spcPts val="0"/>
                        </a:spcBef>
                        <a:spcAft>
                          <a:spcPts val="0"/>
                        </a:spcAft>
                        <a:buNone/>
                      </a:pPr>
                      <a:r>
                        <a:rPr lang="en-US" sz="1800"/>
                        <a:t>4.3</a:t>
                      </a:r>
                      <a:endParaRPr/>
                    </a:p>
                  </a:txBody>
                  <a:tcPr marL="91450" marR="91450" marT="45725" marB="45725"/>
                </a:tc>
                <a:tc>
                  <a:txBody>
                    <a:bodyPr/>
                    <a:lstStyle/>
                    <a:p>
                      <a:pPr marL="0" marR="0" lvl="0" indent="0" algn="l" rtl="0">
                        <a:spcBef>
                          <a:spcPts val="0"/>
                        </a:spcBef>
                        <a:spcAft>
                          <a:spcPts val="0"/>
                        </a:spcAft>
                        <a:buNone/>
                      </a:pPr>
                      <a:r>
                        <a:rPr lang="en-US" sz="1800"/>
                        <a:t>3.0</a:t>
                      </a:r>
                      <a:endParaRPr/>
                    </a:p>
                  </a:txBody>
                  <a:tcPr marL="91450" marR="91450" marT="45725" marB="45725"/>
                </a:tc>
                <a:tc>
                  <a:txBody>
                    <a:bodyPr/>
                    <a:lstStyle/>
                    <a:p>
                      <a:pPr marL="0" marR="0" lvl="0" indent="0" algn="l" rtl="0">
                        <a:spcBef>
                          <a:spcPts val="0"/>
                        </a:spcBef>
                        <a:spcAft>
                          <a:spcPts val="0"/>
                        </a:spcAft>
                        <a:buNone/>
                      </a:pPr>
                      <a:r>
                        <a:rPr lang="en-US" sz="1800"/>
                        <a:t>4.4</a:t>
                      </a:r>
                      <a:endParaRPr/>
                    </a:p>
                  </a:txBody>
                  <a:tcPr marL="91450" marR="91450" marT="45725" marB="45725"/>
                </a:tc>
                <a:tc>
                  <a:txBody>
                    <a:bodyPr/>
                    <a:lstStyle/>
                    <a:p>
                      <a:pPr marL="0" marR="0" lvl="0" indent="0" algn="l" rtl="0">
                        <a:spcBef>
                          <a:spcPts val="0"/>
                        </a:spcBef>
                        <a:spcAft>
                          <a:spcPts val="0"/>
                        </a:spcAft>
                        <a:buNone/>
                      </a:pPr>
                      <a:r>
                        <a:rPr lang="en-US" sz="1800"/>
                        <a:t>3.7</a:t>
                      </a:r>
                      <a:endParaRPr/>
                    </a:p>
                  </a:txBody>
                  <a:tcPr marL="91450" marR="91450" marT="45725" marB="45725"/>
                </a:tc>
                <a:tc>
                  <a:txBody>
                    <a:bodyPr/>
                    <a:lstStyle/>
                    <a:p>
                      <a:pPr marL="0" marR="0" lvl="0" indent="0" algn="l" rtl="0">
                        <a:spcBef>
                          <a:spcPts val="0"/>
                        </a:spcBef>
                        <a:spcAft>
                          <a:spcPts val="0"/>
                        </a:spcAft>
                        <a:buNone/>
                      </a:pPr>
                      <a:r>
                        <a:rPr lang="en-US" sz="1800"/>
                        <a:t>3.0</a:t>
                      </a:r>
                      <a:endParaRPr/>
                    </a:p>
                  </a:txBody>
                  <a:tcPr marL="91450" marR="91450" marT="45725" marB="45725"/>
                </a:tc>
                <a:extLst>
                  <a:ext uri="{0D108BD9-81ED-4DB2-BD59-A6C34878D82A}">
                    <a16:rowId xmlns:a16="http://schemas.microsoft.com/office/drawing/2014/main" val="10001"/>
                  </a:ext>
                </a:extLst>
              </a:tr>
              <a:tr h="394850">
                <a:tc>
                  <a:txBody>
                    <a:bodyPr/>
                    <a:lstStyle/>
                    <a:p>
                      <a:pPr marL="0" marR="0" lvl="0" indent="0" algn="l" rtl="0">
                        <a:spcBef>
                          <a:spcPts val="0"/>
                        </a:spcBef>
                        <a:spcAft>
                          <a:spcPts val="0"/>
                        </a:spcAft>
                        <a:buNone/>
                      </a:pPr>
                      <a:r>
                        <a:rPr lang="en-US" sz="1800"/>
                        <a:t>4.3</a:t>
                      </a:r>
                      <a:endParaRPr/>
                    </a:p>
                  </a:txBody>
                  <a:tcPr marL="91450" marR="91450" marT="45725" marB="45725"/>
                </a:tc>
                <a:tc>
                  <a:txBody>
                    <a:bodyPr/>
                    <a:lstStyle/>
                    <a:p>
                      <a:pPr marL="0" marR="0" lvl="0" indent="0" algn="l" rtl="0">
                        <a:spcBef>
                          <a:spcPts val="0"/>
                        </a:spcBef>
                        <a:spcAft>
                          <a:spcPts val="0"/>
                        </a:spcAft>
                        <a:buNone/>
                      </a:pPr>
                      <a:r>
                        <a:rPr lang="en-US" sz="1800"/>
                        <a:t>2.2</a:t>
                      </a:r>
                      <a:endParaRPr/>
                    </a:p>
                  </a:txBody>
                  <a:tcPr marL="91450" marR="91450" marT="45725" marB="45725"/>
                </a:tc>
                <a:tc>
                  <a:txBody>
                    <a:bodyPr/>
                    <a:lstStyle/>
                    <a:p>
                      <a:pPr marL="0" marR="0" lvl="0" indent="0" algn="l" rtl="0">
                        <a:spcBef>
                          <a:spcPts val="0"/>
                        </a:spcBef>
                        <a:spcAft>
                          <a:spcPts val="0"/>
                        </a:spcAft>
                        <a:buNone/>
                      </a:pPr>
                      <a:r>
                        <a:rPr lang="en-US" sz="1800"/>
                        <a:t>3.6</a:t>
                      </a:r>
                      <a:endParaRPr/>
                    </a:p>
                  </a:txBody>
                  <a:tcPr marL="91450" marR="91450" marT="45725" marB="45725"/>
                </a:tc>
                <a:tc>
                  <a:txBody>
                    <a:bodyPr/>
                    <a:lstStyle/>
                    <a:p>
                      <a:pPr marL="0" marR="0" lvl="0" indent="0" algn="l" rtl="0">
                        <a:spcBef>
                          <a:spcPts val="0"/>
                        </a:spcBef>
                        <a:spcAft>
                          <a:spcPts val="0"/>
                        </a:spcAft>
                        <a:buNone/>
                      </a:pPr>
                      <a:r>
                        <a:rPr lang="en-US" sz="1800"/>
                        <a:t>3.7</a:t>
                      </a:r>
                      <a:endParaRPr/>
                    </a:p>
                  </a:txBody>
                  <a:tcPr marL="91450" marR="91450" marT="45725" marB="45725"/>
                </a:tc>
                <a:tc>
                  <a:txBody>
                    <a:bodyPr/>
                    <a:lstStyle/>
                    <a:p>
                      <a:pPr marL="0" marR="0" lvl="0" indent="0" algn="l" rtl="0">
                        <a:spcBef>
                          <a:spcPts val="0"/>
                        </a:spcBef>
                        <a:spcAft>
                          <a:spcPts val="0"/>
                        </a:spcAft>
                        <a:buNone/>
                      </a:pPr>
                      <a:r>
                        <a:rPr lang="en-US" sz="1800"/>
                        <a:t>6.2</a:t>
                      </a:r>
                      <a:endParaRPr/>
                    </a:p>
                  </a:txBody>
                  <a:tcPr marL="91450" marR="91450" marT="45725" marB="45725"/>
                </a:tc>
                <a:tc>
                  <a:txBody>
                    <a:bodyPr/>
                    <a:lstStyle/>
                    <a:p>
                      <a:pPr marL="0" marR="0" lvl="0" indent="0" algn="l" rtl="0">
                        <a:spcBef>
                          <a:spcPts val="0"/>
                        </a:spcBef>
                        <a:spcAft>
                          <a:spcPts val="0"/>
                        </a:spcAft>
                        <a:buNone/>
                      </a:pPr>
                      <a:r>
                        <a:rPr lang="en-US" sz="1800"/>
                        <a:t>4.1</a:t>
                      </a:r>
                      <a:endParaRPr/>
                    </a:p>
                  </a:txBody>
                  <a:tcPr marL="91450" marR="91450" marT="45725" marB="45725"/>
                </a:tc>
                <a:tc>
                  <a:txBody>
                    <a:bodyPr/>
                    <a:lstStyle/>
                    <a:p>
                      <a:pPr marL="0" marR="0" lvl="0" indent="0" algn="l" rtl="0">
                        <a:spcBef>
                          <a:spcPts val="0"/>
                        </a:spcBef>
                        <a:spcAft>
                          <a:spcPts val="0"/>
                        </a:spcAft>
                        <a:buNone/>
                      </a:pPr>
                      <a:r>
                        <a:rPr lang="en-US" sz="1800"/>
                        <a:t>4.9</a:t>
                      </a:r>
                      <a:endParaRPr/>
                    </a:p>
                  </a:txBody>
                  <a:tcPr marL="91450" marR="91450" marT="45725" marB="45725"/>
                </a:tc>
                <a:tc>
                  <a:txBody>
                    <a:bodyPr/>
                    <a:lstStyle/>
                    <a:p>
                      <a:pPr marL="0" marR="0" lvl="0" indent="0" algn="l" rtl="0">
                        <a:spcBef>
                          <a:spcPts val="0"/>
                        </a:spcBef>
                        <a:spcAft>
                          <a:spcPts val="0"/>
                        </a:spcAft>
                        <a:buNone/>
                      </a:pPr>
                      <a:r>
                        <a:rPr lang="en-US" sz="1800"/>
                        <a:t>6.4</a:t>
                      </a:r>
                      <a:endParaRPr/>
                    </a:p>
                  </a:txBody>
                  <a:tcPr marL="91450" marR="91450" marT="45725" marB="45725"/>
                </a:tc>
                <a:tc>
                  <a:txBody>
                    <a:bodyPr/>
                    <a:lstStyle/>
                    <a:p>
                      <a:pPr marL="0" marR="0" lvl="0" indent="0" algn="l" rtl="0">
                        <a:spcBef>
                          <a:spcPts val="0"/>
                        </a:spcBef>
                        <a:spcAft>
                          <a:spcPts val="0"/>
                        </a:spcAft>
                        <a:buNone/>
                      </a:pPr>
                      <a:r>
                        <a:rPr lang="en-US" sz="1800"/>
                        <a:t>6.2</a:t>
                      </a:r>
                      <a:endParaRPr/>
                    </a:p>
                  </a:txBody>
                  <a:tcPr marL="91450" marR="91450" marT="45725" marB="45725"/>
                </a:tc>
                <a:tc>
                  <a:txBody>
                    <a:bodyPr/>
                    <a:lstStyle/>
                    <a:p>
                      <a:pPr marL="0" marR="0" lvl="0" indent="0" algn="l" rtl="0">
                        <a:spcBef>
                          <a:spcPts val="0"/>
                        </a:spcBef>
                        <a:spcAft>
                          <a:spcPts val="0"/>
                        </a:spcAft>
                        <a:buNone/>
                      </a:pPr>
                      <a:r>
                        <a:rPr lang="en-US" sz="1800"/>
                        <a:t>3.5</a:t>
                      </a:r>
                      <a:endParaRPr/>
                    </a:p>
                  </a:txBody>
                  <a:tcPr marL="91450" marR="91450" marT="45725" marB="45725"/>
                </a:tc>
                <a:extLst>
                  <a:ext uri="{0D108BD9-81ED-4DB2-BD59-A6C34878D82A}">
                    <a16:rowId xmlns:a16="http://schemas.microsoft.com/office/drawing/2014/main" val="10002"/>
                  </a:ext>
                </a:extLst>
              </a:tr>
              <a:tr h="394850">
                <a:tc>
                  <a:txBody>
                    <a:bodyPr/>
                    <a:lstStyle/>
                    <a:p>
                      <a:pPr marL="0" marR="0" lvl="0" indent="0" algn="l" rtl="0">
                        <a:spcBef>
                          <a:spcPts val="0"/>
                        </a:spcBef>
                        <a:spcAft>
                          <a:spcPts val="0"/>
                        </a:spcAft>
                        <a:buNone/>
                      </a:pPr>
                      <a:r>
                        <a:rPr lang="en-US" sz="1800"/>
                        <a:t>3.1</a:t>
                      </a:r>
                      <a:endParaRPr/>
                    </a:p>
                  </a:txBody>
                  <a:tcPr marL="91450" marR="91450" marT="45725" marB="45725"/>
                </a:tc>
                <a:tc>
                  <a:txBody>
                    <a:bodyPr/>
                    <a:lstStyle/>
                    <a:p>
                      <a:pPr marL="0" marR="0" lvl="0" indent="0" algn="l" rtl="0">
                        <a:spcBef>
                          <a:spcPts val="0"/>
                        </a:spcBef>
                        <a:spcAft>
                          <a:spcPts val="0"/>
                        </a:spcAft>
                        <a:buNone/>
                      </a:pPr>
                      <a:r>
                        <a:rPr lang="en-US" sz="1800"/>
                        <a:t>3.8</a:t>
                      </a:r>
                      <a:endParaRPr/>
                    </a:p>
                  </a:txBody>
                  <a:tcPr marL="91450" marR="91450" marT="45725" marB="45725"/>
                </a:tc>
                <a:tc>
                  <a:txBody>
                    <a:bodyPr/>
                    <a:lstStyle/>
                    <a:p>
                      <a:pPr marL="0" marR="0" lvl="0" indent="0" algn="l" rtl="0">
                        <a:spcBef>
                          <a:spcPts val="0"/>
                        </a:spcBef>
                        <a:spcAft>
                          <a:spcPts val="0"/>
                        </a:spcAft>
                        <a:buNone/>
                      </a:pPr>
                      <a:r>
                        <a:rPr lang="en-US" sz="1800"/>
                        <a:t>3.6</a:t>
                      </a:r>
                      <a:endParaRPr/>
                    </a:p>
                  </a:txBody>
                  <a:tcPr marL="91450" marR="91450" marT="45725" marB="45725"/>
                </a:tc>
                <a:tc>
                  <a:txBody>
                    <a:bodyPr/>
                    <a:lstStyle/>
                    <a:p>
                      <a:pPr marL="0" marR="0" lvl="0" indent="0" algn="l" rtl="0">
                        <a:spcBef>
                          <a:spcPts val="0"/>
                        </a:spcBef>
                        <a:spcAft>
                          <a:spcPts val="0"/>
                        </a:spcAft>
                        <a:buNone/>
                      </a:pPr>
                      <a:r>
                        <a:rPr lang="en-US" sz="1800"/>
                        <a:t>5.9</a:t>
                      </a:r>
                      <a:endParaRPr/>
                    </a:p>
                  </a:txBody>
                  <a:tcPr marL="91450" marR="91450" marT="45725" marB="45725"/>
                </a:tc>
                <a:tc>
                  <a:txBody>
                    <a:bodyPr/>
                    <a:lstStyle/>
                    <a:p>
                      <a:pPr marL="0" marR="0" lvl="0" indent="0" algn="l" rtl="0">
                        <a:spcBef>
                          <a:spcPts val="0"/>
                        </a:spcBef>
                        <a:spcAft>
                          <a:spcPts val="0"/>
                        </a:spcAft>
                        <a:buNone/>
                      </a:pPr>
                      <a:r>
                        <a:rPr lang="en-US" sz="1800"/>
                        <a:t>5.8</a:t>
                      </a:r>
                      <a:endParaRPr/>
                    </a:p>
                  </a:txBody>
                  <a:tcPr marL="91450" marR="91450" marT="45725" marB="45725"/>
                </a:tc>
                <a:tc>
                  <a:txBody>
                    <a:bodyPr/>
                    <a:lstStyle/>
                    <a:p>
                      <a:pPr marL="0" marR="0" lvl="0" indent="0" algn="l" rtl="0">
                        <a:spcBef>
                          <a:spcPts val="0"/>
                        </a:spcBef>
                        <a:spcAft>
                          <a:spcPts val="0"/>
                        </a:spcAft>
                        <a:buNone/>
                      </a:pPr>
                      <a:r>
                        <a:rPr lang="en-US" sz="1800"/>
                        <a:t>5.1</a:t>
                      </a:r>
                      <a:endParaRPr/>
                    </a:p>
                  </a:txBody>
                  <a:tcPr marL="91450" marR="91450" marT="45725" marB="45725"/>
                </a:tc>
                <a:tc>
                  <a:txBody>
                    <a:bodyPr/>
                    <a:lstStyle/>
                    <a:p>
                      <a:pPr marL="0" marR="0" lvl="0" indent="0" algn="l" rtl="0">
                        <a:spcBef>
                          <a:spcPts val="0"/>
                        </a:spcBef>
                        <a:spcAft>
                          <a:spcPts val="0"/>
                        </a:spcAft>
                        <a:buNone/>
                      </a:pPr>
                      <a:r>
                        <a:rPr lang="en-US" sz="1800"/>
                        <a:t>3.3</a:t>
                      </a:r>
                      <a:endParaRPr/>
                    </a:p>
                  </a:txBody>
                  <a:tcPr marL="91450" marR="91450" marT="45725" marB="45725"/>
                </a:tc>
                <a:tc>
                  <a:txBody>
                    <a:bodyPr/>
                    <a:lstStyle/>
                    <a:p>
                      <a:pPr marL="0" marR="0" lvl="0" indent="0" algn="l" rtl="0">
                        <a:spcBef>
                          <a:spcPts val="0"/>
                        </a:spcBef>
                        <a:spcAft>
                          <a:spcPts val="0"/>
                        </a:spcAft>
                        <a:buNone/>
                      </a:pPr>
                      <a:r>
                        <a:rPr lang="en-US" sz="1800"/>
                        <a:t>3.1</a:t>
                      </a:r>
                      <a:endParaRPr/>
                    </a:p>
                  </a:txBody>
                  <a:tcPr marL="91450" marR="91450" marT="45725" marB="45725"/>
                </a:tc>
                <a:tc>
                  <a:txBody>
                    <a:bodyPr/>
                    <a:lstStyle/>
                    <a:p>
                      <a:pPr marL="0" marR="0" lvl="0" indent="0" algn="l" rtl="0">
                        <a:spcBef>
                          <a:spcPts val="0"/>
                        </a:spcBef>
                        <a:spcAft>
                          <a:spcPts val="0"/>
                        </a:spcAft>
                        <a:buNone/>
                      </a:pPr>
                      <a:r>
                        <a:rPr lang="en-US" sz="1800"/>
                        <a:t>5.4</a:t>
                      </a:r>
                      <a:endParaRPr/>
                    </a:p>
                  </a:txBody>
                  <a:tcPr marL="91450" marR="91450" marT="45725" marB="45725"/>
                </a:tc>
                <a:tc>
                  <a:txBody>
                    <a:bodyPr/>
                    <a:lstStyle/>
                    <a:p>
                      <a:pPr marL="0" marR="0" lvl="0" indent="0" algn="l" rtl="0">
                        <a:spcBef>
                          <a:spcPts val="0"/>
                        </a:spcBef>
                        <a:spcAft>
                          <a:spcPts val="0"/>
                        </a:spcAft>
                        <a:buNone/>
                      </a:pPr>
                      <a:r>
                        <a:rPr lang="en-US" sz="1800"/>
                        <a:t>3.6</a:t>
                      </a:r>
                      <a:endParaRPr/>
                    </a:p>
                  </a:txBody>
                  <a:tcPr marL="91450" marR="91450" marT="45725" marB="45725"/>
                </a:tc>
                <a:extLst>
                  <a:ext uri="{0D108BD9-81ED-4DB2-BD59-A6C34878D82A}">
                    <a16:rowId xmlns:a16="http://schemas.microsoft.com/office/drawing/2014/main" val="10003"/>
                  </a:ext>
                </a:extLst>
              </a:tr>
              <a:tr h="394850">
                <a:tc>
                  <a:txBody>
                    <a:bodyPr/>
                    <a:lstStyle/>
                    <a:p>
                      <a:pPr marL="0" marR="0" lvl="0" indent="0" algn="l" rtl="0">
                        <a:spcBef>
                          <a:spcPts val="0"/>
                        </a:spcBef>
                        <a:spcAft>
                          <a:spcPts val="0"/>
                        </a:spcAft>
                        <a:buNone/>
                      </a:pPr>
                      <a:r>
                        <a:rPr lang="en-US" sz="1800"/>
                        <a:t>6.0</a:t>
                      </a:r>
                      <a:endParaRPr/>
                    </a:p>
                  </a:txBody>
                  <a:tcPr marL="91450" marR="91450" marT="45725" marB="45725"/>
                </a:tc>
                <a:tc>
                  <a:txBody>
                    <a:bodyPr/>
                    <a:lstStyle/>
                    <a:p>
                      <a:pPr marL="0" marR="0" lvl="0" indent="0" algn="l" rtl="0">
                        <a:spcBef>
                          <a:spcPts val="0"/>
                        </a:spcBef>
                        <a:spcAft>
                          <a:spcPts val="0"/>
                        </a:spcAft>
                        <a:buNone/>
                      </a:pPr>
                      <a:r>
                        <a:rPr lang="en-US" sz="1800"/>
                        <a:t>5.3</a:t>
                      </a:r>
                      <a:endParaRPr/>
                    </a:p>
                  </a:txBody>
                  <a:tcPr marL="91450" marR="91450" marT="45725" marB="45725"/>
                </a:tc>
                <a:tc>
                  <a:txBody>
                    <a:bodyPr/>
                    <a:lstStyle/>
                    <a:p>
                      <a:pPr marL="0" marR="0" lvl="0" indent="0" algn="l" rtl="0">
                        <a:spcBef>
                          <a:spcPts val="0"/>
                        </a:spcBef>
                        <a:spcAft>
                          <a:spcPts val="0"/>
                        </a:spcAft>
                        <a:buNone/>
                      </a:pPr>
                      <a:r>
                        <a:rPr lang="en-US" sz="1800"/>
                        <a:t>4.7</a:t>
                      </a:r>
                      <a:endParaRPr/>
                    </a:p>
                  </a:txBody>
                  <a:tcPr marL="91450" marR="91450" marT="45725" marB="45725"/>
                </a:tc>
                <a:tc>
                  <a:txBody>
                    <a:bodyPr/>
                    <a:lstStyle/>
                    <a:p>
                      <a:pPr marL="0" marR="0" lvl="0" indent="0" algn="l" rtl="0">
                        <a:spcBef>
                          <a:spcPts val="0"/>
                        </a:spcBef>
                        <a:spcAft>
                          <a:spcPts val="0"/>
                        </a:spcAft>
                        <a:buNone/>
                      </a:pPr>
                      <a:r>
                        <a:rPr lang="en-US" sz="1800"/>
                        <a:t>2.2</a:t>
                      </a:r>
                      <a:endParaRPr/>
                    </a:p>
                  </a:txBody>
                  <a:tcPr marL="91450" marR="91450" marT="45725" marB="45725"/>
                </a:tc>
                <a:tc>
                  <a:txBody>
                    <a:bodyPr/>
                    <a:lstStyle/>
                    <a:p>
                      <a:pPr marL="0" marR="0" lvl="0" indent="0" algn="l" rtl="0">
                        <a:spcBef>
                          <a:spcPts val="0"/>
                        </a:spcBef>
                        <a:spcAft>
                          <a:spcPts val="0"/>
                        </a:spcAft>
                        <a:buNone/>
                      </a:pPr>
                      <a:r>
                        <a:rPr lang="en-US" sz="1800"/>
                        <a:t>4.3</a:t>
                      </a:r>
                      <a:endParaRPr/>
                    </a:p>
                  </a:txBody>
                  <a:tcPr marL="91450" marR="91450" marT="45725" marB="45725"/>
                </a:tc>
                <a:tc>
                  <a:txBody>
                    <a:bodyPr/>
                    <a:lstStyle/>
                    <a:p>
                      <a:pPr marL="0" marR="0" lvl="0" indent="0" algn="l" rtl="0">
                        <a:spcBef>
                          <a:spcPts val="0"/>
                        </a:spcBef>
                        <a:spcAft>
                          <a:spcPts val="0"/>
                        </a:spcAft>
                        <a:buNone/>
                      </a:pPr>
                      <a:r>
                        <a:rPr lang="en-US" sz="1800"/>
                        <a:t>6.1</a:t>
                      </a:r>
                      <a:endParaRPr/>
                    </a:p>
                  </a:txBody>
                  <a:tcPr marL="91450" marR="91450" marT="45725" marB="45725"/>
                </a:tc>
                <a:tc>
                  <a:txBody>
                    <a:bodyPr/>
                    <a:lstStyle/>
                    <a:p>
                      <a:pPr marL="0" marR="0" lvl="0" indent="0" algn="l" rtl="0">
                        <a:spcBef>
                          <a:spcPts val="0"/>
                        </a:spcBef>
                        <a:spcAft>
                          <a:spcPts val="0"/>
                        </a:spcAft>
                        <a:buNone/>
                      </a:pPr>
                      <a:r>
                        <a:rPr lang="en-US" sz="1800"/>
                        <a:t>4.7</a:t>
                      </a:r>
                      <a:endParaRPr/>
                    </a:p>
                  </a:txBody>
                  <a:tcPr marL="91450" marR="91450" marT="45725" marB="45725"/>
                </a:tc>
                <a:tc>
                  <a:txBody>
                    <a:bodyPr/>
                    <a:lstStyle/>
                    <a:p>
                      <a:pPr marL="0" marR="0" lvl="0" indent="0" algn="l" rtl="0">
                        <a:spcBef>
                          <a:spcPts val="0"/>
                        </a:spcBef>
                        <a:spcAft>
                          <a:spcPts val="0"/>
                        </a:spcAft>
                        <a:buNone/>
                      </a:pPr>
                      <a:r>
                        <a:rPr lang="en-US" sz="1800"/>
                        <a:t>5.1</a:t>
                      </a:r>
                      <a:endParaRPr/>
                    </a:p>
                  </a:txBody>
                  <a:tcPr marL="91450" marR="91450" marT="45725" marB="45725"/>
                </a:tc>
                <a:tc>
                  <a:txBody>
                    <a:bodyPr/>
                    <a:lstStyle/>
                    <a:p>
                      <a:pPr marL="0" marR="0" lvl="0" indent="0" algn="l" rtl="0">
                        <a:spcBef>
                          <a:spcPts val="0"/>
                        </a:spcBef>
                        <a:spcAft>
                          <a:spcPts val="0"/>
                        </a:spcAft>
                        <a:buNone/>
                      </a:pPr>
                      <a:r>
                        <a:rPr lang="en-US" sz="1800"/>
                        <a:t>4.4</a:t>
                      </a:r>
                      <a:endParaRPr/>
                    </a:p>
                  </a:txBody>
                  <a:tcPr marL="91450" marR="91450" marT="45725" marB="45725"/>
                </a:tc>
                <a:tc>
                  <a:txBody>
                    <a:bodyPr/>
                    <a:lstStyle/>
                    <a:p>
                      <a:pPr marL="0" marR="0" lvl="0" indent="0" algn="l" rtl="0">
                        <a:spcBef>
                          <a:spcPts val="0"/>
                        </a:spcBef>
                        <a:spcAft>
                          <a:spcPts val="0"/>
                        </a:spcAft>
                        <a:buNone/>
                      </a:pPr>
                      <a:r>
                        <a:rPr lang="en-US" sz="1800"/>
                        <a:t>3.1</a:t>
                      </a:r>
                      <a:endParaRPr/>
                    </a:p>
                  </a:txBody>
                  <a:tcPr marL="91450" marR="91450" marT="45725" marB="45725"/>
                </a:tc>
                <a:extLst>
                  <a:ext uri="{0D108BD9-81ED-4DB2-BD59-A6C34878D82A}">
                    <a16:rowId xmlns:a16="http://schemas.microsoft.com/office/drawing/2014/main" val="10004"/>
                  </a:ext>
                </a:extLst>
              </a:tr>
              <a:tr h="394850">
                <a:tc>
                  <a:txBody>
                    <a:bodyPr/>
                    <a:lstStyle/>
                    <a:p>
                      <a:pPr marL="0" marR="0" lvl="0" indent="0" algn="l" rtl="0">
                        <a:spcBef>
                          <a:spcPts val="0"/>
                        </a:spcBef>
                        <a:spcAft>
                          <a:spcPts val="0"/>
                        </a:spcAft>
                        <a:buNone/>
                      </a:pPr>
                      <a:r>
                        <a:rPr lang="en-US" sz="1800"/>
                        <a:t>5.4</a:t>
                      </a:r>
                      <a:endParaRPr/>
                    </a:p>
                  </a:txBody>
                  <a:tcPr marL="91450" marR="91450" marT="45725" marB="45725"/>
                </a:tc>
                <a:tc>
                  <a:txBody>
                    <a:bodyPr/>
                    <a:lstStyle/>
                    <a:p>
                      <a:pPr marL="0" marR="0" lvl="0" indent="0" algn="l" rtl="0">
                        <a:spcBef>
                          <a:spcPts val="0"/>
                        </a:spcBef>
                        <a:spcAft>
                          <a:spcPts val="0"/>
                        </a:spcAft>
                        <a:buNone/>
                      </a:pPr>
                      <a:r>
                        <a:rPr lang="en-US" sz="1800"/>
                        <a:t>2.9</a:t>
                      </a:r>
                      <a:endParaRPr/>
                    </a:p>
                  </a:txBody>
                  <a:tcPr marL="91450" marR="91450" marT="45725" marB="45725"/>
                </a:tc>
                <a:tc>
                  <a:txBody>
                    <a:bodyPr/>
                    <a:lstStyle/>
                    <a:p>
                      <a:pPr marL="0" marR="0" lvl="0" indent="0" algn="l" rtl="0">
                        <a:spcBef>
                          <a:spcPts val="0"/>
                        </a:spcBef>
                        <a:spcAft>
                          <a:spcPts val="0"/>
                        </a:spcAft>
                        <a:buNone/>
                      </a:pPr>
                      <a:r>
                        <a:rPr lang="en-US" sz="1800"/>
                        <a:t>4.2</a:t>
                      </a:r>
                      <a:endParaRPr/>
                    </a:p>
                  </a:txBody>
                  <a:tcPr marL="91450" marR="91450" marT="45725" marB="45725"/>
                </a:tc>
                <a:tc>
                  <a:txBody>
                    <a:bodyPr/>
                    <a:lstStyle/>
                    <a:p>
                      <a:pPr marL="0" marR="0" lvl="0" indent="0" algn="l" rtl="0">
                        <a:spcBef>
                          <a:spcPts val="0"/>
                        </a:spcBef>
                        <a:spcAft>
                          <a:spcPts val="0"/>
                        </a:spcAft>
                        <a:buNone/>
                      </a:pPr>
                      <a:r>
                        <a:rPr lang="en-US" sz="1800"/>
                        <a:t>6.2</a:t>
                      </a:r>
                      <a:endParaRPr/>
                    </a:p>
                  </a:txBody>
                  <a:tcPr marL="91450" marR="91450" marT="45725" marB="45725"/>
                </a:tc>
                <a:tc>
                  <a:txBody>
                    <a:bodyPr/>
                    <a:lstStyle/>
                    <a:p>
                      <a:pPr marL="0" marR="0" lvl="0" indent="0" algn="l" rtl="0">
                        <a:spcBef>
                          <a:spcPts val="0"/>
                        </a:spcBef>
                        <a:spcAft>
                          <a:spcPts val="0"/>
                        </a:spcAft>
                        <a:buNone/>
                      </a:pPr>
                      <a:r>
                        <a:rPr lang="en-US" sz="1800"/>
                        <a:t>5.7</a:t>
                      </a:r>
                      <a:endParaRPr/>
                    </a:p>
                  </a:txBody>
                  <a:tcPr marL="91450" marR="91450" marT="45725" marB="45725"/>
                </a:tc>
                <a:tc>
                  <a:txBody>
                    <a:bodyPr/>
                    <a:lstStyle/>
                    <a:p>
                      <a:pPr marL="0" marR="0" lvl="0" indent="0" algn="l" rtl="0">
                        <a:spcBef>
                          <a:spcPts val="0"/>
                        </a:spcBef>
                        <a:spcAft>
                          <a:spcPts val="0"/>
                        </a:spcAft>
                        <a:buNone/>
                      </a:pPr>
                      <a:r>
                        <a:rPr lang="en-US" sz="1800"/>
                        <a:t>4.1</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4.3</a:t>
                      </a:r>
                      <a:endParaRPr/>
                    </a:p>
                  </a:txBody>
                  <a:tcPr marL="91450" marR="91450" marT="45725" marB="45725"/>
                </a:tc>
                <a:tc>
                  <a:txBody>
                    <a:bodyPr/>
                    <a:lstStyle/>
                    <a:p>
                      <a:pPr marL="0" marR="0" lvl="0" indent="0" algn="l" rtl="0">
                        <a:spcBef>
                          <a:spcPts val="0"/>
                        </a:spcBef>
                        <a:spcAft>
                          <a:spcPts val="0"/>
                        </a:spcAft>
                        <a:buNone/>
                      </a:pPr>
                      <a:r>
                        <a:rPr lang="en-US" sz="1800"/>
                        <a:t>4.3</a:t>
                      </a:r>
                      <a:endParaRPr/>
                    </a:p>
                  </a:txBody>
                  <a:tcPr marL="91450" marR="91450" marT="45725" marB="45725"/>
                </a:tc>
                <a:tc>
                  <a:txBody>
                    <a:bodyPr/>
                    <a:lstStyle/>
                    <a:p>
                      <a:pPr marL="0" marR="0" lvl="0" indent="0" algn="l" rtl="0">
                        <a:spcBef>
                          <a:spcPts val="0"/>
                        </a:spcBef>
                        <a:spcAft>
                          <a:spcPts val="0"/>
                        </a:spcAft>
                        <a:buNone/>
                      </a:pPr>
                      <a:r>
                        <a:rPr lang="en-US" sz="1800"/>
                        <a:t>4.5</a:t>
                      </a:r>
                      <a:endParaRPr/>
                    </a:p>
                  </a:txBody>
                  <a:tcPr marL="91450" marR="91450" marT="45725" marB="45725"/>
                </a:tc>
                <a:extLst>
                  <a:ext uri="{0D108BD9-81ED-4DB2-BD59-A6C34878D82A}">
                    <a16:rowId xmlns:a16="http://schemas.microsoft.com/office/drawing/2014/main" val="10005"/>
                  </a:ext>
                </a:extLst>
              </a:tr>
              <a:tr h="394850">
                <a:tc>
                  <a:txBody>
                    <a:bodyPr/>
                    <a:lstStyle/>
                    <a:p>
                      <a:pPr marL="0" marR="0" lvl="0" indent="0" algn="l" rtl="0">
                        <a:spcBef>
                          <a:spcPts val="0"/>
                        </a:spcBef>
                        <a:spcAft>
                          <a:spcPts val="0"/>
                        </a:spcAft>
                        <a:buNone/>
                      </a:pPr>
                      <a:r>
                        <a:rPr lang="en-US" sz="1800"/>
                        <a:t>2.9</a:t>
                      </a:r>
                      <a:endParaRPr/>
                    </a:p>
                  </a:txBody>
                  <a:tcPr marL="91450" marR="91450" marT="45725" marB="45725"/>
                </a:tc>
                <a:tc>
                  <a:txBody>
                    <a:bodyPr/>
                    <a:lstStyle/>
                    <a:p>
                      <a:pPr marL="0" marR="0" lvl="0" indent="0" algn="l" rtl="0">
                        <a:spcBef>
                          <a:spcPts val="0"/>
                        </a:spcBef>
                        <a:spcAft>
                          <a:spcPts val="0"/>
                        </a:spcAft>
                        <a:buNone/>
                      </a:pPr>
                      <a:r>
                        <a:rPr lang="en-US" sz="1800"/>
                        <a:t>5.5</a:t>
                      </a:r>
                      <a:endParaRPr/>
                    </a:p>
                  </a:txBody>
                  <a:tcPr marL="91450" marR="91450" marT="45725" marB="45725"/>
                </a:tc>
                <a:tc>
                  <a:txBody>
                    <a:bodyPr/>
                    <a:lstStyle/>
                    <a:p>
                      <a:pPr marL="0" marR="0" lvl="0" indent="0" algn="l" rtl="0">
                        <a:spcBef>
                          <a:spcPts val="0"/>
                        </a:spcBef>
                        <a:spcAft>
                          <a:spcPts val="0"/>
                        </a:spcAft>
                        <a:buNone/>
                      </a:pPr>
                      <a:r>
                        <a:rPr lang="en-US" sz="1800"/>
                        <a:t>4.5</a:t>
                      </a:r>
                      <a:endParaRPr/>
                    </a:p>
                  </a:txBody>
                  <a:tcPr marL="91450" marR="91450" marT="45725" marB="45725"/>
                </a:tc>
                <a:tc>
                  <a:txBody>
                    <a:bodyPr/>
                    <a:lstStyle/>
                    <a:p>
                      <a:pPr marL="0" marR="0" lvl="0" indent="0" algn="l" rtl="0">
                        <a:spcBef>
                          <a:spcPts val="0"/>
                        </a:spcBef>
                        <a:spcAft>
                          <a:spcPts val="0"/>
                        </a:spcAft>
                        <a:buNone/>
                      </a:pPr>
                      <a:r>
                        <a:rPr lang="en-US" sz="1800"/>
                        <a:t>3.2</a:t>
                      </a:r>
                      <a:endParaRPr/>
                    </a:p>
                  </a:txBody>
                  <a:tcPr marL="91450" marR="91450" marT="45725" marB="45725"/>
                </a:tc>
                <a:tc>
                  <a:txBody>
                    <a:bodyPr/>
                    <a:lstStyle/>
                    <a:p>
                      <a:pPr marL="0" marR="0" lvl="0" indent="0" algn="l" rtl="0">
                        <a:spcBef>
                          <a:spcPts val="0"/>
                        </a:spcBef>
                        <a:spcAft>
                          <a:spcPts val="0"/>
                        </a:spcAft>
                        <a:buNone/>
                      </a:pPr>
                      <a:r>
                        <a:rPr lang="en-US" sz="1800"/>
                        <a:t>6.7</a:t>
                      </a:r>
                      <a:endParaRPr/>
                    </a:p>
                  </a:txBody>
                  <a:tcPr marL="91450" marR="91450" marT="45725" marB="45725"/>
                </a:tc>
                <a:tc>
                  <a:txBody>
                    <a:bodyPr/>
                    <a:lstStyle/>
                    <a:p>
                      <a:pPr marL="0" marR="0" lvl="0" indent="0" algn="l" rtl="0">
                        <a:spcBef>
                          <a:spcPts val="0"/>
                        </a:spcBef>
                        <a:spcAft>
                          <a:spcPts val="0"/>
                        </a:spcAft>
                        <a:buNone/>
                      </a:pPr>
                      <a:r>
                        <a:rPr lang="en-US" sz="1800"/>
                        <a:t>5.6</a:t>
                      </a:r>
                      <a:endParaRPr/>
                    </a:p>
                  </a:txBody>
                  <a:tcPr marL="91450" marR="91450" marT="45725" marB="45725"/>
                </a:tc>
                <a:tc>
                  <a:txBody>
                    <a:bodyPr/>
                    <a:lstStyle/>
                    <a:p>
                      <a:pPr marL="0" marR="0" lvl="0" indent="0" algn="l" rtl="0">
                        <a:spcBef>
                          <a:spcPts val="0"/>
                        </a:spcBef>
                        <a:spcAft>
                          <a:spcPts val="0"/>
                        </a:spcAft>
                        <a:buNone/>
                      </a:pPr>
                      <a:r>
                        <a:rPr lang="en-US" sz="1800"/>
                        <a:t>5.8</a:t>
                      </a:r>
                      <a:endParaRPr/>
                    </a:p>
                  </a:txBody>
                  <a:tcPr marL="91450" marR="91450" marT="45725" marB="45725"/>
                </a:tc>
                <a:tc>
                  <a:txBody>
                    <a:bodyPr/>
                    <a:lstStyle/>
                    <a:p>
                      <a:pPr marL="0" marR="0" lvl="0" indent="0" algn="l" rtl="0">
                        <a:spcBef>
                          <a:spcPts val="0"/>
                        </a:spcBef>
                        <a:spcAft>
                          <a:spcPts val="0"/>
                        </a:spcAft>
                        <a:buNone/>
                      </a:pPr>
                      <a:r>
                        <a:rPr lang="en-US" sz="1800"/>
                        <a:t>4.6</a:t>
                      </a:r>
                      <a:endParaRPr/>
                    </a:p>
                  </a:txBody>
                  <a:tcPr marL="91450" marR="91450" marT="45725" marB="45725"/>
                </a:tc>
                <a:tc>
                  <a:txBody>
                    <a:bodyPr/>
                    <a:lstStyle/>
                    <a:p>
                      <a:pPr marL="0" marR="0" lvl="0" indent="0" algn="l" rtl="0">
                        <a:spcBef>
                          <a:spcPts val="0"/>
                        </a:spcBef>
                        <a:spcAft>
                          <a:spcPts val="0"/>
                        </a:spcAft>
                        <a:buNone/>
                      </a:pPr>
                      <a:r>
                        <a:rPr lang="en-US" sz="1800"/>
                        <a:t>5.5</a:t>
                      </a:r>
                      <a:endParaRPr/>
                    </a:p>
                  </a:txBody>
                  <a:tcPr marL="91450" marR="91450" marT="45725" marB="45725"/>
                </a:tc>
                <a:tc>
                  <a:txBody>
                    <a:bodyPr/>
                    <a:lstStyle/>
                    <a:p>
                      <a:pPr marL="0" marR="0" lvl="0" indent="0" algn="l" rtl="0">
                        <a:spcBef>
                          <a:spcPts val="0"/>
                        </a:spcBef>
                        <a:spcAft>
                          <a:spcPts val="0"/>
                        </a:spcAft>
                        <a:buNone/>
                      </a:pPr>
                      <a:r>
                        <a:rPr lang="en-US" sz="1800"/>
                        <a:t>5.6</a:t>
                      </a:r>
                      <a:endParaRPr/>
                    </a:p>
                  </a:txBody>
                  <a:tcPr marL="91450" marR="91450" marT="45725" marB="45725"/>
                </a:tc>
                <a:extLst>
                  <a:ext uri="{0D108BD9-81ED-4DB2-BD59-A6C34878D82A}">
                    <a16:rowId xmlns:a16="http://schemas.microsoft.com/office/drawing/2014/main" val="10006"/>
                  </a:ext>
                </a:extLst>
              </a:tr>
              <a:tr h="394850">
                <a:tc>
                  <a:txBody>
                    <a:bodyPr/>
                    <a:lstStyle/>
                    <a:p>
                      <a:pPr marL="0" marR="0" lvl="0" indent="0" algn="l" rtl="0">
                        <a:spcBef>
                          <a:spcPts val="0"/>
                        </a:spcBef>
                        <a:spcAft>
                          <a:spcPts val="0"/>
                        </a:spcAft>
                        <a:buNone/>
                      </a:pPr>
                      <a:r>
                        <a:rPr lang="en-US" sz="1800"/>
                        <a:t>8.3</a:t>
                      </a:r>
                      <a:endParaRPr/>
                    </a:p>
                  </a:txBody>
                  <a:tcPr marL="91450" marR="91450" marT="45725" marB="45725"/>
                </a:tc>
                <a:tc>
                  <a:txBody>
                    <a:bodyPr/>
                    <a:lstStyle/>
                    <a:p>
                      <a:pPr marL="0" marR="0" lvl="0" indent="0" algn="l" rtl="0">
                        <a:spcBef>
                          <a:spcPts val="0"/>
                        </a:spcBef>
                        <a:spcAft>
                          <a:spcPts val="0"/>
                        </a:spcAft>
                        <a:buNone/>
                      </a:pPr>
                      <a:r>
                        <a:rPr lang="en-US" sz="1800"/>
                        <a:t>2.6</a:t>
                      </a:r>
                      <a:endParaRPr/>
                    </a:p>
                  </a:txBody>
                  <a:tcPr marL="91450" marR="91450" marT="45725" marB="45725"/>
                </a:tc>
                <a:tc>
                  <a:txBody>
                    <a:bodyPr/>
                    <a:lstStyle/>
                    <a:p>
                      <a:pPr marL="0" marR="0" lvl="0" indent="0" algn="l" rtl="0">
                        <a:spcBef>
                          <a:spcPts val="0"/>
                        </a:spcBef>
                        <a:spcAft>
                          <a:spcPts val="0"/>
                        </a:spcAft>
                        <a:buNone/>
                      </a:pPr>
                      <a:r>
                        <a:rPr lang="en-US" sz="1800"/>
                        <a:t>6.0</a:t>
                      </a:r>
                      <a:endParaRPr/>
                    </a:p>
                  </a:txBody>
                  <a:tcPr marL="91450" marR="91450" marT="45725" marB="45725"/>
                </a:tc>
                <a:tc>
                  <a:txBody>
                    <a:bodyPr/>
                    <a:lstStyle/>
                    <a:p>
                      <a:pPr marL="0" marR="0" lvl="0" indent="0" algn="l" rtl="0">
                        <a:spcBef>
                          <a:spcPts val="0"/>
                        </a:spcBef>
                        <a:spcAft>
                          <a:spcPts val="0"/>
                        </a:spcAft>
                        <a:buNone/>
                      </a:pPr>
                      <a:r>
                        <a:rPr lang="en-US" sz="1800"/>
                        <a:t>3.1</a:t>
                      </a:r>
                      <a:endParaRPr/>
                    </a:p>
                  </a:txBody>
                  <a:tcPr marL="91450" marR="91450" marT="45725" marB="45725"/>
                </a:tc>
                <a:tc>
                  <a:txBody>
                    <a:bodyPr/>
                    <a:lstStyle/>
                    <a:p>
                      <a:pPr marL="0" marR="0" lvl="0" indent="0" algn="l" rtl="0">
                        <a:spcBef>
                          <a:spcPts val="0"/>
                        </a:spcBef>
                        <a:spcAft>
                          <a:spcPts val="0"/>
                        </a:spcAft>
                        <a:buNone/>
                      </a:pPr>
                      <a:r>
                        <a:rPr lang="en-US" sz="1800"/>
                        <a:t>6.8</a:t>
                      </a:r>
                      <a:endParaRPr/>
                    </a:p>
                  </a:txBody>
                  <a:tcPr marL="91450" marR="91450" marT="45725" marB="45725"/>
                </a:tc>
                <a:tc>
                  <a:txBody>
                    <a:bodyPr/>
                    <a:lstStyle/>
                    <a:p>
                      <a:pPr marL="0" marR="0" lvl="0" indent="0" algn="l" rtl="0">
                        <a:spcBef>
                          <a:spcPts val="0"/>
                        </a:spcBef>
                        <a:spcAft>
                          <a:spcPts val="0"/>
                        </a:spcAft>
                        <a:buNone/>
                      </a:pPr>
                      <a:r>
                        <a:rPr lang="en-US" sz="1800"/>
                        <a:t>8.4</a:t>
                      </a:r>
                      <a:endParaRPr/>
                    </a:p>
                  </a:txBody>
                  <a:tcPr marL="91450" marR="91450" marT="45725" marB="45725"/>
                </a:tc>
                <a:tc>
                  <a:txBody>
                    <a:bodyPr/>
                    <a:lstStyle/>
                    <a:p>
                      <a:pPr marL="0" marR="0" lvl="0" indent="0" algn="l" rtl="0">
                        <a:spcBef>
                          <a:spcPts val="0"/>
                        </a:spcBef>
                        <a:spcAft>
                          <a:spcPts val="0"/>
                        </a:spcAft>
                        <a:buNone/>
                      </a:pPr>
                      <a:r>
                        <a:rPr lang="en-US" sz="1800"/>
                        <a:t>5.7</a:t>
                      </a:r>
                      <a:endParaRPr/>
                    </a:p>
                  </a:txBody>
                  <a:tcPr marL="91450" marR="91450" marT="45725" marB="45725"/>
                </a:tc>
                <a:tc>
                  <a:txBody>
                    <a:bodyPr/>
                    <a:lstStyle/>
                    <a:p>
                      <a:pPr marL="0" marR="0" lvl="0" indent="0" algn="l" rtl="0">
                        <a:spcBef>
                          <a:spcPts val="0"/>
                        </a:spcBef>
                        <a:spcAft>
                          <a:spcPts val="0"/>
                        </a:spcAft>
                        <a:buNone/>
                      </a:pPr>
                      <a:r>
                        <a:rPr lang="en-US" sz="1800"/>
                        <a:t>4.8</a:t>
                      </a:r>
                      <a:endParaRPr/>
                    </a:p>
                  </a:txBody>
                  <a:tcPr marL="91450" marR="91450" marT="45725" marB="45725"/>
                </a:tc>
                <a:tc>
                  <a:txBody>
                    <a:bodyPr/>
                    <a:lstStyle/>
                    <a:p>
                      <a:pPr marL="0" marR="0" lvl="0" indent="0" algn="l" rtl="0">
                        <a:spcBef>
                          <a:spcPts val="0"/>
                        </a:spcBef>
                        <a:spcAft>
                          <a:spcPts val="0"/>
                        </a:spcAft>
                        <a:buNone/>
                      </a:pPr>
                      <a:r>
                        <a:rPr lang="en-US" sz="1800"/>
                        <a:t>5.1</a:t>
                      </a:r>
                      <a:endParaRPr/>
                    </a:p>
                  </a:txBody>
                  <a:tcPr marL="91450" marR="91450" marT="45725" marB="45725"/>
                </a:tc>
                <a:tc>
                  <a:txBody>
                    <a:bodyPr/>
                    <a:lstStyle/>
                    <a:p>
                      <a:pPr marL="0" marR="0" lvl="0" indent="0" algn="l" rtl="0">
                        <a:spcBef>
                          <a:spcPts val="0"/>
                        </a:spcBef>
                        <a:spcAft>
                          <a:spcPts val="0"/>
                        </a:spcAft>
                        <a:buNone/>
                      </a:pPr>
                      <a:r>
                        <a:rPr lang="en-US" sz="1800"/>
                        <a:t>5.9</a:t>
                      </a:r>
                      <a:endParaRPr/>
                    </a:p>
                  </a:txBody>
                  <a:tcPr marL="91450" marR="91450" marT="45725" marB="45725"/>
                </a:tc>
                <a:extLst>
                  <a:ext uri="{0D108BD9-81ED-4DB2-BD59-A6C34878D82A}">
                    <a16:rowId xmlns:a16="http://schemas.microsoft.com/office/drawing/2014/main" val="10007"/>
                  </a:ext>
                </a:extLst>
              </a:tr>
              <a:tr h="394850">
                <a:tc>
                  <a:txBody>
                    <a:bodyPr/>
                    <a:lstStyle/>
                    <a:p>
                      <a:pPr marL="0" marR="0" lvl="0" indent="0" algn="l" rtl="0">
                        <a:spcBef>
                          <a:spcPts val="0"/>
                        </a:spcBef>
                        <a:spcAft>
                          <a:spcPts val="0"/>
                        </a:spcAft>
                        <a:buNone/>
                      </a:pPr>
                      <a:r>
                        <a:rPr lang="en-US" sz="1800"/>
                        <a:t>5.5</a:t>
                      </a:r>
                      <a:endParaRPr/>
                    </a:p>
                  </a:txBody>
                  <a:tcPr marL="91450" marR="91450" marT="45725" marB="45725"/>
                </a:tc>
                <a:tc>
                  <a:txBody>
                    <a:bodyPr/>
                    <a:lstStyle/>
                    <a:p>
                      <a:pPr marL="0" marR="0" lvl="0" indent="0" algn="l" rtl="0">
                        <a:spcBef>
                          <a:spcPts val="0"/>
                        </a:spcBef>
                        <a:spcAft>
                          <a:spcPts val="0"/>
                        </a:spcAft>
                        <a:buNone/>
                      </a:pPr>
                      <a:r>
                        <a:rPr lang="en-US" sz="1800"/>
                        <a:t>3.1</a:t>
                      </a:r>
                      <a:endParaRPr/>
                    </a:p>
                  </a:txBody>
                  <a:tcPr marL="91450" marR="91450" marT="45725" marB="45725"/>
                </a:tc>
                <a:tc>
                  <a:txBody>
                    <a:bodyPr/>
                    <a:lstStyle/>
                    <a:p>
                      <a:pPr marL="0" marR="0" lvl="0" indent="0" algn="l" rtl="0">
                        <a:spcBef>
                          <a:spcPts val="0"/>
                        </a:spcBef>
                        <a:spcAft>
                          <a:spcPts val="0"/>
                        </a:spcAft>
                        <a:buNone/>
                      </a:pPr>
                      <a:r>
                        <a:rPr lang="en-US" sz="1800"/>
                        <a:t>4.8</a:t>
                      </a:r>
                      <a:endParaRPr/>
                    </a:p>
                  </a:txBody>
                  <a:tcPr marL="91450" marR="91450" marT="45725" marB="45725"/>
                </a:tc>
                <a:tc>
                  <a:txBody>
                    <a:bodyPr/>
                    <a:lstStyle/>
                    <a:p>
                      <a:pPr marL="0" marR="0" lvl="0" indent="0" algn="l" rtl="0">
                        <a:spcBef>
                          <a:spcPts val="0"/>
                        </a:spcBef>
                        <a:spcAft>
                          <a:spcPts val="0"/>
                        </a:spcAft>
                        <a:buNone/>
                      </a:pPr>
                      <a:r>
                        <a:rPr lang="en-US" sz="1800"/>
                        <a:t>6.8</a:t>
                      </a:r>
                      <a:endParaRPr/>
                    </a:p>
                  </a:txBody>
                  <a:tcPr marL="91450" marR="91450" marT="45725" marB="45725"/>
                </a:tc>
                <a:tc>
                  <a:txBody>
                    <a:bodyPr/>
                    <a:lstStyle/>
                    <a:p>
                      <a:pPr marL="0" marR="0" lvl="0" indent="0" algn="l" rtl="0">
                        <a:spcBef>
                          <a:spcPts val="0"/>
                        </a:spcBef>
                        <a:spcAft>
                          <a:spcPts val="0"/>
                        </a:spcAft>
                        <a:buNone/>
                      </a:pPr>
                      <a:r>
                        <a:rPr lang="en-US" sz="1800"/>
                        <a:t>7.9</a:t>
                      </a:r>
                      <a:endParaRPr/>
                    </a:p>
                  </a:txBody>
                  <a:tcPr marL="91450" marR="91450" marT="45725" marB="45725"/>
                </a:tc>
                <a:tc>
                  <a:txBody>
                    <a:bodyPr/>
                    <a:lstStyle/>
                    <a:p>
                      <a:pPr marL="0" marR="0" lvl="0" indent="0" algn="l" rtl="0">
                        <a:spcBef>
                          <a:spcPts val="0"/>
                        </a:spcBef>
                        <a:spcAft>
                          <a:spcPts val="0"/>
                        </a:spcAft>
                        <a:buNone/>
                      </a:pPr>
                      <a:r>
                        <a:rPr lang="en-US" sz="1800"/>
                        <a:t>4.2</a:t>
                      </a:r>
                      <a:endParaRPr/>
                    </a:p>
                  </a:txBody>
                  <a:tcPr marL="91450" marR="91450" marT="45725" marB="45725"/>
                </a:tc>
                <a:tc>
                  <a:txBody>
                    <a:bodyPr/>
                    <a:lstStyle/>
                    <a:p>
                      <a:pPr marL="0" marR="0" lvl="0" indent="0" algn="l" rtl="0">
                        <a:spcBef>
                          <a:spcPts val="0"/>
                        </a:spcBef>
                        <a:spcAft>
                          <a:spcPts val="0"/>
                        </a:spcAft>
                        <a:buNone/>
                      </a:pPr>
                      <a:r>
                        <a:rPr lang="en-US" sz="1800"/>
                        <a:t>5.3</a:t>
                      </a:r>
                      <a:endParaRPr/>
                    </a:p>
                  </a:txBody>
                  <a:tcPr marL="91450" marR="91450" marT="45725" marB="45725"/>
                </a:tc>
                <a:tc>
                  <a:txBody>
                    <a:bodyPr/>
                    <a:lstStyle/>
                    <a:p>
                      <a:pPr marL="0" marR="0" lvl="0" indent="0" algn="l" rtl="0">
                        <a:spcBef>
                          <a:spcPts val="0"/>
                        </a:spcBef>
                        <a:spcAft>
                          <a:spcPts val="0"/>
                        </a:spcAft>
                        <a:buNone/>
                      </a:pPr>
                      <a:r>
                        <a:rPr lang="en-US" sz="1800"/>
                        <a:t>4.4</a:t>
                      </a:r>
                      <a:endParaRPr/>
                    </a:p>
                  </a:txBody>
                  <a:tcPr marL="91450" marR="91450" marT="45725" marB="45725"/>
                </a:tc>
                <a:tc>
                  <a:txBody>
                    <a:bodyPr/>
                    <a:lstStyle/>
                    <a:p>
                      <a:pPr marL="0" marR="0" lvl="0" indent="0" algn="l" rtl="0">
                        <a:spcBef>
                          <a:spcPts val="0"/>
                        </a:spcBef>
                        <a:spcAft>
                          <a:spcPts val="0"/>
                        </a:spcAft>
                        <a:buNone/>
                      </a:pPr>
                      <a:r>
                        <a:rPr lang="en-US" sz="1800"/>
                        <a:t>5.7</a:t>
                      </a:r>
                      <a:endParaRPr/>
                    </a:p>
                  </a:txBody>
                  <a:tcPr marL="91450" marR="91450" marT="45725" marB="45725"/>
                </a:tc>
                <a:tc>
                  <a:txBody>
                    <a:bodyPr/>
                    <a:lstStyle/>
                    <a:p>
                      <a:pPr marL="0" marR="0" lvl="0" indent="0" algn="l" rtl="0">
                        <a:spcBef>
                          <a:spcPts val="0"/>
                        </a:spcBef>
                        <a:spcAft>
                          <a:spcPts val="0"/>
                        </a:spcAft>
                        <a:buNone/>
                      </a:pPr>
                      <a:r>
                        <a:rPr lang="en-US" sz="1800"/>
                        <a:t>5.6</a:t>
                      </a:r>
                      <a:endParaRPr/>
                    </a:p>
                  </a:txBody>
                  <a:tcPr marL="91450" marR="91450" marT="45725" marB="45725"/>
                </a:tc>
                <a:extLst>
                  <a:ext uri="{0D108BD9-81ED-4DB2-BD59-A6C34878D82A}">
                    <a16:rowId xmlns:a16="http://schemas.microsoft.com/office/drawing/2014/main" val="10008"/>
                  </a:ext>
                </a:extLst>
              </a:tr>
              <a:tr h="394850">
                <a:tc>
                  <a:txBody>
                    <a:bodyPr/>
                    <a:lstStyle/>
                    <a:p>
                      <a:pPr marL="0" marR="0" lvl="0" indent="0" algn="l" rtl="0">
                        <a:spcBef>
                          <a:spcPts val="0"/>
                        </a:spcBef>
                        <a:spcAft>
                          <a:spcPts val="0"/>
                        </a:spcAft>
                        <a:buNone/>
                      </a:pPr>
                      <a:r>
                        <a:rPr lang="en-US" sz="1800"/>
                        <a:t>3.0</a:t>
                      </a:r>
                      <a:endParaRPr/>
                    </a:p>
                  </a:txBody>
                  <a:tcPr marL="91450" marR="91450" marT="45725" marB="45725"/>
                </a:tc>
                <a:tc>
                  <a:txBody>
                    <a:bodyPr/>
                    <a:lstStyle/>
                    <a:p>
                      <a:pPr marL="0" marR="0" lvl="0" indent="0" algn="l" rtl="0">
                        <a:spcBef>
                          <a:spcPts val="0"/>
                        </a:spcBef>
                        <a:spcAft>
                          <a:spcPts val="0"/>
                        </a:spcAft>
                        <a:buNone/>
                      </a:pPr>
                      <a:r>
                        <a:rPr lang="en-US" sz="1800"/>
                        <a:t>6.5</a:t>
                      </a:r>
                      <a:endParaRPr/>
                    </a:p>
                  </a:txBody>
                  <a:tcPr marL="91450" marR="91450" marT="45725" marB="45725"/>
                </a:tc>
                <a:tc>
                  <a:txBody>
                    <a:bodyPr/>
                    <a:lstStyle/>
                    <a:p>
                      <a:pPr marL="0" marR="0" lvl="0" indent="0" algn="l" rtl="0">
                        <a:spcBef>
                          <a:spcPts val="0"/>
                        </a:spcBef>
                        <a:spcAft>
                          <a:spcPts val="0"/>
                        </a:spcAft>
                        <a:buNone/>
                      </a:pPr>
                      <a:r>
                        <a:rPr lang="en-US" sz="1800"/>
                        <a:t>3.2</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8.0</a:t>
                      </a:r>
                      <a:endParaRPr/>
                    </a:p>
                  </a:txBody>
                  <a:tcPr marL="91450" marR="91450" marT="45725" marB="45725"/>
                </a:tc>
                <a:tc>
                  <a:txBody>
                    <a:bodyPr/>
                    <a:lstStyle/>
                    <a:p>
                      <a:pPr marL="0" marR="0" lvl="0" indent="0" algn="l" rtl="0">
                        <a:spcBef>
                          <a:spcPts val="0"/>
                        </a:spcBef>
                        <a:spcAft>
                          <a:spcPts val="0"/>
                        </a:spcAft>
                        <a:buNone/>
                      </a:pPr>
                      <a:r>
                        <a:rPr lang="en-US" sz="1800"/>
                        <a:t>4.9</a:t>
                      </a:r>
                      <a:endParaRPr/>
                    </a:p>
                  </a:txBody>
                  <a:tcPr marL="91450" marR="91450" marT="45725" marB="45725"/>
                </a:tc>
                <a:tc>
                  <a:txBody>
                    <a:bodyPr/>
                    <a:lstStyle/>
                    <a:p>
                      <a:pPr marL="0" marR="0" lvl="0" indent="0" algn="l" rtl="0">
                        <a:spcBef>
                          <a:spcPts val="0"/>
                        </a:spcBef>
                        <a:spcAft>
                          <a:spcPts val="0"/>
                        </a:spcAft>
                        <a:buNone/>
                      </a:pPr>
                      <a:r>
                        <a:rPr lang="en-US" sz="1800"/>
                        <a:t>5.5</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7.6</a:t>
                      </a:r>
                      <a:endParaRPr/>
                    </a:p>
                  </a:txBody>
                  <a:tcPr marL="91450" marR="91450" marT="45725" marB="45725"/>
                </a:tc>
                <a:extLst>
                  <a:ext uri="{0D108BD9-81ED-4DB2-BD59-A6C34878D82A}">
                    <a16:rowId xmlns:a16="http://schemas.microsoft.com/office/drawing/2014/main" val="10009"/>
                  </a:ext>
                </a:extLst>
              </a:tr>
              <a:tr h="394850">
                <a:tc>
                  <a:txBody>
                    <a:bodyPr/>
                    <a:lstStyle/>
                    <a:p>
                      <a:pPr marL="0" marR="0" lvl="0" indent="0" algn="l" rtl="0">
                        <a:spcBef>
                          <a:spcPts val="0"/>
                        </a:spcBef>
                        <a:spcAft>
                          <a:spcPts val="0"/>
                        </a:spcAft>
                        <a:buNone/>
                      </a:pPr>
                      <a:r>
                        <a:rPr lang="en-US" sz="1800"/>
                        <a:t>3.5</a:t>
                      </a:r>
                      <a:endParaRPr/>
                    </a:p>
                  </a:txBody>
                  <a:tcPr marL="91450" marR="91450" marT="45725" marB="45725"/>
                </a:tc>
                <a:tc>
                  <a:txBody>
                    <a:bodyPr/>
                    <a:lstStyle/>
                    <a:p>
                      <a:pPr marL="0" marR="0" lvl="0" indent="0" algn="l" rtl="0">
                        <a:spcBef>
                          <a:spcPts val="0"/>
                        </a:spcBef>
                        <a:spcAft>
                          <a:spcPts val="0"/>
                        </a:spcAft>
                        <a:buNone/>
                      </a:pPr>
                      <a:r>
                        <a:rPr lang="en-US" sz="1800"/>
                        <a:t>3.2</a:t>
                      </a:r>
                      <a:endParaRPr/>
                    </a:p>
                  </a:txBody>
                  <a:tcPr marL="91450" marR="91450" marT="45725" marB="45725"/>
                </a:tc>
                <a:tc>
                  <a:txBody>
                    <a:bodyPr/>
                    <a:lstStyle/>
                    <a:p>
                      <a:pPr marL="0" marR="0" lvl="0" indent="0" algn="l" rtl="0">
                        <a:spcBef>
                          <a:spcPts val="0"/>
                        </a:spcBef>
                        <a:spcAft>
                          <a:spcPts val="0"/>
                        </a:spcAft>
                        <a:buNone/>
                      </a:pPr>
                      <a:r>
                        <a:rPr lang="en-US" sz="1800"/>
                        <a:t>3.9</a:t>
                      </a:r>
                      <a:endParaRPr/>
                    </a:p>
                  </a:txBody>
                  <a:tcPr marL="91450" marR="91450" marT="45725" marB="45725"/>
                </a:tc>
                <a:tc>
                  <a:txBody>
                    <a:bodyPr/>
                    <a:lstStyle/>
                    <a:p>
                      <a:pPr marL="0" marR="0" lvl="0" indent="0" algn="l" rtl="0">
                        <a:spcBef>
                          <a:spcPts val="0"/>
                        </a:spcBef>
                        <a:spcAft>
                          <a:spcPts val="0"/>
                        </a:spcAft>
                        <a:buNone/>
                      </a:pPr>
                      <a:r>
                        <a:rPr lang="en-US" sz="1800"/>
                        <a:t>4.9</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5.6</a:t>
                      </a:r>
                      <a:endParaRPr/>
                    </a:p>
                  </a:txBody>
                  <a:tcPr marL="91450" marR="91450" marT="45725" marB="45725"/>
                </a:tc>
                <a:tc>
                  <a:txBody>
                    <a:bodyPr/>
                    <a:lstStyle/>
                    <a:p>
                      <a:pPr marL="0" marR="0" lvl="0" indent="0" algn="l" rtl="0">
                        <a:spcBef>
                          <a:spcPts val="0"/>
                        </a:spcBef>
                        <a:spcAft>
                          <a:spcPts val="0"/>
                        </a:spcAft>
                        <a:buNone/>
                      </a:pPr>
                      <a:r>
                        <a:rPr lang="en-US" sz="1800"/>
                        <a:t>7.6</a:t>
                      </a:r>
                      <a:endParaRPr/>
                    </a:p>
                  </a:txBody>
                  <a:tcPr marL="91450" marR="91450" marT="45725" marB="45725"/>
                </a:tc>
                <a:tc>
                  <a:txBody>
                    <a:bodyPr/>
                    <a:lstStyle/>
                    <a:p>
                      <a:pPr marL="0" marR="0" lvl="0" indent="0" algn="l" rtl="0">
                        <a:spcBef>
                          <a:spcPts val="0"/>
                        </a:spcBef>
                        <a:spcAft>
                          <a:spcPts val="0"/>
                        </a:spcAft>
                        <a:buNone/>
                      </a:pPr>
                      <a:r>
                        <a:rPr lang="en-US" sz="1800"/>
                        <a:t>4.7</a:t>
                      </a:r>
                      <a:endParaRPr/>
                    </a:p>
                  </a:txBody>
                  <a:tcPr marL="91450" marR="91450" marT="45725" marB="45725"/>
                </a:tc>
                <a:tc>
                  <a:txBody>
                    <a:bodyPr/>
                    <a:lstStyle/>
                    <a:p>
                      <a:pPr marL="0" marR="0" lvl="0" indent="0" algn="l" rtl="0">
                        <a:spcBef>
                          <a:spcPts val="0"/>
                        </a:spcBef>
                        <a:spcAft>
                          <a:spcPts val="0"/>
                        </a:spcAft>
                        <a:buNone/>
                      </a:pPr>
                      <a:r>
                        <a:rPr lang="en-US" sz="1800"/>
                        <a:t>6.8</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extLst>
                  <a:ext uri="{0D108BD9-81ED-4DB2-BD59-A6C34878D82A}">
                    <a16:rowId xmlns:a16="http://schemas.microsoft.com/office/drawing/2014/main" val="10010"/>
                  </a:ext>
                </a:extLst>
              </a:tr>
            </a:tbl>
          </a:graphicData>
        </a:graphic>
      </p:graphicFrame>
      <p:graphicFrame>
        <p:nvGraphicFramePr>
          <p:cNvPr id="715" name="Google Shape;715;p81"/>
          <p:cNvGraphicFramePr/>
          <p:nvPr/>
        </p:nvGraphicFramePr>
        <p:xfrm>
          <a:off x="304800" y="6487160"/>
          <a:ext cx="8686800" cy="370850"/>
        </p:xfrm>
        <a:graphic>
          <a:graphicData uri="http://schemas.openxmlformats.org/drawingml/2006/table">
            <a:tbl>
              <a:tblPr firstRow="1" bandRow="1">
                <a:noFill/>
                <a:tableStyleId>{AC2E960A-9AD3-4963-B363-FDF9946046D3}</a:tableStyleId>
              </a:tblPr>
              <a:tblGrid>
                <a:gridCol w="86868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a:t>Construct a frequency Distribution and Histogram . Interpret the results</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82"/>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400">
                <a:latin typeface="Times New Roman"/>
                <a:ea typeface="Times New Roman"/>
                <a:cs typeface="Times New Roman"/>
                <a:sym typeface="Times New Roman"/>
              </a:rPr>
              <a:t>Case Study :2: Shaft Diameter</a:t>
            </a:r>
            <a:endParaRPr/>
          </a:p>
        </p:txBody>
      </p:sp>
      <p:sp>
        <p:nvSpPr>
          <p:cNvPr id="721" name="Google Shape;721;p82"/>
          <p:cNvSpPr txBox="1">
            <a:spLocks noGrp="1"/>
          </p:cNvSpPr>
          <p:nvPr>
            <p:ph type="body" idx="1"/>
          </p:nvPr>
        </p:nvSpPr>
        <p:spPr>
          <a:xfrm>
            <a:off x="0" y="457200"/>
            <a:ext cx="8915400" cy="5668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latin typeface="Times New Roman"/>
                <a:ea typeface="Times New Roman"/>
                <a:cs typeface="Times New Roman"/>
                <a:sym typeface="Times New Roman"/>
              </a:rPr>
              <a:t>In context of studying the behavior of diameter of a shaft ,diameter measurements in centimeters were taken. Five samples In succession were taken every half hour. The data are given below.</a:t>
            </a:r>
            <a:endParaRPr/>
          </a:p>
          <a:p>
            <a:pPr marL="342900" lvl="0" indent="-34290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graphicFrame>
        <p:nvGraphicFramePr>
          <p:cNvPr id="722" name="Google Shape;722;p82"/>
          <p:cNvGraphicFramePr/>
          <p:nvPr/>
        </p:nvGraphicFramePr>
        <p:xfrm>
          <a:off x="0" y="1033499"/>
          <a:ext cx="9144000" cy="5672225"/>
        </p:xfrm>
        <a:graphic>
          <a:graphicData uri="http://schemas.openxmlformats.org/drawingml/2006/table">
            <a:tbl>
              <a:tblPr firstRow="1" bandRow="1">
                <a:noFill/>
                <a:tableStyleId>{AC2E960A-9AD3-4963-B363-FDF9946046D3}</a:tableStyleId>
              </a:tblPr>
              <a:tblGrid>
                <a:gridCol w="967150">
                  <a:extLst>
                    <a:ext uri="{9D8B030D-6E8A-4147-A177-3AD203B41FA5}">
                      <a16:colId xmlns:a16="http://schemas.microsoft.com/office/drawing/2014/main" val="20000"/>
                    </a:ext>
                  </a:extLst>
                </a:gridCol>
                <a:gridCol w="1582625">
                  <a:extLst>
                    <a:ext uri="{9D8B030D-6E8A-4147-A177-3AD203B41FA5}">
                      <a16:colId xmlns:a16="http://schemas.microsoft.com/office/drawing/2014/main" val="20001"/>
                    </a:ext>
                  </a:extLst>
                </a:gridCol>
                <a:gridCol w="202222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581525">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Time</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Sample1</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Sample 2</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Sample 3</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Sample 4</a:t>
                      </a:r>
                      <a:endParaRPr/>
                    </a:p>
                  </a:txBody>
                  <a:tcPr marL="91450" marR="91450" marT="45725" marB="45725"/>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Sample 5</a:t>
                      </a:r>
                      <a:endParaRPr/>
                    </a:p>
                  </a:txBody>
                  <a:tcPr marL="91450" marR="91450" marT="45725" marB="45725"/>
                </a:tc>
                <a:extLst>
                  <a:ext uri="{0D108BD9-81ED-4DB2-BD59-A6C34878D82A}">
                    <a16:rowId xmlns:a16="http://schemas.microsoft.com/office/drawing/2014/main" val="10000"/>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1030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extLst>
                  <a:ext uri="{0D108BD9-81ED-4DB2-BD59-A6C34878D82A}">
                    <a16:rowId xmlns:a16="http://schemas.microsoft.com/office/drawing/2014/main" val="10001"/>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1100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2.49</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2.55</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extLst>
                  <a:ext uri="{0D108BD9-81ED-4DB2-BD59-A6C34878D82A}">
                    <a16:rowId xmlns:a16="http://schemas.microsoft.com/office/drawing/2014/main" val="10002"/>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1130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2.49</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extLst>
                  <a:ext uri="{0D108BD9-81ED-4DB2-BD59-A6C34878D82A}">
                    <a16:rowId xmlns:a16="http://schemas.microsoft.com/office/drawing/2014/main" val="10003"/>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1200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2.56</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2.48</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2.57</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extLst>
                  <a:ext uri="{0D108BD9-81ED-4DB2-BD59-A6C34878D82A}">
                    <a16:rowId xmlns:a16="http://schemas.microsoft.com/office/drawing/2014/main" val="10004"/>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1230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2.49</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extLst>
                  <a:ext uri="{0D108BD9-81ED-4DB2-BD59-A6C34878D82A}">
                    <a16:rowId xmlns:a16="http://schemas.microsoft.com/office/drawing/2014/main" val="10005"/>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1300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extLst>
                  <a:ext uri="{0D108BD9-81ED-4DB2-BD59-A6C34878D82A}">
                    <a16:rowId xmlns:a16="http://schemas.microsoft.com/office/drawing/2014/main" val="10006"/>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1330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2.56</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extLst>
                  <a:ext uri="{0D108BD9-81ED-4DB2-BD59-A6C34878D82A}">
                    <a16:rowId xmlns:a16="http://schemas.microsoft.com/office/drawing/2014/main" val="10007"/>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1400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2.56</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extLst>
                  <a:ext uri="{0D108BD9-81ED-4DB2-BD59-A6C34878D82A}">
                    <a16:rowId xmlns:a16="http://schemas.microsoft.com/office/drawing/2014/main" val="10008"/>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1430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2.49</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extLst>
                  <a:ext uri="{0D108BD9-81ED-4DB2-BD59-A6C34878D82A}">
                    <a16:rowId xmlns:a16="http://schemas.microsoft.com/office/drawing/2014/main" val="10009"/>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1500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2.53</a:t>
                      </a:r>
                      <a:endParaRPr/>
                    </a:p>
                  </a:txBody>
                  <a:tcPr marL="91450" marR="91450" marT="45725" marB="45725"/>
                </a:tc>
                <a:extLst>
                  <a:ext uri="{0D108BD9-81ED-4DB2-BD59-A6C34878D82A}">
                    <a16:rowId xmlns:a16="http://schemas.microsoft.com/office/drawing/2014/main" val="10010"/>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1530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2.55</a:t>
                      </a:r>
                      <a:endParaRPr/>
                    </a:p>
                  </a:txBody>
                  <a:tcPr marL="91450" marR="91450" marT="45725" marB="45725"/>
                </a:tc>
                <a:extLst>
                  <a:ext uri="{0D108BD9-81ED-4DB2-BD59-A6C34878D82A}">
                    <a16:rowId xmlns:a16="http://schemas.microsoft.com/office/drawing/2014/main" val="10011"/>
                  </a:ext>
                </a:extLst>
              </a:tr>
              <a:tr h="4242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1600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2.54</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2.58</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2.51</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2.52</a:t>
                      </a:r>
                      <a:endParaRPr/>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28" name="Google Shape;728;p83"/>
          <p:cNvSpPr txBox="1">
            <a:spLocks noGrp="1"/>
          </p:cNvSpPr>
          <p:nvPr>
            <p:ph type="body" idx="1"/>
          </p:nvPr>
        </p:nvSpPr>
        <p:spPr>
          <a:xfrm>
            <a:off x="22860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Q. 1. Construct a histogram for the study and interpret the results. If the customer specification is 2.52cm plus or minus 0.03, how many observations are outside the specifications.</a:t>
            </a:r>
            <a:endParaRPr/>
          </a:p>
          <a:p>
            <a:pPr marL="342900" lvl="0" indent="-342900" algn="l" rtl="0">
              <a:spcBef>
                <a:spcPts val="640"/>
              </a:spcBef>
              <a:spcAft>
                <a:spcPts val="0"/>
              </a:spcAft>
              <a:buClr>
                <a:schemeClr val="dk1"/>
              </a:buClr>
              <a:buSzPts val="3200"/>
              <a:buNone/>
            </a:pPr>
            <a:r>
              <a:rPr lang="en-US"/>
              <a:t>Q2. Construct the cumulative distributive curves and give your comment.</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84"/>
          <p:cNvSpPr txBox="1">
            <a:spLocks noGrp="1"/>
          </p:cNvSpPr>
          <p:nvPr>
            <p:ph type="title"/>
          </p:nvPr>
        </p:nvSpPr>
        <p:spPr>
          <a:xfrm>
            <a:off x="304800" y="152400"/>
            <a:ext cx="8610600" cy="304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2700">
                <a:latin typeface="Times New Roman"/>
                <a:ea typeface="Times New Roman"/>
                <a:cs typeface="Times New Roman"/>
                <a:sym typeface="Times New Roman"/>
              </a:rPr>
              <a:t>Case Study :3: Electricity Charges</a:t>
            </a:r>
            <a:endParaRPr/>
          </a:p>
        </p:txBody>
      </p:sp>
      <p:sp>
        <p:nvSpPr>
          <p:cNvPr id="734" name="Google Shape;734;p84"/>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US" sz="1600">
                <a:latin typeface="Times New Roman"/>
                <a:ea typeface="Times New Roman"/>
                <a:cs typeface="Times New Roman"/>
                <a:sym typeface="Times New Roman"/>
              </a:rPr>
              <a:t>The Following data are obtained from a random sample of 50 households with regard to electricity charges in Rs for the month of April 2001. these households belongs to the middle class income category</a:t>
            </a:r>
            <a:endParaRPr/>
          </a:p>
          <a:p>
            <a:pPr marL="342900" lvl="0" indent="-342900" algn="l" rtl="0">
              <a:spcBef>
                <a:spcPts val="320"/>
              </a:spcBef>
              <a:spcAft>
                <a:spcPts val="0"/>
              </a:spcAft>
              <a:buClr>
                <a:schemeClr val="dk1"/>
              </a:buClr>
              <a:buSzPts val="1600"/>
              <a:buNone/>
            </a:pPr>
            <a:r>
              <a:rPr lang="en-US" sz="1600">
                <a:latin typeface="Times New Roman"/>
                <a:ea typeface="Times New Roman"/>
                <a:cs typeface="Times New Roman"/>
                <a:sym typeface="Times New Roman"/>
              </a:rPr>
              <a:t> </a:t>
            </a:r>
            <a:endParaRPr/>
          </a:p>
        </p:txBody>
      </p:sp>
      <p:graphicFrame>
        <p:nvGraphicFramePr>
          <p:cNvPr id="735" name="Google Shape;735;p84"/>
          <p:cNvGraphicFramePr/>
          <p:nvPr/>
        </p:nvGraphicFramePr>
        <p:xfrm>
          <a:off x="838200" y="1676400"/>
          <a:ext cx="7620000" cy="3708500"/>
        </p:xfrm>
        <a:graphic>
          <a:graphicData uri="http://schemas.openxmlformats.org/drawingml/2006/table">
            <a:tbl>
              <a:tblPr firstRow="1" bandRow="1">
                <a:noFill/>
                <a:tableStyleId>{AC2E960A-9AD3-4963-B363-FDF9946046D3}</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96</a:t>
                      </a:r>
                      <a:endParaRPr/>
                    </a:p>
                  </a:txBody>
                  <a:tcPr marL="91450" marR="91450" marT="45725" marB="45725"/>
                </a:tc>
                <a:tc>
                  <a:txBody>
                    <a:bodyPr/>
                    <a:lstStyle/>
                    <a:p>
                      <a:pPr marL="0" marR="0" lvl="0" indent="0" algn="l" rtl="0">
                        <a:spcBef>
                          <a:spcPts val="0"/>
                        </a:spcBef>
                        <a:spcAft>
                          <a:spcPts val="0"/>
                        </a:spcAft>
                        <a:buNone/>
                      </a:pPr>
                      <a:r>
                        <a:rPr lang="en-US" sz="1800"/>
                        <a:t>86</a:t>
                      </a:r>
                      <a:endParaRPr/>
                    </a:p>
                  </a:txBody>
                  <a:tcPr marL="91450" marR="91450" marT="45725" marB="45725"/>
                </a:tc>
                <a:tc>
                  <a:txBody>
                    <a:bodyPr/>
                    <a:lstStyle/>
                    <a:p>
                      <a:pPr marL="0" marR="0" lvl="0" indent="0" algn="l" rtl="0">
                        <a:spcBef>
                          <a:spcPts val="0"/>
                        </a:spcBef>
                        <a:spcAft>
                          <a:spcPts val="0"/>
                        </a:spcAft>
                        <a:buNone/>
                      </a:pPr>
                      <a:r>
                        <a:rPr lang="en-US" sz="1800"/>
                        <a:t>167</a:t>
                      </a:r>
                      <a:endParaRPr/>
                    </a:p>
                  </a:txBody>
                  <a:tcPr marL="91450" marR="91450" marT="45725" marB="45725"/>
                </a:tc>
                <a:tc>
                  <a:txBody>
                    <a:bodyPr/>
                    <a:lstStyle/>
                    <a:p>
                      <a:pPr marL="0" marR="0" lvl="0" indent="0" algn="l" rtl="0">
                        <a:spcBef>
                          <a:spcPts val="0"/>
                        </a:spcBef>
                        <a:spcAft>
                          <a:spcPts val="0"/>
                        </a:spcAft>
                        <a:buNone/>
                      </a:pPr>
                      <a:r>
                        <a:rPr lang="en-US" sz="1800"/>
                        <a:t>149</a:t>
                      </a:r>
                      <a:endParaRPr/>
                    </a:p>
                  </a:txBody>
                  <a:tcPr marL="91450" marR="91450" marT="45725" marB="45725"/>
                </a:tc>
                <a:tc>
                  <a:txBody>
                    <a:bodyPr/>
                    <a:lstStyle/>
                    <a:p>
                      <a:pPr marL="0" marR="0" lvl="0" indent="0" algn="l" rtl="0">
                        <a:spcBef>
                          <a:spcPts val="0"/>
                        </a:spcBef>
                        <a:spcAft>
                          <a:spcPts val="0"/>
                        </a:spcAft>
                        <a:buNone/>
                      </a:pPr>
                      <a:r>
                        <a:rPr lang="en-US" sz="1800"/>
                        <a:t>104</a:t>
                      </a:r>
                      <a:endParaRPr/>
                    </a:p>
                  </a:txBody>
                  <a:tcPr marL="91450" marR="91450" marT="45725" marB="45725"/>
                </a:tc>
                <a:tc>
                  <a:txBody>
                    <a:bodyPr/>
                    <a:lstStyle/>
                    <a:p>
                      <a:pPr marL="0" marR="0" lvl="0" indent="0" algn="l" rtl="0">
                        <a:spcBef>
                          <a:spcPts val="0"/>
                        </a:spcBef>
                        <a:spcAft>
                          <a:spcPts val="0"/>
                        </a:spcAft>
                        <a:buNone/>
                      </a:pPr>
                      <a:r>
                        <a:rPr lang="en-US" sz="1800"/>
                        <a:t>93</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171</a:t>
                      </a:r>
                      <a:endParaRPr/>
                    </a:p>
                  </a:txBody>
                  <a:tcPr marL="91450" marR="91450" marT="45725" marB="45725"/>
                </a:tc>
                <a:tc>
                  <a:txBody>
                    <a:bodyPr/>
                    <a:lstStyle/>
                    <a:p>
                      <a:pPr marL="0" marR="0" lvl="0" indent="0" algn="l" rtl="0">
                        <a:spcBef>
                          <a:spcPts val="0"/>
                        </a:spcBef>
                        <a:spcAft>
                          <a:spcPts val="0"/>
                        </a:spcAft>
                        <a:buNone/>
                      </a:pPr>
                      <a:r>
                        <a:rPr lang="en-US" sz="1800"/>
                        <a:t>161</a:t>
                      </a:r>
                      <a:endParaRPr/>
                    </a:p>
                  </a:txBody>
                  <a:tcPr marL="91450" marR="91450" marT="45725" marB="45725"/>
                </a:tc>
                <a:tc>
                  <a:txBody>
                    <a:bodyPr/>
                    <a:lstStyle/>
                    <a:p>
                      <a:pPr marL="0" marR="0" lvl="0" indent="0" algn="l" rtl="0">
                        <a:spcBef>
                          <a:spcPts val="0"/>
                        </a:spcBef>
                        <a:spcAft>
                          <a:spcPts val="0"/>
                        </a:spcAft>
                        <a:buNone/>
                      </a:pPr>
                      <a:r>
                        <a:rPr lang="en-US" sz="1800"/>
                        <a:t>195</a:t>
                      </a:r>
                      <a:endParaRPr/>
                    </a:p>
                  </a:txBody>
                  <a:tcPr marL="91450" marR="91450" marT="45725" marB="45725"/>
                </a:tc>
                <a:tc>
                  <a:txBody>
                    <a:bodyPr/>
                    <a:lstStyle/>
                    <a:p>
                      <a:pPr marL="0" marR="0" lvl="0" indent="0" algn="l" rtl="0">
                        <a:spcBef>
                          <a:spcPts val="0"/>
                        </a:spcBef>
                        <a:spcAft>
                          <a:spcPts val="0"/>
                        </a:spcAft>
                        <a:buNone/>
                      </a:pPr>
                      <a:r>
                        <a:rPr lang="en-US" sz="1800"/>
                        <a:t>157</a:t>
                      </a:r>
                      <a:endParaRPr/>
                    </a:p>
                  </a:txBody>
                  <a:tcPr marL="91450" marR="91450" marT="45725" marB="45725"/>
                </a:tc>
                <a:tc>
                  <a:txBody>
                    <a:bodyPr/>
                    <a:lstStyle/>
                    <a:p>
                      <a:pPr marL="0" marR="0" lvl="0" indent="0" algn="l" rtl="0">
                        <a:spcBef>
                          <a:spcPts val="0"/>
                        </a:spcBef>
                        <a:spcAft>
                          <a:spcPts val="0"/>
                        </a:spcAft>
                        <a:buNone/>
                      </a:pPr>
                      <a:r>
                        <a:rPr lang="en-US" sz="1800"/>
                        <a:t>172</a:t>
                      </a:r>
                      <a:endParaRPr/>
                    </a:p>
                  </a:txBody>
                  <a:tcPr marL="91450" marR="91450" marT="45725" marB="45725"/>
                </a:tc>
                <a:tc>
                  <a:txBody>
                    <a:bodyPr/>
                    <a:lstStyle/>
                    <a:p>
                      <a:pPr marL="0" marR="0" lvl="0" indent="0" algn="l" rtl="0">
                        <a:spcBef>
                          <a:spcPts val="0"/>
                        </a:spcBef>
                        <a:spcAft>
                          <a:spcPts val="0"/>
                        </a:spcAft>
                        <a:buNone/>
                      </a:pPr>
                      <a:r>
                        <a:rPr lang="en-US" sz="1800"/>
                        <a:t>104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202</a:t>
                      </a:r>
                      <a:endParaRPr/>
                    </a:p>
                  </a:txBody>
                  <a:tcPr marL="91450" marR="91450" marT="45725" marB="45725"/>
                </a:tc>
                <a:tc>
                  <a:txBody>
                    <a:bodyPr/>
                    <a:lstStyle/>
                    <a:p>
                      <a:pPr marL="0" marR="0" lvl="0" indent="0" algn="l" rtl="0">
                        <a:spcBef>
                          <a:spcPts val="0"/>
                        </a:spcBef>
                        <a:spcAft>
                          <a:spcPts val="0"/>
                        </a:spcAft>
                        <a:buNone/>
                      </a:pPr>
                      <a:r>
                        <a:rPr lang="en-US" sz="1800"/>
                        <a:t>192</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a:t>214</a:t>
                      </a:r>
                      <a:endParaRPr/>
                    </a:p>
                  </a:txBody>
                  <a:tcPr marL="91450" marR="91450" marT="45725" marB="45725"/>
                </a:tc>
                <a:tc>
                  <a:txBody>
                    <a:bodyPr/>
                    <a:lstStyle/>
                    <a:p>
                      <a:pPr marL="0" marR="0" lvl="0" indent="0" algn="l" rtl="0">
                        <a:spcBef>
                          <a:spcPts val="0"/>
                        </a:spcBef>
                        <a:spcAft>
                          <a:spcPts val="0"/>
                        </a:spcAft>
                        <a:buNone/>
                      </a:pPr>
                      <a:r>
                        <a:rPr lang="en-US" sz="1800"/>
                        <a:t>159</a:t>
                      </a:r>
                      <a:endParaRPr/>
                    </a:p>
                  </a:txBody>
                  <a:tcPr marL="91450" marR="91450" marT="45725" marB="45725"/>
                </a:tc>
                <a:tc>
                  <a:txBody>
                    <a:bodyPr/>
                    <a:lstStyle/>
                    <a:p>
                      <a:pPr marL="0" marR="0" lvl="0" indent="0" algn="l" rtl="0">
                        <a:spcBef>
                          <a:spcPts val="0"/>
                        </a:spcBef>
                        <a:spcAft>
                          <a:spcPts val="0"/>
                        </a:spcAft>
                        <a:buNone/>
                      </a:pPr>
                      <a:r>
                        <a:rPr lang="en-US" sz="1800"/>
                        <a:t>168</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178</a:t>
                      </a:r>
                      <a:endParaRPr/>
                    </a:p>
                  </a:txBody>
                  <a:tcPr marL="91450" marR="91450" marT="45725" marB="45725"/>
                </a:tc>
                <a:tc>
                  <a:txBody>
                    <a:bodyPr/>
                    <a:lstStyle/>
                    <a:p>
                      <a:pPr marL="0" marR="0" lvl="0" indent="0" algn="l" rtl="0">
                        <a:spcBef>
                          <a:spcPts val="0"/>
                        </a:spcBef>
                        <a:spcAft>
                          <a:spcPts val="0"/>
                        </a:spcAft>
                        <a:buNone/>
                      </a:pPr>
                      <a:r>
                        <a:rPr lang="en-US" sz="1800"/>
                        <a:t>168</a:t>
                      </a:r>
                      <a:endParaRPr/>
                    </a:p>
                  </a:txBody>
                  <a:tcPr marL="91450" marR="91450" marT="45725" marB="45725"/>
                </a:tc>
                <a:tc>
                  <a:txBody>
                    <a:bodyPr/>
                    <a:lstStyle/>
                    <a:p>
                      <a:pPr marL="0" marR="0" lvl="0" indent="0" algn="l" rtl="0">
                        <a:spcBef>
                          <a:spcPts val="0"/>
                        </a:spcBef>
                        <a:spcAft>
                          <a:spcPts val="0"/>
                        </a:spcAft>
                        <a:buNone/>
                      </a:pPr>
                      <a:r>
                        <a:rPr lang="en-US" sz="1800"/>
                        <a:t>126</a:t>
                      </a:r>
                      <a:endParaRPr/>
                    </a:p>
                  </a:txBody>
                  <a:tcPr marL="91450" marR="91450" marT="45725" marB="45725"/>
                </a:tc>
                <a:tc>
                  <a:txBody>
                    <a:bodyPr/>
                    <a:lstStyle/>
                    <a:p>
                      <a:pPr marL="0" marR="0" lvl="0" indent="0" algn="l" rtl="0">
                        <a:spcBef>
                          <a:spcPts val="0"/>
                        </a:spcBef>
                        <a:spcAft>
                          <a:spcPts val="0"/>
                        </a:spcAft>
                        <a:buNone/>
                      </a:pPr>
                      <a:r>
                        <a:rPr lang="en-US" sz="1800"/>
                        <a:t>183</a:t>
                      </a:r>
                      <a:endParaRPr/>
                    </a:p>
                  </a:txBody>
                  <a:tcPr marL="91450" marR="91450" marT="45725" marB="45725"/>
                </a:tc>
                <a:tc>
                  <a:txBody>
                    <a:bodyPr/>
                    <a:lstStyle/>
                    <a:p>
                      <a:pPr marL="0" marR="0" lvl="0" indent="0" algn="l" rtl="0">
                        <a:spcBef>
                          <a:spcPts val="0"/>
                        </a:spcBef>
                        <a:spcAft>
                          <a:spcPts val="0"/>
                        </a:spcAft>
                        <a:buNone/>
                      </a:pPr>
                      <a:r>
                        <a:rPr lang="en-US" sz="1800"/>
                        <a:t>163</a:t>
                      </a:r>
                      <a:endParaRPr/>
                    </a:p>
                  </a:txBody>
                  <a:tcPr marL="91450" marR="91450" marT="45725" marB="45725"/>
                </a:tc>
                <a:tc>
                  <a:txBody>
                    <a:bodyPr/>
                    <a:lstStyle/>
                    <a:p>
                      <a:pPr marL="0" marR="0" lvl="0" indent="0" algn="l" rtl="0">
                        <a:spcBef>
                          <a:spcPts val="0"/>
                        </a:spcBef>
                        <a:spcAft>
                          <a:spcPts val="0"/>
                        </a:spcAft>
                        <a:buNone/>
                      </a:pPr>
                      <a:r>
                        <a:rPr lang="en-US" sz="1800"/>
                        <a:t>136</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147</a:t>
                      </a:r>
                      <a:endParaRPr/>
                    </a:p>
                  </a:txBody>
                  <a:tcPr marL="91450" marR="91450" marT="45725" marB="45725"/>
                </a:tc>
                <a:tc>
                  <a:txBody>
                    <a:bodyPr/>
                    <a:lstStyle/>
                    <a:p>
                      <a:pPr marL="0" marR="0" lvl="0" indent="0" algn="l" rtl="0">
                        <a:spcBef>
                          <a:spcPts val="0"/>
                        </a:spcBef>
                        <a:spcAft>
                          <a:spcPts val="0"/>
                        </a:spcAft>
                        <a:buNone/>
                      </a:pPr>
                      <a:r>
                        <a:rPr lang="en-US" sz="1800"/>
                        <a:t>137</a:t>
                      </a:r>
                      <a:endParaRPr/>
                    </a:p>
                  </a:txBody>
                  <a:tcPr marL="91450" marR="91450" marT="45725" marB="45725"/>
                </a:tc>
                <a:tc>
                  <a:txBody>
                    <a:bodyPr/>
                    <a:lstStyle/>
                    <a:p>
                      <a:pPr marL="0" marR="0" lvl="0" indent="0" algn="l" rtl="0">
                        <a:spcBef>
                          <a:spcPts val="0"/>
                        </a:spcBef>
                        <a:spcAft>
                          <a:spcPts val="0"/>
                        </a:spcAft>
                        <a:buNone/>
                      </a:pPr>
                      <a:r>
                        <a:rPr lang="en-US" sz="1800"/>
                        <a:t>182</a:t>
                      </a:r>
                      <a:endParaRPr/>
                    </a:p>
                  </a:txBody>
                  <a:tcPr marL="91450" marR="91450" marT="45725" marB="45725"/>
                </a:tc>
                <a:tc>
                  <a:txBody>
                    <a:bodyPr/>
                    <a:lstStyle/>
                    <a:p>
                      <a:pPr marL="0" marR="0" lvl="0" indent="0" algn="l" rtl="0">
                        <a:spcBef>
                          <a:spcPts val="0"/>
                        </a:spcBef>
                        <a:spcAft>
                          <a:spcPts val="0"/>
                        </a:spcAft>
                        <a:buNone/>
                      </a:pPr>
                      <a:r>
                        <a:rPr lang="en-US" sz="1800"/>
                        <a:t>131</a:t>
                      </a:r>
                      <a:endParaRPr/>
                    </a:p>
                  </a:txBody>
                  <a:tcPr marL="91450" marR="91450" marT="45725" marB="45725"/>
                </a:tc>
                <a:tc>
                  <a:txBody>
                    <a:bodyPr/>
                    <a:lstStyle/>
                    <a:p>
                      <a:pPr marL="0" marR="0" lvl="0" indent="0" algn="l" rtl="0">
                        <a:spcBef>
                          <a:spcPts val="0"/>
                        </a:spcBef>
                        <a:spcAft>
                          <a:spcPts val="0"/>
                        </a:spcAft>
                        <a:buNone/>
                      </a:pPr>
                      <a:r>
                        <a:rPr lang="en-US" sz="1800"/>
                        <a:t>139</a:t>
                      </a:r>
                      <a:endParaRPr/>
                    </a:p>
                  </a:txBody>
                  <a:tcPr marL="91450" marR="91450" marT="45725" marB="45725"/>
                </a:tc>
                <a:tc>
                  <a:txBody>
                    <a:bodyPr/>
                    <a:lstStyle/>
                    <a:p>
                      <a:pPr marL="0" marR="0" lvl="0" indent="0" algn="l" rtl="0">
                        <a:spcBef>
                          <a:spcPts val="0"/>
                        </a:spcBef>
                        <a:spcAft>
                          <a:spcPts val="0"/>
                        </a:spcAft>
                        <a:buNone/>
                      </a:pPr>
                      <a:r>
                        <a:rPr lang="en-US" sz="1800"/>
                        <a:t>99</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102</a:t>
                      </a:r>
                      <a:endParaRPr/>
                    </a:p>
                  </a:txBody>
                  <a:tcPr marL="91450" marR="91450" marT="45725" marB="45725"/>
                </a:tc>
                <a:tc>
                  <a:txBody>
                    <a:bodyPr/>
                    <a:lstStyle/>
                    <a:p>
                      <a:pPr marL="0" marR="0" lvl="0" indent="0" algn="l" rtl="0">
                        <a:spcBef>
                          <a:spcPts val="0"/>
                        </a:spcBef>
                        <a:spcAft>
                          <a:spcPts val="0"/>
                        </a:spcAft>
                        <a:buNone/>
                      </a:pPr>
                      <a:r>
                        <a:rPr lang="en-US" sz="1800"/>
                        <a:t>92</a:t>
                      </a:r>
                      <a:endParaRPr/>
                    </a:p>
                  </a:txBody>
                  <a:tcPr marL="91450" marR="91450" marT="45725" marB="45725"/>
                </a:tc>
                <a:tc>
                  <a:txBody>
                    <a:bodyPr/>
                    <a:lstStyle/>
                    <a:p>
                      <a:pPr marL="0" marR="0" lvl="0" indent="0" algn="l" rtl="0">
                        <a:spcBef>
                          <a:spcPts val="0"/>
                        </a:spcBef>
                        <a:spcAft>
                          <a:spcPts val="0"/>
                        </a:spcAft>
                        <a:buNone/>
                      </a:pPr>
                      <a:r>
                        <a:rPr lang="en-US" sz="1800"/>
                        <a:t>121</a:t>
                      </a:r>
                      <a:endParaRPr/>
                    </a:p>
                  </a:txBody>
                  <a:tcPr marL="91450" marR="91450" marT="45725" marB="45725"/>
                </a:tc>
                <a:tc>
                  <a:txBody>
                    <a:bodyPr/>
                    <a:lstStyle/>
                    <a:p>
                      <a:pPr marL="0" marR="0" lvl="0" indent="0" algn="l" rtl="0">
                        <a:spcBef>
                          <a:spcPts val="0"/>
                        </a:spcBef>
                        <a:spcAft>
                          <a:spcPts val="0"/>
                        </a:spcAft>
                        <a:buNone/>
                      </a:pPr>
                      <a:r>
                        <a:rPr lang="en-US" sz="1800"/>
                        <a:t>136</a:t>
                      </a:r>
                      <a:endParaRPr/>
                    </a:p>
                  </a:txBody>
                  <a:tcPr marL="91450" marR="91450" marT="45725" marB="45725"/>
                </a:tc>
                <a:tc>
                  <a:txBody>
                    <a:bodyPr/>
                    <a:lstStyle/>
                    <a:p>
                      <a:pPr marL="0" marR="0" lvl="0" indent="0" algn="l" rtl="0">
                        <a:spcBef>
                          <a:spcPts val="0"/>
                        </a:spcBef>
                        <a:spcAft>
                          <a:spcPts val="0"/>
                        </a:spcAft>
                        <a:buNone/>
                      </a:pPr>
                      <a:r>
                        <a:rPr lang="en-US" sz="1800"/>
                        <a:t>152</a:t>
                      </a:r>
                      <a:endParaRPr/>
                    </a:p>
                  </a:txBody>
                  <a:tcPr marL="91450" marR="91450" marT="45725" marB="45725"/>
                </a:tc>
                <a:tc>
                  <a:txBody>
                    <a:bodyPr/>
                    <a:lstStyle/>
                    <a:p>
                      <a:pPr marL="0" marR="0" lvl="0" indent="0" algn="l" rtl="0">
                        <a:spcBef>
                          <a:spcPts val="0"/>
                        </a:spcBef>
                        <a:spcAft>
                          <a:spcPts val="0"/>
                        </a:spcAft>
                        <a:buNone/>
                      </a:pPr>
                      <a:r>
                        <a:rPr lang="en-US" sz="1800"/>
                        <a:t>120</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153</a:t>
                      </a:r>
                      <a:endParaRPr/>
                    </a:p>
                  </a:txBody>
                  <a:tcPr marL="91450" marR="91450" marT="45725" marB="45725"/>
                </a:tc>
                <a:tc>
                  <a:txBody>
                    <a:bodyPr/>
                    <a:lstStyle/>
                    <a:p>
                      <a:pPr marL="0" marR="0" lvl="0" indent="0" algn="l" rtl="0">
                        <a:spcBef>
                          <a:spcPts val="0"/>
                        </a:spcBef>
                        <a:spcAft>
                          <a:spcPts val="0"/>
                        </a:spcAft>
                        <a:buNone/>
                      </a:pPr>
                      <a:r>
                        <a:rPr lang="en-US" sz="1800"/>
                        <a:t>143</a:t>
                      </a:r>
                      <a:endParaRPr/>
                    </a:p>
                  </a:txBody>
                  <a:tcPr marL="91450" marR="91450" marT="45725" marB="45725"/>
                </a:tc>
                <a:tc>
                  <a:txBody>
                    <a:bodyPr/>
                    <a:lstStyle/>
                    <a:p>
                      <a:pPr marL="0" marR="0" lvl="0" indent="0" algn="l" rtl="0">
                        <a:spcBef>
                          <a:spcPts val="0"/>
                        </a:spcBef>
                        <a:spcAft>
                          <a:spcPts val="0"/>
                        </a:spcAft>
                        <a:buNone/>
                      </a:pPr>
                      <a:r>
                        <a:rPr lang="en-US" sz="1800"/>
                        <a:t>158</a:t>
                      </a:r>
                      <a:endParaRPr/>
                    </a:p>
                  </a:txBody>
                  <a:tcPr marL="91450" marR="91450" marT="45725" marB="45725"/>
                </a:tc>
                <a:tc>
                  <a:txBody>
                    <a:bodyPr/>
                    <a:lstStyle/>
                    <a:p>
                      <a:pPr marL="0" marR="0" lvl="0" indent="0" algn="l" rtl="0">
                        <a:spcBef>
                          <a:spcPts val="0"/>
                        </a:spcBef>
                        <a:spcAft>
                          <a:spcPts val="0"/>
                        </a:spcAft>
                        <a:buNone/>
                      </a:pPr>
                      <a:r>
                        <a:rPr lang="en-US" sz="1800"/>
                        <a:t>152</a:t>
                      </a:r>
                      <a:endParaRPr/>
                    </a:p>
                  </a:txBody>
                  <a:tcPr marL="91450" marR="91450" marT="45725" marB="45725"/>
                </a:tc>
                <a:tc>
                  <a:txBody>
                    <a:bodyPr/>
                    <a:lstStyle/>
                    <a:p>
                      <a:pPr marL="0" marR="0" lvl="0" indent="0" algn="l" rtl="0">
                        <a:spcBef>
                          <a:spcPts val="0"/>
                        </a:spcBef>
                        <a:spcAft>
                          <a:spcPts val="0"/>
                        </a:spcAft>
                        <a:buNone/>
                      </a:pPr>
                      <a:r>
                        <a:rPr lang="en-US" sz="1800"/>
                        <a:t>196</a:t>
                      </a:r>
                      <a:endParaRPr/>
                    </a:p>
                  </a:txBody>
                  <a:tcPr marL="91450" marR="91450" marT="45725" marB="45725"/>
                </a:tc>
                <a:tc>
                  <a:txBody>
                    <a:bodyPr/>
                    <a:lstStyle/>
                    <a:p>
                      <a:pPr marL="0" marR="0" lvl="0" indent="0" algn="l" rtl="0">
                        <a:spcBef>
                          <a:spcPts val="0"/>
                        </a:spcBef>
                        <a:spcAft>
                          <a:spcPts val="0"/>
                        </a:spcAft>
                        <a:buNone/>
                      </a:pPr>
                      <a:r>
                        <a:rPr lang="en-US" sz="1800"/>
                        <a:t>176</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197</a:t>
                      </a:r>
                      <a:endParaRPr/>
                    </a:p>
                  </a:txBody>
                  <a:tcPr marL="91450" marR="91450" marT="45725" marB="45725"/>
                </a:tc>
                <a:tc>
                  <a:txBody>
                    <a:bodyPr/>
                    <a:lstStyle/>
                    <a:p>
                      <a:pPr marL="0" marR="0" lvl="0" indent="0" algn="l" rtl="0">
                        <a:spcBef>
                          <a:spcPts val="0"/>
                        </a:spcBef>
                        <a:spcAft>
                          <a:spcPts val="0"/>
                        </a:spcAft>
                        <a:buNone/>
                      </a:pPr>
                      <a:r>
                        <a:rPr lang="en-US" sz="1800"/>
                        <a:t>187</a:t>
                      </a:r>
                      <a:endParaRPr/>
                    </a:p>
                  </a:txBody>
                  <a:tcPr marL="91450" marR="91450" marT="45725" marB="45725"/>
                </a:tc>
                <a:tc>
                  <a:txBody>
                    <a:bodyPr/>
                    <a:lstStyle/>
                    <a:p>
                      <a:pPr marL="0" marR="0" lvl="0" indent="0" algn="l" rtl="0">
                        <a:spcBef>
                          <a:spcPts val="0"/>
                        </a:spcBef>
                        <a:spcAft>
                          <a:spcPts val="0"/>
                        </a:spcAft>
                        <a:buNone/>
                      </a:pPr>
                      <a:r>
                        <a:rPr lang="en-US" sz="1800"/>
                        <a:t>223</a:t>
                      </a:r>
                      <a:endParaRPr/>
                    </a:p>
                  </a:txBody>
                  <a:tcPr marL="91450" marR="91450" marT="45725" marB="45725"/>
                </a:tc>
                <a:tc>
                  <a:txBody>
                    <a:bodyPr/>
                    <a:lstStyle/>
                    <a:p>
                      <a:pPr marL="0" marR="0" lvl="0" indent="0" algn="l" rtl="0">
                        <a:spcBef>
                          <a:spcPts val="0"/>
                        </a:spcBef>
                        <a:spcAft>
                          <a:spcPts val="0"/>
                        </a:spcAft>
                        <a:buNone/>
                      </a:pPr>
                      <a:r>
                        <a:rPr lang="en-US" sz="1800"/>
                        <a:t>176</a:t>
                      </a:r>
                      <a:endParaRPr/>
                    </a:p>
                  </a:txBody>
                  <a:tcPr marL="91450" marR="91450" marT="45725" marB="45725"/>
                </a:tc>
                <a:tc>
                  <a:txBody>
                    <a:bodyPr/>
                    <a:lstStyle/>
                    <a:p>
                      <a:pPr marL="0" marR="0" lvl="0" indent="0" algn="l" rtl="0">
                        <a:spcBef>
                          <a:spcPts val="0"/>
                        </a:spcBef>
                        <a:spcAft>
                          <a:spcPts val="0"/>
                        </a:spcAft>
                        <a:buNone/>
                      </a:pPr>
                      <a:r>
                        <a:rPr lang="en-US" sz="1800"/>
                        <a:t>175</a:t>
                      </a:r>
                      <a:endParaRPr/>
                    </a:p>
                  </a:txBody>
                  <a:tcPr marL="91450" marR="91450" marT="45725" marB="45725"/>
                </a:tc>
                <a:tc>
                  <a:txBody>
                    <a:bodyPr/>
                    <a:lstStyle/>
                    <a:p>
                      <a:pPr marL="0" marR="0" lvl="0" indent="0" algn="l" rtl="0">
                        <a:spcBef>
                          <a:spcPts val="0"/>
                        </a:spcBef>
                        <a:spcAft>
                          <a:spcPts val="0"/>
                        </a:spcAft>
                        <a:buNone/>
                      </a:pPr>
                      <a:r>
                        <a:rPr lang="en-US" sz="1800"/>
                        <a:t>122</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127</a:t>
                      </a:r>
                      <a:endParaRPr/>
                    </a:p>
                  </a:txBody>
                  <a:tcPr marL="91450" marR="91450" marT="45725" marB="45725"/>
                </a:tc>
                <a:tc>
                  <a:txBody>
                    <a:bodyPr/>
                    <a:lstStyle/>
                    <a:p>
                      <a:pPr marL="0" marR="0" lvl="0" indent="0" algn="l" rtl="0">
                        <a:spcBef>
                          <a:spcPts val="0"/>
                        </a:spcBef>
                        <a:spcAft>
                          <a:spcPts val="0"/>
                        </a:spcAft>
                        <a:buNone/>
                      </a:pPr>
                      <a:r>
                        <a:rPr lang="en-US" sz="1800"/>
                        <a:t>117</a:t>
                      </a:r>
                      <a:endParaRPr/>
                    </a:p>
                  </a:txBody>
                  <a:tcPr marL="91450" marR="91450" marT="45725" marB="45725"/>
                </a:tc>
                <a:tc>
                  <a:txBody>
                    <a:bodyPr/>
                    <a:lstStyle/>
                    <a:p>
                      <a:pPr marL="0" marR="0" lvl="0" indent="0" algn="l" rtl="0">
                        <a:spcBef>
                          <a:spcPts val="0"/>
                        </a:spcBef>
                        <a:spcAft>
                          <a:spcPts val="0"/>
                        </a:spcAft>
                        <a:buNone/>
                      </a:pPr>
                      <a:r>
                        <a:rPr lang="en-US" sz="1800"/>
                        <a:t>140</a:t>
                      </a:r>
                      <a:endParaRPr/>
                    </a:p>
                  </a:txBody>
                  <a:tcPr marL="91450" marR="91450" marT="45725" marB="45725"/>
                </a:tc>
                <a:tc>
                  <a:txBody>
                    <a:bodyPr/>
                    <a:lstStyle/>
                    <a:p>
                      <a:pPr marL="0" marR="0" lvl="0" indent="0" algn="l" rtl="0">
                        <a:spcBef>
                          <a:spcPts val="0"/>
                        </a:spcBef>
                        <a:spcAft>
                          <a:spcPts val="0"/>
                        </a:spcAft>
                        <a:buNone/>
                      </a:pPr>
                      <a:r>
                        <a:rPr lang="en-US" sz="1800"/>
                        <a:t>117</a:t>
                      </a:r>
                      <a:endParaRPr/>
                    </a:p>
                  </a:txBody>
                  <a:tcPr marL="91450" marR="91450" marT="45725" marB="45725"/>
                </a:tc>
                <a:tc>
                  <a:txBody>
                    <a:bodyPr/>
                    <a:lstStyle/>
                    <a:p>
                      <a:pPr marL="0" marR="0" lvl="0" indent="0" algn="l" rtl="0">
                        <a:spcBef>
                          <a:spcPts val="0"/>
                        </a:spcBef>
                        <a:spcAft>
                          <a:spcPts val="0"/>
                        </a:spcAft>
                        <a:buNone/>
                      </a:pPr>
                      <a:r>
                        <a:rPr lang="en-US" sz="1800"/>
                        <a:t>148</a:t>
                      </a:r>
                      <a:endParaRPr/>
                    </a:p>
                  </a:txBody>
                  <a:tcPr marL="91450" marR="91450" marT="45725" marB="45725"/>
                </a:tc>
                <a:tc>
                  <a:txBody>
                    <a:bodyPr/>
                    <a:lstStyle/>
                    <a:p>
                      <a:pPr marL="0" marR="0" lvl="0" indent="0" algn="l" rtl="0">
                        <a:spcBef>
                          <a:spcPts val="0"/>
                        </a:spcBef>
                        <a:spcAft>
                          <a:spcPts val="0"/>
                        </a:spcAft>
                        <a:buNone/>
                      </a:pPr>
                      <a:r>
                        <a:rPr lang="en-US" sz="1800"/>
                        <a:t>114</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82</a:t>
                      </a:r>
                      <a:endParaRPr/>
                    </a:p>
                  </a:txBody>
                  <a:tcPr marL="91450" marR="91450" marT="45725" marB="45725"/>
                </a:tc>
                <a:tc>
                  <a:txBody>
                    <a:bodyPr/>
                    <a:lstStyle/>
                    <a:p>
                      <a:pPr marL="0" marR="0" lvl="0" indent="0" algn="l" rtl="0">
                        <a:spcBef>
                          <a:spcPts val="0"/>
                        </a:spcBef>
                        <a:spcAft>
                          <a:spcPts val="0"/>
                        </a:spcAft>
                        <a:buNone/>
                      </a:pPr>
                      <a:r>
                        <a:rPr lang="en-US" sz="1800"/>
                        <a:t>72</a:t>
                      </a:r>
                      <a:endParaRPr/>
                    </a:p>
                  </a:txBody>
                  <a:tcPr marL="91450" marR="91450" marT="45725" marB="45725"/>
                </a:tc>
                <a:tc>
                  <a:txBody>
                    <a:bodyPr/>
                    <a:lstStyle/>
                    <a:p>
                      <a:pPr marL="0" marR="0" lvl="0" indent="0" algn="l" rtl="0">
                        <a:spcBef>
                          <a:spcPts val="0"/>
                        </a:spcBef>
                        <a:spcAft>
                          <a:spcPts val="0"/>
                        </a:spcAft>
                        <a:buNone/>
                      </a:pPr>
                      <a:r>
                        <a:rPr lang="en-US" sz="1800"/>
                        <a:t>175</a:t>
                      </a:r>
                      <a:endParaRPr/>
                    </a:p>
                  </a:txBody>
                  <a:tcPr marL="91450" marR="91450" marT="45725" marB="45725"/>
                </a:tc>
                <a:tc>
                  <a:txBody>
                    <a:bodyPr/>
                    <a:lstStyle/>
                    <a:p>
                      <a:pPr marL="0" marR="0" lvl="0" indent="0" algn="l" rtl="0">
                        <a:spcBef>
                          <a:spcPts val="0"/>
                        </a:spcBef>
                        <a:spcAft>
                          <a:spcPts val="0"/>
                        </a:spcAft>
                        <a:buNone/>
                      </a:pPr>
                      <a:r>
                        <a:rPr lang="en-US" sz="1800"/>
                        <a:t>175</a:t>
                      </a:r>
                      <a:endParaRPr/>
                    </a:p>
                  </a:txBody>
                  <a:tcPr marL="91450" marR="91450" marT="45725" marB="45725"/>
                </a:tc>
                <a:tc>
                  <a:txBody>
                    <a:bodyPr/>
                    <a:lstStyle/>
                    <a:p>
                      <a:pPr marL="0" marR="0" lvl="0" indent="0" algn="l" rtl="0">
                        <a:spcBef>
                          <a:spcPts val="0"/>
                        </a:spcBef>
                        <a:spcAft>
                          <a:spcPts val="0"/>
                        </a:spcAft>
                        <a:buNone/>
                      </a:pPr>
                      <a:r>
                        <a:rPr lang="en-US" sz="1800"/>
                        <a:t>158</a:t>
                      </a:r>
                      <a:endParaRPr/>
                    </a:p>
                  </a:txBody>
                  <a:tcPr marL="91450" marR="91450" marT="45725" marB="45725"/>
                </a:tc>
                <a:tc>
                  <a:txBody>
                    <a:bodyPr/>
                    <a:lstStyle/>
                    <a:p>
                      <a:pPr marL="0" marR="0" lvl="0" indent="0" algn="l" rtl="0">
                        <a:spcBef>
                          <a:spcPts val="0"/>
                        </a:spcBef>
                        <a:spcAft>
                          <a:spcPts val="0"/>
                        </a:spcAft>
                        <a:buNone/>
                      </a:pPr>
                      <a:r>
                        <a:rPr lang="en-US" sz="1800"/>
                        <a:t>143</a:t>
                      </a:r>
                      <a:endParaRPr/>
                    </a:p>
                  </a:txBody>
                  <a:tcPr marL="91450" marR="91450" marT="45725" marB="45725"/>
                </a:tc>
                <a:extLst>
                  <a:ext uri="{0D108BD9-81ED-4DB2-BD59-A6C34878D82A}">
                    <a16:rowId xmlns:a16="http://schemas.microsoft.com/office/drawing/2014/main" val="10009"/>
                  </a:ext>
                </a:extLst>
              </a:tr>
            </a:tbl>
          </a:graphicData>
        </a:graphic>
      </p:graphicFrame>
      <p:graphicFrame>
        <p:nvGraphicFramePr>
          <p:cNvPr id="736" name="Google Shape;736;p84"/>
          <p:cNvGraphicFramePr/>
          <p:nvPr/>
        </p:nvGraphicFramePr>
        <p:xfrm>
          <a:off x="914400" y="5486400"/>
          <a:ext cx="7467600" cy="1066800"/>
        </p:xfrm>
        <a:graphic>
          <a:graphicData uri="http://schemas.openxmlformats.org/drawingml/2006/table">
            <a:tbl>
              <a:tblPr firstRow="1" bandRow="1">
                <a:noFill/>
                <a:tableStyleId>{AC2E960A-9AD3-4963-B363-FDF9946046D3}</a:tableStyleId>
              </a:tblPr>
              <a:tblGrid>
                <a:gridCol w="7467600">
                  <a:extLst>
                    <a:ext uri="{9D8B030D-6E8A-4147-A177-3AD203B41FA5}">
                      <a16:colId xmlns:a16="http://schemas.microsoft.com/office/drawing/2014/main" val="20000"/>
                    </a:ext>
                  </a:extLst>
                </a:gridCol>
              </a:tblGrid>
              <a:tr h="1066800">
                <a:tc>
                  <a:txBody>
                    <a:bodyPr/>
                    <a:lstStyle/>
                    <a:p>
                      <a:pPr marL="0" marR="0" lvl="0" indent="0" algn="l" rtl="0">
                        <a:spcBef>
                          <a:spcPts val="0"/>
                        </a:spcBef>
                        <a:spcAft>
                          <a:spcPts val="0"/>
                        </a:spcAft>
                        <a:buNone/>
                      </a:pPr>
                      <a:r>
                        <a:rPr lang="en-US" sz="1800"/>
                        <a:t>a) Construct a frequency distribution and histogram. Comment on your findings .                                                                                                                          b) Construct a frequency polygon and interpret the same.</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700"/>
              <a:buFont typeface="Times New Roman"/>
              <a:buNone/>
            </a:pPr>
            <a:r>
              <a:rPr lang="en-US" sz="2700">
                <a:latin typeface="Times New Roman"/>
                <a:ea typeface="Times New Roman"/>
                <a:cs typeface="Times New Roman"/>
                <a:sym typeface="Times New Roman"/>
              </a:rPr>
              <a:t>Case Study :4: Money Spent on Fast Food</a:t>
            </a:r>
            <a:endParaRPr/>
          </a:p>
        </p:txBody>
      </p:sp>
      <p:sp>
        <p:nvSpPr>
          <p:cNvPr id="742" name="Google Shape;742;p85"/>
          <p:cNvSpPr txBox="1">
            <a:spLocks noGrp="1"/>
          </p:cNvSpPr>
          <p:nvPr>
            <p:ph type="body" idx="1"/>
          </p:nvPr>
        </p:nvSpPr>
        <p:spPr>
          <a:xfrm>
            <a:off x="0" y="1600200"/>
            <a:ext cx="91440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None/>
            </a:pPr>
            <a:r>
              <a:rPr lang="en-US"/>
              <a:t>   </a:t>
            </a:r>
            <a:r>
              <a:rPr lang="en-US" sz="1800">
                <a:latin typeface="Times New Roman"/>
                <a:ea typeface="Times New Roman"/>
                <a:cs typeface="Times New Roman"/>
                <a:sym typeface="Times New Roman"/>
              </a:rPr>
              <a:t>The Following data represents the amount (in Rs) college going students spend on the fast food according  to a survey involving a random sample of 30 students.</a:t>
            </a:r>
            <a:endParaRPr/>
          </a:p>
        </p:txBody>
      </p:sp>
      <p:graphicFrame>
        <p:nvGraphicFramePr>
          <p:cNvPr id="743" name="Google Shape;743;p85"/>
          <p:cNvGraphicFramePr/>
          <p:nvPr/>
        </p:nvGraphicFramePr>
        <p:xfrm>
          <a:off x="304800" y="2590800"/>
          <a:ext cx="8534400" cy="2082750"/>
        </p:xfrm>
        <a:graphic>
          <a:graphicData uri="http://schemas.openxmlformats.org/drawingml/2006/table">
            <a:tbl>
              <a:tblPr firstRow="1" bandRow="1">
                <a:noFill/>
                <a:tableStyleId>{AC2E960A-9AD3-4963-B363-FDF9946046D3}</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416550">
                <a:tc>
                  <a:txBody>
                    <a:bodyPr/>
                    <a:lstStyle/>
                    <a:p>
                      <a:pPr marL="0" marR="0" lvl="0" indent="0" algn="l" rtl="0">
                        <a:spcBef>
                          <a:spcPts val="0"/>
                        </a:spcBef>
                        <a:spcAft>
                          <a:spcPts val="0"/>
                        </a:spcAft>
                        <a:buNone/>
                      </a:pPr>
                      <a:r>
                        <a:rPr lang="en-US" sz="1800"/>
                        <a:t>162</a:t>
                      </a:r>
                      <a:endParaRPr/>
                    </a:p>
                  </a:txBody>
                  <a:tcPr marL="91450" marR="91450" marT="45725" marB="45725"/>
                </a:tc>
                <a:tc>
                  <a:txBody>
                    <a:bodyPr/>
                    <a:lstStyle/>
                    <a:p>
                      <a:pPr marL="0" marR="0" lvl="0" indent="0" algn="l" rtl="0">
                        <a:spcBef>
                          <a:spcPts val="0"/>
                        </a:spcBef>
                        <a:spcAft>
                          <a:spcPts val="0"/>
                        </a:spcAft>
                        <a:buNone/>
                      </a:pPr>
                      <a:r>
                        <a:rPr lang="en-US" sz="1800"/>
                        <a:t>162</a:t>
                      </a:r>
                      <a:endParaRPr/>
                    </a:p>
                  </a:txBody>
                  <a:tcPr marL="91450" marR="91450" marT="45725" marB="45725"/>
                </a:tc>
                <a:tc>
                  <a:txBody>
                    <a:bodyPr/>
                    <a:lstStyle/>
                    <a:p>
                      <a:pPr marL="0" marR="0" lvl="0" indent="0" algn="l" rtl="0">
                        <a:spcBef>
                          <a:spcPts val="0"/>
                        </a:spcBef>
                        <a:spcAft>
                          <a:spcPts val="0"/>
                        </a:spcAft>
                        <a:buNone/>
                      </a:pPr>
                      <a:r>
                        <a:rPr lang="en-US" sz="1800"/>
                        <a:t>172</a:t>
                      </a:r>
                      <a:endParaRPr/>
                    </a:p>
                  </a:txBody>
                  <a:tcPr marL="91450" marR="91450" marT="45725" marB="45725"/>
                </a:tc>
                <a:tc>
                  <a:txBody>
                    <a:bodyPr/>
                    <a:lstStyle/>
                    <a:p>
                      <a:pPr marL="0" marR="0" lvl="0" indent="0" algn="l" rtl="0">
                        <a:spcBef>
                          <a:spcPts val="0"/>
                        </a:spcBef>
                        <a:spcAft>
                          <a:spcPts val="0"/>
                        </a:spcAft>
                        <a:buNone/>
                      </a:pPr>
                      <a:r>
                        <a:rPr lang="en-US" sz="1800"/>
                        <a:t>168</a:t>
                      </a:r>
                      <a:endParaRPr/>
                    </a:p>
                  </a:txBody>
                  <a:tcPr marL="91450" marR="91450" marT="45725" marB="45725"/>
                </a:tc>
                <a:tc>
                  <a:txBody>
                    <a:bodyPr/>
                    <a:lstStyle/>
                    <a:p>
                      <a:pPr marL="0" marR="0" lvl="0" indent="0" algn="l" rtl="0">
                        <a:spcBef>
                          <a:spcPts val="0"/>
                        </a:spcBef>
                        <a:spcAft>
                          <a:spcPts val="0"/>
                        </a:spcAft>
                        <a:buNone/>
                      </a:pPr>
                      <a:r>
                        <a:rPr lang="en-US" sz="1800"/>
                        <a:t>182</a:t>
                      </a:r>
                      <a:endParaRPr/>
                    </a:p>
                  </a:txBody>
                  <a:tcPr marL="91450" marR="91450" marT="45725" marB="45725"/>
                </a:tc>
                <a:tc>
                  <a:txBody>
                    <a:bodyPr/>
                    <a:lstStyle/>
                    <a:p>
                      <a:pPr marL="0" marR="0" lvl="0" indent="0" algn="l" rtl="0">
                        <a:spcBef>
                          <a:spcPts val="0"/>
                        </a:spcBef>
                        <a:spcAft>
                          <a:spcPts val="0"/>
                        </a:spcAft>
                        <a:buNone/>
                      </a:pPr>
                      <a:r>
                        <a:rPr lang="en-US" sz="1800"/>
                        <a:t>172</a:t>
                      </a:r>
                      <a:endParaRPr/>
                    </a:p>
                  </a:txBody>
                  <a:tcPr marL="91450" marR="91450" marT="45725" marB="45725"/>
                </a:tc>
                <a:extLst>
                  <a:ext uri="{0D108BD9-81ED-4DB2-BD59-A6C34878D82A}">
                    <a16:rowId xmlns:a16="http://schemas.microsoft.com/office/drawing/2014/main" val="10000"/>
                  </a:ext>
                </a:extLst>
              </a:tr>
              <a:tr h="416550">
                <a:tc>
                  <a:txBody>
                    <a:bodyPr/>
                    <a:lstStyle/>
                    <a:p>
                      <a:pPr marL="0" marR="0" lvl="0" indent="0" algn="l" rtl="0">
                        <a:spcBef>
                          <a:spcPts val="0"/>
                        </a:spcBef>
                        <a:spcAft>
                          <a:spcPts val="0"/>
                        </a:spcAft>
                        <a:buNone/>
                      </a:pPr>
                      <a:r>
                        <a:rPr lang="en-US" sz="1800"/>
                        <a:t>122</a:t>
                      </a:r>
                      <a:endParaRPr/>
                    </a:p>
                  </a:txBody>
                  <a:tcPr marL="91450" marR="91450" marT="45725" marB="45725"/>
                </a:tc>
                <a:tc>
                  <a:txBody>
                    <a:bodyPr/>
                    <a:lstStyle/>
                    <a:p>
                      <a:pPr marL="0" marR="0" lvl="0" indent="0" algn="l" rtl="0">
                        <a:spcBef>
                          <a:spcPts val="0"/>
                        </a:spcBef>
                        <a:spcAft>
                          <a:spcPts val="0"/>
                        </a:spcAft>
                        <a:buNone/>
                      </a:pPr>
                      <a:r>
                        <a:rPr lang="en-US" sz="1800"/>
                        <a:t>132</a:t>
                      </a:r>
                      <a:endParaRPr/>
                    </a:p>
                  </a:txBody>
                  <a:tcPr marL="91450" marR="91450" marT="45725" marB="45725"/>
                </a:tc>
                <a:tc>
                  <a:txBody>
                    <a:bodyPr/>
                    <a:lstStyle/>
                    <a:p>
                      <a:pPr marL="0" marR="0" lvl="0" indent="0" algn="l" rtl="0">
                        <a:spcBef>
                          <a:spcPts val="0"/>
                        </a:spcBef>
                        <a:spcAft>
                          <a:spcPts val="0"/>
                        </a:spcAft>
                        <a:buNone/>
                      </a:pPr>
                      <a:r>
                        <a:rPr lang="en-US" sz="1800"/>
                        <a:t>266</a:t>
                      </a:r>
                      <a:endParaRPr/>
                    </a:p>
                  </a:txBody>
                  <a:tcPr marL="91450" marR="91450" marT="45725" marB="45725"/>
                </a:tc>
                <a:tc>
                  <a:txBody>
                    <a:bodyPr/>
                    <a:lstStyle/>
                    <a:p>
                      <a:pPr marL="0" marR="0" lvl="0" indent="0" algn="l" rtl="0">
                        <a:spcBef>
                          <a:spcPts val="0"/>
                        </a:spcBef>
                        <a:spcAft>
                          <a:spcPts val="0"/>
                        </a:spcAft>
                        <a:buNone/>
                      </a:pPr>
                      <a:r>
                        <a:rPr lang="en-US" sz="1800"/>
                        <a:t>262</a:t>
                      </a:r>
                      <a:endParaRPr/>
                    </a:p>
                  </a:txBody>
                  <a:tcPr marL="91450" marR="91450" marT="45725" marB="45725"/>
                </a:tc>
                <a:tc>
                  <a:txBody>
                    <a:bodyPr/>
                    <a:lstStyle/>
                    <a:p>
                      <a:pPr marL="0" marR="0" lvl="0" indent="0" algn="l" rtl="0">
                        <a:spcBef>
                          <a:spcPts val="0"/>
                        </a:spcBef>
                        <a:spcAft>
                          <a:spcPts val="0"/>
                        </a:spcAft>
                        <a:buNone/>
                      </a:pPr>
                      <a:r>
                        <a:rPr lang="en-US" sz="1800"/>
                        <a:t>198</a:t>
                      </a:r>
                      <a:endParaRPr/>
                    </a:p>
                  </a:txBody>
                  <a:tcPr marL="91450" marR="91450" marT="45725" marB="45725"/>
                </a:tc>
                <a:tc>
                  <a:txBody>
                    <a:bodyPr/>
                    <a:lstStyle/>
                    <a:p>
                      <a:pPr marL="0" marR="0" lvl="0" indent="0" algn="l" rtl="0">
                        <a:spcBef>
                          <a:spcPts val="0"/>
                        </a:spcBef>
                        <a:spcAft>
                          <a:spcPts val="0"/>
                        </a:spcAft>
                        <a:buNone/>
                      </a:pPr>
                      <a:r>
                        <a:rPr lang="en-US" sz="1800"/>
                        <a:t>168</a:t>
                      </a:r>
                      <a:endParaRPr/>
                    </a:p>
                  </a:txBody>
                  <a:tcPr marL="91450" marR="91450" marT="45725" marB="45725"/>
                </a:tc>
                <a:extLst>
                  <a:ext uri="{0D108BD9-81ED-4DB2-BD59-A6C34878D82A}">
                    <a16:rowId xmlns:a16="http://schemas.microsoft.com/office/drawing/2014/main" val="10001"/>
                  </a:ext>
                </a:extLst>
              </a:tr>
              <a:tr h="416550">
                <a:tc>
                  <a:txBody>
                    <a:bodyPr/>
                    <a:lstStyle/>
                    <a:p>
                      <a:pPr marL="0" marR="0" lvl="0" indent="0" algn="l" rtl="0">
                        <a:spcBef>
                          <a:spcPts val="0"/>
                        </a:spcBef>
                        <a:spcAft>
                          <a:spcPts val="0"/>
                        </a:spcAft>
                        <a:buNone/>
                      </a:pPr>
                      <a:r>
                        <a:rPr lang="en-US" sz="1800"/>
                        <a:t>154</a:t>
                      </a:r>
                      <a:endParaRPr/>
                    </a:p>
                  </a:txBody>
                  <a:tcPr marL="91450" marR="91450" marT="45725" marB="45725"/>
                </a:tc>
                <a:tc>
                  <a:txBody>
                    <a:bodyPr/>
                    <a:lstStyle/>
                    <a:p>
                      <a:pPr marL="0" marR="0" lvl="0" indent="0" algn="l" rtl="0">
                        <a:spcBef>
                          <a:spcPts val="0"/>
                        </a:spcBef>
                        <a:spcAft>
                          <a:spcPts val="0"/>
                        </a:spcAft>
                        <a:buNone/>
                      </a:pPr>
                      <a:r>
                        <a:rPr lang="en-US" sz="1800"/>
                        <a:t>222</a:t>
                      </a:r>
                      <a:endParaRPr/>
                    </a:p>
                  </a:txBody>
                  <a:tcPr marL="91450" marR="91450" marT="45725" marB="45725"/>
                </a:tc>
                <a:tc>
                  <a:txBody>
                    <a:bodyPr/>
                    <a:lstStyle/>
                    <a:p>
                      <a:pPr marL="0" marR="0" lvl="0" indent="0" algn="l" rtl="0">
                        <a:spcBef>
                          <a:spcPts val="0"/>
                        </a:spcBef>
                        <a:spcAft>
                          <a:spcPts val="0"/>
                        </a:spcAft>
                        <a:buNone/>
                      </a:pPr>
                      <a:r>
                        <a:rPr lang="en-US" sz="1800"/>
                        <a:t>182</a:t>
                      </a:r>
                      <a:endParaRPr/>
                    </a:p>
                  </a:txBody>
                  <a:tcPr marL="91450" marR="91450" marT="45725" marB="45725"/>
                </a:tc>
                <a:tc>
                  <a:txBody>
                    <a:bodyPr/>
                    <a:lstStyle/>
                    <a:p>
                      <a:pPr marL="0" marR="0" lvl="0" indent="0" algn="l" rtl="0">
                        <a:spcBef>
                          <a:spcPts val="0"/>
                        </a:spcBef>
                        <a:spcAft>
                          <a:spcPts val="0"/>
                        </a:spcAft>
                        <a:buNone/>
                      </a:pPr>
                      <a:r>
                        <a:rPr lang="en-US" sz="1800"/>
                        <a:t>142</a:t>
                      </a:r>
                      <a:endParaRPr/>
                    </a:p>
                  </a:txBody>
                  <a:tcPr marL="91450" marR="91450" marT="45725" marB="45725"/>
                </a:tc>
                <a:tc>
                  <a:txBody>
                    <a:bodyPr/>
                    <a:lstStyle/>
                    <a:p>
                      <a:pPr marL="0" marR="0" lvl="0" indent="0" algn="l" rtl="0">
                        <a:spcBef>
                          <a:spcPts val="0"/>
                        </a:spcBef>
                        <a:spcAft>
                          <a:spcPts val="0"/>
                        </a:spcAft>
                        <a:buNone/>
                      </a:pPr>
                      <a:r>
                        <a:rPr lang="en-US" sz="1800"/>
                        <a:t>178</a:t>
                      </a:r>
                      <a:endParaRPr/>
                    </a:p>
                  </a:txBody>
                  <a:tcPr marL="91450" marR="91450" marT="45725" marB="45725"/>
                </a:tc>
                <a:tc>
                  <a:txBody>
                    <a:bodyPr/>
                    <a:lstStyle/>
                    <a:p>
                      <a:pPr marL="0" marR="0" lvl="0" indent="0" algn="l" rtl="0">
                        <a:spcBef>
                          <a:spcPts val="0"/>
                        </a:spcBef>
                        <a:spcAft>
                          <a:spcPts val="0"/>
                        </a:spcAft>
                        <a:buNone/>
                      </a:pPr>
                      <a:r>
                        <a:rPr lang="en-US" sz="1800"/>
                        <a:t>152</a:t>
                      </a:r>
                      <a:endParaRPr/>
                    </a:p>
                  </a:txBody>
                  <a:tcPr marL="91450" marR="91450" marT="45725" marB="45725"/>
                </a:tc>
                <a:extLst>
                  <a:ext uri="{0D108BD9-81ED-4DB2-BD59-A6C34878D82A}">
                    <a16:rowId xmlns:a16="http://schemas.microsoft.com/office/drawing/2014/main" val="10002"/>
                  </a:ext>
                </a:extLst>
              </a:tr>
              <a:tr h="416550">
                <a:tc>
                  <a:txBody>
                    <a:bodyPr/>
                    <a:lstStyle/>
                    <a:p>
                      <a:pPr marL="0" marR="0" lvl="0" indent="0" algn="l" rtl="0">
                        <a:spcBef>
                          <a:spcPts val="0"/>
                        </a:spcBef>
                        <a:spcAft>
                          <a:spcPts val="0"/>
                        </a:spcAft>
                        <a:buNone/>
                      </a:pPr>
                      <a:r>
                        <a:rPr lang="en-US" sz="1800"/>
                        <a:t>142</a:t>
                      </a:r>
                      <a:endParaRPr/>
                    </a:p>
                  </a:txBody>
                  <a:tcPr marL="91450" marR="91450" marT="45725" marB="45725"/>
                </a:tc>
                <a:tc>
                  <a:txBody>
                    <a:bodyPr/>
                    <a:lstStyle/>
                    <a:p>
                      <a:pPr marL="0" marR="0" lvl="0" indent="0" algn="l" rtl="0">
                        <a:spcBef>
                          <a:spcPts val="0"/>
                        </a:spcBef>
                        <a:spcAft>
                          <a:spcPts val="0"/>
                        </a:spcAft>
                        <a:buNone/>
                      </a:pPr>
                      <a:r>
                        <a:rPr lang="en-US" sz="1800"/>
                        <a:t>112</a:t>
                      </a:r>
                      <a:endParaRPr/>
                    </a:p>
                  </a:txBody>
                  <a:tcPr marL="91450" marR="91450" marT="45725" marB="45725"/>
                </a:tc>
                <a:tc>
                  <a:txBody>
                    <a:bodyPr/>
                    <a:lstStyle/>
                    <a:p>
                      <a:pPr marL="0" marR="0" lvl="0" indent="0" algn="l" rtl="0">
                        <a:spcBef>
                          <a:spcPts val="0"/>
                        </a:spcBef>
                        <a:spcAft>
                          <a:spcPts val="0"/>
                        </a:spcAft>
                        <a:buNone/>
                      </a:pPr>
                      <a:r>
                        <a:rPr lang="en-US" sz="1800"/>
                        <a:t>222</a:t>
                      </a:r>
                      <a:endParaRPr/>
                    </a:p>
                  </a:txBody>
                  <a:tcPr marL="91450" marR="91450" marT="45725" marB="45725"/>
                </a:tc>
                <a:tc>
                  <a:txBody>
                    <a:bodyPr/>
                    <a:lstStyle/>
                    <a:p>
                      <a:pPr marL="0" marR="0" lvl="0" indent="0" algn="l" rtl="0">
                        <a:spcBef>
                          <a:spcPts val="0"/>
                        </a:spcBef>
                        <a:spcAft>
                          <a:spcPts val="0"/>
                        </a:spcAft>
                        <a:buNone/>
                      </a:pPr>
                      <a:r>
                        <a:rPr lang="en-US" sz="1800"/>
                        <a:t>236</a:t>
                      </a:r>
                      <a:endParaRPr/>
                    </a:p>
                  </a:txBody>
                  <a:tcPr marL="91450" marR="91450" marT="45725" marB="45725"/>
                </a:tc>
                <a:tc>
                  <a:txBody>
                    <a:bodyPr/>
                    <a:lstStyle/>
                    <a:p>
                      <a:pPr marL="0" marR="0" lvl="0" indent="0" algn="l" rtl="0">
                        <a:spcBef>
                          <a:spcPts val="0"/>
                        </a:spcBef>
                        <a:spcAft>
                          <a:spcPts val="0"/>
                        </a:spcAft>
                        <a:buNone/>
                      </a:pPr>
                      <a:r>
                        <a:rPr lang="en-US" sz="1800"/>
                        <a:t>192</a:t>
                      </a:r>
                      <a:endParaRPr/>
                    </a:p>
                  </a:txBody>
                  <a:tcPr marL="91450" marR="91450" marT="45725" marB="45725"/>
                </a:tc>
                <a:tc>
                  <a:txBody>
                    <a:bodyPr/>
                    <a:lstStyle/>
                    <a:p>
                      <a:pPr marL="0" marR="0" lvl="0" indent="0" algn="l" rtl="0">
                        <a:spcBef>
                          <a:spcPts val="0"/>
                        </a:spcBef>
                        <a:spcAft>
                          <a:spcPts val="0"/>
                        </a:spcAft>
                        <a:buNone/>
                      </a:pPr>
                      <a:r>
                        <a:rPr lang="en-US" sz="1800"/>
                        <a:t>166</a:t>
                      </a:r>
                      <a:endParaRPr/>
                    </a:p>
                  </a:txBody>
                  <a:tcPr marL="91450" marR="91450" marT="45725" marB="45725"/>
                </a:tc>
                <a:extLst>
                  <a:ext uri="{0D108BD9-81ED-4DB2-BD59-A6C34878D82A}">
                    <a16:rowId xmlns:a16="http://schemas.microsoft.com/office/drawing/2014/main" val="10003"/>
                  </a:ext>
                </a:extLst>
              </a:tr>
              <a:tr h="416550">
                <a:tc>
                  <a:txBody>
                    <a:bodyPr/>
                    <a:lstStyle/>
                    <a:p>
                      <a:pPr marL="0" marR="0" lvl="0" indent="0" algn="l" rtl="0">
                        <a:spcBef>
                          <a:spcPts val="0"/>
                        </a:spcBef>
                        <a:spcAft>
                          <a:spcPts val="0"/>
                        </a:spcAft>
                        <a:buNone/>
                      </a:pPr>
                      <a:r>
                        <a:rPr lang="en-US" sz="1800"/>
                        <a:t>138</a:t>
                      </a:r>
                      <a:endParaRPr/>
                    </a:p>
                  </a:txBody>
                  <a:tcPr marL="91450" marR="91450" marT="45725" marB="45725"/>
                </a:tc>
                <a:tc>
                  <a:txBody>
                    <a:bodyPr/>
                    <a:lstStyle/>
                    <a:p>
                      <a:pPr marL="0" marR="0" lvl="0" indent="0" algn="l" rtl="0">
                        <a:spcBef>
                          <a:spcPts val="0"/>
                        </a:spcBef>
                        <a:spcAft>
                          <a:spcPts val="0"/>
                        </a:spcAft>
                        <a:buNone/>
                      </a:pPr>
                      <a:r>
                        <a:rPr lang="en-US" sz="1800"/>
                        <a:t>162</a:t>
                      </a:r>
                      <a:endParaRPr/>
                    </a:p>
                  </a:txBody>
                  <a:tcPr marL="91450" marR="91450" marT="45725" marB="45725"/>
                </a:tc>
                <a:tc>
                  <a:txBody>
                    <a:bodyPr/>
                    <a:lstStyle/>
                    <a:p>
                      <a:pPr marL="0" marR="0" lvl="0" indent="0" algn="l" rtl="0">
                        <a:spcBef>
                          <a:spcPts val="0"/>
                        </a:spcBef>
                        <a:spcAft>
                          <a:spcPts val="0"/>
                        </a:spcAft>
                        <a:buNone/>
                      </a:pPr>
                      <a:r>
                        <a:rPr lang="en-US" sz="1800"/>
                        <a:t>172</a:t>
                      </a:r>
                      <a:endParaRPr/>
                    </a:p>
                  </a:txBody>
                  <a:tcPr marL="91450" marR="91450" marT="45725" marB="45725"/>
                </a:tc>
                <a:tc>
                  <a:txBody>
                    <a:bodyPr/>
                    <a:lstStyle/>
                    <a:p>
                      <a:pPr marL="0" marR="0" lvl="0" indent="0" algn="l" rtl="0">
                        <a:spcBef>
                          <a:spcPts val="0"/>
                        </a:spcBef>
                        <a:spcAft>
                          <a:spcPts val="0"/>
                        </a:spcAft>
                        <a:buNone/>
                      </a:pPr>
                      <a:r>
                        <a:rPr lang="en-US" sz="1800"/>
                        <a:t>176</a:t>
                      </a:r>
                      <a:endParaRPr/>
                    </a:p>
                  </a:txBody>
                  <a:tcPr marL="91450" marR="91450" marT="45725" marB="45725"/>
                </a:tc>
                <a:tc>
                  <a:txBody>
                    <a:bodyPr/>
                    <a:lstStyle/>
                    <a:p>
                      <a:pPr marL="0" marR="0" lvl="0" indent="0" algn="l" rtl="0">
                        <a:spcBef>
                          <a:spcPts val="0"/>
                        </a:spcBef>
                        <a:spcAft>
                          <a:spcPts val="0"/>
                        </a:spcAft>
                        <a:buNone/>
                      </a:pPr>
                      <a:r>
                        <a:rPr lang="en-US" sz="1800"/>
                        <a:t>216</a:t>
                      </a:r>
                      <a:endParaRPr/>
                    </a:p>
                  </a:txBody>
                  <a:tcPr marL="91450" marR="91450" marT="45725" marB="45725"/>
                </a:tc>
                <a:tc>
                  <a:txBody>
                    <a:bodyPr/>
                    <a:lstStyle/>
                    <a:p>
                      <a:pPr marL="0" marR="0" lvl="0" indent="0" algn="l" rtl="0">
                        <a:spcBef>
                          <a:spcPts val="0"/>
                        </a:spcBef>
                        <a:spcAft>
                          <a:spcPts val="0"/>
                        </a:spcAft>
                        <a:buNone/>
                      </a:pPr>
                      <a:r>
                        <a:rPr lang="en-US" sz="1800"/>
                        <a:t>152</a:t>
                      </a:r>
                      <a:endParaRPr/>
                    </a:p>
                  </a:txBody>
                  <a:tcPr marL="91450" marR="91450" marT="45725" marB="45725"/>
                </a:tc>
                <a:extLst>
                  <a:ext uri="{0D108BD9-81ED-4DB2-BD59-A6C34878D82A}">
                    <a16:rowId xmlns:a16="http://schemas.microsoft.com/office/drawing/2014/main" val="10004"/>
                  </a:ext>
                </a:extLst>
              </a:tr>
            </a:tbl>
          </a:graphicData>
        </a:graphic>
      </p:graphicFrame>
      <p:sp>
        <p:nvSpPr>
          <p:cNvPr id="744" name="Google Shape;744;p85"/>
          <p:cNvSpPr/>
          <p:nvPr/>
        </p:nvSpPr>
        <p:spPr>
          <a:xfrm>
            <a:off x="381000" y="4724400"/>
            <a:ext cx="8382000" cy="914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Construct a frequency histogram for this data set. Do you find any pattern with regard to the spending on the fast food?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750" name="Google Shape;750;p8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en-US" sz="4800">
                <a:solidFill>
                  <a:schemeClr val="accent1"/>
                </a:solidFill>
              </a:rPr>
              <a:t>Mean, Median, Mode </a:t>
            </a:r>
            <a:br>
              <a:rPr lang="en-US" sz="4800">
                <a:solidFill>
                  <a:schemeClr val="accent1"/>
                </a:solidFill>
              </a:rPr>
            </a:br>
            <a:endParaRPr sz="4800">
              <a:solidFill>
                <a:schemeClr val="accent1"/>
              </a:solidFill>
            </a:endParaRPr>
          </a:p>
        </p:txBody>
      </p:sp>
      <p:sp>
        <p:nvSpPr>
          <p:cNvPr id="751" name="Google Shape;751;p8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4000"/>
              <a:buNone/>
            </a:pPr>
            <a:endParaRPr sz="4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757" name="Google Shape;757;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758" name="Google Shape;758;p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accent2"/>
              </a:buClr>
              <a:buSzPts val="6600"/>
              <a:buFont typeface="Calibri"/>
              <a:buNone/>
            </a:pPr>
            <a:r>
              <a:rPr lang="en-US" sz="6600">
                <a:solidFill>
                  <a:schemeClr val="accent2"/>
                </a:solidFill>
              </a:rPr>
              <a:t>Mean</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Means</a:t>
            </a:r>
            <a:endParaRPr/>
          </a:p>
          <a:p>
            <a:pPr marL="342900" lvl="0" indent="-342900" algn="ctr" rtl="0">
              <a:spcBef>
                <a:spcPts val="1320"/>
              </a:spcBef>
              <a:spcAft>
                <a:spcPts val="0"/>
              </a:spcAft>
              <a:buClr>
                <a:schemeClr val="accent2"/>
              </a:buClr>
              <a:buSzPts val="6600"/>
              <a:buFont typeface="Calibri"/>
              <a:buNone/>
            </a:pPr>
            <a:r>
              <a:rPr lang="en-US" sz="6600">
                <a:solidFill>
                  <a:schemeClr val="accent2"/>
                </a:solidFill>
              </a:rPr>
              <a:t>Average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764" name="Google Shape;764;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a:t>Definition</a:t>
            </a:r>
            <a:endParaRPr/>
          </a:p>
        </p:txBody>
      </p:sp>
      <p:sp>
        <p:nvSpPr>
          <p:cNvPr id="765" name="Google Shape;765;p88"/>
          <p:cNvSpPr txBox="1">
            <a:spLocks noGrp="1"/>
          </p:cNvSpPr>
          <p:nvPr>
            <p:ph type="body" idx="1"/>
          </p:nvPr>
        </p:nvSpPr>
        <p:spPr>
          <a:xfrm>
            <a:off x="685800" y="1752600"/>
            <a:ext cx="7772400" cy="175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hlink"/>
              </a:buClr>
              <a:buSzPts val="4400"/>
              <a:buChar char="•"/>
            </a:pPr>
            <a:r>
              <a:rPr lang="en-US" sz="4400" dirty="0">
                <a:solidFill>
                  <a:schemeClr val="hlink"/>
                </a:solidFill>
              </a:rPr>
              <a:t>Mean </a:t>
            </a:r>
            <a:r>
              <a:rPr lang="en-US" sz="4400" dirty="0"/>
              <a:t>– the average of a group of numbers.</a:t>
            </a:r>
            <a:endParaRPr dirty="0"/>
          </a:p>
        </p:txBody>
      </p:sp>
      <p:sp>
        <p:nvSpPr>
          <p:cNvPr id="766" name="Google Shape;766;p88"/>
          <p:cNvSpPr txBox="1"/>
          <p:nvPr/>
        </p:nvSpPr>
        <p:spPr>
          <a:xfrm>
            <a:off x="2286000" y="3276600"/>
            <a:ext cx="42989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2, 5, 2, 1, 5</a:t>
            </a:r>
            <a:endParaRPr/>
          </a:p>
        </p:txBody>
      </p:sp>
      <p:sp>
        <p:nvSpPr>
          <p:cNvPr id="767" name="Google Shape;767;p88"/>
          <p:cNvSpPr txBox="1"/>
          <p:nvPr/>
        </p:nvSpPr>
        <p:spPr>
          <a:xfrm>
            <a:off x="3276600" y="4724400"/>
            <a:ext cx="2573338"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hlink"/>
                </a:solidFill>
                <a:latin typeface="Tahoma"/>
                <a:ea typeface="Tahoma"/>
                <a:cs typeface="Tahoma"/>
                <a:sym typeface="Tahoma"/>
              </a:rPr>
              <a:t>Mean =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7"/>
                                        </p:tgtEl>
                                        <p:attrNameLst>
                                          <p:attrName>style.visibility</p:attrName>
                                        </p:attrNameLst>
                                      </p:cBhvr>
                                      <p:to>
                                        <p:strVal val="visible"/>
                                      </p:to>
                                    </p:set>
                                    <p:anim calcmode="lin" valueType="num">
                                      <p:cBhvr additive="base">
                                        <p:cTn id="7" dur="500"/>
                                        <p:tgtEl>
                                          <p:spTgt spid="7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773" name="Google Shape;773;p89"/>
          <p:cNvSpPr txBox="1">
            <a:spLocks noGrp="1"/>
          </p:cNvSpPr>
          <p:nvPr>
            <p:ph type="title"/>
          </p:nvPr>
        </p:nvSpPr>
        <p:spPr>
          <a:xfrm>
            <a:off x="685800" y="762000"/>
            <a:ext cx="7772400" cy="99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t>Mean is found by evening out the numbers</a:t>
            </a:r>
            <a:endParaRPr/>
          </a:p>
        </p:txBody>
      </p:sp>
      <p:sp>
        <p:nvSpPr>
          <p:cNvPr id="774" name="Google Shape;774;p89"/>
          <p:cNvSpPr txBox="1"/>
          <p:nvPr/>
        </p:nvSpPr>
        <p:spPr>
          <a:xfrm>
            <a:off x="2438400" y="1752600"/>
            <a:ext cx="4298950" cy="1554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2, 5, 2, 1, 5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89"/>
          <p:cNvSpPr/>
          <p:nvPr/>
        </p:nvSpPr>
        <p:spPr>
          <a:xfrm>
            <a:off x="1066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Google Shape;776;p89"/>
          <p:cNvSpPr/>
          <p:nvPr/>
        </p:nvSpPr>
        <p:spPr>
          <a:xfrm>
            <a:off x="1066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89"/>
          <p:cNvSpPr/>
          <p:nvPr/>
        </p:nvSpPr>
        <p:spPr>
          <a:xfrm>
            <a:off x="2590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89"/>
          <p:cNvSpPr/>
          <p:nvPr/>
        </p:nvSpPr>
        <p:spPr>
          <a:xfrm>
            <a:off x="2590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89"/>
          <p:cNvSpPr/>
          <p:nvPr/>
        </p:nvSpPr>
        <p:spPr>
          <a:xfrm>
            <a:off x="25908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89"/>
          <p:cNvSpPr/>
          <p:nvPr/>
        </p:nvSpPr>
        <p:spPr>
          <a:xfrm>
            <a:off x="2590800" y="41910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89"/>
          <p:cNvSpPr/>
          <p:nvPr/>
        </p:nvSpPr>
        <p:spPr>
          <a:xfrm>
            <a:off x="2590800" y="37338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Google Shape;782;p89"/>
          <p:cNvSpPr/>
          <p:nvPr/>
        </p:nvSpPr>
        <p:spPr>
          <a:xfrm>
            <a:off x="4191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89"/>
          <p:cNvSpPr/>
          <p:nvPr/>
        </p:nvSpPr>
        <p:spPr>
          <a:xfrm>
            <a:off x="4191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89"/>
          <p:cNvSpPr/>
          <p:nvPr/>
        </p:nvSpPr>
        <p:spPr>
          <a:xfrm>
            <a:off x="5715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89"/>
          <p:cNvSpPr/>
          <p:nvPr/>
        </p:nvSpPr>
        <p:spPr>
          <a:xfrm>
            <a:off x="7239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86" name="Google Shape;786;p89"/>
          <p:cNvCxnSpPr/>
          <p:nvPr/>
        </p:nvCxnSpPr>
        <p:spPr>
          <a:xfrm flipH="1">
            <a:off x="1676400" y="3962400"/>
            <a:ext cx="914400" cy="1066800"/>
          </a:xfrm>
          <a:prstGeom prst="straightConnector1">
            <a:avLst/>
          </a:prstGeom>
          <a:noFill/>
          <a:ln w="57150" cap="flat" cmpd="sng">
            <a:solidFill>
              <a:schemeClr val="dk1"/>
            </a:solidFill>
            <a:prstDash val="solid"/>
            <a:round/>
            <a:headEnd type="none" w="med" len="med"/>
            <a:tailEnd type="triangle" w="med" len="med"/>
          </a:ln>
        </p:spPr>
      </p:cxnSp>
      <p:cxnSp>
        <p:nvCxnSpPr>
          <p:cNvPr id="787" name="Google Shape;787;p89"/>
          <p:cNvCxnSpPr/>
          <p:nvPr/>
        </p:nvCxnSpPr>
        <p:spPr>
          <a:xfrm>
            <a:off x="3733800" y="4343400"/>
            <a:ext cx="990600" cy="685800"/>
          </a:xfrm>
          <a:prstGeom prst="straightConnector1">
            <a:avLst/>
          </a:prstGeom>
          <a:noFill/>
          <a:ln w="57150" cap="flat" cmpd="sng">
            <a:solidFill>
              <a:schemeClr val="dk1"/>
            </a:solidFill>
            <a:prstDash val="solid"/>
            <a:round/>
            <a:headEnd type="none" w="med" len="med"/>
            <a:tailEnd type="triangle" w="med" len="med"/>
          </a:ln>
        </p:spPr>
      </p:cxnSp>
      <p:sp>
        <p:nvSpPr>
          <p:cNvPr id="788" name="Google Shape;788;p89"/>
          <p:cNvSpPr/>
          <p:nvPr/>
        </p:nvSpPr>
        <p:spPr>
          <a:xfrm>
            <a:off x="7239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89"/>
          <p:cNvSpPr/>
          <p:nvPr/>
        </p:nvSpPr>
        <p:spPr>
          <a:xfrm>
            <a:off x="72390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89"/>
          <p:cNvSpPr/>
          <p:nvPr/>
        </p:nvSpPr>
        <p:spPr>
          <a:xfrm>
            <a:off x="7239000" y="41910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89"/>
          <p:cNvSpPr/>
          <p:nvPr/>
        </p:nvSpPr>
        <p:spPr>
          <a:xfrm>
            <a:off x="7239000" y="37338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92" name="Google Shape;792;p89"/>
          <p:cNvCxnSpPr/>
          <p:nvPr/>
        </p:nvCxnSpPr>
        <p:spPr>
          <a:xfrm flipH="1">
            <a:off x="6324600" y="4419600"/>
            <a:ext cx="838200" cy="990600"/>
          </a:xfrm>
          <a:prstGeom prst="straightConnector1">
            <a:avLst/>
          </a:prstGeom>
          <a:noFill/>
          <a:ln w="57150" cap="flat" cmpd="sng">
            <a:solidFill>
              <a:schemeClr val="dk1"/>
            </a:solidFill>
            <a:prstDash val="solid"/>
            <a:round/>
            <a:headEnd type="none" w="med" len="med"/>
            <a:tailEnd type="triangle" w="med" len="med"/>
          </a:ln>
        </p:spPr>
      </p:cxnSp>
      <p:cxnSp>
        <p:nvCxnSpPr>
          <p:cNvPr id="793" name="Google Shape;793;p89"/>
          <p:cNvCxnSpPr/>
          <p:nvPr/>
        </p:nvCxnSpPr>
        <p:spPr>
          <a:xfrm flipH="1">
            <a:off x="6324600" y="3962400"/>
            <a:ext cx="838200" cy="990600"/>
          </a:xfrm>
          <a:prstGeom prst="straightConnector1">
            <a:avLst/>
          </a:prstGeom>
          <a:noFill/>
          <a:ln w="57150" cap="flat" cmpd="sng">
            <a:solidFill>
              <a:schemeClr val="dk1"/>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ctrTitle"/>
          </p:nvPr>
        </p:nvSpPr>
        <p:spPr>
          <a:xfrm>
            <a:off x="1219200" y="1447800"/>
            <a:ext cx="633175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800"/>
              <a:buFont typeface="Calibri"/>
              <a:buNone/>
            </a:pPr>
            <a:r>
              <a:rPr lang="en-US"/>
              <a:t>Challenges..</a:t>
            </a:r>
            <a:endParaRPr/>
          </a:p>
        </p:txBody>
      </p:sp>
      <p:sp>
        <p:nvSpPr>
          <p:cNvPr id="176" name="Google Shape;176;p9"/>
          <p:cNvSpPr txBox="1">
            <a:spLocks noGrp="1"/>
          </p:cNvSpPr>
          <p:nvPr>
            <p:ph type="subTitle" idx="1"/>
          </p:nvPr>
        </p:nvSpPr>
        <p:spPr>
          <a:xfrm>
            <a:off x="990600" y="2286000"/>
            <a:ext cx="6705600" cy="2743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2"/>
              </a:buClr>
              <a:buSzPts val="2400"/>
              <a:buNone/>
            </a:pPr>
            <a:endParaRPr/>
          </a:p>
        </p:txBody>
      </p:sp>
      <p:pic>
        <p:nvPicPr>
          <p:cNvPr id="177" name="Google Shape;177;p9"/>
          <p:cNvPicPr preferRelativeResize="0"/>
          <p:nvPr/>
        </p:nvPicPr>
        <p:blipFill rotWithShape="1">
          <a:blip r:embed="rId3">
            <a:alphaModFix/>
          </a:blip>
          <a:srcRect/>
          <a:stretch/>
        </p:blipFill>
        <p:spPr>
          <a:xfrm>
            <a:off x="990601" y="2286000"/>
            <a:ext cx="6786562" cy="2962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799" name="Google Shape;799;p90"/>
          <p:cNvSpPr txBox="1">
            <a:spLocks noGrp="1"/>
          </p:cNvSpPr>
          <p:nvPr>
            <p:ph type="title"/>
          </p:nvPr>
        </p:nvSpPr>
        <p:spPr>
          <a:xfrm>
            <a:off x="685800" y="762000"/>
            <a:ext cx="7772400" cy="99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t>Mean is found by evening out the numbers</a:t>
            </a:r>
            <a:endParaRPr/>
          </a:p>
        </p:txBody>
      </p:sp>
      <p:sp>
        <p:nvSpPr>
          <p:cNvPr id="800" name="Google Shape;800;p90"/>
          <p:cNvSpPr txBox="1"/>
          <p:nvPr/>
        </p:nvSpPr>
        <p:spPr>
          <a:xfrm>
            <a:off x="2438400" y="1752600"/>
            <a:ext cx="4298950" cy="1554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2, 5, 2, 1, 5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90"/>
          <p:cNvSpPr/>
          <p:nvPr/>
        </p:nvSpPr>
        <p:spPr>
          <a:xfrm>
            <a:off x="1066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90"/>
          <p:cNvSpPr/>
          <p:nvPr/>
        </p:nvSpPr>
        <p:spPr>
          <a:xfrm>
            <a:off x="1066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90"/>
          <p:cNvSpPr/>
          <p:nvPr/>
        </p:nvSpPr>
        <p:spPr>
          <a:xfrm>
            <a:off x="2590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90"/>
          <p:cNvSpPr/>
          <p:nvPr/>
        </p:nvSpPr>
        <p:spPr>
          <a:xfrm>
            <a:off x="2590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90"/>
          <p:cNvSpPr/>
          <p:nvPr/>
        </p:nvSpPr>
        <p:spPr>
          <a:xfrm>
            <a:off x="25908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90"/>
          <p:cNvSpPr/>
          <p:nvPr/>
        </p:nvSpPr>
        <p:spPr>
          <a:xfrm>
            <a:off x="42672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90"/>
          <p:cNvSpPr/>
          <p:nvPr/>
        </p:nvSpPr>
        <p:spPr>
          <a:xfrm>
            <a:off x="10668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90"/>
          <p:cNvSpPr/>
          <p:nvPr/>
        </p:nvSpPr>
        <p:spPr>
          <a:xfrm>
            <a:off x="4191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90"/>
          <p:cNvSpPr/>
          <p:nvPr/>
        </p:nvSpPr>
        <p:spPr>
          <a:xfrm>
            <a:off x="4191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90"/>
          <p:cNvSpPr/>
          <p:nvPr/>
        </p:nvSpPr>
        <p:spPr>
          <a:xfrm>
            <a:off x="5715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90"/>
          <p:cNvSpPr/>
          <p:nvPr/>
        </p:nvSpPr>
        <p:spPr>
          <a:xfrm>
            <a:off x="7239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90"/>
          <p:cNvSpPr/>
          <p:nvPr/>
        </p:nvSpPr>
        <p:spPr>
          <a:xfrm>
            <a:off x="7239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90"/>
          <p:cNvSpPr/>
          <p:nvPr/>
        </p:nvSpPr>
        <p:spPr>
          <a:xfrm>
            <a:off x="72390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90"/>
          <p:cNvSpPr/>
          <p:nvPr/>
        </p:nvSpPr>
        <p:spPr>
          <a:xfrm>
            <a:off x="7239000" y="41910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90"/>
          <p:cNvSpPr/>
          <p:nvPr/>
        </p:nvSpPr>
        <p:spPr>
          <a:xfrm>
            <a:off x="7239000" y="37338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16" name="Google Shape;816;p90"/>
          <p:cNvCxnSpPr/>
          <p:nvPr/>
        </p:nvCxnSpPr>
        <p:spPr>
          <a:xfrm flipH="1">
            <a:off x="6324600" y="4419600"/>
            <a:ext cx="838200" cy="990600"/>
          </a:xfrm>
          <a:prstGeom prst="straightConnector1">
            <a:avLst/>
          </a:prstGeom>
          <a:noFill/>
          <a:ln w="57150" cap="flat" cmpd="sng">
            <a:solidFill>
              <a:schemeClr val="dk1"/>
            </a:solidFill>
            <a:prstDash val="solid"/>
            <a:round/>
            <a:headEnd type="none" w="med" len="med"/>
            <a:tailEnd type="triangle" w="med" len="med"/>
          </a:ln>
        </p:spPr>
      </p:cxnSp>
      <p:cxnSp>
        <p:nvCxnSpPr>
          <p:cNvPr id="817" name="Google Shape;817;p90"/>
          <p:cNvCxnSpPr/>
          <p:nvPr/>
        </p:nvCxnSpPr>
        <p:spPr>
          <a:xfrm flipH="1">
            <a:off x="6324600" y="3962400"/>
            <a:ext cx="838200" cy="990600"/>
          </a:xfrm>
          <a:prstGeom prst="straightConnector1">
            <a:avLst/>
          </a:prstGeom>
          <a:noFill/>
          <a:ln w="57150" cap="flat" cmpd="sng">
            <a:solidFill>
              <a:schemeClr val="dk1"/>
            </a:solidFill>
            <a:prstDash val="solid"/>
            <a:round/>
            <a:headEnd type="none" w="med" len="med"/>
            <a:tailEnd type="triangle" w="med" len="med"/>
          </a:ln>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23" name="Google Shape;823;p91"/>
          <p:cNvSpPr txBox="1">
            <a:spLocks noGrp="1"/>
          </p:cNvSpPr>
          <p:nvPr>
            <p:ph type="title"/>
          </p:nvPr>
        </p:nvSpPr>
        <p:spPr>
          <a:xfrm>
            <a:off x="685800" y="762000"/>
            <a:ext cx="7772400" cy="99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t>Mean is found by evening out the numbers</a:t>
            </a:r>
            <a:endParaRPr/>
          </a:p>
        </p:txBody>
      </p:sp>
      <p:sp>
        <p:nvSpPr>
          <p:cNvPr id="824" name="Google Shape;824;p91"/>
          <p:cNvSpPr txBox="1"/>
          <p:nvPr/>
        </p:nvSpPr>
        <p:spPr>
          <a:xfrm>
            <a:off x="2362200" y="1752600"/>
            <a:ext cx="4298950" cy="1554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Calibri"/>
                <a:ea typeface="Calibri"/>
                <a:cs typeface="Calibri"/>
                <a:sym typeface="Calibri"/>
              </a:rPr>
              <a:t>2, 5, 2, 1, 5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5" name="Google Shape;825;p91"/>
          <p:cNvSpPr/>
          <p:nvPr/>
        </p:nvSpPr>
        <p:spPr>
          <a:xfrm>
            <a:off x="1066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91"/>
          <p:cNvSpPr/>
          <p:nvPr/>
        </p:nvSpPr>
        <p:spPr>
          <a:xfrm>
            <a:off x="1066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Google Shape;827;p91"/>
          <p:cNvSpPr/>
          <p:nvPr/>
        </p:nvSpPr>
        <p:spPr>
          <a:xfrm>
            <a:off x="25908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Google Shape;828;p91"/>
          <p:cNvSpPr/>
          <p:nvPr/>
        </p:nvSpPr>
        <p:spPr>
          <a:xfrm>
            <a:off x="25908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Google Shape;829;p91"/>
          <p:cNvSpPr/>
          <p:nvPr/>
        </p:nvSpPr>
        <p:spPr>
          <a:xfrm>
            <a:off x="25908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91"/>
          <p:cNvSpPr/>
          <p:nvPr/>
        </p:nvSpPr>
        <p:spPr>
          <a:xfrm>
            <a:off x="41910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91"/>
          <p:cNvSpPr/>
          <p:nvPr/>
        </p:nvSpPr>
        <p:spPr>
          <a:xfrm>
            <a:off x="10668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91"/>
          <p:cNvSpPr/>
          <p:nvPr/>
        </p:nvSpPr>
        <p:spPr>
          <a:xfrm>
            <a:off x="4191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Google Shape;833;p91"/>
          <p:cNvSpPr/>
          <p:nvPr/>
        </p:nvSpPr>
        <p:spPr>
          <a:xfrm>
            <a:off x="4191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91"/>
          <p:cNvSpPr/>
          <p:nvPr/>
        </p:nvSpPr>
        <p:spPr>
          <a:xfrm>
            <a:off x="5715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91"/>
          <p:cNvSpPr/>
          <p:nvPr/>
        </p:nvSpPr>
        <p:spPr>
          <a:xfrm>
            <a:off x="7239000" y="55626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91"/>
          <p:cNvSpPr/>
          <p:nvPr/>
        </p:nvSpPr>
        <p:spPr>
          <a:xfrm>
            <a:off x="7239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91"/>
          <p:cNvSpPr/>
          <p:nvPr/>
        </p:nvSpPr>
        <p:spPr>
          <a:xfrm>
            <a:off x="72390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91"/>
          <p:cNvSpPr/>
          <p:nvPr/>
        </p:nvSpPr>
        <p:spPr>
          <a:xfrm>
            <a:off x="5715000" y="51054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91"/>
          <p:cNvSpPr/>
          <p:nvPr/>
        </p:nvSpPr>
        <p:spPr>
          <a:xfrm>
            <a:off x="5715000" y="4648200"/>
            <a:ext cx="1066800" cy="304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91"/>
          <p:cNvSpPr txBox="1"/>
          <p:nvPr/>
        </p:nvSpPr>
        <p:spPr>
          <a:xfrm>
            <a:off x="2971800" y="3048000"/>
            <a:ext cx="335280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hlink"/>
                </a:solidFill>
                <a:latin typeface="Calibri"/>
                <a:ea typeface="Calibri"/>
                <a:cs typeface="Calibri"/>
                <a:sym typeface="Calibri"/>
              </a:rPr>
              <a:t>mean = 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46" name="Google Shape;846;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47" name="Google Shape;847;p92"/>
          <p:cNvSpPr txBox="1">
            <a:spLocks noGrp="1"/>
          </p:cNvSpPr>
          <p:nvPr>
            <p:ph type="body" idx="1"/>
          </p:nvPr>
        </p:nvSpPr>
        <p:spPr>
          <a:xfrm>
            <a:off x="533400" y="1752600"/>
            <a:ext cx="8077200" cy="99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4400"/>
              <a:buChar char="•"/>
            </a:pPr>
            <a:r>
              <a:rPr lang="en-US" sz="4400">
                <a:solidFill>
                  <a:schemeClr val="accent1"/>
                </a:solidFill>
              </a:rPr>
              <a:t>Step 1 – Add all the numbers.</a:t>
            </a:r>
            <a:endParaRPr/>
          </a:p>
        </p:txBody>
      </p:sp>
      <p:sp>
        <p:nvSpPr>
          <p:cNvPr id="848" name="Google Shape;848;p92"/>
          <p:cNvSpPr txBox="1"/>
          <p:nvPr/>
        </p:nvSpPr>
        <p:spPr>
          <a:xfrm>
            <a:off x="1447800" y="2819400"/>
            <a:ext cx="6280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8, 10, 12, 18, 22, 26</a:t>
            </a:r>
            <a:endParaRPr/>
          </a:p>
        </p:txBody>
      </p:sp>
      <p:sp>
        <p:nvSpPr>
          <p:cNvPr id="849" name="Google Shape;849;p92"/>
          <p:cNvSpPr txBox="1"/>
          <p:nvPr/>
        </p:nvSpPr>
        <p:spPr>
          <a:xfrm>
            <a:off x="457200" y="4267200"/>
            <a:ext cx="8289925"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8+10+12+18+22+26 = 96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55" name="Google Shape;855;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56" name="Google Shape;856;p93"/>
          <p:cNvSpPr txBox="1">
            <a:spLocks noGrp="1"/>
          </p:cNvSpPr>
          <p:nvPr>
            <p:ph type="body" idx="1"/>
          </p:nvPr>
        </p:nvSpPr>
        <p:spPr>
          <a:xfrm>
            <a:off x="533400" y="1676400"/>
            <a:ext cx="8077200" cy="13716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4400"/>
              <a:buChar char="•"/>
            </a:pPr>
            <a:r>
              <a:rPr lang="en-US" sz="4400">
                <a:solidFill>
                  <a:schemeClr val="accent1"/>
                </a:solidFill>
              </a:rPr>
              <a:t>Step 2 – Divide the sum by the number of addends.</a:t>
            </a:r>
            <a:endParaRPr/>
          </a:p>
        </p:txBody>
      </p:sp>
      <p:sp>
        <p:nvSpPr>
          <p:cNvPr id="857" name="Google Shape;857;p93"/>
          <p:cNvSpPr txBox="1"/>
          <p:nvPr/>
        </p:nvSpPr>
        <p:spPr>
          <a:xfrm>
            <a:off x="1447800" y="3048000"/>
            <a:ext cx="6280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8, 10, 12, 18, 22, 26</a:t>
            </a:r>
            <a:endParaRPr/>
          </a:p>
        </p:txBody>
      </p:sp>
      <p:sp>
        <p:nvSpPr>
          <p:cNvPr id="858" name="Google Shape;858;p93"/>
          <p:cNvSpPr txBox="1"/>
          <p:nvPr/>
        </p:nvSpPr>
        <p:spPr>
          <a:xfrm>
            <a:off x="457200" y="4114800"/>
            <a:ext cx="8289925"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8+10+12+18+22+26 = 96 </a:t>
            </a:r>
            <a:endParaRPr/>
          </a:p>
        </p:txBody>
      </p:sp>
      <p:sp>
        <p:nvSpPr>
          <p:cNvPr id="859" name="Google Shape;859;p93"/>
          <p:cNvSpPr/>
          <p:nvPr/>
        </p:nvSpPr>
        <p:spPr>
          <a:xfrm>
            <a:off x="914400" y="5105400"/>
            <a:ext cx="7391400" cy="838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How many addends are there?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65" name="Google Shape;865;p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66" name="Google Shape;866;p94"/>
          <p:cNvSpPr txBox="1">
            <a:spLocks noGrp="1"/>
          </p:cNvSpPr>
          <p:nvPr>
            <p:ph type="body" idx="1"/>
          </p:nvPr>
        </p:nvSpPr>
        <p:spPr>
          <a:xfrm>
            <a:off x="533400" y="1676400"/>
            <a:ext cx="8077200" cy="13716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4400"/>
              <a:buChar char="•"/>
            </a:pPr>
            <a:r>
              <a:rPr lang="en-US" sz="4400">
                <a:solidFill>
                  <a:schemeClr val="accent1"/>
                </a:solidFill>
              </a:rPr>
              <a:t>Step 2 – Divide the sum by the number of addends.</a:t>
            </a:r>
            <a:endParaRPr/>
          </a:p>
        </p:txBody>
      </p:sp>
      <p:sp>
        <p:nvSpPr>
          <p:cNvPr id="867" name="Google Shape;867;p94"/>
          <p:cNvSpPr txBox="1"/>
          <p:nvPr/>
        </p:nvSpPr>
        <p:spPr>
          <a:xfrm>
            <a:off x="4572000" y="3505200"/>
            <a:ext cx="844550" cy="1098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6</a:t>
            </a:r>
            <a:r>
              <a:rPr lang="en-US" sz="6600">
                <a:solidFill>
                  <a:schemeClr val="dk1"/>
                </a:solidFill>
                <a:latin typeface="Calibri"/>
                <a:ea typeface="Calibri"/>
                <a:cs typeface="Calibri"/>
                <a:sym typeface="Calibri"/>
              </a:rPr>
              <a:t>)</a:t>
            </a:r>
            <a:endParaRPr/>
          </a:p>
        </p:txBody>
      </p:sp>
      <p:cxnSp>
        <p:nvCxnSpPr>
          <p:cNvPr id="868" name="Google Shape;868;p94"/>
          <p:cNvCxnSpPr/>
          <p:nvPr/>
        </p:nvCxnSpPr>
        <p:spPr>
          <a:xfrm>
            <a:off x="5105400" y="3733800"/>
            <a:ext cx="1371600" cy="0"/>
          </a:xfrm>
          <a:prstGeom prst="straightConnector1">
            <a:avLst/>
          </a:prstGeom>
          <a:noFill/>
          <a:ln w="28575" cap="flat" cmpd="sng">
            <a:solidFill>
              <a:schemeClr val="dk1"/>
            </a:solidFill>
            <a:prstDash val="solid"/>
            <a:round/>
            <a:headEnd type="none" w="med" len="med"/>
            <a:tailEnd type="none" w="med" len="med"/>
          </a:ln>
        </p:spPr>
      </p:cxnSp>
      <p:sp>
        <p:nvSpPr>
          <p:cNvPr id="869" name="Google Shape;869;p94"/>
          <p:cNvSpPr txBox="1"/>
          <p:nvPr/>
        </p:nvSpPr>
        <p:spPr>
          <a:xfrm>
            <a:off x="5257800" y="3581400"/>
            <a:ext cx="946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96</a:t>
            </a:r>
            <a:endParaRPr/>
          </a:p>
        </p:txBody>
      </p:sp>
      <p:cxnSp>
        <p:nvCxnSpPr>
          <p:cNvPr id="870" name="Google Shape;870;p94"/>
          <p:cNvCxnSpPr/>
          <p:nvPr/>
        </p:nvCxnSpPr>
        <p:spPr>
          <a:xfrm rot="10800000">
            <a:off x="6172200" y="4114800"/>
            <a:ext cx="838200" cy="0"/>
          </a:xfrm>
          <a:prstGeom prst="straightConnector1">
            <a:avLst/>
          </a:prstGeom>
          <a:noFill/>
          <a:ln w="38100" cap="flat" cmpd="sng">
            <a:solidFill>
              <a:schemeClr val="dk1"/>
            </a:solidFill>
            <a:prstDash val="solid"/>
            <a:round/>
            <a:headEnd type="none" w="med" len="med"/>
            <a:tailEnd type="triangle" w="med" len="med"/>
          </a:ln>
        </p:spPr>
      </p:cxnSp>
      <p:sp>
        <p:nvSpPr>
          <p:cNvPr id="871" name="Google Shape;871;p94"/>
          <p:cNvSpPr txBox="1"/>
          <p:nvPr/>
        </p:nvSpPr>
        <p:spPr>
          <a:xfrm>
            <a:off x="7010400" y="3657600"/>
            <a:ext cx="1116013"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accent2"/>
                </a:solidFill>
                <a:latin typeface="Calibri"/>
                <a:ea typeface="Calibri"/>
                <a:cs typeface="Calibri"/>
                <a:sym typeface="Calibri"/>
              </a:rPr>
              <a:t>sum</a:t>
            </a:r>
            <a:endParaRPr/>
          </a:p>
        </p:txBody>
      </p:sp>
      <p:sp>
        <p:nvSpPr>
          <p:cNvPr id="872" name="Google Shape;872;p94"/>
          <p:cNvSpPr txBox="1"/>
          <p:nvPr/>
        </p:nvSpPr>
        <p:spPr>
          <a:xfrm>
            <a:off x="762000" y="3657600"/>
            <a:ext cx="3038475" cy="7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accent2"/>
                </a:solidFill>
                <a:latin typeface="Calibri"/>
                <a:ea typeface="Calibri"/>
                <a:cs typeface="Calibri"/>
                <a:sym typeface="Calibri"/>
              </a:rPr>
              <a:t># of addends</a:t>
            </a:r>
            <a:endParaRPr/>
          </a:p>
        </p:txBody>
      </p:sp>
      <p:cxnSp>
        <p:nvCxnSpPr>
          <p:cNvPr id="873" name="Google Shape;873;p94"/>
          <p:cNvCxnSpPr/>
          <p:nvPr/>
        </p:nvCxnSpPr>
        <p:spPr>
          <a:xfrm>
            <a:off x="3733800" y="4114800"/>
            <a:ext cx="838200" cy="0"/>
          </a:xfrm>
          <a:prstGeom prst="straightConnector1">
            <a:avLst/>
          </a:prstGeom>
          <a:noFill/>
          <a:ln w="38100" cap="flat" cmpd="sng">
            <a:solidFill>
              <a:schemeClr val="dk1"/>
            </a:solidFill>
            <a:prstDash val="solid"/>
            <a:round/>
            <a:headEnd type="none" w="med" len="med"/>
            <a:tailEnd type="triangle" w="med" len="med"/>
          </a:ln>
        </p:spPr>
      </p:cxnSp>
      <p:sp>
        <p:nvSpPr>
          <p:cNvPr id="874" name="Google Shape;874;p94"/>
          <p:cNvSpPr txBox="1"/>
          <p:nvPr/>
        </p:nvSpPr>
        <p:spPr>
          <a:xfrm>
            <a:off x="5257800" y="28194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1</a:t>
            </a:r>
            <a:endParaRPr/>
          </a:p>
        </p:txBody>
      </p:sp>
      <p:sp>
        <p:nvSpPr>
          <p:cNvPr id="875" name="Google Shape;875;p94"/>
          <p:cNvSpPr txBox="1"/>
          <p:nvPr/>
        </p:nvSpPr>
        <p:spPr>
          <a:xfrm>
            <a:off x="5257800" y="41148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6</a:t>
            </a:r>
            <a:endParaRPr/>
          </a:p>
        </p:txBody>
      </p:sp>
      <p:cxnSp>
        <p:nvCxnSpPr>
          <p:cNvPr id="876" name="Google Shape;876;p94"/>
          <p:cNvCxnSpPr/>
          <p:nvPr/>
        </p:nvCxnSpPr>
        <p:spPr>
          <a:xfrm>
            <a:off x="4876800" y="4953000"/>
            <a:ext cx="1371600" cy="0"/>
          </a:xfrm>
          <a:prstGeom prst="straightConnector1">
            <a:avLst/>
          </a:prstGeom>
          <a:noFill/>
          <a:ln w="9525" cap="flat" cmpd="sng">
            <a:solidFill>
              <a:schemeClr val="dk1"/>
            </a:solidFill>
            <a:prstDash val="solid"/>
            <a:round/>
            <a:headEnd type="none" w="med" len="med"/>
            <a:tailEnd type="none" w="med" len="med"/>
          </a:ln>
        </p:spPr>
      </p:cxnSp>
      <p:cxnSp>
        <p:nvCxnSpPr>
          <p:cNvPr id="877" name="Google Shape;877;p94"/>
          <p:cNvCxnSpPr/>
          <p:nvPr/>
        </p:nvCxnSpPr>
        <p:spPr>
          <a:xfrm>
            <a:off x="4800600" y="4724400"/>
            <a:ext cx="304800" cy="0"/>
          </a:xfrm>
          <a:prstGeom prst="straightConnector1">
            <a:avLst/>
          </a:prstGeom>
          <a:noFill/>
          <a:ln w="9525" cap="flat" cmpd="sng">
            <a:solidFill>
              <a:schemeClr val="dk1"/>
            </a:solidFill>
            <a:prstDash val="solid"/>
            <a:round/>
            <a:headEnd type="none" w="med" len="med"/>
            <a:tailEnd type="none" w="med" len="med"/>
          </a:ln>
        </p:spPr>
      </p:cxnSp>
      <p:sp>
        <p:nvSpPr>
          <p:cNvPr id="878" name="Google Shape;878;p94"/>
          <p:cNvSpPr txBox="1"/>
          <p:nvPr/>
        </p:nvSpPr>
        <p:spPr>
          <a:xfrm>
            <a:off x="5257800" y="47244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3</a:t>
            </a:r>
            <a:endParaRPr/>
          </a:p>
        </p:txBody>
      </p:sp>
      <p:cxnSp>
        <p:nvCxnSpPr>
          <p:cNvPr id="879" name="Google Shape;879;p94"/>
          <p:cNvCxnSpPr/>
          <p:nvPr/>
        </p:nvCxnSpPr>
        <p:spPr>
          <a:xfrm>
            <a:off x="5943600" y="4419600"/>
            <a:ext cx="0" cy="457200"/>
          </a:xfrm>
          <a:prstGeom prst="straightConnector1">
            <a:avLst/>
          </a:prstGeom>
          <a:noFill/>
          <a:ln w="57150" cap="flat" cmpd="sng">
            <a:solidFill>
              <a:schemeClr val="dk1"/>
            </a:solidFill>
            <a:prstDash val="solid"/>
            <a:round/>
            <a:headEnd type="none" w="med" len="med"/>
            <a:tailEnd type="triangle" w="med" len="med"/>
          </a:ln>
        </p:spPr>
      </p:cxnSp>
      <p:sp>
        <p:nvSpPr>
          <p:cNvPr id="880" name="Google Shape;880;p94"/>
          <p:cNvSpPr txBox="1"/>
          <p:nvPr/>
        </p:nvSpPr>
        <p:spPr>
          <a:xfrm>
            <a:off x="5638800" y="47244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1" name="Google Shape;881;p94"/>
          <p:cNvSpPr txBox="1"/>
          <p:nvPr/>
        </p:nvSpPr>
        <p:spPr>
          <a:xfrm>
            <a:off x="5638800" y="2819400"/>
            <a:ext cx="6413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2" name="Google Shape;882;p94"/>
          <p:cNvSpPr txBox="1"/>
          <p:nvPr/>
        </p:nvSpPr>
        <p:spPr>
          <a:xfrm>
            <a:off x="5638800" y="53340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6</a:t>
            </a:r>
            <a:endParaRPr/>
          </a:p>
        </p:txBody>
      </p:sp>
      <p:sp>
        <p:nvSpPr>
          <p:cNvPr id="883" name="Google Shape;883;p94"/>
          <p:cNvSpPr txBox="1"/>
          <p:nvPr/>
        </p:nvSpPr>
        <p:spPr>
          <a:xfrm>
            <a:off x="5257800" y="5334000"/>
            <a:ext cx="56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3</a:t>
            </a:r>
            <a:endParaRPr/>
          </a:p>
        </p:txBody>
      </p:sp>
      <p:cxnSp>
        <p:nvCxnSpPr>
          <p:cNvPr id="884" name="Google Shape;884;p94"/>
          <p:cNvCxnSpPr/>
          <p:nvPr/>
        </p:nvCxnSpPr>
        <p:spPr>
          <a:xfrm>
            <a:off x="4953000" y="6172200"/>
            <a:ext cx="1219200" cy="0"/>
          </a:xfrm>
          <a:prstGeom prst="straightConnector1">
            <a:avLst/>
          </a:prstGeom>
          <a:noFill/>
          <a:ln w="9525" cap="flat" cmpd="sng">
            <a:solidFill>
              <a:schemeClr val="dk1"/>
            </a:solidFill>
            <a:prstDash val="solid"/>
            <a:round/>
            <a:headEnd type="none" w="med" len="med"/>
            <a:tailEnd type="none" w="med" len="med"/>
          </a:ln>
        </p:spPr>
      </p:cxnSp>
      <p:cxnSp>
        <p:nvCxnSpPr>
          <p:cNvPr id="885" name="Google Shape;885;p94"/>
          <p:cNvCxnSpPr/>
          <p:nvPr/>
        </p:nvCxnSpPr>
        <p:spPr>
          <a:xfrm>
            <a:off x="4953000" y="5943600"/>
            <a:ext cx="304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91" name="Google Shape;891;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How to Find the Mean of a Group of Numbers</a:t>
            </a:r>
            <a:endParaRPr/>
          </a:p>
        </p:txBody>
      </p:sp>
      <p:sp>
        <p:nvSpPr>
          <p:cNvPr id="892" name="Google Shape;892;p95"/>
          <p:cNvSpPr txBox="1">
            <a:spLocks noGrp="1"/>
          </p:cNvSpPr>
          <p:nvPr>
            <p:ph type="body" idx="1"/>
          </p:nvPr>
        </p:nvSpPr>
        <p:spPr>
          <a:xfrm>
            <a:off x="533400" y="1676400"/>
            <a:ext cx="8077200" cy="13716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4400"/>
              <a:buFont typeface="Calibri"/>
              <a:buNone/>
            </a:pPr>
            <a:r>
              <a:rPr lang="en-US" sz="4400">
                <a:solidFill>
                  <a:schemeClr val="accent1"/>
                </a:solidFill>
              </a:rPr>
              <a:t>The mean or average of these numbers is 16.</a:t>
            </a:r>
            <a:endParaRPr/>
          </a:p>
        </p:txBody>
      </p:sp>
      <p:sp>
        <p:nvSpPr>
          <p:cNvPr id="893" name="Google Shape;893;p95"/>
          <p:cNvSpPr txBox="1"/>
          <p:nvPr/>
        </p:nvSpPr>
        <p:spPr>
          <a:xfrm>
            <a:off x="1371600" y="3581400"/>
            <a:ext cx="6280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8, 10, 12, 18, 22, 26</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899" name="Google Shape;899;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00" name="Google Shape;900;p96"/>
          <p:cNvSpPr txBox="1"/>
          <p:nvPr/>
        </p:nvSpPr>
        <p:spPr>
          <a:xfrm>
            <a:off x="2971800" y="2362200"/>
            <a:ext cx="30416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7, 10, 16 </a:t>
            </a:r>
            <a:endParaRPr/>
          </a:p>
        </p:txBody>
      </p:sp>
      <p:sp>
        <p:nvSpPr>
          <p:cNvPr id="901" name="Google Shape;901;p96"/>
          <p:cNvSpPr txBox="1"/>
          <p:nvPr/>
        </p:nvSpPr>
        <p:spPr>
          <a:xfrm>
            <a:off x="3886200" y="38862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11</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07" name="Google Shape;907;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08" name="Google Shape;908;p97"/>
          <p:cNvSpPr txBox="1"/>
          <p:nvPr/>
        </p:nvSpPr>
        <p:spPr>
          <a:xfrm>
            <a:off x="2667000" y="2286000"/>
            <a:ext cx="3613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2, 9, 14, 27</a:t>
            </a:r>
            <a:endParaRPr/>
          </a:p>
        </p:txBody>
      </p:sp>
      <p:sp>
        <p:nvSpPr>
          <p:cNvPr id="909" name="Google Shape;909;p97"/>
          <p:cNvSpPr txBox="1"/>
          <p:nvPr/>
        </p:nvSpPr>
        <p:spPr>
          <a:xfrm>
            <a:off x="3886200" y="38862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13</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15" name="Google Shape;915;p9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16" name="Google Shape;916;p98"/>
          <p:cNvSpPr txBox="1"/>
          <p:nvPr/>
        </p:nvSpPr>
        <p:spPr>
          <a:xfrm>
            <a:off x="2438400" y="2286000"/>
            <a:ext cx="437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1, 2, 7, 11, 19</a:t>
            </a:r>
            <a:endParaRPr/>
          </a:p>
        </p:txBody>
      </p:sp>
      <p:sp>
        <p:nvSpPr>
          <p:cNvPr id="917" name="Google Shape;917;p98"/>
          <p:cNvSpPr txBox="1"/>
          <p:nvPr/>
        </p:nvSpPr>
        <p:spPr>
          <a:xfrm>
            <a:off x="4419600" y="3886200"/>
            <a:ext cx="6413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6"/>
                                        </p:tgtEl>
                                        <p:attrNameLst>
                                          <p:attrName>style.visibility</p:attrName>
                                        </p:attrNameLst>
                                      </p:cBhvr>
                                      <p:to>
                                        <p:strVal val="visible"/>
                                      </p:to>
                                    </p:set>
                                    <p:anim calcmode="lin" valueType="num">
                                      <p:cBhvr additive="base">
                                        <p:cTn id="7" dur="500"/>
                                        <p:tgtEl>
                                          <p:spTgt spid="91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17"/>
                                        </p:tgtEl>
                                        <p:attrNameLst>
                                          <p:attrName>style.visibility</p:attrName>
                                        </p:attrNameLst>
                                      </p:cBhvr>
                                      <p:to>
                                        <p:strVal val="visible"/>
                                      </p:to>
                                    </p:set>
                                    <p:anim calcmode="lin" valueType="num">
                                      <p:cBhvr additive="base">
                                        <p:cTn id="12" dur="500"/>
                                        <p:tgtEl>
                                          <p:spTgt spid="9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4/22/2024</a:t>
            </a:r>
            <a:endParaRPr/>
          </a:p>
        </p:txBody>
      </p:sp>
      <p:sp>
        <p:nvSpPr>
          <p:cNvPr id="923" name="Google Shape;923;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400"/>
              <a:t>What is the mean of these numbers?</a:t>
            </a:r>
            <a:endParaRPr/>
          </a:p>
        </p:txBody>
      </p:sp>
      <p:sp>
        <p:nvSpPr>
          <p:cNvPr id="924" name="Google Shape;924;p99"/>
          <p:cNvSpPr txBox="1"/>
          <p:nvPr/>
        </p:nvSpPr>
        <p:spPr>
          <a:xfrm>
            <a:off x="2438400" y="2209800"/>
            <a:ext cx="4375150" cy="1006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chemeClr val="accent2"/>
                </a:solidFill>
                <a:latin typeface="Calibri"/>
                <a:ea typeface="Calibri"/>
                <a:cs typeface="Calibri"/>
                <a:sym typeface="Calibri"/>
              </a:rPr>
              <a:t>26, 33, 41, 52</a:t>
            </a:r>
            <a:endParaRPr/>
          </a:p>
        </p:txBody>
      </p:sp>
      <p:sp>
        <p:nvSpPr>
          <p:cNvPr id="925" name="Google Shape;925;p99"/>
          <p:cNvSpPr txBox="1"/>
          <p:nvPr/>
        </p:nvSpPr>
        <p:spPr>
          <a:xfrm>
            <a:off x="4038600" y="3886200"/>
            <a:ext cx="1098550" cy="1189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accent1"/>
                </a:solidFill>
                <a:latin typeface="Calibri"/>
                <a:ea typeface="Calibri"/>
                <a:cs typeface="Calibri"/>
                <a:sym typeface="Calibri"/>
              </a:rPr>
              <a:t>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anim calcmode="lin" valueType="num">
                                      <p:cBhvr additive="base">
                                        <p:cTn id="7" dur="500"/>
                                        <p:tgtEl>
                                          <p:spTgt spid="92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5"/>
                                        </p:tgtEl>
                                        <p:attrNameLst>
                                          <p:attrName>style.visibility</p:attrName>
                                        </p:attrNameLst>
                                      </p:cBhvr>
                                      <p:to>
                                        <p:strVal val="visible"/>
                                      </p:to>
                                    </p:set>
                                    <p:anim calcmode="lin" valueType="num">
                                      <p:cBhvr additive="base">
                                        <p:cTn id="12" dur="500"/>
                                        <p:tgtEl>
                                          <p:spTgt spid="9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8964</Words>
  <Application>Microsoft Office PowerPoint</Application>
  <PresentationFormat>On-screen Show (4:3)</PresentationFormat>
  <Paragraphs>1478</Paragraphs>
  <Slides>187</Slides>
  <Notes>187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187</vt:i4>
      </vt:variant>
    </vt:vector>
  </HeadingPairs>
  <TitlesOfParts>
    <vt:vector size="196" baseType="lpstr">
      <vt:lpstr>Calibri</vt:lpstr>
      <vt:lpstr>Tahoma</vt:lpstr>
      <vt:lpstr>Arial</vt:lpstr>
      <vt:lpstr>Noto Sans Symbols</vt:lpstr>
      <vt:lpstr>Times New Roman</vt:lpstr>
      <vt:lpstr>Book Antiqua</vt:lpstr>
      <vt:lpstr>Office Theme</vt:lpstr>
      <vt:lpstr>Microsoft Excel 97-2003 Worksheet</vt:lpstr>
      <vt:lpstr>PBrush</vt:lpstr>
      <vt:lpstr>Advance Analytics </vt:lpstr>
      <vt:lpstr>Example of Raw Data </vt:lpstr>
      <vt:lpstr>PowerPoint Presentation</vt:lpstr>
      <vt:lpstr>Business Analytics</vt:lpstr>
      <vt:lpstr>Business Analytics</vt:lpstr>
      <vt:lpstr>A Note about Buzz Words..</vt:lpstr>
      <vt:lpstr>Challenges..</vt:lpstr>
      <vt:lpstr>Challenges..</vt:lpstr>
      <vt:lpstr>Challenges..</vt:lpstr>
      <vt:lpstr>How to do Good Research and collection of relevant Data?</vt:lpstr>
      <vt:lpstr>Reliability &amp; Validity </vt:lpstr>
      <vt:lpstr>Business Analytics</vt:lpstr>
      <vt:lpstr>Perspective of Business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Business Analytics</vt:lpstr>
      <vt:lpstr>PowerPoint Presentation</vt:lpstr>
      <vt:lpstr>PowerPoint Presentation</vt:lpstr>
      <vt:lpstr>PowerPoint Presentation</vt:lpstr>
      <vt:lpstr>Scope of Business Analytics</vt:lpstr>
      <vt:lpstr>Some Key Terms and Definitions</vt:lpstr>
      <vt:lpstr>Continued…</vt:lpstr>
      <vt:lpstr>Types of Data</vt:lpstr>
      <vt:lpstr>Evolution of Analytics</vt:lpstr>
      <vt:lpstr>Evolution of Analytics</vt:lpstr>
      <vt:lpstr>Steps involved in Data Analytics/Business Analytics</vt:lpstr>
      <vt:lpstr>Continued..</vt:lpstr>
      <vt:lpstr>Continued..</vt:lpstr>
      <vt:lpstr>Hiring trends in Data Science</vt:lpstr>
      <vt:lpstr>Continued..</vt:lpstr>
      <vt:lpstr>Continued..</vt:lpstr>
      <vt:lpstr>Continued..</vt:lpstr>
      <vt:lpstr>How-to do-Good Research and collection of relevant Data?</vt:lpstr>
      <vt:lpstr>Data Science Profiles </vt:lpstr>
      <vt:lpstr>Continued..</vt:lpstr>
      <vt:lpstr>Useful Tools in Data Science</vt:lpstr>
      <vt:lpstr>Reliability and Validity </vt:lpstr>
      <vt:lpstr>Types of Data</vt:lpstr>
      <vt:lpstr>Metrics and Data Classification</vt:lpstr>
      <vt:lpstr>Nominal scale</vt:lpstr>
      <vt:lpstr>Ordinal scale</vt:lpstr>
      <vt:lpstr>Interval scale</vt:lpstr>
      <vt:lpstr>Ratio scale</vt:lpstr>
      <vt:lpstr>Metrics and Data Classification</vt:lpstr>
      <vt:lpstr>Nominal scale</vt:lpstr>
      <vt:lpstr>Ordinal scale</vt:lpstr>
      <vt:lpstr>Interval scale</vt:lpstr>
      <vt:lpstr>Ratio scale</vt:lpstr>
      <vt:lpstr>Primary Scales of Measurement</vt:lpstr>
      <vt:lpstr>Illustration of Primary Scales of Measurement</vt:lpstr>
      <vt:lpstr>Sources of Data</vt:lpstr>
      <vt:lpstr>Frequency Distribution</vt:lpstr>
      <vt:lpstr>Frequency Distribution</vt:lpstr>
      <vt:lpstr>Frequency Table</vt:lpstr>
      <vt:lpstr>Frequency Distribution Table</vt:lpstr>
      <vt:lpstr>Graphical Representation by</vt:lpstr>
      <vt:lpstr>Line Diagram</vt:lpstr>
      <vt:lpstr>Bar Charts</vt:lpstr>
      <vt:lpstr>Simple Bar Diagram</vt:lpstr>
      <vt:lpstr>Multiple or Grouped Bar Diagram</vt:lpstr>
      <vt:lpstr>Sub-Divided or Component Bar Diagram</vt:lpstr>
      <vt:lpstr>Pie Charts</vt:lpstr>
      <vt:lpstr>Pie Diagram</vt:lpstr>
      <vt:lpstr>EXAMPLE – Creating a Frequency Distribution Table</vt:lpstr>
      <vt:lpstr>Graphic Presentation of a Frequency Distribution</vt:lpstr>
      <vt:lpstr>Histogram</vt:lpstr>
      <vt:lpstr>Histogram</vt:lpstr>
      <vt:lpstr>Frequency Polygon</vt:lpstr>
      <vt:lpstr>Frequency Polygon</vt:lpstr>
      <vt:lpstr>Histogram Versus Frequency Polygon</vt:lpstr>
      <vt:lpstr>Cumulative Frequency Curves</vt:lpstr>
      <vt:lpstr>Cumulative Frequency Distribution</vt:lpstr>
      <vt:lpstr>Cumulative Frequency Distribution</vt:lpstr>
      <vt:lpstr>Case Study:1: Waiting Time in ATM Counters </vt:lpstr>
      <vt:lpstr>Case Study :2: Shaft Diameter</vt:lpstr>
      <vt:lpstr>PowerPoint Presentation</vt:lpstr>
      <vt:lpstr>Case Study :3: Electricity Charges</vt:lpstr>
      <vt:lpstr>Case Study :4: Money Spent on Fast Food</vt:lpstr>
      <vt:lpstr>Mean, Median, Mode  </vt:lpstr>
      <vt:lpstr>Definition</vt:lpstr>
      <vt:lpstr>Definition</vt:lpstr>
      <vt:lpstr>Mean is found by evening out the numbers</vt:lpstr>
      <vt:lpstr>Mean is found by evening out the numbers</vt:lpstr>
      <vt:lpstr>Mean is found by evening out the numbers</vt:lpstr>
      <vt:lpstr>How to Find the Mean of a Group of Numbers</vt:lpstr>
      <vt:lpstr>How to Find the Mean of a Group of Numbers</vt:lpstr>
      <vt:lpstr>How to Find the Mean of a Group of Numbers</vt:lpstr>
      <vt:lpstr>How to Find the Mean of a Group of Numbers</vt:lpstr>
      <vt:lpstr>What is the mean of these numbers?</vt:lpstr>
      <vt:lpstr>What is the mean of these numbers?</vt:lpstr>
      <vt:lpstr>What is the mean of these numbers?</vt:lpstr>
      <vt:lpstr>What is the mean of these numbers?</vt:lpstr>
      <vt:lpstr>Definition</vt:lpstr>
      <vt:lpstr>Definition</vt:lpstr>
      <vt:lpstr>How to Find the Median in a Group of Numbers</vt:lpstr>
      <vt:lpstr>How to Find the Median in a Group of Numbers</vt:lpstr>
      <vt:lpstr>How to Find the Median in a Group of Numbers</vt:lpstr>
      <vt:lpstr>How to Find the Median in a Group of Numbers</vt:lpstr>
      <vt:lpstr>How to Find the Median in a Group of Numbers</vt:lpstr>
      <vt:lpstr>What is the median of these numbers?</vt:lpstr>
      <vt:lpstr>What is the median of these numbers?</vt:lpstr>
      <vt:lpstr>What is the median of these numbers?</vt:lpstr>
      <vt:lpstr>What is the median of these numbers?</vt:lpstr>
      <vt:lpstr>Definition</vt:lpstr>
      <vt:lpstr>Definition</vt:lpstr>
      <vt:lpstr>How to Find the Mode in a Group of Numbers</vt:lpstr>
      <vt:lpstr>How to Find the Mode in a Group of Numbers</vt:lpstr>
      <vt:lpstr>Which number is the mode?</vt:lpstr>
      <vt:lpstr>Which number is the mode?</vt:lpstr>
      <vt:lpstr>Which number is the mode?</vt:lpstr>
      <vt:lpstr>Merits and Demerits of Mean</vt:lpstr>
      <vt:lpstr>Merits and Demerits of Median</vt:lpstr>
      <vt:lpstr>Merits and Demerits of Mode</vt:lpstr>
      <vt:lpstr>Measures of Dispersion</vt:lpstr>
      <vt:lpstr>PowerPoint Presentation</vt:lpstr>
      <vt:lpstr>Range</vt:lpstr>
      <vt:lpstr>Definition</vt:lpstr>
      <vt:lpstr>Definition</vt:lpstr>
      <vt:lpstr>How to Find the Range in a Group of Numbers</vt:lpstr>
      <vt:lpstr>How to Find the Range in a Group of Numbers</vt:lpstr>
      <vt:lpstr>How to Find the Range in a Group of Numbers</vt:lpstr>
      <vt:lpstr>What is the range?</vt:lpstr>
      <vt:lpstr>What is the range?</vt:lpstr>
      <vt:lpstr>What is the range?</vt:lpstr>
      <vt:lpstr>What is the range?</vt:lpstr>
      <vt:lpstr>PowerPoint Presentation</vt:lpstr>
      <vt:lpstr>Merits and Demerits</vt:lpstr>
      <vt:lpstr>Quartile Deviation</vt:lpstr>
      <vt:lpstr>PowerPoint Presentation</vt:lpstr>
      <vt:lpstr>Merits and Demerits of Quartile Deviation</vt:lpstr>
      <vt:lpstr>Mean Deviation</vt:lpstr>
      <vt:lpstr>PowerPoint Presentation</vt:lpstr>
      <vt:lpstr>Merits and Demerits</vt:lpstr>
      <vt:lpstr>Standard Deviation</vt:lpstr>
      <vt:lpstr>PowerPoint Presentation</vt:lpstr>
      <vt:lpstr>Merits and Demerits</vt:lpstr>
      <vt:lpstr>Shape of Data</vt:lpstr>
      <vt:lpstr>The Shape of Distributions </vt:lpstr>
      <vt:lpstr>Measures of Skewness and Kurtosis</vt:lpstr>
      <vt:lpstr>Further Moments – Skewness</vt:lpstr>
      <vt:lpstr>Further Moments – Skewness</vt:lpstr>
      <vt:lpstr>Further Moments – Skewness</vt:lpstr>
      <vt:lpstr>Further Moments – Kurtosis</vt:lpstr>
      <vt:lpstr>Further Moments – Kurtosis</vt:lpstr>
      <vt:lpstr>Further Moments – Kurtosis</vt:lpstr>
      <vt:lpstr>Why Do We Need Kurtosis?</vt:lpstr>
      <vt:lpstr>PowerPoint Presentation</vt:lpstr>
      <vt:lpstr>PowerPoint Presentation</vt:lpstr>
      <vt:lpstr>PowerPoint Presentation</vt:lpstr>
      <vt:lpstr>PowerPoint Presentation</vt:lpstr>
      <vt:lpstr>Continued….</vt:lpstr>
      <vt:lpstr>PowerPoint Presentation</vt:lpstr>
      <vt:lpstr>PowerPoint Presentation</vt:lpstr>
      <vt:lpstr>PowerPoint Presentation</vt:lpstr>
      <vt:lpstr>Non- users </vt:lpstr>
      <vt:lpstr>PowerPoint Presentation</vt:lpstr>
      <vt:lpstr>Demographic Variables</vt:lpstr>
      <vt:lpstr>PowerPoint Presentation</vt:lpstr>
      <vt:lpstr>PowerPoint Presentation</vt:lpstr>
      <vt:lpstr>PowerPoint Presentation</vt:lpstr>
      <vt:lpstr>Questionnaire for consumer</vt:lpstr>
      <vt:lpstr>Questionnaire for 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word About Yourself</vt:lpstr>
      <vt:lpstr>Questionnaire for Dealers/Retailers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Analytics </dc:title>
  <dc:creator>lalit</dc:creator>
  <cp:lastModifiedBy>Renuka Rathod</cp:lastModifiedBy>
  <cp:revision>1</cp:revision>
  <dcterms:created xsi:type="dcterms:W3CDTF">2017-08-23T05:47:52Z</dcterms:created>
  <dcterms:modified xsi:type="dcterms:W3CDTF">2024-04-25T16:40:15Z</dcterms:modified>
</cp:coreProperties>
</file>