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70" r:id="rId4"/>
    <p:sldId id="271" r:id="rId5"/>
    <p:sldId id="272" r:id="rId6"/>
    <p:sldId id="276" r:id="rId7"/>
    <p:sldId id="273" r:id="rId8"/>
    <p:sldId id="274" r:id="rId9"/>
    <p:sldId id="275" r:id="rId10"/>
    <p:sldId id="281" r:id="rId11"/>
    <p:sldId id="278" r:id="rId12"/>
    <p:sldId id="280" r:id="rId13"/>
    <p:sldId id="277" r:id="rId14"/>
    <p:sldId id="279" r:id="rId15"/>
    <p:sldId id="257" r:id="rId16"/>
    <p:sldId id="258" r:id="rId17"/>
    <p:sldId id="286" r:id="rId18"/>
    <p:sldId id="283" r:id="rId19"/>
    <p:sldId id="284" r:id="rId20"/>
    <p:sldId id="288" r:id="rId21"/>
    <p:sldId id="289" r:id="rId22"/>
    <p:sldId id="290" r:id="rId23"/>
    <p:sldId id="291" r:id="rId24"/>
    <p:sldId id="285" r:id="rId25"/>
    <p:sldId id="296" r:id="rId26"/>
    <p:sldId id="287" r:id="rId27"/>
    <p:sldId id="294" r:id="rId28"/>
    <p:sldId id="295" r:id="rId29"/>
    <p:sldId id="268" r:id="rId30"/>
    <p:sldId id="292" r:id="rId31"/>
    <p:sldId id="293" r:id="rId32"/>
    <p:sldId id="282" r:id="rId33"/>
    <p:sldId id="26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uka Rathod" userId="d20c600d259f3662" providerId="LiveId" clId="{5D50E9A2-ACB7-4008-A2D7-E067D6D06EAC}"/>
    <pc:docChg chg="modSld">
      <pc:chgData name="Renuka Rathod" userId="d20c600d259f3662" providerId="LiveId" clId="{5D50E9A2-ACB7-4008-A2D7-E067D6D06EAC}" dt="2024-04-15T10:52:20.554" v="0" actId="1076"/>
      <pc:docMkLst>
        <pc:docMk/>
      </pc:docMkLst>
      <pc:sldChg chg="modSp mod">
        <pc:chgData name="Renuka Rathod" userId="d20c600d259f3662" providerId="LiveId" clId="{5D50E9A2-ACB7-4008-A2D7-E067D6D06EAC}" dt="2024-04-15T10:52:20.554" v="0" actId="1076"/>
        <pc:sldMkLst>
          <pc:docMk/>
          <pc:sldMk cId="2252239838" sldId="275"/>
        </pc:sldMkLst>
        <pc:picChg chg="mod">
          <ac:chgData name="Renuka Rathod" userId="d20c600d259f3662" providerId="LiveId" clId="{5D50E9A2-ACB7-4008-A2D7-E067D6D06EAC}" dt="2024-04-15T10:52:20.554" v="0" actId="1076"/>
          <ac:picMkLst>
            <pc:docMk/>
            <pc:sldMk cId="2252239838" sldId="275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0099C-DFE9-4172-A17C-0A931557D735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977E-4A91-41C7-A344-2A29A4BCC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689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57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34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51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17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84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05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95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E768-FFCB-40B0-BD5F-58B0ACA4A9CE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abuse.com/unpacking-in-python-beyond-parallel-assignmen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ckoverflow.com/questions/50872498/will-ordereddict-become-redundant-in-python-3-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9560/how-do-i-determine-the-size-of-an-object-in-python/303167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Python Part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/>
              <a:t>By </a:t>
            </a:r>
            <a:r>
              <a:rPr lang="en-US" dirty="0" err="1"/>
              <a:t>Dr</a:t>
            </a:r>
            <a:r>
              <a:rPr lang="en-US" dirty="0"/>
              <a:t> Shantanu Pathak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https://docs.python.org/3/library/stdtypes.html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comprehension is similar to list comprehension</a:t>
            </a:r>
          </a:p>
          <a:p>
            <a:r>
              <a:rPr lang="en-US" dirty="0"/>
              <a:t>Curly brackets are used to denote the comprehension</a:t>
            </a:r>
          </a:p>
          <a:p>
            <a:r>
              <a:rPr lang="en-US" dirty="0"/>
              <a:t>Here all elements are added to set at once without calling add() function each time</a:t>
            </a:r>
          </a:p>
          <a:p>
            <a:r>
              <a:rPr lang="en-US" dirty="0"/>
              <a:t>Ex. Create set of all values between 1 to 15, which are greater than 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6133"/>
            <a:ext cx="8318863" cy="11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9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 testing</a:t>
            </a:r>
          </a:p>
          <a:p>
            <a:r>
              <a:rPr lang="en-US" dirty="0"/>
              <a:t>removing duplicates from a sequence</a:t>
            </a:r>
          </a:p>
          <a:p>
            <a:r>
              <a:rPr lang="en-US" dirty="0"/>
              <a:t>computing mathematical operations such as </a:t>
            </a:r>
          </a:p>
          <a:p>
            <a:pPr lvl="1"/>
            <a:r>
              <a:rPr lang="en-US" dirty="0"/>
              <a:t>Intersection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Difference</a:t>
            </a:r>
          </a:p>
          <a:p>
            <a:pPr lvl="1"/>
            <a:r>
              <a:rPr lang="en-US" dirty="0"/>
              <a:t>Symmetric difference</a:t>
            </a:r>
          </a:p>
        </p:txBody>
      </p:sp>
    </p:spTree>
    <p:extLst>
      <p:ext uri="{BB962C8B-B14F-4D97-AF65-F5344CB8AC3E}">
        <p14:creationId xmlns:p14="http://schemas.microsoft.com/office/powerpoint/2010/main" val="136923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540"/>
            <a:ext cx="10515600" cy="4351338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en-US" dirty="0"/>
              <a:t> set</a:t>
            </a:r>
          </a:p>
          <a:p>
            <a:r>
              <a:rPr lang="en-US" dirty="0"/>
              <a:t>Can be used inside a set as an element</a:t>
            </a:r>
          </a:p>
          <a:p>
            <a:r>
              <a:rPr lang="en-US" dirty="0"/>
              <a:t>Can be used as key for dictionaries (discussed ahead)</a:t>
            </a:r>
          </a:p>
          <a:p>
            <a:r>
              <a:rPr lang="en-US" dirty="0" err="1"/>
              <a:t>Frozenset</a:t>
            </a:r>
            <a:r>
              <a:rPr lang="en-US" dirty="0"/>
              <a:t> is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hashable</a:t>
            </a:r>
            <a:r>
              <a:rPr lang="en-US" dirty="0"/>
              <a:t> object because it is immutable</a:t>
            </a:r>
          </a:p>
          <a:p>
            <a:r>
              <a:rPr lang="en-US" dirty="0"/>
              <a:t>Once it is created addition or removing or elements is not possible</a:t>
            </a:r>
          </a:p>
          <a:p>
            <a:r>
              <a:rPr lang="en-US" dirty="0"/>
              <a:t>All other rules are same as set</a:t>
            </a:r>
          </a:p>
          <a:p>
            <a:r>
              <a:rPr lang="en-US" dirty="0"/>
              <a:t>Created using constructor </a:t>
            </a:r>
            <a:r>
              <a:rPr lang="en-US" dirty="0" err="1"/>
              <a:t>frozenset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7730"/>
            <a:ext cx="8802189" cy="1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96815" y="22779"/>
            <a:ext cx="10515600" cy="64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Common Operations for Set / </a:t>
            </a:r>
            <a:r>
              <a:rPr lang="en-US" dirty="0" err="1"/>
              <a:t>Frozenset</a:t>
            </a:r>
            <a:endParaRPr sz="2800" dirty="0"/>
          </a:p>
        </p:txBody>
      </p:sp>
      <p:graphicFrame>
        <p:nvGraphicFramePr>
          <p:cNvPr id="145" name="Google Shape;145;p10"/>
          <p:cNvGraphicFramePr/>
          <p:nvPr>
            <p:extLst>
              <p:ext uri="{D42A27DB-BD31-4B8C-83A1-F6EECF244321}">
                <p14:modId xmlns:p14="http://schemas.microsoft.com/office/powerpoint/2010/main" val="3370316882"/>
              </p:ext>
            </p:extLst>
          </p:nvPr>
        </p:nvGraphicFramePr>
        <p:xfrm>
          <a:off x="302352" y="520443"/>
          <a:ext cx="11704525" cy="632758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an item of s is equal to x, else False</a:t>
                      </a:r>
                      <a:endPara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not in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an item of s is equal to x, else True</a:t>
                      </a:r>
                      <a:endPara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item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largest item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all(s)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all values in sequence s are non-zero (TRUE) then return TRUE,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else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any(s)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any value in sequence s is TRUE then return TRUE else return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s1.union(s2) or s1 | s2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sets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4714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s1.intersection(s2) or s1 &amp;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03534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s1.difference(s2) or s1 –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between sets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77449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s1.isdisjoint(s2)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two sets are dis-joint sets or not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241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s1.issubset(s2) or s1 &lt;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s1 is subset of 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31915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s1.issuperset(s2) or s1 &gt;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s1 is superset of 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65594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s1.copy()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shallow copy of set s1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791116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SLICING IS NOT SUPPORTED</a:t>
                      </a:r>
                      <a:endParaRPr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6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438"/>
            <a:ext cx="10515600" cy="802414"/>
          </a:xfrm>
        </p:spPr>
        <p:txBody>
          <a:bodyPr/>
          <a:lstStyle/>
          <a:p>
            <a:r>
              <a:rPr lang="en-US" dirty="0"/>
              <a:t>Common Operations for Set / </a:t>
            </a:r>
            <a:r>
              <a:rPr lang="en-US" dirty="0" err="1"/>
              <a:t>Frozenset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646193"/>
              </p:ext>
            </p:extLst>
          </p:nvPr>
        </p:nvGraphicFramePr>
        <p:xfrm>
          <a:off x="243736" y="754469"/>
          <a:ext cx="11704525" cy="89674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2477583638"/>
                    </a:ext>
                  </a:extLst>
                </a:gridCol>
                <a:gridCol w="3849020">
                  <a:extLst>
                    <a:ext uri="{9D8B030D-6E8A-4147-A177-3AD203B41FA5}">
                      <a16:colId xmlns:a16="http://schemas.microsoft.com/office/drawing/2014/main" val="3047868900"/>
                    </a:ext>
                  </a:extLst>
                </a:gridCol>
                <a:gridCol w="7115005">
                  <a:extLst>
                    <a:ext uri="{9D8B030D-6E8A-4147-A177-3AD203B41FA5}">
                      <a16:colId xmlns:a16="http://schemas.microsoft.com/office/drawing/2014/main" val="4008681888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77196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s1.symmetric_difference(s2) or s1 ^ 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Get symmetric difference</a:t>
                      </a:r>
                      <a:r>
                        <a:rPr lang="en-US" sz="1800" baseline="0" dirty="0"/>
                        <a:t> between s1 and s2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7816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8553"/>
              </p:ext>
            </p:extLst>
          </p:nvPr>
        </p:nvGraphicFramePr>
        <p:xfrm>
          <a:off x="243735" y="2209747"/>
          <a:ext cx="11704525" cy="458081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1756878433"/>
                    </a:ext>
                  </a:extLst>
                </a:gridCol>
                <a:gridCol w="3849020">
                  <a:extLst>
                    <a:ext uri="{9D8B030D-6E8A-4147-A177-3AD203B41FA5}">
                      <a16:colId xmlns:a16="http://schemas.microsoft.com/office/drawing/2014/main" val="16967416"/>
                    </a:ext>
                  </a:extLst>
                </a:gridCol>
                <a:gridCol w="7115005">
                  <a:extLst>
                    <a:ext uri="{9D8B030D-6E8A-4147-A177-3AD203B41FA5}">
                      <a16:colId xmlns:a16="http://schemas.microsoft.com/office/drawing/2014/main" val="2892327497"/>
                    </a:ext>
                  </a:extLst>
                </a:gridCol>
              </a:tblGrid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34059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s1.clear()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Remove all elements</a:t>
                      </a:r>
                      <a:r>
                        <a:rPr lang="en-US" sz="1800" baseline="0" dirty="0"/>
                        <a:t> from set s1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208352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s1.add(element)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Add element to a set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574892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s1.remove(element)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Remove element or set of elements from a set if present else raise </a:t>
                      </a:r>
                      <a:r>
                        <a:rPr lang="en-US" sz="1800" dirty="0" err="1"/>
                        <a:t>KeyError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183187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s1.discard(element)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/>
                        <a:t>Remove element or set of elements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from the set if it is present.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1324531"/>
                  </a:ext>
                </a:extLst>
              </a:tr>
              <a:tr h="5168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s1.pop()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/>
                        <a:t>Remove and</a:t>
                      </a:r>
                      <a:r>
                        <a:rPr lang="en-US" sz="1800" baseline="0" dirty="0"/>
                        <a:t> return</a:t>
                      </a:r>
                      <a:r>
                        <a:rPr lang="en-US" sz="1800" dirty="0"/>
                        <a:t> arbitrary element from set and raise </a:t>
                      </a:r>
                      <a:r>
                        <a:rPr lang="en-US" sz="1800" dirty="0" err="1"/>
                        <a:t>KeyError</a:t>
                      </a:r>
                      <a:r>
                        <a:rPr lang="en-US" sz="1800" dirty="0"/>
                        <a:t> is set is empty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0762775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s1.update(s2)</a:t>
                      </a:r>
                      <a:r>
                        <a:rPr lang="en-US" sz="1800" u="none" strike="noStrik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s1 |= s2 | s3 | ..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/>
                        <a:t>Update the set, adding elements from all others.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1539282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s1.intersection_update(s2) or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 &amp;= s2 &amp; s3 &amp; ..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/>
                        <a:t>Update the set, keeping only common elements found in it and all others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868931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s1.difference_update(s2) or s1 -=s2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/>
                        <a:t>Update the set, removing elements found in others.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871636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symmetric_difference_update</a:t>
                      </a:r>
                      <a:r>
                        <a:rPr lang="en-US" dirty="0"/>
                        <a:t>(s2) or s1 ^= 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/>
                        <a:t>Update the set, keeping only elements found in either set, but not in both.</a:t>
                      </a:r>
                      <a:endParaRPr lang="en-US"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995580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38346" y="1758015"/>
            <a:ext cx="10515600" cy="50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Operations ONLY for Set  </a:t>
            </a:r>
          </a:p>
        </p:txBody>
      </p:sp>
    </p:spTree>
    <p:extLst>
      <p:ext uri="{BB962C8B-B14F-4D97-AF65-F5344CB8AC3E}">
        <p14:creationId xmlns:p14="http://schemas.microsoft.com/office/powerpoint/2010/main" val="138531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(Dictionary) Data Type &amp; Operations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75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Dict</a:t>
            </a:r>
            <a:r>
              <a:rPr lang="en-US" dirty="0"/>
              <a:t> (Dictionary)</a:t>
            </a:r>
            <a:endParaRPr dirty="0"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Dictionary is </a:t>
            </a:r>
            <a:r>
              <a:rPr lang="en-US" b="1" dirty="0"/>
              <a:t>ordered</a:t>
            </a:r>
            <a:r>
              <a:rPr lang="en-US" dirty="0"/>
              <a:t> collection of </a:t>
            </a:r>
            <a:r>
              <a:rPr lang="en-US" dirty="0" err="1"/>
              <a:t>key:value</a:t>
            </a:r>
            <a:r>
              <a:rPr lang="en-US" dirty="0"/>
              <a:t> pairs, where all keys are non-duplicate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 other languages it is </a:t>
            </a:r>
            <a:r>
              <a:rPr lang="en-US" dirty="0" err="1"/>
              <a:t>HashMap</a:t>
            </a:r>
            <a:r>
              <a:rPr lang="en-US" dirty="0"/>
              <a:t> or </a:t>
            </a:r>
            <a:r>
              <a:rPr lang="en-US" dirty="0" err="1"/>
              <a:t>HashTable</a:t>
            </a:r>
            <a:r>
              <a:rPr lang="en-US" dirty="0"/>
              <a:t> or associative arrays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Recently dictionaries are Ordered after Python 3.6+ , before they were unordered</a:t>
            </a:r>
          </a:p>
          <a:p>
            <a:pPr marL="228600" indent="-228600">
              <a:spcBef>
                <a:spcPts val="500"/>
              </a:spcBef>
              <a:buSzPct val="100000"/>
            </a:pPr>
            <a:r>
              <a:rPr lang="en-US" b="1" dirty="0"/>
              <a:t>Order</a:t>
            </a:r>
            <a:r>
              <a:rPr lang="en-US" dirty="0"/>
              <a:t> is based on insertion of keys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Dictionary is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Key</a:t>
            </a:r>
            <a:r>
              <a:rPr lang="en-US" dirty="0"/>
              <a:t> can be any </a:t>
            </a:r>
            <a:r>
              <a:rPr lang="en-US" i="1" u="sng" dirty="0"/>
              <a:t>non duplicate and immutable element</a:t>
            </a:r>
            <a:r>
              <a:rPr lang="en-US" dirty="0"/>
              <a:t> 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ONLY </a:t>
            </a:r>
            <a:r>
              <a:rPr lang="en-US" dirty="0" err="1"/>
              <a:t>int</a:t>
            </a:r>
            <a:r>
              <a:rPr lang="en-US" dirty="0"/>
              <a:t>/float/complex/bool/string/tuple/</a:t>
            </a:r>
            <a:r>
              <a:rPr lang="en-US" dirty="0" err="1"/>
              <a:t>frozenset</a:t>
            </a:r>
            <a:r>
              <a:rPr lang="en-US" dirty="0"/>
              <a:t> are allowed as key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/>
              <a:t>Tuple having mutable element directly or indirectly are not allowed as keys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Value</a:t>
            </a:r>
            <a:r>
              <a:rPr lang="en-US" dirty="0"/>
              <a:t> can be </a:t>
            </a:r>
            <a:r>
              <a:rPr lang="en-US" i="1" u="sng" dirty="0"/>
              <a:t>any data type and mutable</a:t>
            </a:r>
            <a:endParaRPr i="1" u="sng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Dict</a:t>
            </a:r>
            <a:r>
              <a:rPr lang="en-US" dirty="0"/>
              <a:t> is ordered means sequence of elements same as sequence in which they are added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Search of key happens by using hash function, which is very efficient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13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42"/>
            <a:ext cx="10515600" cy="758281"/>
          </a:xfrm>
        </p:spPr>
        <p:txBody>
          <a:bodyPr/>
          <a:lstStyle/>
          <a:p>
            <a:r>
              <a:rPr lang="en-US" dirty="0"/>
              <a:t>Dictionary 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83" y="718456"/>
            <a:ext cx="11214820" cy="901336"/>
          </a:xfrm>
        </p:spPr>
        <p:txBody>
          <a:bodyPr>
            <a:normAutofit/>
          </a:bodyPr>
          <a:lstStyle/>
          <a:p>
            <a:r>
              <a:rPr lang="en-US" b="1" dirty="0" err="1"/>
              <a:t>dict</a:t>
            </a:r>
            <a:r>
              <a:rPr lang="en-US" b="1" dirty="0"/>
              <a:t>() </a:t>
            </a:r>
            <a:r>
              <a:rPr lang="en-US" dirty="0"/>
              <a:t>constructor -&gt; creates dictionary</a:t>
            </a:r>
          </a:p>
          <a:p>
            <a:pPr lvl="1"/>
            <a:r>
              <a:rPr lang="en-US" dirty="0"/>
              <a:t>Note: if same key occurs more than once then existing value is replaced by new one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3" y="1737359"/>
            <a:ext cx="11489139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57" y="104503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common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931"/>
          <a:stretch/>
        </p:blipFill>
        <p:spPr>
          <a:xfrm>
            <a:off x="228179" y="789351"/>
            <a:ext cx="11659021" cy="59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63293"/>
          </a:xfrm>
        </p:spPr>
        <p:txBody>
          <a:bodyPr/>
          <a:lstStyle/>
          <a:p>
            <a:r>
              <a:rPr lang="en-US" dirty="0"/>
              <a:t>Dictionary common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8" y="745725"/>
            <a:ext cx="10934446" cy="59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1934">
              <a:buClr>
                <a:schemeClr val="dk1"/>
              </a:buClr>
              <a:buSzPts val="2800"/>
            </a:pPr>
            <a:r>
              <a:rPr lang="en-US" dirty="0"/>
              <a:t>Tuple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/>
              <a:t>Set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err="1"/>
              <a:t>Frozenset</a:t>
            </a:r>
            <a:r>
              <a:rPr lang="en-US" dirty="0"/>
              <a:t> Data type &amp; Operations</a:t>
            </a:r>
          </a:p>
          <a:p>
            <a:pPr lvl="0" indent="-241934">
              <a:buClr>
                <a:schemeClr val="dk1"/>
              </a:buClr>
              <a:buSzPts val="2800"/>
            </a:pPr>
            <a:r>
              <a:rPr lang="en-US" dirty="0"/>
              <a:t>Dictionary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endParaRPr lang="en-US" dirty="0"/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/>
              <a:t>Byte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err="1"/>
              <a:t>Bytearray</a:t>
            </a:r>
            <a:r>
              <a:rPr lang="en-US" dirty="0"/>
              <a:t>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25432"/>
            <a:ext cx="10515600" cy="4351338"/>
          </a:xfrm>
        </p:spPr>
        <p:txBody>
          <a:bodyPr/>
          <a:lstStyle/>
          <a:p>
            <a:r>
              <a:rPr lang="en-US" dirty="0"/>
              <a:t>Equality of Dictionaries ( == , != )</a:t>
            </a:r>
          </a:p>
          <a:p>
            <a:pPr lvl="1"/>
            <a:r>
              <a:rPr lang="en-US" dirty="0"/>
              <a:t>Two dictionaries are considered equal if both have all </a:t>
            </a:r>
            <a:r>
              <a:rPr lang="en-US" dirty="0" err="1"/>
              <a:t>key:value</a:t>
            </a:r>
            <a:r>
              <a:rPr lang="en-US" dirty="0"/>
              <a:t> pairs same</a:t>
            </a:r>
          </a:p>
          <a:p>
            <a:pPr lvl="1"/>
            <a:r>
              <a:rPr lang="en-US" dirty="0"/>
              <a:t>Sequence of </a:t>
            </a:r>
            <a:r>
              <a:rPr lang="en-US" dirty="0" err="1"/>
              <a:t>key:value</a:t>
            </a:r>
            <a:r>
              <a:rPr lang="en-US" dirty="0"/>
              <a:t> pairs doesn’t matter in equality</a:t>
            </a:r>
          </a:p>
          <a:p>
            <a:r>
              <a:rPr lang="en-US" dirty="0"/>
              <a:t>NOTE : Other comparisons are not supported for dictionaries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common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1458"/>
            <a:ext cx="10356670" cy="40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common operations</a:t>
            </a:r>
          </a:p>
        </p:txBody>
      </p:sp>
      <p:graphicFrame>
        <p:nvGraphicFramePr>
          <p:cNvPr id="5" name="Google Shape;145;p10"/>
          <p:cNvGraphicFramePr/>
          <p:nvPr>
            <p:extLst>
              <p:ext uri="{D42A27DB-BD31-4B8C-83A1-F6EECF244321}">
                <p14:modId xmlns:p14="http://schemas.microsoft.com/office/powerpoint/2010/main" val="2063129520"/>
              </p:ext>
            </p:extLst>
          </p:nvPr>
        </p:nvGraphicFramePr>
        <p:xfrm>
          <a:off x="302352" y="770708"/>
          <a:ext cx="11704525" cy="590157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in 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 dictionary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equal to x, else 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not in 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equal to x, else True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Return the number of items in the dictionary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 #NOT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supported if different type of keys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largest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 #NOT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supported if different type of keys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all(d)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all 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are non-zero (TRUE) then return TRUE,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else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any(d)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any 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is TRUE then return TRUE else return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list(d)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dirty="0"/>
                        <a:t>Return a list of all the keys used in the dictionary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4714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d[key]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dirty="0"/>
                        <a:t>Return the item of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 with key </a:t>
                      </a:r>
                      <a:r>
                        <a:rPr lang="en-US" sz="2000" i="1" dirty="0" err="1"/>
                        <a:t>key</a:t>
                      </a:r>
                      <a:r>
                        <a:rPr lang="en-US" sz="2000" dirty="0"/>
                        <a:t>. Raises a </a:t>
                      </a:r>
                      <a:r>
                        <a:rPr lang="en-US" sz="2000" dirty="0" err="1">
                          <a:hlinkClick r:id="rId2" tooltip="KeyError"/>
                        </a:rPr>
                        <a:t>KeyError</a:t>
                      </a:r>
                      <a:r>
                        <a:rPr lang="en-US" sz="2000" dirty="0"/>
                        <a:t> if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not in the map. 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03534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d[key] = value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/>
                        <a:t>Set d[key] to </a:t>
                      </a:r>
                      <a:r>
                        <a:rPr lang="en-US" sz="2000" i="1" dirty="0"/>
                        <a:t>value</a:t>
                      </a:r>
                      <a:r>
                        <a:rPr lang="en-US" sz="2000" i="0" baseline="0" dirty="0"/>
                        <a:t> if key exists else add new </a:t>
                      </a:r>
                      <a:r>
                        <a:rPr lang="en-US" sz="2000" i="0" baseline="0" dirty="0" err="1"/>
                        <a:t>key:value</a:t>
                      </a:r>
                      <a:r>
                        <a:rPr lang="en-US" sz="2000" i="0" baseline="0" dirty="0"/>
                        <a:t> pair at end of dictionary. </a:t>
                      </a:r>
                      <a:r>
                        <a:rPr lang="en-US" sz="2000" b="1" i="0" baseline="0" dirty="0"/>
                        <a:t>#</a:t>
                      </a:r>
                      <a:r>
                        <a:rPr lang="en-US" sz="2000" b="1" dirty="0"/>
                        <a:t>Note </a:t>
                      </a:r>
                      <a:r>
                        <a:rPr lang="en-US" sz="2000" dirty="0"/>
                        <a:t>if key already exists</a:t>
                      </a:r>
                      <a:r>
                        <a:rPr lang="en-US" sz="2000" baseline="0" dirty="0"/>
                        <a:t> then its order is not affected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77449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del d[key]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/>
                        <a:t>Remove d[key] from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. Raises a </a:t>
                      </a:r>
                      <a:r>
                        <a:rPr lang="en-US" sz="2000" dirty="0" err="1">
                          <a:hlinkClick r:id="rId2" tooltip="KeyError"/>
                        </a:rPr>
                        <a:t>KeyError</a:t>
                      </a:r>
                      <a:r>
                        <a:rPr lang="en-US" sz="2000" dirty="0"/>
                        <a:t> if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not in the map.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241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iter</a:t>
                      </a:r>
                      <a:r>
                        <a:rPr lang="en-US" sz="2000" dirty="0"/>
                        <a:t>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/>
                        <a:t>Return an iterator over the keys of the dictionary. This is a shortcut for </a:t>
                      </a:r>
                      <a:r>
                        <a:rPr lang="en-US" sz="2000" dirty="0" err="1"/>
                        <a:t>iter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d.keys</a:t>
                      </a:r>
                      <a:r>
                        <a:rPr lang="en-US" sz="2000" dirty="0"/>
                        <a:t>()).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31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common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65763"/>
              </p:ext>
            </p:extLst>
          </p:nvPr>
        </p:nvGraphicFramePr>
        <p:xfrm>
          <a:off x="132805" y="732663"/>
          <a:ext cx="11704525" cy="591284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1378315077"/>
                    </a:ext>
                  </a:extLst>
                </a:gridCol>
                <a:gridCol w="3542211">
                  <a:extLst>
                    <a:ext uri="{9D8B030D-6E8A-4147-A177-3AD203B41FA5}">
                      <a16:colId xmlns:a16="http://schemas.microsoft.com/office/drawing/2014/main" val="140325853"/>
                    </a:ext>
                  </a:extLst>
                </a:gridCol>
                <a:gridCol w="7421814">
                  <a:extLst>
                    <a:ext uri="{9D8B030D-6E8A-4147-A177-3AD203B41FA5}">
                      <a16:colId xmlns:a16="http://schemas.microsoft.com/office/drawing/2014/main" val="3301775563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992085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dirty="0"/>
                        <a:t>13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Remove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all elements (key value pairs) from a dictionary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59224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d.copy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Return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shallow copy of dictionary 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582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dict.fromkeys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 err="1"/>
                        <a:t>iterable</a:t>
                      </a:r>
                      <a:r>
                        <a:rPr lang="en-US" sz="2000" dirty="0"/>
                        <a:t>[, </a:t>
                      </a:r>
                      <a:r>
                        <a:rPr lang="en-US" sz="2000" i="1" dirty="0"/>
                        <a:t>value</a:t>
                      </a:r>
                      <a:r>
                        <a:rPr lang="en-US" sz="2000" dirty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Create dictionary from keys in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iterable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 and all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keys are given same value. NOTE: Don’t use mutable object as value here!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4947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/>
                        <a:t>get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[,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Return the value for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if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in the dictionary, else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. If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 is not given, it returns None, </a:t>
                      </a:r>
                      <a:r>
                        <a:rPr lang="en-US" sz="2000" b="1" dirty="0"/>
                        <a:t>never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raises</a:t>
                      </a:r>
                      <a:r>
                        <a:rPr lang="en-US" sz="2000" dirty="0"/>
                        <a:t> a </a:t>
                      </a:r>
                      <a:r>
                        <a:rPr lang="en-US" sz="2000" dirty="0" err="1">
                          <a:hlinkClick r:id="rId2" tooltip="KeyError"/>
                        </a:rPr>
                        <a:t>KeyError</a:t>
                      </a:r>
                      <a:r>
                        <a:rPr lang="en-US" sz="2000" dirty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996697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/>
                        <a:t>items</a:t>
                      </a:r>
                      <a:r>
                        <a:rPr lang="en-US" sz="2000" dirty="0"/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Return a new view of the dictionary’s items ((key, value) pairs).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72289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d.keys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Return a new view of the dictionary’s keys.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73439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/>
                        <a:t>pop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[,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If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in the dictionary, remove it and return its value, else return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. If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 is not given and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not in the dictionary, a </a:t>
                      </a:r>
                      <a:r>
                        <a:rPr lang="en-US" sz="2000" dirty="0" err="1">
                          <a:hlinkClick r:id="rId2" tooltip="KeyError"/>
                        </a:rPr>
                        <a:t>KeyError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/>
                        <a:t>raised</a:t>
                      </a:r>
                      <a:r>
                        <a:rPr lang="en-US" sz="2000" dirty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79905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/>
                        <a:t>popitem</a:t>
                      </a:r>
                      <a:r>
                        <a:rPr lang="en-US" sz="2000" dirty="0"/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and return a (key, value) pair from the dictionary. Pairs are returned in LIFO order.</a:t>
                      </a:r>
                    </a:p>
                    <a:p>
                      <a:r>
                        <a:rPr lang="en-US" sz="2000" dirty="0"/>
                        <a:t>If the dictionary is empty, calling </a:t>
                      </a:r>
                      <a:r>
                        <a:rPr lang="en-US" sz="2000" dirty="0" err="1">
                          <a:hlinkClick r:id="rId3" tooltip="dict.popitem"/>
                        </a:rPr>
                        <a:t>popitem</a:t>
                      </a:r>
                      <a:r>
                        <a:rPr lang="en-US" sz="2000" dirty="0">
                          <a:hlinkClick r:id="rId3" tooltip="dict.popitem"/>
                        </a:rPr>
                        <a:t>()</a:t>
                      </a:r>
                      <a:r>
                        <a:rPr lang="en-US" sz="2000" dirty="0"/>
                        <a:t> raises a </a:t>
                      </a:r>
                      <a:r>
                        <a:rPr lang="en-US" sz="2000" dirty="0" err="1">
                          <a:hlinkClick r:id="rId2" tooltip="KeyError"/>
                        </a:rPr>
                        <a:t>KeyError</a:t>
                      </a:r>
                      <a:r>
                        <a:rPr lang="en-US" sz="2000" dirty="0"/>
                        <a:t>. </a:t>
                      </a:r>
                    </a:p>
                    <a:p>
                      <a:r>
                        <a:rPr lang="en-US" sz="2000" dirty="0"/>
                        <a:t>It is used to destroy items of dictionary one by 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39662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reversed(d)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a reverse iterator over the keys of the dictionary. This is a shortcut for reversed(</a:t>
                      </a:r>
                      <a:r>
                        <a:rPr lang="en-US" sz="2000" dirty="0" err="1"/>
                        <a:t>d.keys</a:t>
                      </a:r>
                      <a:r>
                        <a:rPr lang="en-US" sz="2000" dirty="0"/>
                        <a:t>()). Python 3.8+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18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1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89294"/>
              </p:ext>
            </p:extLst>
          </p:nvPr>
        </p:nvGraphicFramePr>
        <p:xfrm>
          <a:off x="243737" y="963477"/>
          <a:ext cx="11704525" cy="54469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2996357458"/>
                    </a:ext>
                  </a:extLst>
                </a:gridCol>
                <a:gridCol w="2817054">
                  <a:extLst>
                    <a:ext uri="{9D8B030D-6E8A-4147-A177-3AD203B41FA5}">
                      <a16:colId xmlns:a16="http://schemas.microsoft.com/office/drawing/2014/main" val="2814892754"/>
                    </a:ext>
                  </a:extLst>
                </a:gridCol>
                <a:gridCol w="8146971">
                  <a:extLst>
                    <a:ext uri="{9D8B030D-6E8A-4147-A177-3AD203B41FA5}">
                      <a16:colId xmlns:a16="http://schemas.microsoft.com/office/drawing/2014/main" val="3460732745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7341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22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d.setdefault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[,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If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is in the dictionary, return its value. If not, insert </a:t>
                      </a:r>
                      <a:r>
                        <a:rPr lang="en-US" sz="2000" i="1" dirty="0"/>
                        <a:t>key</a:t>
                      </a:r>
                      <a:r>
                        <a:rPr lang="en-US" sz="2000" dirty="0"/>
                        <a:t> with a value of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 and return </a:t>
                      </a:r>
                      <a:r>
                        <a:rPr lang="en-US" sz="2000" i="1" dirty="0"/>
                        <a:t>default</a:t>
                      </a:r>
                      <a:r>
                        <a:rPr lang="en-US" sz="2000" dirty="0"/>
                        <a:t>. If default not given then use None.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375888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/>
                        <a:t>update</a:t>
                      </a:r>
                      <a:r>
                        <a:rPr lang="en-US" sz="2000" dirty="0"/>
                        <a:t>([</a:t>
                      </a:r>
                      <a:r>
                        <a:rPr lang="en-US" sz="2000" i="1" dirty="0"/>
                        <a:t>other]</a:t>
                      </a:r>
                      <a:r>
                        <a:rPr lang="en-US" sz="2000" dirty="0"/>
                        <a:t>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the dictionary with the key/value pairs from </a:t>
                      </a:r>
                      <a:r>
                        <a:rPr lang="en-US" sz="2000" i="1" dirty="0"/>
                        <a:t>other dictionary</a:t>
                      </a:r>
                      <a:r>
                        <a:rPr lang="en-US" sz="2000" dirty="0"/>
                        <a:t>, overwriting existing keys. Return None.</a:t>
                      </a:r>
                    </a:p>
                    <a:p>
                      <a:r>
                        <a:rPr lang="en-US" sz="2000" dirty="0"/>
                        <a:t>It accepts either another dictionary object or an </a:t>
                      </a:r>
                      <a:r>
                        <a:rPr lang="en-US" sz="2000" dirty="0" err="1"/>
                        <a:t>iterable</a:t>
                      </a:r>
                      <a:r>
                        <a:rPr lang="en-US" sz="2000" dirty="0"/>
                        <a:t> of key/value pairs (as tuples or other </a:t>
                      </a:r>
                      <a:r>
                        <a:rPr lang="en-US" sz="2000" dirty="0" err="1"/>
                        <a:t>iterables</a:t>
                      </a:r>
                      <a:r>
                        <a:rPr lang="en-US" sz="2000" dirty="0"/>
                        <a:t> of length two). If keyword arguments are specified, the dictionary is then updated with those key/value pairs: </a:t>
                      </a:r>
                    </a:p>
                    <a:p>
                      <a:r>
                        <a:rPr lang="en-US" sz="2000" dirty="0"/>
                        <a:t>Ex. </a:t>
                      </a:r>
                      <a:r>
                        <a:rPr lang="en-US" sz="2000" b="1" dirty="0" err="1"/>
                        <a:t>d.update</a:t>
                      </a:r>
                      <a:r>
                        <a:rPr lang="en-US" sz="2000" b="1" dirty="0"/>
                        <a:t>(red=1, blue=2)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14966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d.values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a new view of the dictionary’s values.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7528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 | </a:t>
                      </a:r>
                      <a:r>
                        <a:rPr lang="en-US" sz="2000" dirty="0" err="1"/>
                        <a:t>other_dict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dictionary with the merged keys and values of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other_dict</a:t>
                      </a:r>
                      <a:r>
                        <a:rPr lang="en-US" sz="2000" dirty="0"/>
                        <a:t>, which must both be dictionaries. The values of </a:t>
                      </a:r>
                      <a:r>
                        <a:rPr lang="en-US" sz="2000" dirty="0" err="1"/>
                        <a:t>other_dict</a:t>
                      </a:r>
                      <a:r>
                        <a:rPr lang="en-US" sz="2000" dirty="0"/>
                        <a:t> take priority when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other_dict</a:t>
                      </a:r>
                      <a:r>
                        <a:rPr lang="en-US" sz="2000" dirty="0"/>
                        <a:t> share keys. Python 3.9+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463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 |= other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the dictionary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 with keys and values from other, which may be either a </a:t>
                      </a:r>
                      <a:r>
                        <a:rPr lang="en-US" sz="2000" dirty="0">
                          <a:hlinkClick r:id="rId2"/>
                        </a:rPr>
                        <a:t>mapping</a:t>
                      </a:r>
                      <a:r>
                        <a:rPr lang="en-US" sz="2000" dirty="0"/>
                        <a:t> or an </a:t>
                      </a:r>
                      <a:r>
                        <a:rPr lang="en-US" sz="2000" dirty="0" err="1">
                          <a:hlinkClick r:id="rId2"/>
                        </a:rPr>
                        <a:t>iterable</a:t>
                      </a:r>
                      <a:r>
                        <a:rPr lang="en-US" sz="2000" dirty="0"/>
                        <a:t> of key/value pairs. The values of </a:t>
                      </a:r>
                      <a:r>
                        <a:rPr lang="en-US" sz="2000" i="1" dirty="0"/>
                        <a:t>other</a:t>
                      </a:r>
                      <a:r>
                        <a:rPr lang="en-US" sz="2000" dirty="0"/>
                        <a:t> take priority when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i="1" dirty="0"/>
                        <a:t>other</a:t>
                      </a:r>
                      <a:r>
                        <a:rPr lang="en-US" sz="2000" dirty="0"/>
                        <a:t> share keys. Python 3.9+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97820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SLICING</a:t>
                      </a:r>
                      <a:endParaRPr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 NOT Supported in dictionaries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82048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143056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365513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815477"/>
          </a:xfrm>
        </p:spPr>
        <p:txBody>
          <a:bodyPr/>
          <a:lstStyle/>
          <a:p>
            <a:r>
              <a:rPr lang="en-US" dirty="0"/>
              <a:t>Dictionary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2"/>
            <a:ext cx="10515600" cy="4870677"/>
          </a:xfrm>
        </p:spPr>
        <p:txBody>
          <a:bodyPr/>
          <a:lstStyle/>
          <a:p>
            <a:r>
              <a:rPr lang="en-US" dirty="0"/>
              <a:t>Used to create dictionaries faster than adding elements in a loop</a:t>
            </a:r>
          </a:p>
          <a:p>
            <a:r>
              <a:rPr lang="en-US" dirty="0"/>
              <a:t>Code is included in braces</a:t>
            </a:r>
          </a:p>
          <a:p>
            <a:pPr lvl="1"/>
            <a:r>
              <a:rPr lang="en-US" dirty="0"/>
              <a:t>Syntax -&gt; { &lt;key&gt; : &lt;value&gt;  for x in … }</a:t>
            </a:r>
          </a:p>
          <a:p>
            <a:r>
              <a:rPr lang="en-US" dirty="0"/>
              <a:t>It can be used to select elements from other dictionary using condition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2" y="3135086"/>
            <a:ext cx="11375684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packing and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5589"/>
            <a:ext cx="10515600" cy="6513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Good Ref for packing and unpacking in list, tuple, set and dictionary</a:t>
            </a:r>
          </a:p>
          <a:p>
            <a:r>
              <a:rPr lang="en-US" dirty="0">
                <a:hlinkClick r:id="rId2"/>
              </a:rPr>
              <a:t>https://stackabuse.com/unpacking-in-python-beyond-parallel-assignment/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251"/>
            <a:ext cx="10515600" cy="2177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75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‘**’  suffix to a variable is used as dictionary unpacking operator</a:t>
            </a:r>
          </a:p>
        </p:txBody>
      </p:sp>
    </p:spTree>
    <p:extLst>
      <p:ext uri="{BB962C8B-B14F-4D97-AF65-F5344CB8AC3E}">
        <p14:creationId xmlns:p14="http://schemas.microsoft.com/office/powerpoint/2010/main" val="232968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dictionary using two separate lists one having all keys another having all values ?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dirty="0"/>
              <a:t>How dictionary maintains order and why?</a:t>
            </a:r>
          </a:p>
          <a:p>
            <a:pPr lvl="1">
              <a:buSzPts val="2800"/>
            </a:pPr>
            <a:r>
              <a:rPr lang="en-US" dirty="0">
                <a:hlinkClick r:id="rId2"/>
              </a:rPr>
              <a:t>https://stackoverflow.com/questions/50872498/will-ordereddict-become-redundant-in-python-3-7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Method to create dictionary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8384"/>
            <a:ext cx="10343606" cy="1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View Objects  (Extra)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214846"/>
            <a:ext cx="10909663" cy="5421085"/>
          </a:xfrm>
        </p:spPr>
        <p:txBody>
          <a:bodyPr>
            <a:normAutofit/>
          </a:bodyPr>
          <a:lstStyle/>
          <a:p>
            <a:r>
              <a:rPr lang="en-US" dirty="0"/>
              <a:t>The objects returned by </a:t>
            </a:r>
            <a:r>
              <a:rPr lang="en-US" b="1" dirty="0" err="1"/>
              <a:t>dict.keys</a:t>
            </a:r>
            <a:r>
              <a:rPr lang="en-US" b="1" dirty="0"/>
              <a:t>(), </a:t>
            </a:r>
            <a:r>
              <a:rPr lang="en-US" b="1" dirty="0" err="1"/>
              <a:t>dict.values</a:t>
            </a:r>
            <a:r>
              <a:rPr lang="en-US" b="1" dirty="0"/>
              <a:t>() and </a:t>
            </a:r>
            <a:r>
              <a:rPr lang="en-US" b="1" dirty="0" err="1"/>
              <a:t>dict.items</a:t>
            </a:r>
            <a:r>
              <a:rPr lang="en-US" b="1" dirty="0"/>
              <a:t>() </a:t>
            </a:r>
            <a:r>
              <a:rPr lang="en-US" dirty="0"/>
              <a:t>are view objects. </a:t>
            </a:r>
          </a:p>
          <a:p>
            <a:r>
              <a:rPr lang="en-US" dirty="0"/>
              <a:t>They provide a </a:t>
            </a:r>
            <a:r>
              <a:rPr lang="en-US" b="1" dirty="0"/>
              <a:t>dynamic view </a:t>
            </a:r>
            <a:r>
              <a:rPr lang="en-US" dirty="0"/>
              <a:t>on the dictionary’s entries, which means that when the dictionary changes, the view reflects these changes.</a:t>
            </a:r>
          </a:p>
          <a:p>
            <a:r>
              <a:rPr lang="en-US" dirty="0"/>
              <a:t>Dictionary views can be iterated over (</a:t>
            </a:r>
            <a:r>
              <a:rPr lang="en-US" dirty="0" err="1"/>
              <a:t>iterable</a:t>
            </a:r>
            <a:r>
              <a:rPr lang="en-US" dirty="0"/>
              <a:t>) </a:t>
            </a:r>
          </a:p>
          <a:p>
            <a:r>
              <a:rPr lang="en-US" dirty="0"/>
              <a:t>Support membership tests (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operations)</a:t>
            </a:r>
          </a:p>
          <a:p>
            <a:r>
              <a:rPr lang="en-US" dirty="0" err="1"/>
              <a:t>len</a:t>
            </a:r>
            <a:r>
              <a:rPr lang="en-US" dirty="0"/>
              <a:t>() , </a:t>
            </a:r>
            <a:r>
              <a:rPr lang="en-US" dirty="0" err="1"/>
              <a:t>iter</a:t>
            </a:r>
            <a:r>
              <a:rPr lang="en-US" dirty="0"/>
              <a:t>(), reversed() are supported by this</a:t>
            </a:r>
          </a:p>
          <a:p>
            <a:endParaRPr lang="en-US" dirty="0"/>
          </a:p>
          <a:p>
            <a:r>
              <a:rPr lang="en-US" dirty="0"/>
              <a:t>Ex. list(reversed(</a:t>
            </a:r>
            <a:r>
              <a:rPr lang="en-US" dirty="0" err="1"/>
              <a:t>d.items</a:t>
            </a:r>
            <a:r>
              <a:rPr lang="en-US" dirty="0"/>
              <a:t>()))</a:t>
            </a:r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d.values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9374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925445"/>
            <a:ext cx="10515600" cy="1325563"/>
          </a:xfrm>
        </p:spPr>
        <p:txBody>
          <a:bodyPr/>
          <a:lstStyle/>
          <a:p>
            <a:r>
              <a:rPr lang="en-US" dirty="0"/>
              <a:t>Extra material</a:t>
            </a:r>
          </a:p>
        </p:txBody>
      </p:sp>
    </p:spTree>
    <p:extLst>
      <p:ext uri="{BB962C8B-B14F-4D97-AF65-F5344CB8AC3E}">
        <p14:creationId xmlns:p14="http://schemas.microsoft.com/office/powerpoint/2010/main" val="397340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77875"/>
          </a:xfrm>
        </p:spPr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381000" y="930274"/>
            <a:ext cx="115824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Size of different data types in Python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>
                <a:hlinkClick r:id="rId3"/>
              </a:rPr>
              <a:t>https://stackoverflow.com/questions/449560/how-do-i-determine-the-size-of-an-object-in-python/30316760#30316760</a:t>
            </a:r>
            <a:r>
              <a:rPr lang="en-US" dirty="0"/>
              <a:t> </a:t>
            </a:r>
          </a:p>
          <a:p>
            <a:pPr marL="228600" lvl="0" indent="-228600">
              <a:buSzPts val="2800"/>
            </a:pPr>
            <a:endParaRPr dirty="0">
              <a:solidFill>
                <a:schemeClr val="tx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6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 Data Type &amp; Operations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97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820942"/>
            <a:ext cx="10515600" cy="1325563"/>
          </a:xfrm>
        </p:spPr>
        <p:txBody>
          <a:bodyPr/>
          <a:lstStyle/>
          <a:p>
            <a:r>
              <a:rPr lang="en-US" dirty="0"/>
              <a:t>Byte Data Type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00156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 : </a:t>
            </a:r>
          </a:p>
          <a:p>
            <a:r>
              <a:rPr lang="en-US" dirty="0">
                <a:hlinkClick r:id="rId2"/>
              </a:rPr>
              <a:t>https://docs.python.org/3/library/stdtypes.html#bytes-objects</a:t>
            </a:r>
          </a:p>
          <a:p>
            <a:r>
              <a:rPr lang="en-US" dirty="0">
                <a:hlinkClick r:id="rId2"/>
              </a:rPr>
              <a:t>https://docs.python.org/3/library/functions.html#func-bytes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r>
              <a:rPr lang="en-US" dirty="0"/>
              <a:t>Most of the operations of strings are applicable here</a:t>
            </a:r>
          </a:p>
          <a:p>
            <a:r>
              <a:rPr lang="en-US" dirty="0">
                <a:hlinkClick r:id="rId3"/>
              </a:rPr>
              <a:t>https://docs.python.org/3/library/stdtypes.html#bytes-and-bytearray-operations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26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79481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Bytearray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222771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640"/>
            <a:ext cx="10515600" cy="701675"/>
          </a:xfrm>
        </p:spPr>
        <p:txBody>
          <a:bodyPr/>
          <a:lstStyle/>
          <a:p>
            <a:r>
              <a:rPr lang="en-US" dirty="0" err="1"/>
              <a:t>Bytearray</a:t>
            </a:r>
            <a:r>
              <a:rPr lang="en-US" dirty="0"/>
              <a:t> Datatype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2" y="818608"/>
            <a:ext cx="11821886" cy="588264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Mutable</a:t>
            </a:r>
            <a:r>
              <a:rPr lang="en-US" dirty="0"/>
              <a:t> counter parts of bytes objects</a:t>
            </a:r>
          </a:p>
          <a:p>
            <a:r>
              <a:rPr lang="en-US" dirty="0"/>
              <a:t>They are always create by calling the constructor </a:t>
            </a:r>
            <a:r>
              <a:rPr lang="en-US" dirty="0" err="1"/>
              <a:t>bytearry</a:t>
            </a:r>
            <a:r>
              <a:rPr lang="en-US" dirty="0"/>
              <a:t>()</a:t>
            </a:r>
          </a:p>
          <a:p>
            <a:r>
              <a:rPr lang="en-US" b="1" dirty="0" err="1"/>
              <a:t>bytearray</a:t>
            </a:r>
            <a:r>
              <a:rPr lang="en-US" b="1" dirty="0"/>
              <a:t>() </a:t>
            </a:r>
            <a:r>
              <a:rPr lang="en-US" dirty="0"/>
              <a:t>has three parameters 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encoding</a:t>
            </a:r>
            <a:r>
              <a:rPr lang="en-US" dirty="0"/>
              <a:t>, </a:t>
            </a:r>
            <a:r>
              <a:rPr lang="en-US" b="1" dirty="0"/>
              <a:t>errors</a:t>
            </a:r>
          </a:p>
          <a:p>
            <a:r>
              <a:rPr lang="en-US" dirty="0"/>
              <a:t>The optional </a:t>
            </a:r>
            <a:r>
              <a:rPr lang="en-US" b="1" dirty="0"/>
              <a:t>source parameter </a:t>
            </a:r>
            <a:r>
              <a:rPr lang="en-US" dirty="0"/>
              <a:t>can be used to initialize the array in a few different ways:</a:t>
            </a:r>
          </a:p>
          <a:p>
            <a:r>
              <a:rPr lang="en-US" dirty="0"/>
              <a:t>    If it is a </a:t>
            </a:r>
            <a:r>
              <a:rPr lang="en-US" b="1" dirty="0"/>
              <a:t>string</a:t>
            </a:r>
            <a:r>
              <a:rPr lang="en-US" dirty="0"/>
              <a:t>, you must also give the </a:t>
            </a:r>
            <a:r>
              <a:rPr lang="en-US" b="1" dirty="0"/>
              <a:t>encoding</a:t>
            </a:r>
            <a:r>
              <a:rPr lang="en-US" dirty="0"/>
              <a:t> (and optionally, errors) parameters; </a:t>
            </a:r>
            <a:r>
              <a:rPr lang="en-US" dirty="0" err="1"/>
              <a:t>bytearray</a:t>
            </a:r>
            <a:r>
              <a:rPr lang="en-US" dirty="0"/>
              <a:t>() then converts the string to bytes using </a:t>
            </a:r>
            <a:r>
              <a:rPr lang="en-US" b="1" dirty="0" err="1"/>
              <a:t>str.encode</a:t>
            </a:r>
            <a:r>
              <a:rPr lang="en-US" b="1" dirty="0"/>
              <a:t>()</a:t>
            </a:r>
          </a:p>
          <a:p>
            <a:r>
              <a:rPr lang="en-US" dirty="0"/>
              <a:t>    If it is an </a:t>
            </a:r>
            <a:r>
              <a:rPr lang="en-US" b="1" dirty="0"/>
              <a:t>integer</a:t>
            </a:r>
            <a:r>
              <a:rPr lang="en-US" dirty="0"/>
              <a:t>, the array will have that size and will be initialized with null bytes.</a:t>
            </a:r>
          </a:p>
          <a:p>
            <a:r>
              <a:rPr lang="en-US" dirty="0"/>
              <a:t>    If it is an </a:t>
            </a:r>
            <a:r>
              <a:rPr lang="en-US" b="1" dirty="0"/>
              <a:t>object</a:t>
            </a:r>
            <a:r>
              <a:rPr lang="en-US" dirty="0"/>
              <a:t> conforming to the buffer interface, a read-only buffer of the object will be used to initialize the bytes array.</a:t>
            </a:r>
          </a:p>
          <a:p>
            <a:r>
              <a:rPr lang="en-US" dirty="0"/>
              <a:t>    If it is an </a:t>
            </a:r>
            <a:r>
              <a:rPr lang="en-US" b="1" dirty="0" err="1"/>
              <a:t>iterable</a:t>
            </a:r>
            <a:r>
              <a:rPr lang="en-US" dirty="0"/>
              <a:t>, it must be an </a:t>
            </a:r>
            <a:r>
              <a:rPr lang="en-US" dirty="0" err="1"/>
              <a:t>iterable</a:t>
            </a:r>
            <a:r>
              <a:rPr lang="en-US" dirty="0"/>
              <a:t> of </a:t>
            </a:r>
            <a:r>
              <a:rPr lang="en-US" b="1" dirty="0"/>
              <a:t>integers in the range 0 &lt;= x &lt; 256</a:t>
            </a:r>
            <a:r>
              <a:rPr lang="en-US" dirty="0"/>
              <a:t>, which are used as the initial contents of the array.</a:t>
            </a:r>
          </a:p>
          <a:p>
            <a:r>
              <a:rPr lang="en-US" b="1" dirty="0"/>
              <a:t>Without an argument</a:t>
            </a:r>
            <a:r>
              <a:rPr lang="en-US" dirty="0"/>
              <a:t>, an array of size 0 is created.</a:t>
            </a:r>
          </a:p>
        </p:txBody>
      </p:sp>
    </p:spTree>
    <p:extLst>
      <p:ext uri="{BB962C8B-B14F-4D97-AF65-F5344CB8AC3E}">
        <p14:creationId xmlns:p14="http://schemas.microsoft.com/office/powerpoint/2010/main" val="241925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Bytearray</a:t>
            </a:r>
            <a:r>
              <a:rPr lang="en-US" dirty="0"/>
              <a:t>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most of the usual methods of mutable sequences, described in Mutable Sequence Types (List)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Most of the operations of strings are applicable here</a:t>
            </a:r>
          </a:p>
          <a:p>
            <a:pPr lvl="1"/>
            <a:r>
              <a:rPr lang="en-US" dirty="0">
                <a:hlinkClick r:id="rId2"/>
              </a:rPr>
              <a:t>https://docs.python.org/3/library/stdtypes.html#bytes-and-bytearray-operations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Tuple Data Type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Like a list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 : once created can’t be changed or altered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Special case</a:t>
            </a:r>
            <a:r>
              <a:rPr lang="en-US" dirty="0"/>
              <a:t>: if tuple contains mutable object then values inside that mutable object can be changed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Used to pass and return parameters from functions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used to assign multiple values on same line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Because it is immutable it is used to store related values like C structure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Ex. Value of points ( Cartesian Coordinate system)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0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838200" y="129995"/>
            <a:ext cx="10515600" cy="53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Tuple Operations</a:t>
            </a:r>
            <a:endParaRPr dirty="0"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838200" y="914404"/>
            <a:ext cx="10515600" cy="5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Creation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Use tuple() or direct assignment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To create tuple with single value need comma at end ( special syntax)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Ex. t=(100,)   # note there is , after the element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Update / Delete elements : not allowed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u="sng" dirty="0"/>
              <a:t>Special case </a:t>
            </a:r>
            <a:r>
              <a:rPr lang="en-US" dirty="0"/>
              <a:t>: updating mutable elements is possible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Ex. t1 = ( 10, [20,30], 40)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Now t1[1][0] = 100  #allowed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Slicing : just like list or strings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Comparison of two tuples ( &lt; , &gt; , == , &gt;= , &lt;= , != )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Just like in lists and strings ( lexicographical ordering)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Packing and Unpacking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t = 10, 20 , 30   # automatically tuple is created because of packing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a,*b, c  = (40,50,60,70) # unpack tuple on right to variables on left side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3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96815" y="76201"/>
            <a:ext cx="10515600" cy="10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Common Operations for Sequences </a:t>
            </a:r>
            <a:br>
              <a:rPr lang="en-US" dirty="0"/>
            </a:br>
            <a:r>
              <a:rPr lang="en-US" sz="2800" dirty="0"/>
              <a:t>(for any sequence Data Types </a:t>
            </a:r>
            <a:r>
              <a:rPr lang="en-US" sz="2800" dirty="0" err="1"/>
              <a:t>str</a:t>
            </a:r>
            <a:r>
              <a:rPr lang="en-US" sz="2800" dirty="0"/>
              <a:t>, list, tuple, bytes, </a:t>
            </a:r>
            <a:r>
              <a:rPr lang="en-US" sz="2800" dirty="0" err="1"/>
              <a:t>bytearray</a:t>
            </a:r>
            <a:r>
              <a:rPr lang="en-US" sz="2800" dirty="0"/>
              <a:t>)</a:t>
            </a:r>
            <a:endParaRPr sz="2800" dirty="0"/>
          </a:p>
        </p:txBody>
      </p:sp>
      <p:graphicFrame>
        <p:nvGraphicFramePr>
          <p:cNvPr id="145" name="Google Shape;145;p10"/>
          <p:cNvGraphicFramePr/>
          <p:nvPr>
            <p:extLst>
              <p:ext uri="{D42A27DB-BD31-4B8C-83A1-F6EECF244321}">
                <p14:modId xmlns:p14="http://schemas.microsoft.com/office/powerpoint/2010/main" val="3892845571"/>
              </p:ext>
            </p:extLst>
          </p:nvPr>
        </p:nvGraphicFramePr>
        <p:xfrm>
          <a:off x="302358" y="1103550"/>
          <a:ext cx="11704525" cy="56782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Sr No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Operation</a:t>
                      </a:r>
                      <a:endParaRPr sz="20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Result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x in s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True</a:t>
                      </a:r>
                      <a:r>
                        <a:rPr lang="en-US" sz="2000" u="none" strike="noStrike"/>
                        <a:t> if an item of s is equal to x, else </a:t>
                      </a:r>
                      <a:r>
                        <a:rPr lang="en-US" sz="1600" u="none" strike="noStrike"/>
                        <a:t>False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x not in s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False</a:t>
                      </a:r>
                      <a:r>
                        <a:rPr lang="en-US" sz="2000" u="none" strike="noStrike"/>
                        <a:t> if an item of s is equal to x, else </a:t>
                      </a:r>
                      <a:r>
                        <a:rPr lang="en-US" sz="1600" u="none" strike="noStrike"/>
                        <a:t>True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s + t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the concatenation of two sequences, s and t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 * n</a:t>
                      </a:r>
                      <a:r>
                        <a:rPr lang="en-US" sz="2400" u="none" strike="noStrike"/>
                        <a:t> or </a:t>
                      </a:r>
                      <a:r>
                        <a:rPr lang="en-US" sz="1800" u="none" strike="noStrike"/>
                        <a:t>n * 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equivalent to adding s to itself n times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 err="1"/>
                        <a:t>ith</a:t>
                      </a:r>
                      <a:r>
                        <a:rPr lang="en-US" sz="2000" u="none" strike="noStrike" dirty="0"/>
                        <a:t> index item of s, origin 0</a:t>
                      </a:r>
                      <a:endParaRPr sz="2000" b="0" i="1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s[i:j]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slice of s from index  </a:t>
                      </a:r>
                      <a:r>
                        <a:rPr lang="en-US" sz="2000" u="none" strike="noStrike" dirty="0" err="1"/>
                        <a:t>i</a:t>
                      </a:r>
                      <a:r>
                        <a:rPr lang="en-US" sz="2000" u="none" strike="noStrike" dirty="0"/>
                        <a:t> to j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s[i:j:k]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slice of s from index </a:t>
                      </a:r>
                      <a:r>
                        <a:rPr lang="en-US" sz="2000" u="none" strike="noStrike" dirty="0" err="1"/>
                        <a:t>i</a:t>
                      </a:r>
                      <a:r>
                        <a:rPr lang="en-US" sz="2000" u="none" strike="noStrike" dirty="0"/>
                        <a:t> to j with step k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len</a:t>
                      </a:r>
                      <a:r>
                        <a:rPr lang="en-US" sz="1800" u="none" strike="noStrike" dirty="0"/>
                        <a:t>(s)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length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min(s)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smallest item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max(s)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largest item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s.index(x[, i[, j]])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index of the first occurrence of x in s (at or after index </a:t>
                      </a:r>
                      <a:r>
                        <a:rPr lang="en-US" sz="2000" u="none" strike="noStrike" dirty="0" err="1"/>
                        <a:t>i</a:t>
                      </a:r>
                      <a:r>
                        <a:rPr lang="en-US" sz="2000" u="none" strike="noStrike" dirty="0"/>
                        <a:t> and before index j)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s.count(x)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total number of occurrences of x in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>
                          <a:sym typeface="Calibri"/>
                        </a:rPr>
                        <a:t>13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ym typeface="Calibri"/>
                        </a:rPr>
                        <a:t>all(s)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ym typeface="Calibri"/>
                        </a:rPr>
                        <a:t>if all values in sequence s are non-zero (TRUE) then return TRUE, else FALSE</a:t>
                      </a:r>
                      <a:endParaRPr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>
                          <a:sym typeface="Calibri"/>
                        </a:rPr>
                        <a:t>14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ym typeface="Calibri"/>
                        </a:rPr>
                        <a:t>any(s)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ym typeface="Calibri"/>
                        </a:rPr>
                        <a:t>if any value in sequence s is TRUE then return TRUE else return FALSE</a:t>
                      </a:r>
                      <a:endParaRPr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8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for Tuple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zip() function</a:t>
            </a:r>
          </a:p>
          <a:p>
            <a:endParaRPr lang="en-US" dirty="0"/>
          </a:p>
          <a:p>
            <a:r>
              <a:rPr lang="en-US" dirty="0"/>
              <a:t>How to loop over 2 or more lists using ONLY one ‘for’ statement ? </a:t>
            </a:r>
          </a:p>
        </p:txBody>
      </p:sp>
    </p:spTree>
    <p:extLst>
      <p:ext uri="{BB962C8B-B14F-4D97-AF65-F5344CB8AC3E}">
        <p14:creationId xmlns:p14="http://schemas.microsoft.com/office/powerpoint/2010/main" val="8280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 Type &amp; Operations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Frozenset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72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703384" y="93819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Set Data Type</a:t>
            </a:r>
            <a:endParaRPr dirty="0"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339969" y="788795"/>
            <a:ext cx="11242431" cy="4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set is an unordered collection with no duplicate elements.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Internally uses hashing to determine the duplicate elements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Just like a set in algebra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Set can be changed, so its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Set allows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hashable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(immutable) </a:t>
            </a:r>
            <a:r>
              <a:rPr lang="en-US" dirty="0"/>
              <a:t>elements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Single element of set cannot be updated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ONLY immutable elements are allowed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Single element cannot be updated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dirty="0"/>
              <a:t>Set doesn’t maintain insertion order of elements so its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un-ordered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/>
              <a:t>Order of elements is decided based on hash value of the elements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/>
              <a:t>So, </a:t>
            </a:r>
            <a:r>
              <a:rPr lang="en-US" b="1" dirty="0"/>
              <a:t>indexing, slicing </a:t>
            </a:r>
            <a:r>
              <a:rPr lang="en-US" dirty="0"/>
              <a:t>and many other sequence like behavior are </a:t>
            </a:r>
            <a:r>
              <a:rPr lang="en-US" b="1" dirty="0"/>
              <a:t>NOT ALLOWED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Creating Set: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/>
              <a:t>Set can be created using set() constructor passing any </a:t>
            </a:r>
            <a:r>
              <a:rPr lang="en-US" dirty="0" err="1"/>
              <a:t>iterable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3" y="5348730"/>
            <a:ext cx="9326545" cy="13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2793</Words>
  <Application>Microsoft Office PowerPoint</Application>
  <PresentationFormat>Widescreen</PresentationFormat>
  <Paragraphs>387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Arimo</vt:lpstr>
      <vt:lpstr>Calibri</vt:lpstr>
      <vt:lpstr>Calibri Light</vt:lpstr>
      <vt:lpstr>Office Theme</vt:lpstr>
      <vt:lpstr>Data Types in Python Part 4</vt:lpstr>
      <vt:lpstr>Contents</vt:lpstr>
      <vt:lpstr>PowerPoint Presentation</vt:lpstr>
      <vt:lpstr>Tuple Data Type</vt:lpstr>
      <vt:lpstr>Tuple Operations</vt:lpstr>
      <vt:lpstr>Common Operations for Sequences  (for any sequence Data Types str, list, tuple, bytes, bytearray)</vt:lpstr>
      <vt:lpstr>Extra for Tuple</vt:lpstr>
      <vt:lpstr>PowerPoint Presentation</vt:lpstr>
      <vt:lpstr>Set Data Type</vt:lpstr>
      <vt:lpstr>Set Comprehension</vt:lpstr>
      <vt:lpstr>Common Use of sets</vt:lpstr>
      <vt:lpstr>Frozenset Data Type</vt:lpstr>
      <vt:lpstr>Common Operations for Set / Frozenset</vt:lpstr>
      <vt:lpstr>Common Operations for Set / Frozenset </vt:lpstr>
      <vt:lpstr>PowerPoint Presentation</vt:lpstr>
      <vt:lpstr>Dict (Dictionary)</vt:lpstr>
      <vt:lpstr>Dictionary common operations</vt:lpstr>
      <vt:lpstr>Dictionary common operations</vt:lpstr>
      <vt:lpstr>Dictionary common operations</vt:lpstr>
      <vt:lpstr>PowerPoint Presentation</vt:lpstr>
      <vt:lpstr>PowerPoint Presentation</vt:lpstr>
      <vt:lpstr>PowerPoint Presentation</vt:lpstr>
      <vt:lpstr>Dictionary common operations</vt:lpstr>
      <vt:lpstr>Dictionary Comprehension</vt:lpstr>
      <vt:lpstr>Dictionary packing and Unpacking</vt:lpstr>
      <vt:lpstr>Dictionary Extra</vt:lpstr>
      <vt:lpstr>Dictionary View Objects  (Extra)</vt:lpstr>
      <vt:lpstr>Extra material</vt:lpstr>
      <vt:lpstr>Extra</vt:lpstr>
      <vt:lpstr>Byte Data Type and Operations</vt:lpstr>
      <vt:lpstr>Byte Data Type</vt:lpstr>
      <vt:lpstr>Bytearray Data Type</vt:lpstr>
      <vt:lpstr>Bytearray Datatype</vt:lpstr>
      <vt:lpstr>Bytearray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Python Part 4</dc:title>
  <dc:creator>cdacstaff</dc:creator>
  <cp:lastModifiedBy>Renuka Rathod</cp:lastModifiedBy>
  <cp:revision>390</cp:revision>
  <dcterms:created xsi:type="dcterms:W3CDTF">2023-04-08T10:17:21Z</dcterms:created>
  <dcterms:modified xsi:type="dcterms:W3CDTF">2024-04-15T10:52:29Z</dcterms:modified>
</cp:coreProperties>
</file>