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6" r:id="rId1"/>
  </p:sldMasterIdLst>
  <p:sldIdLst>
    <p:sldId id="256" r:id="rId2"/>
    <p:sldId id="258" r:id="rId3"/>
    <p:sldId id="259" r:id="rId4"/>
    <p:sldId id="265" r:id="rId5"/>
    <p:sldId id="260" r:id="rId6"/>
    <p:sldId id="269" r:id="rId7"/>
    <p:sldId id="268" r:id="rId8"/>
    <p:sldId id="261" r:id="rId9"/>
    <p:sldId id="262" r:id="rId10"/>
    <p:sldId id="263" r:id="rId11"/>
    <p:sldId id="266" r:id="rId12"/>
    <p:sldId id="267" r:id="rId13"/>
    <p:sldId id="274"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876507-BD52-4118-B8A8-10AEEC731F34}">
          <p14:sldIdLst>
            <p14:sldId id="256"/>
            <p14:sldId id="258"/>
            <p14:sldId id="259"/>
            <p14:sldId id="265"/>
            <p14:sldId id="260"/>
            <p14:sldId id="269"/>
            <p14:sldId id="268"/>
            <p14:sldId id="261"/>
            <p14:sldId id="262"/>
            <p14:sldId id="263"/>
            <p14:sldId id="266"/>
            <p14:sldId id="267"/>
            <p14:sldId id="274"/>
            <p14:sldId id="270"/>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3"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70192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02999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789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1741092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5557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2997992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2572775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42893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ABA1B-5FA6-4430-AB51-620104D6A900}"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99188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ABA1B-5FA6-4430-AB51-620104D6A900}" type="datetimeFigureOut">
              <a:rPr lang="en-IN" smtClean="0"/>
              <a:t>10-08-2024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412646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ABA1B-5FA6-4430-AB51-620104D6A900}"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85630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ABA1B-5FA6-4430-AB51-620104D6A900}" type="datetimeFigureOut">
              <a:rPr lang="en-IN" smtClean="0"/>
              <a:t>10-08-2024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404776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ABA1B-5FA6-4430-AB51-620104D6A900}" type="datetimeFigureOut">
              <a:rPr lang="en-IN" smtClean="0"/>
              <a:t>10-08-2024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180125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ABA1B-5FA6-4430-AB51-620104D6A900}" type="datetimeFigureOut">
              <a:rPr lang="en-IN" smtClean="0"/>
              <a:t>10-08-2024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77302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ABA1B-5FA6-4430-AB51-620104D6A900}"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314667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2ABA1B-5FA6-4430-AB51-620104D6A900}" type="datetimeFigureOut">
              <a:rPr lang="en-IN" smtClean="0"/>
              <a:t>10-08-2024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80CF29-2009-4B64-B255-C760E2F900B5}" type="slidenum">
              <a:rPr lang="en-IN" smtClean="0"/>
              <a:t>‹#›</a:t>
            </a:fld>
            <a:endParaRPr lang="en-IN"/>
          </a:p>
        </p:txBody>
      </p:sp>
    </p:spTree>
    <p:extLst>
      <p:ext uri="{BB962C8B-B14F-4D97-AF65-F5344CB8AC3E}">
        <p14:creationId xmlns:p14="http://schemas.microsoft.com/office/powerpoint/2010/main" val="245049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2ABA1B-5FA6-4430-AB51-620104D6A900}" type="datetimeFigureOut">
              <a:rPr lang="en-IN" smtClean="0"/>
              <a:t>10-08-2024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80CF29-2009-4B64-B255-C760E2F900B5}" type="slidenum">
              <a:rPr lang="en-IN" smtClean="0"/>
              <a:t>‹#›</a:t>
            </a:fld>
            <a:endParaRPr lang="en-IN"/>
          </a:p>
        </p:txBody>
      </p:sp>
    </p:spTree>
    <p:extLst>
      <p:ext uri="{BB962C8B-B14F-4D97-AF65-F5344CB8AC3E}">
        <p14:creationId xmlns:p14="http://schemas.microsoft.com/office/powerpoint/2010/main" val="2701105716"/>
      </p:ext>
    </p:extLst>
  </p:cSld>
  <p:clrMap bg1="dk1" tx1="lt1" bg2="dk2" tx2="lt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70" r:id="rId14"/>
    <p:sldLayoutId id="2147483971" r:id="rId15"/>
    <p:sldLayoutId id="21474839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2660-2507-FAAA-4B52-15CF16051196}"/>
              </a:ext>
            </a:extLst>
          </p:cNvPr>
          <p:cNvSpPr>
            <a:spLocks noGrp="1"/>
          </p:cNvSpPr>
          <p:nvPr>
            <p:ph type="ctrTitle"/>
          </p:nvPr>
        </p:nvSpPr>
        <p:spPr>
          <a:xfrm>
            <a:off x="639098" y="570272"/>
            <a:ext cx="9222657" cy="648928"/>
          </a:xfrm>
        </p:spPr>
        <p:txBody>
          <a:bodyPr/>
          <a:lstStyle/>
          <a:p>
            <a:pPr algn="ctr"/>
            <a:r>
              <a:rPr lang="en-IN" sz="4800" u="sng" dirty="0">
                <a:latin typeface="Times New Roman" panose="02020603050405020304" pitchFamily="18" charset="0"/>
                <a:cs typeface="Times New Roman" panose="02020603050405020304" pitchFamily="18" charset="0"/>
              </a:rPr>
              <a:t>Topic:</a:t>
            </a:r>
          </a:p>
        </p:txBody>
      </p:sp>
      <p:sp>
        <p:nvSpPr>
          <p:cNvPr id="3" name="Subtitle 2">
            <a:extLst>
              <a:ext uri="{FF2B5EF4-FFF2-40B4-BE49-F238E27FC236}">
                <a16:creationId xmlns:a16="http://schemas.microsoft.com/office/drawing/2014/main" id="{283995A7-45D3-3D1C-6CEB-F3BE531773A6}"/>
              </a:ext>
            </a:extLst>
          </p:cNvPr>
          <p:cNvSpPr>
            <a:spLocks noGrp="1"/>
          </p:cNvSpPr>
          <p:nvPr>
            <p:ph type="subTitle" idx="1"/>
          </p:nvPr>
        </p:nvSpPr>
        <p:spPr>
          <a:xfrm>
            <a:off x="1507066" y="1337187"/>
            <a:ext cx="8089217" cy="1445341"/>
          </a:xfrm>
        </p:spPr>
        <p:txBody>
          <a:bodyPr>
            <a:normAutofit/>
          </a:bodyPr>
          <a:lstStyle/>
          <a:p>
            <a:pPr algn="l"/>
            <a:r>
              <a:rPr lang="en-IN" sz="3200" dirty="0">
                <a:latin typeface="Times New Roman" panose="02020603050405020304" pitchFamily="18" charset="0"/>
                <a:cs typeface="Times New Roman" panose="02020603050405020304" pitchFamily="18" charset="0"/>
              </a:rPr>
              <a:t>“Predictive Analysis for Travel Insurance” through Machine Learning.</a:t>
            </a:r>
          </a:p>
          <a:p>
            <a:pPr algn="l"/>
            <a:endParaRPr lang="en-IN" sz="3200" dirty="0">
              <a:latin typeface="Times New Roman" panose="02020603050405020304" pitchFamily="18" charset="0"/>
              <a:cs typeface="Times New Roman" panose="02020603050405020304" pitchFamily="18" charset="0"/>
            </a:endParaRPr>
          </a:p>
          <a:p>
            <a:pPr algn="l"/>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499F5A-1297-AE40-8BBA-FD428F94D12C}"/>
              </a:ext>
            </a:extLst>
          </p:cNvPr>
          <p:cNvPicPr>
            <a:picLocks noChangeAspect="1"/>
          </p:cNvPicPr>
          <p:nvPr/>
        </p:nvPicPr>
        <p:blipFill>
          <a:blip r:embed="rId2"/>
          <a:stretch>
            <a:fillRect/>
          </a:stretch>
        </p:blipFill>
        <p:spPr>
          <a:xfrm>
            <a:off x="639098" y="3106993"/>
            <a:ext cx="8634905" cy="3180735"/>
          </a:xfrm>
          <a:prstGeom prst="rect">
            <a:avLst/>
          </a:prstGeom>
        </p:spPr>
      </p:pic>
    </p:spTree>
    <p:extLst>
      <p:ext uri="{BB962C8B-B14F-4D97-AF65-F5344CB8AC3E}">
        <p14:creationId xmlns:p14="http://schemas.microsoft.com/office/powerpoint/2010/main" val="243908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7CF3-1ABA-4782-9491-A030729FD31D}"/>
              </a:ext>
            </a:extLst>
          </p:cNvPr>
          <p:cNvSpPr>
            <a:spLocks noGrp="1"/>
          </p:cNvSpPr>
          <p:nvPr>
            <p:ph type="ctrTitle"/>
          </p:nvPr>
        </p:nvSpPr>
        <p:spPr>
          <a:xfrm>
            <a:off x="1507067" y="63966"/>
            <a:ext cx="7766936" cy="516137"/>
          </a:xfrm>
        </p:spPr>
        <p:txBody>
          <a:bodyPr/>
          <a:lstStyle/>
          <a:p>
            <a:pPr algn="ctr"/>
            <a:r>
              <a:rPr lang="en-IN" sz="3600" u="sng" dirty="0">
                <a:latin typeface="Times New Roman" panose="02020603050405020304" pitchFamily="18" charset="0"/>
                <a:cs typeface="Times New Roman" panose="02020603050405020304" pitchFamily="18" charset="0"/>
              </a:rPr>
              <a:t>Illuminating Patterns and Trends</a:t>
            </a:r>
          </a:p>
        </p:txBody>
      </p:sp>
      <p:sp>
        <p:nvSpPr>
          <p:cNvPr id="3" name="Subtitle 2">
            <a:extLst>
              <a:ext uri="{FF2B5EF4-FFF2-40B4-BE49-F238E27FC236}">
                <a16:creationId xmlns:a16="http://schemas.microsoft.com/office/drawing/2014/main" id="{5D8C8ECD-250E-F2B2-5A75-D2563D9D5A16}"/>
              </a:ext>
            </a:extLst>
          </p:cNvPr>
          <p:cNvSpPr>
            <a:spLocks noGrp="1"/>
          </p:cNvSpPr>
          <p:nvPr>
            <p:ph type="subTitle" idx="1"/>
          </p:nvPr>
        </p:nvSpPr>
        <p:spPr>
          <a:xfrm>
            <a:off x="759815" y="1002833"/>
            <a:ext cx="8797140" cy="1096899"/>
          </a:xfrm>
        </p:spPr>
        <p:txBody>
          <a:bodyPr>
            <a:noAutofit/>
          </a:bodyPr>
          <a:lstStyle/>
          <a:p>
            <a:pPr algn="l"/>
            <a:r>
              <a:rPr lang="en-US" sz="2000" dirty="0">
                <a:latin typeface="Times New Roman" panose="02020603050405020304" pitchFamily="18" charset="0"/>
                <a:cs typeface="Times New Roman" panose="02020603050405020304" pitchFamily="18" charset="0"/>
              </a:rPr>
              <a:t>Visualization in machine learning not only aids in understanding data and model behavior but d facilitates effective communication of results to stakeholders. It helps make informed decisions. troubleshoot issues, and build trust in machine learning models.</a:t>
            </a:r>
          </a:p>
          <a:p>
            <a:pPr algn="l"/>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E7C531-3AF7-16A0-27BB-041843D659F0}"/>
              </a:ext>
            </a:extLst>
          </p:cNvPr>
          <p:cNvPicPr>
            <a:picLocks noChangeAspect="1"/>
          </p:cNvPicPr>
          <p:nvPr/>
        </p:nvPicPr>
        <p:blipFill>
          <a:blip r:embed="rId2"/>
          <a:stretch>
            <a:fillRect/>
          </a:stretch>
        </p:blipFill>
        <p:spPr>
          <a:xfrm>
            <a:off x="759815" y="2418735"/>
            <a:ext cx="4935794" cy="3903953"/>
          </a:xfrm>
          <a:prstGeom prst="rect">
            <a:avLst/>
          </a:prstGeom>
        </p:spPr>
      </p:pic>
      <p:sp>
        <p:nvSpPr>
          <p:cNvPr id="13" name="TextBox 12">
            <a:extLst>
              <a:ext uri="{FF2B5EF4-FFF2-40B4-BE49-F238E27FC236}">
                <a16:creationId xmlns:a16="http://schemas.microsoft.com/office/drawing/2014/main" id="{EFFC5AE6-1D5F-D209-39E8-79CBB6ACDF75}"/>
              </a:ext>
            </a:extLst>
          </p:cNvPr>
          <p:cNvSpPr txBox="1"/>
          <p:nvPr/>
        </p:nvSpPr>
        <p:spPr>
          <a:xfrm>
            <a:off x="6096000" y="2418735"/>
            <a:ext cx="3677265"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Out of the company’s 37,652 customers, only 28.6% opted to purchase the travel insurance package </a:t>
            </a:r>
            <a:r>
              <a:rPr lang="en-US" dirty="0">
                <a:latin typeface="Times New Roman" panose="02020603050405020304" pitchFamily="18" charset="0"/>
                <a:cs typeface="Times New Roman" panose="02020603050405020304" pitchFamily="18" charset="0"/>
              </a:rPr>
              <a:t>and 71.4</a:t>
            </a:r>
            <a:r>
              <a:rPr lang="en-US" b="0" i="0" dirty="0">
                <a:effectLst/>
                <a:latin typeface="Times New Roman" panose="02020603050405020304" pitchFamily="18" charset="0"/>
                <a:cs typeface="Times New Roman" panose="02020603050405020304" pitchFamily="18" charset="0"/>
              </a:rPr>
              <a:t>% of people have not bought the travel insurance.</a:t>
            </a:r>
          </a:p>
        </p:txBody>
      </p:sp>
      <p:sp>
        <p:nvSpPr>
          <p:cNvPr id="14" name="Arrow: Right 13">
            <a:extLst>
              <a:ext uri="{FF2B5EF4-FFF2-40B4-BE49-F238E27FC236}">
                <a16:creationId xmlns:a16="http://schemas.microsoft.com/office/drawing/2014/main" id="{F26BC532-E28E-C832-21F9-E79DB22BB7ED}"/>
              </a:ext>
            </a:extLst>
          </p:cNvPr>
          <p:cNvSpPr/>
          <p:nvPr/>
        </p:nvSpPr>
        <p:spPr>
          <a:xfrm>
            <a:off x="4994787" y="4807974"/>
            <a:ext cx="973394" cy="3231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3E7DF7D-F826-53D9-176C-C8EDA26A4E33}"/>
              </a:ext>
            </a:extLst>
          </p:cNvPr>
          <p:cNvSpPr txBox="1"/>
          <p:nvPr/>
        </p:nvSpPr>
        <p:spPr>
          <a:xfrm>
            <a:off x="5968181" y="4646390"/>
            <a:ext cx="2430384"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Label=Not Purchased</a:t>
            </a:r>
          </a:p>
          <a:p>
            <a:r>
              <a:rPr lang="en-IN" dirty="0">
                <a:latin typeface="Times New Roman" panose="02020603050405020304" pitchFamily="18" charset="0"/>
                <a:cs typeface="Times New Roman" panose="02020603050405020304" pitchFamily="18" charset="0"/>
              </a:rPr>
              <a:t>Value= 26,883</a:t>
            </a:r>
          </a:p>
        </p:txBody>
      </p:sp>
    </p:spTree>
    <p:extLst>
      <p:ext uri="{BB962C8B-B14F-4D97-AF65-F5344CB8AC3E}">
        <p14:creationId xmlns:p14="http://schemas.microsoft.com/office/powerpoint/2010/main" val="2344245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81D6E1-1440-3F82-3641-78033AD8FAC3}"/>
              </a:ext>
            </a:extLst>
          </p:cNvPr>
          <p:cNvPicPr>
            <a:picLocks noChangeAspect="1"/>
          </p:cNvPicPr>
          <p:nvPr/>
        </p:nvPicPr>
        <p:blipFill>
          <a:blip r:embed="rId2"/>
          <a:stretch>
            <a:fillRect/>
          </a:stretch>
        </p:blipFill>
        <p:spPr>
          <a:xfrm>
            <a:off x="1" y="780194"/>
            <a:ext cx="3906078" cy="4442845"/>
          </a:xfrm>
          <a:prstGeom prst="rect">
            <a:avLst/>
          </a:prstGeom>
        </p:spPr>
      </p:pic>
      <p:pic>
        <p:nvPicPr>
          <p:cNvPr id="7" name="Picture 6">
            <a:extLst>
              <a:ext uri="{FF2B5EF4-FFF2-40B4-BE49-F238E27FC236}">
                <a16:creationId xmlns:a16="http://schemas.microsoft.com/office/drawing/2014/main" id="{DDFAA778-B6B1-7089-EC60-3867A5C339AC}"/>
              </a:ext>
            </a:extLst>
          </p:cNvPr>
          <p:cNvPicPr>
            <a:picLocks noChangeAspect="1"/>
          </p:cNvPicPr>
          <p:nvPr/>
        </p:nvPicPr>
        <p:blipFill>
          <a:blip r:embed="rId3"/>
          <a:stretch>
            <a:fillRect/>
          </a:stretch>
        </p:blipFill>
        <p:spPr>
          <a:xfrm>
            <a:off x="4012902" y="815439"/>
            <a:ext cx="4067611" cy="4422661"/>
          </a:xfrm>
          <a:prstGeom prst="rect">
            <a:avLst/>
          </a:prstGeom>
        </p:spPr>
      </p:pic>
      <p:pic>
        <p:nvPicPr>
          <p:cNvPr id="9" name="Picture 8">
            <a:extLst>
              <a:ext uri="{FF2B5EF4-FFF2-40B4-BE49-F238E27FC236}">
                <a16:creationId xmlns:a16="http://schemas.microsoft.com/office/drawing/2014/main" id="{5C9DF954-1F65-CEA0-BE6E-D13FAD1B3209}"/>
              </a:ext>
            </a:extLst>
          </p:cNvPr>
          <p:cNvPicPr>
            <a:picLocks noChangeAspect="1"/>
          </p:cNvPicPr>
          <p:nvPr/>
        </p:nvPicPr>
        <p:blipFill>
          <a:blip r:embed="rId4"/>
          <a:stretch>
            <a:fillRect/>
          </a:stretch>
        </p:blipFill>
        <p:spPr>
          <a:xfrm>
            <a:off x="8187336" y="830501"/>
            <a:ext cx="3885395" cy="4392538"/>
          </a:xfrm>
          <a:prstGeom prst="rect">
            <a:avLst/>
          </a:prstGeom>
        </p:spPr>
      </p:pic>
      <p:sp>
        <p:nvSpPr>
          <p:cNvPr id="11" name="TextBox 10">
            <a:extLst>
              <a:ext uri="{FF2B5EF4-FFF2-40B4-BE49-F238E27FC236}">
                <a16:creationId xmlns:a16="http://schemas.microsoft.com/office/drawing/2014/main" id="{13E7BAF2-3227-98F0-9D4C-76D71BF37E1D}"/>
              </a:ext>
            </a:extLst>
          </p:cNvPr>
          <p:cNvSpPr txBox="1"/>
          <p:nvPr/>
        </p:nvSpPr>
        <p:spPr>
          <a:xfrm>
            <a:off x="496956" y="5540922"/>
            <a:ext cx="8010940" cy="677108"/>
          </a:xfrm>
          <a:prstGeom prst="rect">
            <a:avLst/>
          </a:prstGeom>
          <a:noFill/>
        </p:spPr>
        <p:txBody>
          <a:bodyPr wrap="square">
            <a:spAutoFit/>
          </a:bodyPr>
          <a:lstStyle/>
          <a:p>
            <a:pPr algn="l" fontAlgn="base"/>
            <a:r>
              <a:rPr lang="en-US" sz="2000" b="0" i="0" u="sng" dirty="0">
                <a:effectLst/>
                <a:latin typeface="Times New Roman" panose="02020603050405020304" pitchFamily="18" charset="0"/>
                <a:cs typeface="Times New Roman" panose="02020603050405020304" pitchFamily="18" charset="0"/>
              </a:rPr>
              <a:t>Findings</a:t>
            </a:r>
            <a:r>
              <a:rPr lang="en-US" sz="2000"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Based on the graph, the type of data distribution on the numerical features tends to be normal</a:t>
            </a:r>
          </a:p>
        </p:txBody>
      </p:sp>
      <p:sp>
        <p:nvSpPr>
          <p:cNvPr id="13" name="TextBox 12">
            <a:extLst>
              <a:ext uri="{FF2B5EF4-FFF2-40B4-BE49-F238E27FC236}">
                <a16:creationId xmlns:a16="http://schemas.microsoft.com/office/drawing/2014/main" id="{D9512275-0DB0-F996-1559-B5A249D41377}"/>
              </a:ext>
            </a:extLst>
          </p:cNvPr>
          <p:cNvSpPr txBox="1"/>
          <p:nvPr/>
        </p:nvSpPr>
        <p:spPr>
          <a:xfrm>
            <a:off x="208722" y="143285"/>
            <a:ext cx="6102626" cy="461665"/>
          </a:xfrm>
          <a:prstGeom prst="rect">
            <a:avLst/>
          </a:prstGeom>
          <a:noFill/>
        </p:spPr>
        <p:txBody>
          <a:bodyPr wrap="square">
            <a:spAutoFit/>
          </a:bodyPr>
          <a:lstStyle/>
          <a:p>
            <a:pPr algn="l" fontAlgn="base"/>
            <a:r>
              <a:rPr lang="en-IN" sz="2400" b="0" i="0" u="sng" dirty="0">
                <a:effectLst/>
                <a:latin typeface="Times New Roman" panose="02020603050405020304" pitchFamily="18" charset="0"/>
                <a:cs typeface="Times New Roman" panose="02020603050405020304" pitchFamily="18" charset="0"/>
              </a:rPr>
              <a:t>Check data distribution:</a:t>
            </a:r>
          </a:p>
        </p:txBody>
      </p:sp>
    </p:spTree>
    <p:extLst>
      <p:ext uri="{BB962C8B-B14F-4D97-AF65-F5344CB8AC3E}">
        <p14:creationId xmlns:p14="http://schemas.microsoft.com/office/powerpoint/2010/main" val="372367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96066-D281-7144-9DBD-D5E5207E961B}"/>
              </a:ext>
            </a:extLst>
          </p:cNvPr>
          <p:cNvPicPr>
            <a:picLocks noChangeAspect="1"/>
          </p:cNvPicPr>
          <p:nvPr/>
        </p:nvPicPr>
        <p:blipFill>
          <a:blip r:embed="rId2"/>
          <a:stretch>
            <a:fillRect/>
          </a:stretch>
        </p:blipFill>
        <p:spPr>
          <a:xfrm>
            <a:off x="0" y="962988"/>
            <a:ext cx="10346635" cy="4642682"/>
          </a:xfrm>
          <a:prstGeom prst="rect">
            <a:avLst/>
          </a:prstGeom>
        </p:spPr>
      </p:pic>
      <p:sp>
        <p:nvSpPr>
          <p:cNvPr id="7" name="TextBox 6">
            <a:extLst>
              <a:ext uri="{FF2B5EF4-FFF2-40B4-BE49-F238E27FC236}">
                <a16:creationId xmlns:a16="http://schemas.microsoft.com/office/drawing/2014/main" id="{9030619D-8014-7ACE-9A96-A4CB958F82C0}"/>
              </a:ext>
            </a:extLst>
          </p:cNvPr>
          <p:cNvSpPr txBox="1"/>
          <p:nvPr/>
        </p:nvSpPr>
        <p:spPr>
          <a:xfrm>
            <a:off x="649356" y="5710346"/>
            <a:ext cx="610262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As per Findings, There are no potential outliers in the dataset.</a:t>
            </a:r>
          </a:p>
        </p:txBody>
      </p:sp>
      <p:sp>
        <p:nvSpPr>
          <p:cNvPr id="8" name="TextBox 7">
            <a:extLst>
              <a:ext uri="{FF2B5EF4-FFF2-40B4-BE49-F238E27FC236}">
                <a16:creationId xmlns:a16="http://schemas.microsoft.com/office/drawing/2014/main" id="{8988A511-769E-7429-2191-6D1C270B3C20}"/>
              </a:ext>
            </a:extLst>
          </p:cNvPr>
          <p:cNvSpPr txBox="1"/>
          <p:nvPr/>
        </p:nvSpPr>
        <p:spPr>
          <a:xfrm>
            <a:off x="-6626" y="248113"/>
            <a:ext cx="2610678" cy="461665"/>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Outlier Detection</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700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7F00F3-28E9-790A-DE90-CACF358352C6}"/>
              </a:ext>
            </a:extLst>
          </p:cNvPr>
          <p:cNvSpPr txBox="1"/>
          <p:nvPr/>
        </p:nvSpPr>
        <p:spPr>
          <a:xfrm>
            <a:off x="-6627" y="248113"/>
            <a:ext cx="6993835" cy="461665"/>
          </a:xfrm>
          <a:prstGeom prst="rect">
            <a:avLst/>
          </a:prstGeom>
          <a:noFill/>
        </p:spPr>
        <p:txBody>
          <a:bodyPr wrap="square">
            <a:spAutoFit/>
          </a:bodyPr>
          <a:lstStyle/>
          <a:p>
            <a:r>
              <a:rPr lang="en-US" sz="2400" u="sng" dirty="0">
                <a:latin typeface="Times New Roman" panose="02020603050405020304" pitchFamily="18" charset="0"/>
                <a:cs typeface="Times New Roman" panose="02020603050405020304" pitchFamily="18" charset="0"/>
              </a:rPr>
              <a:t>Model Training and Evaluation Process</a:t>
            </a:r>
            <a:r>
              <a:rPr lang="en-IN"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268DCDC2-3106-FDCC-138F-ED545E085B5B}"/>
              </a:ext>
            </a:extLst>
          </p:cNvPr>
          <p:cNvSpPr txBox="1"/>
          <p:nvPr/>
        </p:nvSpPr>
        <p:spPr>
          <a:xfrm>
            <a:off x="-6628" y="1219630"/>
            <a:ext cx="6993835" cy="1015663"/>
          </a:xfrm>
          <a:prstGeom prst="rect">
            <a:avLst/>
          </a:prstGeom>
          <a:noFill/>
        </p:spPr>
        <p:txBody>
          <a:bodyPr wrap="square">
            <a:spAutoFit/>
          </a:bodyPr>
          <a:lstStyle/>
          <a:p>
            <a:r>
              <a:rPr lang="en-US" sz="2000" u="sng" dirty="0">
                <a:latin typeface="Times New Roman" panose="02020603050405020304" pitchFamily="18" charset="0"/>
                <a:cs typeface="Times New Roman" panose="02020603050405020304" pitchFamily="18" charset="0"/>
              </a:rPr>
              <a:t>Data Splitting</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The dataset is divided into training, validation, and testing sets to ensure unbiased model evaluation.</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9F038D0-4021-526F-FCFA-FBEA20952D31}"/>
              </a:ext>
            </a:extLst>
          </p:cNvPr>
          <p:cNvSpPr txBox="1"/>
          <p:nvPr/>
        </p:nvSpPr>
        <p:spPr>
          <a:xfrm>
            <a:off x="1311966" y="2615178"/>
            <a:ext cx="6993835" cy="1015663"/>
          </a:xfrm>
          <a:prstGeom prst="rect">
            <a:avLst/>
          </a:prstGeom>
          <a:noFill/>
        </p:spPr>
        <p:txBody>
          <a:bodyPr wrap="square">
            <a:spAutoFit/>
          </a:bodyPr>
          <a:lstStyle/>
          <a:p>
            <a:r>
              <a:rPr lang="en-US" sz="2000" u="sng" dirty="0">
                <a:latin typeface="Times New Roman" panose="02020603050405020304" pitchFamily="18" charset="0"/>
                <a:cs typeface="Times New Roman" panose="02020603050405020304" pitchFamily="18" charset="0"/>
              </a:rPr>
              <a:t>Model Training</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Utilization of various machine learning models to identify the most fitting algorithm for the prediction task.</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F6BDC79-AE22-3CB0-5EA8-A0291A885A7C}"/>
              </a:ext>
            </a:extLst>
          </p:cNvPr>
          <p:cNvSpPr txBox="1"/>
          <p:nvPr/>
        </p:nvSpPr>
        <p:spPr>
          <a:xfrm>
            <a:off x="2599082" y="4010726"/>
            <a:ext cx="6993835" cy="1015663"/>
          </a:xfrm>
          <a:prstGeom prst="rect">
            <a:avLst/>
          </a:prstGeom>
          <a:noFill/>
        </p:spPr>
        <p:txBody>
          <a:bodyPr wrap="square">
            <a:spAutoFit/>
          </a:bodyPr>
          <a:lstStyle/>
          <a:p>
            <a:r>
              <a:rPr lang="en-US" sz="2000" u="sng" dirty="0">
                <a:latin typeface="Times New Roman" panose="02020603050405020304" pitchFamily="18" charset="0"/>
                <a:cs typeface="Times New Roman" panose="02020603050405020304" pitchFamily="18" charset="0"/>
              </a:rPr>
              <a:t>Evaluation Metrics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Measuring model performance using metrics like accuracy, precision, recall, and F1 score.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628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1D2C78-D402-F018-0C63-BD23E8978121}"/>
              </a:ext>
            </a:extLst>
          </p:cNvPr>
          <p:cNvPicPr>
            <a:picLocks noChangeAspect="1"/>
          </p:cNvPicPr>
          <p:nvPr/>
        </p:nvPicPr>
        <p:blipFill>
          <a:blip r:embed="rId2"/>
          <a:stretch>
            <a:fillRect/>
          </a:stretch>
        </p:blipFill>
        <p:spPr>
          <a:xfrm>
            <a:off x="440963" y="1326041"/>
            <a:ext cx="9239750" cy="4746768"/>
          </a:xfrm>
          <a:prstGeom prst="rect">
            <a:avLst/>
          </a:prstGeom>
        </p:spPr>
      </p:pic>
      <p:sp>
        <p:nvSpPr>
          <p:cNvPr id="4" name="TextBox 3">
            <a:extLst>
              <a:ext uri="{FF2B5EF4-FFF2-40B4-BE49-F238E27FC236}">
                <a16:creationId xmlns:a16="http://schemas.microsoft.com/office/drawing/2014/main" id="{D01C2AB7-5741-EFF7-9C3F-B101F2D63DD6}"/>
              </a:ext>
            </a:extLst>
          </p:cNvPr>
          <p:cNvSpPr txBox="1"/>
          <p:nvPr/>
        </p:nvSpPr>
        <p:spPr>
          <a:xfrm>
            <a:off x="-6627" y="248113"/>
            <a:ext cx="6993835" cy="830997"/>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Separating out the Target variable and </a:t>
            </a:r>
            <a:r>
              <a:rPr lang="en-IN" sz="2400" u="sng" dirty="0" err="1">
                <a:latin typeface="Times New Roman" panose="02020603050405020304" pitchFamily="18" charset="0"/>
                <a:cs typeface="Times New Roman" panose="02020603050405020304" pitchFamily="18" charset="0"/>
              </a:rPr>
              <a:t>and</a:t>
            </a:r>
            <a:r>
              <a:rPr lang="en-IN" sz="2400" u="sng" dirty="0">
                <a:latin typeface="Times New Roman" panose="02020603050405020304" pitchFamily="18" charset="0"/>
                <a:cs typeface="Times New Roman" panose="02020603050405020304" pitchFamily="18" charset="0"/>
              </a:rPr>
              <a:t> then Training and Testing Data</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218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32C796-4FD6-B4F2-9BB5-5977DE1322A0}"/>
              </a:ext>
            </a:extLst>
          </p:cNvPr>
          <p:cNvPicPr>
            <a:picLocks noChangeAspect="1"/>
          </p:cNvPicPr>
          <p:nvPr/>
        </p:nvPicPr>
        <p:blipFill>
          <a:blip r:embed="rId2"/>
          <a:stretch>
            <a:fillRect/>
          </a:stretch>
        </p:blipFill>
        <p:spPr>
          <a:xfrm>
            <a:off x="149087" y="1487787"/>
            <a:ext cx="8730127" cy="3511596"/>
          </a:xfrm>
          <a:prstGeom prst="rect">
            <a:avLst/>
          </a:prstGeom>
        </p:spPr>
      </p:pic>
      <p:sp>
        <p:nvSpPr>
          <p:cNvPr id="4" name="TextBox 3">
            <a:extLst>
              <a:ext uri="{FF2B5EF4-FFF2-40B4-BE49-F238E27FC236}">
                <a16:creationId xmlns:a16="http://schemas.microsoft.com/office/drawing/2014/main" id="{677D93FF-D73C-FA47-694B-2BE824000241}"/>
              </a:ext>
            </a:extLst>
          </p:cNvPr>
          <p:cNvSpPr txBox="1"/>
          <p:nvPr/>
        </p:nvSpPr>
        <p:spPr>
          <a:xfrm>
            <a:off x="-6627" y="248113"/>
            <a:ext cx="6993835" cy="830997"/>
          </a:xfrm>
          <a:prstGeom prst="rect">
            <a:avLst/>
          </a:prstGeom>
          <a:noFill/>
        </p:spPr>
        <p:txBody>
          <a:bodyPr wrap="square">
            <a:spAutoFit/>
          </a:bodyPr>
          <a:lstStyle/>
          <a:p>
            <a:r>
              <a:rPr lang="en-IN" sz="2400" u="sng" dirty="0">
                <a:latin typeface="Times New Roman" panose="02020603050405020304" pitchFamily="18" charset="0"/>
                <a:cs typeface="Times New Roman" panose="02020603050405020304" pitchFamily="18" charset="0"/>
              </a:rPr>
              <a:t>Below mentioned Classification algorithm used to find out Accuracy of the dataset</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869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E400B0-D5EB-B692-145F-8D86DD80A237}"/>
              </a:ext>
            </a:extLst>
          </p:cNvPr>
          <p:cNvGraphicFramePr>
            <a:graphicFrameLocks noGrp="1"/>
          </p:cNvGraphicFramePr>
          <p:nvPr>
            <p:extLst>
              <p:ext uri="{D42A27DB-BD31-4B8C-83A1-F6EECF244321}">
                <p14:modId xmlns:p14="http://schemas.microsoft.com/office/powerpoint/2010/main" val="429831773"/>
              </p:ext>
            </p:extLst>
          </p:nvPr>
        </p:nvGraphicFramePr>
        <p:xfrm>
          <a:off x="616226" y="1321721"/>
          <a:ext cx="6649279" cy="4462671"/>
        </p:xfrm>
        <a:graphic>
          <a:graphicData uri="http://schemas.openxmlformats.org/drawingml/2006/table">
            <a:tbl>
              <a:tblPr/>
              <a:tblGrid>
                <a:gridCol w="890061">
                  <a:extLst>
                    <a:ext uri="{9D8B030D-6E8A-4147-A177-3AD203B41FA5}">
                      <a16:colId xmlns:a16="http://schemas.microsoft.com/office/drawing/2014/main" val="397403794"/>
                    </a:ext>
                  </a:extLst>
                </a:gridCol>
                <a:gridCol w="4371770">
                  <a:extLst>
                    <a:ext uri="{9D8B030D-6E8A-4147-A177-3AD203B41FA5}">
                      <a16:colId xmlns:a16="http://schemas.microsoft.com/office/drawing/2014/main" val="3708834898"/>
                    </a:ext>
                  </a:extLst>
                </a:gridCol>
                <a:gridCol w="1387448">
                  <a:extLst>
                    <a:ext uri="{9D8B030D-6E8A-4147-A177-3AD203B41FA5}">
                      <a16:colId xmlns:a16="http://schemas.microsoft.com/office/drawing/2014/main" val="1263358745"/>
                    </a:ext>
                  </a:extLst>
                </a:gridCol>
              </a:tblGrid>
              <a:tr h="461655">
                <a:tc>
                  <a:txBody>
                    <a:bodyPr/>
                    <a:lstStyle/>
                    <a:p>
                      <a:pPr algn="ctr" fontAlgn="b"/>
                      <a:r>
                        <a:rPr lang="en-IN" sz="1100" b="1" dirty="0">
                          <a:solidFill>
                            <a:srgbClr val="000000"/>
                          </a:solidFill>
                          <a:effectLst/>
                          <a:highlight>
                            <a:srgbClr val="B4C6E7"/>
                          </a:highlight>
                          <a:latin typeface="Calibri" panose="020F0502020204030204" pitchFamily="34" charset="0"/>
                        </a:rPr>
                        <a:t>Sr. 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fontAlgn="b"/>
                      <a:r>
                        <a:rPr lang="en-IN" sz="1100" b="1" dirty="0">
                          <a:solidFill>
                            <a:srgbClr val="000000"/>
                          </a:solidFill>
                          <a:effectLst/>
                          <a:highlight>
                            <a:srgbClr val="B4C6E7"/>
                          </a:highlight>
                          <a:latin typeface="Calibri" panose="020F0502020204030204" pitchFamily="34" charset="0"/>
                        </a:rPr>
                        <a:t>Models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IN" sz="1100" b="1">
                          <a:solidFill>
                            <a:srgbClr val="000000"/>
                          </a:solidFill>
                          <a:effectLst/>
                          <a:highlight>
                            <a:srgbClr val="B4C6E7"/>
                          </a:highlight>
                          <a:latin typeface="Calibri" panose="020F0502020204030204" pitchFamily="34" charset="0"/>
                        </a:rPr>
                        <a:t>Accuracy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893242986"/>
                  </a:ext>
                </a:extLst>
              </a:tr>
              <a:tr h="500127">
                <a:tc>
                  <a:txBody>
                    <a:bodyPr/>
                    <a:lstStyle/>
                    <a:p>
                      <a:pPr algn="ctr" fontAlgn="b"/>
                      <a:r>
                        <a:rPr lang="en-IN" sz="1100" dirty="0">
                          <a:solidFill>
                            <a:srgbClr val="000000"/>
                          </a:solidFill>
                          <a:effectLst/>
                          <a:highlight>
                            <a:srgbClr val="FFF2CC"/>
                          </a:highligh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fontAlgn="ctr"/>
                      <a:r>
                        <a:rPr lang="en-IN" sz="1200" dirty="0" err="1">
                          <a:solidFill>
                            <a:srgbClr val="000000"/>
                          </a:solidFill>
                          <a:effectLst/>
                          <a:highlight>
                            <a:srgbClr val="FFF2CC"/>
                          </a:highlight>
                          <a:latin typeface="Calibri" panose="020F0502020204030204" pitchFamily="34" charset="0"/>
                        </a:rPr>
                        <a:t>BernoulliNB</a:t>
                      </a:r>
                      <a:r>
                        <a:rPr lang="en-IN" sz="1200" dirty="0">
                          <a:solidFill>
                            <a:srgbClr val="000000"/>
                          </a:solidFill>
                          <a:effectLst/>
                          <a:highlight>
                            <a:srgbClr val="FFF2CC"/>
                          </a:highligh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a:solidFill>
                            <a:srgbClr val="000000"/>
                          </a:solidFill>
                          <a:effectLst/>
                          <a:highlight>
                            <a:srgbClr val="FFF2CC"/>
                          </a:highligh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757284821"/>
                  </a:ext>
                </a:extLst>
              </a:tr>
              <a:tr h="500127">
                <a:tc>
                  <a:txBody>
                    <a:bodyPr/>
                    <a:lstStyle/>
                    <a:p>
                      <a:pPr algn="ctr" fontAlgn="b"/>
                      <a:r>
                        <a:rPr lang="en-IN" sz="1100">
                          <a:solidFill>
                            <a:srgbClr val="000000"/>
                          </a:solidFill>
                          <a:effectLst/>
                          <a:highlight>
                            <a:srgbClr val="FFF2CC"/>
                          </a:highligh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fontAlgn="ctr"/>
                      <a:r>
                        <a:rPr lang="en-IN" sz="1200" dirty="0" err="1">
                          <a:solidFill>
                            <a:srgbClr val="000000"/>
                          </a:solidFill>
                          <a:effectLst/>
                          <a:highlight>
                            <a:srgbClr val="FFF2CC"/>
                          </a:highlight>
                          <a:latin typeface="Calibri" panose="020F0502020204030204" pitchFamily="34" charset="0"/>
                        </a:rPr>
                        <a:t>GaussianNB</a:t>
                      </a:r>
                      <a:r>
                        <a:rPr lang="en-IN" sz="1200" dirty="0">
                          <a:solidFill>
                            <a:srgbClr val="000000"/>
                          </a:solidFill>
                          <a:effectLst/>
                          <a:highlight>
                            <a:srgbClr val="FFF2CC"/>
                          </a:highligh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a:solidFill>
                            <a:srgbClr val="000000"/>
                          </a:solidFill>
                          <a:effectLst/>
                          <a:highlight>
                            <a:srgbClr val="FFF2CC"/>
                          </a:highlight>
                          <a:latin typeface="Calibri" panose="020F0502020204030204" pitchFamily="34"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506777955"/>
                  </a:ext>
                </a:extLst>
              </a:tr>
              <a:tr h="500127">
                <a:tc>
                  <a:txBody>
                    <a:bodyPr/>
                    <a:lstStyle/>
                    <a:p>
                      <a:pPr algn="ctr" fontAlgn="b"/>
                      <a:r>
                        <a:rPr lang="en-IN" sz="110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1200">
                          <a:solidFill>
                            <a:srgbClr val="000000"/>
                          </a:solidFill>
                          <a:effectLst/>
                          <a:latin typeface="Calibri" panose="020F0502020204030204" pitchFamily="34" charset="0"/>
                        </a:rPr>
                        <a:t>K-Nearest Neighbors (KNN)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39376390"/>
                  </a:ext>
                </a:extLst>
              </a:tr>
              <a:tr h="500127">
                <a:tc>
                  <a:txBody>
                    <a:bodyPr/>
                    <a:lstStyle/>
                    <a:p>
                      <a:pPr algn="ctr" fontAlgn="b"/>
                      <a:r>
                        <a:rPr lang="en-IN" sz="110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a:solidFill>
                            <a:srgbClr val="000000"/>
                          </a:solidFill>
                          <a:effectLst/>
                          <a:latin typeface="Calibri" panose="020F0502020204030204" pitchFamily="34" charset="0"/>
                        </a:rPr>
                        <a:t>MultinomialNB()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93973002"/>
                  </a:ext>
                </a:extLst>
              </a:tr>
              <a:tr h="500127">
                <a:tc>
                  <a:txBody>
                    <a:bodyPr/>
                    <a:lstStyle/>
                    <a:p>
                      <a:pPr algn="ctr" fontAlgn="b"/>
                      <a:r>
                        <a:rPr lang="en-IN" sz="110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b"/>
                      <a:r>
                        <a:rPr lang="en-IN" sz="1200">
                          <a:solidFill>
                            <a:srgbClr val="000000"/>
                          </a:solidFill>
                          <a:effectLst/>
                          <a:latin typeface="Calibri" panose="020F0502020204030204" pitchFamily="34" charset="0"/>
                        </a:rPr>
                        <a:t>Support Vector Machines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6904412"/>
                  </a:ext>
                </a:extLst>
              </a:tr>
              <a:tr h="500127">
                <a:tc>
                  <a:txBody>
                    <a:bodyPr/>
                    <a:lstStyle/>
                    <a:p>
                      <a:pPr algn="ctr" fontAlgn="b"/>
                      <a:r>
                        <a:rPr lang="en-IN" sz="1100">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a:solidFill>
                            <a:srgbClr val="000000"/>
                          </a:solidFill>
                          <a:effectLst/>
                          <a:latin typeface="Calibri" panose="020F0502020204030204" pitchFamily="34" charset="0"/>
                        </a:rPr>
                        <a:t>Random Forest 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57%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83433751"/>
                  </a:ext>
                </a:extLst>
              </a:tr>
              <a:tr h="500127">
                <a:tc>
                  <a:txBody>
                    <a:bodyPr/>
                    <a:lstStyle/>
                    <a:p>
                      <a:pPr algn="ctr" fontAlgn="b"/>
                      <a:r>
                        <a:rPr lang="en-IN" sz="1100">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a:solidFill>
                            <a:srgbClr val="000000"/>
                          </a:solidFill>
                          <a:effectLst/>
                          <a:latin typeface="Calibri" panose="020F0502020204030204" pitchFamily="34" charset="0"/>
                        </a:rPr>
                        <a:t>DecisionTreeClassifier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52%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4443098"/>
                  </a:ext>
                </a:extLst>
              </a:tr>
              <a:tr h="500127">
                <a:tc>
                  <a:txBody>
                    <a:bodyPr/>
                    <a:lstStyle/>
                    <a:p>
                      <a:pPr algn="ctr" fontAlgn="b"/>
                      <a:r>
                        <a:rPr lang="en-IN" sz="1100">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fontAlgn="ctr"/>
                      <a:r>
                        <a:rPr lang="en-IN" sz="1200" dirty="0" err="1">
                          <a:solidFill>
                            <a:srgbClr val="000000"/>
                          </a:solidFill>
                          <a:effectLst/>
                          <a:latin typeface="Calibri" panose="020F0502020204030204" pitchFamily="34" charset="0"/>
                        </a:rPr>
                        <a:t>LogisticRegression</a:t>
                      </a:r>
                      <a:endParaRPr lang="en-IN" sz="1200"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100" dirty="0">
                          <a:solidFill>
                            <a:srgbClr val="000000"/>
                          </a:solidFill>
                          <a:effectLst/>
                          <a:latin typeface="Calibri" panose="020F0502020204030204" pitchFamily="34" charset="0"/>
                        </a:rPr>
                        <a:t>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09130332"/>
                  </a:ext>
                </a:extLst>
              </a:tr>
            </a:tbl>
          </a:graphicData>
        </a:graphic>
      </p:graphicFrame>
      <p:sp>
        <p:nvSpPr>
          <p:cNvPr id="3" name="TextBox 2">
            <a:extLst>
              <a:ext uri="{FF2B5EF4-FFF2-40B4-BE49-F238E27FC236}">
                <a16:creationId xmlns:a16="http://schemas.microsoft.com/office/drawing/2014/main" id="{81BEA54D-E95C-49F5-1722-7F9AEDC76986}"/>
              </a:ext>
            </a:extLst>
          </p:cNvPr>
          <p:cNvSpPr txBox="1"/>
          <p:nvPr/>
        </p:nvSpPr>
        <p:spPr>
          <a:xfrm>
            <a:off x="-6627" y="248113"/>
            <a:ext cx="6993835" cy="461665"/>
          </a:xfrm>
          <a:prstGeom prst="rect">
            <a:avLst/>
          </a:prstGeom>
          <a:noFill/>
        </p:spPr>
        <p:txBody>
          <a:bodyPr wrap="square">
            <a:spAutoFit/>
          </a:bodyPr>
          <a:lstStyle/>
          <a:p>
            <a:r>
              <a:rPr lang="en-IN" sz="2400" u="sng" dirty="0">
                <a:solidFill>
                  <a:schemeClr val="accent1"/>
                </a:solidFill>
                <a:latin typeface="Times New Roman" panose="02020603050405020304" pitchFamily="18" charset="0"/>
                <a:cs typeface="Times New Roman" panose="02020603050405020304" pitchFamily="18" charset="0"/>
              </a:rPr>
              <a:t>Model Comparison:</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33FCFE8-A782-E509-EC0D-DDD96C38259D}"/>
              </a:ext>
            </a:extLst>
          </p:cNvPr>
          <p:cNvSpPr txBox="1"/>
          <p:nvPr/>
        </p:nvSpPr>
        <p:spPr>
          <a:xfrm>
            <a:off x="616226" y="6017142"/>
            <a:ext cx="6993835"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As per Observation, </a:t>
            </a:r>
            <a:r>
              <a:rPr lang="en-IN" dirty="0" err="1">
                <a:latin typeface="Times New Roman" panose="02020603050405020304" pitchFamily="18" charset="0"/>
                <a:cs typeface="Times New Roman" panose="02020603050405020304" pitchFamily="18" charset="0"/>
              </a:rPr>
              <a:t>BernoulliNB</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GaussiaNB</a:t>
            </a:r>
            <a:r>
              <a:rPr lang="en-IN" dirty="0">
                <a:latin typeface="Times New Roman" panose="02020603050405020304" pitchFamily="18" charset="0"/>
                <a:cs typeface="Times New Roman" panose="02020603050405020304" pitchFamily="18" charset="0"/>
              </a:rPr>
              <a:t> algorithm gives the best accuracy 71%</a:t>
            </a:r>
          </a:p>
        </p:txBody>
      </p:sp>
    </p:spTree>
    <p:extLst>
      <p:ext uri="{BB962C8B-B14F-4D97-AF65-F5344CB8AC3E}">
        <p14:creationId xmlns:p14="http://schemas.microsoft.com/office/powerpoint/2010/main" val="3705245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3773ED-5572-AB7C-57B9-B20B94990595}"/>
              </a:ext>
            </a:extLst>
          </p:cNvPr>
          <p:cNvSpPr txBox="1"/>
          <p:nvPr/>
        </p:nvSpPr>
        <p:spPr>
          <a:xfrm>
            <a:off x="-1" y="1251965"/>
            <a:ext cx="9770165" cy="1631216"/>
          </a:xfrm>
          <a:prstGeom prst="rect">
            <a:avLst/>
          </a:prstGeom>
          <a:noFill/>
        </p:spPr>
        <p:txBody>
          <a:bodyPr wrap="square">
            <a:spAutoFit/>
          </a:bodyPr>
          <a:lstStyle/>
          <a:p>
            <a:pPr algn="l" fontAlgn="base"/>
            <a:r>
              <a:rPr lang="en-US" sz="2000" b="0" i="0" dirty="0">
                <a:effectLst/>
                <a:latin typeface="Times New Roman" panose="02020603050405020304" pitchFamily="18" charset="0"/>
                <a:cs typeface="Times New Roman" panose="02020603050405020304" pitchFamily="18" charset="0"/>
              </a:rPr>
              <a:t>We applied six different classification models, including Logistic Regression(LR), </a:t>
            </a:r>
            <a:r>
              <a:rPr lang="en-US" sz="2000" b="0" i="0" dirty="0" err="1">
                <a:effectLst/>
                <a:latin typeface="Times New Roman" panose="02020603050405020304" pitchFamily="18" charset="0"/>
                <a:cs typeface="Times New Roman" panose="02020603050405020304" pitchFamily="18" charset="0"/>
              </a:rPr>
              <a:t>Decison</a:t>
            </a:r>
            <a:r>
              <a:rPr lang="en-US" sz="2000" b="0" i="0" dirty="0">
                <a:effectLst/>
                <a:latin typeface="Times New Roman" panose="02020603050405020304" pitchFamily="18" charset="0"/>
                <a:cs typeface="Times New Roman" panose="02020603050405020304" pitchFamily="18" charset="0"/>
              </a:rPr>
              <a:t> Tree(DT), Random Forest(RF), K-Nearest Neighbor(KNN), Naive Bayes(NB), and Support Vector Machines(SVC) to classify the data and determined that the Naive Bayes(NB) algorithm provided the best accuracy score of 71%, making it the recommended model for further use.</a:t>
            </a:r>
          </a:p>
        </p:txBody>
      </p:sp>
      <p:sp>
        <p:nvSpPr>
          <p:cNvPr id="5" name="TextBox 4">
            <a:extLst>
              <a:ext uri="{FF2B5EF4-FFF2-40B4-BE49-F238E27FC236}">
                <a16:creationId xmlns:a16="http://schemas.microsoft.com/office/drawing/2014/main" id="{6AD9A683-8E99-1C74-3F88-612D96FAB267}"/>
              </a:ext>
            </a:extLst>
          </p:cNvPr>
          <p:cNvSpPr txBox="1"/>
          <p:nvPr/>
        </p:nvSpPr>
        <p:spPr>
          <a:xfrm>
            <a:off x="-6627" y="248113"/>
            <a:ext cx="6993835" cy="523220"/>
          </a:xfrm>
          <a:prstGeom prst="rect">
            <a:avLst/>
          </a:prstGeom>
          <a:noFill/>
        </p:spPr>
        <p:txBody>
          <a:bodyPr wrap="square">
            <a:spAutoFit/>
          </a:bodyPr>
          <a:lstStyle/>
          <a:p>
            <a:r>
              <a:rPr lang="en-IN" sz="2800" u="sng" dirty="0">
                <a:solidFill>
                  <a:schemeClr val="accent1"/>
                </a:solidFill>
                <a:latin typeface="Times New Roman" panose="02020603050405020304" pitchFamily="18" charset="0"/>
                <a:cs typeface="Times New Roman" panose="02020603050405020304" pitchFamily="18" charset="0"/>
              </a:rPr>
              <a:t>Conclusion</a:t>
            </a:r>
            <a:r>
              <a:rPr lang="en-IN" sz="2800" dirty="0">
                <a:solidFill>
                  <a:schemeClr val="accent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8330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71D5-14B5-2954-49F1-FC9E9E85C1E9}"/>
              </a:ext>
            </a:extLst>
          </p:cNvPr>
          <p:cNvSpPr>
            <a:spLocks noGrp="1"/>
          </p:cNvSpPr>
          <p:nvPr>
            <p:ph type="ctrTitle"/>
          </p:nvPr>
        </p:nvSpPr>
        <p:spPr>
          <a:xfrm>
            <a:off x="1750141" y="462116"/>
            <a:ext cx="7523861" cy="811654"/>
          </a:xfrm>
        </p:spPr>
        <p:txBody>
          <a:bodyPr/>
          <a:lstStyle/>
          <a:p>
            <a:pPr algn="l"/>
            <a:br>
              <a:rPr lang="en-US" sz="1800" dirty="0">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Greetings to all guests for our presentation on "Predictive Analysis for Travel Insurance through Machine Learning“</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998A58-82B6-EDF0-2CE1-34A3020ACDCF}"/>
              </a:ext>
            </a:extLst>
          </p:cNvPr>
          <p:cNvSpPr>
            <a:spLocks noGrp="1"/>
          </p:cNvSpPr>
          <p:nvPr>
            <p:ph type="subTitle" idx="1"/>
          </p:nvPr>
        </p:nvSpPr>
        <p:spPr>
          <a:xfrm>
            <a:off x="1750141" y="1317523"/>
            <a:ext cx="7523862" cy="983225"/>
          </a:xfrm>
        </p:spPr>
        <p:txBody>
          <a:bodyPr>
            <a:noAutofit/>
          </a:bodyPr>
          <a:lstStyle/>
          <a:p>
            <a:pPr algn="l"/>
            <a:r>
              <a:rPr lang="en-US" dirty="0">
                <a:latin typeface="Times New Roman" panose="02020603050405020304" pitchFamily="18" charset="0"/>
                <a:cs typeface="Times New Roman" panose="02020603050405020304" pitchFamily="18" charset="0"/>
              </a:rPr>
              <a:t>Our project aims to use the database history of around 101001 former clients from a well- known tours and travel company to forecast their potential interest in purchasing travel insurance in the future. We seek to develop an intelligent model capable of predicting a customer's likelihood to purchase the travel insurance package based on specific characteristics.</a:t>
            </a:r>
          </a:p>
          <a:p>
            <a:pPr algn="l"/>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1FE319-8947-D70C-0C8D-6285F2C566DE}"/>
              </a:ext>
            </a:extLst>
          </p:cNvPr>
          <p:cNvPicPr>
            <a:picLocks noChangeAspect="1"/>
          </p:cNvPicPr>
          <p:nvPr/>
        </p:nvPicPr>
        <p:blipFill>
          <a:blip r:embed="rId2"/>
          <a:stretch>
            <a:fillRect/>
          </a:stretch>
        </p:blipFill>
        <p:spPr>
          <a:xfrm>
            <a:off x="698091" y="588869"/>
            <a:ext cx="706350" cy="704779"/>
          </a:xfrm>
          <a:prstGeom prst="rect">
            <a:avLst/>
          </a:prstGeom>
        </p:spPr>
      </p:pic>
      <p:pic>
        <p:nvPicPr>
          <p:cNvPr id="7" name="Picture 6">
            <a:extLst>
              <a:ext uri="{FF2B5EF4-FFF2-40B4-BE49-F238E27FC236}">
                <a16:creationId xmlns:a16="http://schemas.microsoft.com/office/drawing/2014/main" id="{7E4B245F-C4B1-67F6-68CC-DB4F342C02DA}"/>
              </a:ext>
            </a:extLst>
          </p:cNvPr>
          <p:cNvPicPr>
            <a:picLocks noChangeAspect="1"/>
          </p:cNvPicPr>
          <p:nvPr/>
        </p:nvPicPr>
        <p:blipFill>
          <a:blip r:embed="rId3"/>
          <a:stretch>
            <a:fillRect/>
          </a:stretch>
        </p:blipFill>
        <p:spPr>
          <a:xfrm>
            <a:off x="698091" y="1691147"/>
            <a:ext cx="706350" cy="704779"/>
          </a:xfrm>
          <a:prstGeom prst="rect">
            <a:avLst/>
          </a:prstGeom>
        </p:spPr>
      </p:pic>
      <p:sp>
        <p:nvSpPr>
          <p:cNvPr id="9" name="Subtitle 2">
            <a:extLst>
              <a:ext uri="{FF2B5EF4-FFF2-40B4-BE49-F238E27FC236}">
                <a16:creationId xmlns:a16="http://schemas.microsoft.com/office/drawing/2014/main" id="{05B420CA-ED3D-89D0-06F6-7A923E56564D}"/>
              </a:ext>
            </a:extLst>
          </p:cNvPr>
          <p:cNvSpPr txBox="1">
            <a:spLocks/>
          </p:cNvSpPr>
          <p:nvPr/>
        </p:nvSpPr>
        <p:spPr>
          <a:xfrm>
            <a:off x="1750141" y="3038168"/>
            <a:ext cx="8042788" cy="983225"/>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These variables comprise the client's age, profession, level of education, yearly income, size of family, frequency of travel, health condition, past international travel history, and number of prior travel insurance purchases.</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99047FA-DDB0-AAD9-6BB4-448B7B2A02D0}"/>
              </a:ext>
            </a:extLst>
          </p:cNvPr>
          <p:cNvPicPr>
            <a:picLocks noChangeAspect="1"/>
          </p:cNvPicPr>
          <p:nvPr/>
        </p:nvPicPr>
        <p:blipFill>
          <a:blip r:embed="rId4"/>
          <a:stretch>
            <a:fillRect/>
          </a:stretch>
        </p:blipFill>
        <p:spPr>
          <a:xfrm>
            <a:off x="698091" y="3177390"/>
            <a:ext cx="796412" cy="704779"/>
          </a:xfrm>
          <a:prstGeom prst="rect">
            <a:avLst/>
          </a:prstGeom>
        </p:spPr>
      </p:pic>
      <p:sp>
        <p:nvSpPr>
          <p:cNvPr id="12" name="Subtitle 2">
            <a:extLst>
              <a:ext uri="{FF2B5EF4-FFF2-40B4-BE49-F238E27FC236}">
                <a16:creationId xmlns:a16="http://schemas.microsoft.com/office/drawing/2014/main" id="{A8095DB2-EE85-8584-C16A-976F4F72EE5C}"/>
              </a:ext>
            </a:extLst>
          </p:cNvPr>
          <p:cNvSpPr txBox="1">
            <a:spLocks/>
          </p:cNvSpPr>
          <p:nvPr/>
        </p:nvSpPr>
        <p:spPr>
          <a:xfrm>
            <a:off x="1750141" y="4198375"/>
            <a:ext cx="8195188" cy="125852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We will explore the important steps used to examine the data, identify significant trends , and to create predictive models throughout the session. Upon completion, you will have a deeper understanding of the variables impacting consumer reactions and how these understandings can inform focused marketing tactics.</a:t>
            </a:r>
            <a:endParaRPr lang="en-IN"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A7DFA3F-2B1E-FC98-B8B7-6B1188A860A8}"/>
              </a:ext>
            </a:extLst>
          </p:cNvPr>
          <p:cNvPicPr>
            <a:picLocks noChangeAspect="1"/>
          </p:cNvPicPr>
          <p:nvPr/>
        </p:nvPicPr>
        <p:blipFill>
          <a:blip r:embed="rId5"/>
          <a:stretch>
            <a:fillRect/>
          </a:stretch>
        </p:blipFill>
        <p:spPr>
          <a:xfrm>
            <a:off x="698092" y="4365523"/>
            <a:ext cx="796412" cy="704779"/>
          </a:xfrm>
          <a:prstGeom prst="rect">
            <a:avLst/>
          </a:prstGeom>
        </p:spPr>
      </p:pic>
    </p:spTree>
    <p:extLst>
      <p:ext uri="{BB962C8B-B14F-4D97-AF65-F5344CB8AC3E}">
        <p14:creationId xmlns:p14="http://schemas.microsoft.com/office/powerpoint/2010/main" val="185561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60AC-95F3-1AC6-B75A-DB156B02ED18}"/>
              </a:ext>
            </a:extLst>
          </p:cNvPr>
          <p:cNvSpPr>
            <a:spLocks noGrp="1"/>
          </p:cNvSpPr>
          <p:nvPr>
            <p:ph type="ctrTitle"/>
          </p:nvPr>
        </p:nvSpPr>
        <p:spPr>
          <a:xfrm>
            <a:off x="1507067" y="117987"/>
            <a:ext cx="7766936" cy="471948"/>
          </a:xfrm>
        </p:spPr>
        <p:txBody>
          <a:bodyPr/>
          <a:lstStyle/>
          <a:p>
            <a:pPr algn="ctr"/>
            <a:r>
              <a:rPr lang="en-IN" sz="3200" u="sng" dirty="0">
                <a:latin typeface="Times New Roman" panose="02020603050405020304" pitchFamily="18" charset="0"/>
                <a:cs typeface="Times New Roman" panose="02020603050405020304" pitchFamily="18" charset="0"/>
              </a:rPr>
              <a:t>Importance of Travel Insurance</a:t>
            </a:r>
          </a:p>
        </p:txBody>
      </p:sp>
      <p:sp>
        <p:nvSpPr>
          <p:cNvPr id="3" name="Subtitle 2">
            <a:extLst>
              <a:ext uri="{FF2B5EF4-FFF2-40B4-BE49-F238E27FC236}">
                <a16:creationId xmlns:a16="http://schemas.microsoft.com/office/drawing/2014/main" id="{37ADCF1D-DEB2-5E2F-6383-3DF28ACD679A}"/>
              </a:ext>
            </a:extLst>
          </p:cNvPr>
          <p:cNvSpPr>
            <a:spLocks noGrp="1"/>
          </p:cNvSpPr>
          <p:nvPr>
            <p:ph type="subTitle" idx="1"/>
          </p:nvPr>
        </p:nvSpPr>
        <p:spPr>
          <a:xfrm>
            <a:off x="442458" y="2510184"/>
            <a:ext cx="3175820" cy="2202427"/>
          </a:xfrm>
        </p:spPr>
        <p:txBody>
          <a:bodyPr>
            <a:noAutofit/>
          </a:bodyPr>
          <a:lstStyle/>
          <a:p>
            <a:pPr algn="ctr"/>
            <a:r>
              <a:rPr lang="en-US" sz="2400" u="sng" dirty="0">
                <a:latin typeface="Times New Roman" panose="02020603050405020304" pitchFamily="18" charset="0"/>
                <a:cs typeface="Times New Roman" panose="02020603050405020304" pitchFamily="18" charset="0"/>
              </a:rPr>
              <a:t>Financial Safety Net</a:t>
            </a:r>
          </a:p>
          <a:p>
            <a:pPr algn="l"/>
            <a:r>
              <a:rPr lang="en-US" sz="2400" dirty="0">
                <a:latin typeface="Times New Roman" panose="02020603050405020304" pitchFamily="18" charset="0"/>
                <a:cs typeface="Times New Roman" panose="02020603050405020304" pitchFamily="18" charset="0"/>
              </a:rPr>
              <a:t>Travel insurance provides a safety net in the event of unexpected events, ensuring that passengers won't be stranded paying high medical costs or suffer financial loss caused due to cancelled flights.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1D31C6-5A2E-DCD2-3A27-095241720FAB}"/>
              </a:ext>
            </a:extLst>
          </p:cNvPr>
          <p:cNvSpPr txBox="1"/>
          <p:nvPr/>
        </p:nvSpPr>
        <p:spPr>
          <a:xfrm>
            <a:off x="3755924" y="2510184"/>
            <a:ext cx="2635047" cy="3416320"/>
          </a:xfrm>
          <a:prstGeom prst="rect">
            <a:avLst/>
          </a:prstGeom>
          <a:noFill/>
        </p:spPr>
        <p:txBody>
          <a:bodyPr wrap="square">
            <a:spAutoFit/>
          </a:bodyPr>
          <a:lstStyle/>
          <a:p>
            <a:pPr algn="ctr"/>
            <a:r>
              <a:rPr lang="en-US" sz="2400" u="sng" dirty="0">
                <a:latin typeface="Times New Roman" panose="02020603050405020304" pitchFamily="18" charset="0"/>
                <a:cs typeface="Times New Roman" panose="02020603050405020304" pitchFamily="18" charset="0"/>
              </a:rPr>
              <a:t>Peace of Mind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provides peace of mind, allowing travelers to enjoy their trip knowing they are protected against unexpected mishaps.</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AE0B9FD-60FE-8F6D-44A6-FFCDA092BE10}"/>
              </a:ext>
            </a:extLst>
          </p:cNvPr>
          <p:cNvSpPr txBox="1"/>
          <p:nvPr/>
        </p:nvSpPr>
        <p:spPr>
          <a:xfrm>
            <a:off x="6528617" y="2510184"/>
            <a:ext cx="3175820" cy="3046988"/>
          </a:xfrm>
          <a:prstGeom prst="rect">
            <a:avLst/>
          </a:prstGeom>
          <a:noFill/>
        </p:spPr>
        <p:txBody>
          <a:bodyPr wrap="square">
            <a:spAutoFit/>
          </a:bodyPr>
          <a:lstStyle/>
          <a:p>
            <a:pPr algn="ctr"/>
            <a:r>
              <a:rPr lang="en-US" sz="2400" u="sng" dirty="0">
                <a:latin typeface="Times New Roman" panose="02020603050405020304" pitchFamily="18" charset="0"/>
                <a:cs typeface="Times New Roman" panose="02020603050405020304" pitchFamily="18" charset="0"/>
              </a:rPr>
              <a:t>Emergency Assistance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includes access to emergency assistance services such as medical evacuations or repatriation, in the event of a medical emergency</a:t>
            </a:r>
            <a:endParaRPr lang="en-IN"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8958A7F-2969-8EC1-D058-5D0E8722CF86}"/>
              </a:ext>
            </a:extLst>
          </p:cNvPr>
          <p:cNvPicPr>
            <a:picLocks noChangeAspect="1"/>
          </p:cNvPicPr>
          <p:nvPr/>
        </p:nvPicPr>
        <p:blipFill>
          <a:blip r:embed="rId2"/>
          <a:stretch>
            <a:fillRect/>
          </a:stretch>
        </p:blipFill>
        <p:spPr>
          <a:xfrm>
            <a:off x="1507067" y="1854807"/>
            <a:ext cx="662997" cy="655377"/>
          </a:xfrm>
          <a:prstGeom prst="rect">
            <a:avLst/>
          </a:prstGeom>
        </p:spPr>
      </p:pic>
      <p:pic>
        <p:nvPicPr>
          <p:cNvPr id="13" name="Picture 12">
            <a:extLst>
              <a:ext uri="{FF2B5EF4-FFF2-40B4-BE49-F238E27FC236}">
                <a16:creationId xmlns:a16="http://schemas.microsoft.com/office/drawing/2014/main" id="{7A8AE2A7-7A30-0DF8-1129-4F060D03C75A}"/>
              </a:ext>
            </a:extLst>
          </p:cNvPr>
          <p:cNvPicPr>
            <a:picLocks noChangeAspect="1"/>
          </p:cNvPicPr>
          <p:nvPr/>
        </p:nvPicPr>
        <p:blipFill>
          <a:blip r:embed="rId3"/>
          <a:stretch>
            <a:fillRect/>
          </a:stretch>
        </p:blipFill>
        <p:spPr>
          <a:xfrm>
            <a:off x="4722896" y="1847187"/>
            <a:ext cx="701101" cy="662997"/>
          </a:xfrm>
          <a:prstGeom prst="rect">
            <a:avLst/>
          </a:prstGeom>
        </p:spPr>
      </p:pic>
      <p:pic>
        <p:nvPicPr>
          <p:cNvPr id="15" name="Picture 14">
            <a:extLst>
              <a:ext uri="{FF2B5EF4-FFF2-40B4-BE49-F238E27FC236}">
                <a16:creationId xmlns:a16="http://schemas.microsoft.com/office/drawing/2014/main" id="{8B6A708D-356C-3AC4-8EAD-0C54FEEC3DC3}"/>
              </a:ext>
            </a:extLst>
          </p:cNvPr>
          <p:cNvPicPr>
            <a:picLocks noChangeAspect="1"/>
          </p:cNvPicPr>
          <p:nvPr/>
        </p:nvPicPr>
        <p:blipFill>
          <a:blip r:embed="rId4"/>
          <a:stretch>
            <a:fillRect/>
          </a:stretch>
        </p:blipFill>
        <p:spPr>
          <a:xfrm>
            <a:off x="7765976" y="1824325"/>
            <a:ext cx="701101" cy="685859"/>
          </a:xfrm>
          <a:prstGeom prst="rect">
            <a:avLst/>
          </a:prstGeom>
        </p:spPr>
      </p:pic>
    </p:spTree>
    <p:extLst>
      <p:ext uri="{BB962C8B-B14F-4D97-AF65-F5344CB8AC3E}">
        <p14:creationId xmlns:p14="http://schemas.microsoft.com/office/powerpoint/2010/main" val="331253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77615-63B8-DDCB-C6C2-BFBA3DFC567D}"/>
              </a:ext>
            </a:extLst>
          </p:cNvPr>
          <p:cNvSpPr>
            <a:spLocks noGrp="1"/>
          </p:cNvSpPr>
          <p:nvPr>
            <p:ph type="ctrTitle"/>
          </p:nvPr>
        </p:nvSpPr>
        <p:spPr>
          <a:xfrm>
            <a:off x="1487402" y="285135"/>
            <a:ext cx="7766936" cy="501445"/>
          </a:xfrm>
        </p:spPr>
        <p:txBody>
          <a:bodyPr/>
          <a:lstStyle/>
          <a:p>
            <a:pPr algn="ctr"/>
            <a:r>
              <a:rPr lang="en-IN" sz="2400" u="sng" dirty="0">
                <a:latin typeface="Times New Roman" panose="02020603050405020304" pitchFamily="18" charset="0"/>
                <a:cs typeface="Times New Roman" panose="02020603050405020304" pitchFamily="18" charset="0"/>
              </a:rPr>
              <a:t>Overview of Machine Learning</a:t>
            </a:r>
          </a:p>
        </p:txBody>
      </p:sp>
      <p:sp>
        <p:nvSpPr>
          <p:cNvPr id="3" name="Subtitle 2">
            <a:extLst>
              <a:ext uri="{FF2B5EF4-FFF2-40B4-BE49-F238E27FC236}">
                <a16:creationId xmlns:a16="http://schemas.microsoft.com/office/drawing/2014/main" id="{D3E480A1-CBC7-6BFA-4727-D516250E5E0E}"/>
              </a:ext>
            </a:extLst>
          </p:cNvPr>
          <p:cNvSpPr>
            <a:spLocks noGrp="1"/>
          </p:cNvSpPr>
          <p:nvPr>
            <p:ph type="subTitle" idx="1"/>
          </p:nvPr>
        </p:nvSpPr>
        <p:spPr>
          <a:xfrm>
            <a:off x="789312" y="1307630"/>
            <a:ext cx="3654868" cy="2096786"/>
          </a:xfrm>
        </p:spPr>
        <p:txBody>
          <a:bodyPr>
            <a:noAutofit/>
          </a:bodyPr>
          <a:lstStyle/>
          <a:p>
            <a:pPr algn="ctr"/>
            <a:r>
              <a:rPr lang="en-IN" u="sng" dirty="0">
                <a:latin typeface="Times New Roman" panose="02020603050405020304" pitchFamily="18" charset="0"/>
                <a:cs typeface="Times New Roman" panose="02020603050405020304" pitchFamily="18" charset="0"/>
              </a:rPr>
              <a:t>Data Analysis</a:t>
            </a:r>
          </a:p>
          <a:p>
            <a:pPr algn="ctr"/>
            <a:r>
              <a:rPr lang="en-US" dirty="0">
                <a:latin typeface="Times New Roman" panose="02020603050405020304" pitchFamily="18" charset="0"/>
                <a:cs typeface="Times New Roman" panose="02020603050405020304" pitchFamily="18" charset="0"/>
              </a:rPr>
              <a:t>Machine learning involves using algorithms to analyze and interpret complex data sets, enabling the discovery of meaningful patterns and insights.</a:t>
            </a:r>
            <a:endParaRPr lang="en-IN"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2CBA5F8C-6EA8-7079-EC88-03D380D571FD}"/>
              </a:ext>
            </a:extLst>
          </p:cNvPr>
          <p:cNvSpPr txBox="1">
            <a:spLocks/>
          </p:cNvSpPr>
          <p:nvPr/>
        </p:nvSpPr>
        <p:spPr>
          <a:xfrm>
            <a:off x="5179415" y="1307630"/>
            <a:ext cx="3654868" cy="209678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u="sng" dirty="0">
                <a:latin typeface="Times New Roman" panose="02020603050405020304" pitchFamily="18" charset="0"/>
                <a:cs typeface="Times New Roman" panose="02020603050405020304" pitchFamily="18" charset="0"/>
              </a:rPr>
              <a:t>Pattern Recognition</a:t>
            </a:r>
          </a:p>
          <a:p>
            <a:pPr algn="ctr"/>
            <a:r>
              <a:rPr lang="en-US" dirty="0">
                <a:latin typeface="Times New Roman" panose="02020603050405020304" pitchFamily="18" charset="0"/>
                <a:cs typeface="Times New Roman" panose="02020603050405020304" pitchFamily="18" charset="0"/>
              </a:rPr>
              <a:t>It focuses on training computer systems to identify patterns and make decisions based on data, leading to more accurate predictions and outcomes</a:t>
            </a:r>
            <a:endParaRPr lang="en-IN"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EC9AEED5-2583-9A7E-9D63-11E1A4114BF4}"/>
              </a:ext>
            </a:extLst>
          </p:cNvPr>
          <p:cNvSpPr txBox="1">
            <a:spLocks/>
          </p:cNvSpPr>
          <p:nvPr/>
        </p:nvSpPr>
        <p:spPr>
          <a:xfrm>
            <a:off x="789312" y="3559277"/>
            <a:ext cx="3822016" cy="2487562"/>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u="sng" dirty="0">
                <a:latin typeface="Times New Roman" panose="02020603050405020304" pitchFamily="18" charset="0"/>
                <a:cs typeface="Times New Roman" panose="02020603050405020304" pitchFamily="18" charset="0"/>
              </a:rPr>
              <a:t>Customized Recommendations</a:t>
            </a:r>
          </a:p>
          <a:p>
            <a:pPr algn="ctr"/>
            <a:r>
              <a:rPr lang="en-US" dirty="0">
                <a:latin typeface="Times New Roman" panose="02020603050405020304" pitchFamily="18" charset="0"/>
                <a:cs typeface="Times New Roman" panose="02020603050405020304" pitchFamily="18" charset="0"/>
              </a:rPr>
              <a:t>Machine learning enables the customization of travel insurance options based on individual travel patterns and preferences, enhancing coverage and satisfaction</a:t>
            </a:r>
            <a:endParaRPr lang="en-IN" dirty="0">
              <a:latin typeface="Times New Roman" panose="02020603050405020304" pitchFamily="18" charset="0"/>
              <a:cs typeface="Times New Roman" panose="02020603050405020304" pitchFamily="18" charset="0"/>
            </a:endParaRPr>
          </a:p>
        </p:txBody>
      </p:sp>
      <p:sp>
        <p:nvSpPr>
          <p:cNvPr id="6" name="Subtitle 2">
            <a:extLst>
              <a:ext uri="{FF2B5EF4-FFF2-40B4-BE49-F238E27FC236}">
                <a16:creationId xmlns:a16="http://schemas.microsoft.com/office/drawing/2014/main" id="{FF802476-E453-2C3D-BC55-9E82586E0538}"/>
              </a:ext>
            </a:extLst>
          </p:cNvPr>
          <p:cNvSpPr txBox="1">
            <a:spLocks/>
          </p:cNvSpPr>
          <p:nvPr/>
        </p:nvSpPr>
        <p:spPr>
          <a:xfrm>
            <a:off x="5179415" y="3529780"/>
            <a:ext cx="3654868" cy="214951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IN" u="sng" dirty="0">
                <a:latin typeface="Times New Roman" panose="02020603050405020304" pitchFamily="18" charset="0"/>
                <a:cs typeface="Times New Roman" panose="02020603050405020304" pitchFamily="18" charset="0"/>
              </a:rPr>
              <a:t>Risk Mitigation</a:t>
            </a:r>
          </a:p>
          <a:p>
            <a:pPr algn="ctr"/>
            <a:r>
              <a:rPr lang="en-US" dirty="0">
                <a:latin typeface="Times New Roman" panose="02020603050405020304" pitchFamily="18" charset="0"/>
                <a:cs typeface="Times New Roman" panose="02020603050405020304" pitchFamily="18" charset="0"/>
              </a:rPr>
              <a:t>It helps in identifying and mitigating potential risks through the analysis of historical data and real-time information, leading to more accurate risk assessments and appropriate coverage.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204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5D01-5BF4-0465-C990-5AB12659E31F}"/>
              </a:ext>
            </a:extLst>
          </p:cNvPr>
          <p:cNvSpPr>
            <a:spLocks noGrp="1"/>
          </p:cNvSpPr>
          <p:nvPr>
            <p:ph type="ctrTitle"/>
          </p:nvPr>
        </p:nvSpPr>
        <p:spPr>
          <a:xfrm>
            <a:off x="1507067" y="-334297"/>
            <a:ext cx="7766936" cy="1096899"/>
          </a:xfrm>
        </p:spPr>
        <p:txBody>
          <a:bodyPr/>
          <a:lstStyle/>
          <a:p>
            <a:pPr algn="ctr"/>
            <a:r>
              <a:rPr lang="en-IN" sz="3200" dirty="0">
                <a:latin typeface="Times New Roman" panose="02020603050405020304" pitchFamily="18" charset="0"/>
                <a:cs typeface="Times New Roman" panose="02020603050405020304" pitchFamily="18" charset="0"/>
              </a:rPr>
              <a:t>Data Collection</a:t>
            </a:r>
          </a:p>
        </p:txBody>
      </p:sp>
      <p:sp>
        <p:nvSpPr>
          <p:cNvPr id="3" name="Subtitle 2">
            <a:extLst>
              <a:ext uri="{FF2B5EF4-FFF2-40B4-BE49-F238E27FC236}">
                <a16:creationId xmlns:a16="http://schemas.microsoft.com/office/drawing/2014/main" id="{2B798DA8-D494-40F6-0A0A-8C3A57F74538}"/>
              </a:ext>
            </a:extLst>
          </p:cNvPr>
          <p:cNvSpPr>
            <a:spLocks noGrp="1"/>
          </p:cNvSpPr>
          <p:nvPr>
            <p:ph type="subTitle" idx="1"/>
          </p:nvPr>
        </p:nvSpPr>
        <p:spPr>
          <a:xfrm>
            <a:off x="776748" y="884902"/>
            <a:ext cx="8780207" cy="580103"/>
          </a:xfrm>
        </p:spPr>
        <p:txBody>
          <a:bodyPr>
            <a:noAutofit/>
          </a:bodyPr>
          <a:lstStyle/>
          <a:p>
            <a:pPr algn="l"/>
            <a:r>
              <a:rPr lang="en-US" dirty="0">
                <a:latin typeface="Times New Roman" panose="02020603050405020304" pitchFamily="18" charset="0"/>
                <a:cs typeface="Times New Roman" panose="02020603050405020304" pitchFamily="18" charset="0"/>
              </a:rPr>
              <a:t>We have taken the data from Capstone project, which consists of ten columns, for this research.</a:t>
            </a:r>
          </a:p>
        </p:txBody>
      </p:sp>
      <p:sp>
        <p:nvSpPr>
          <p:cNvPr id="4" name="Subtitle 2">
            <a:extLst>
              <a:ext uri="{FF2B5EF4-FFF2-40B4-BE49-F238E27FC236}">
                <a16:creationId xmlns:a16="http://schemas.microsoft.com/office/drawing/2014/main" id="{6D627870-F624-480D-B9E3-70C85DE918F5}"/>
              </a:ext>
            </a:extLst>
          </p:cNvPr>
          <p:cNvSpPr txBox="1">
            <a:spLocks/>
          </p:cNvSpPr>
          <p:nvPr/>
        </p:nvSpPr>
        <p:spPr>
          <a:xfrm>
            <a:off x="776748" y="1587306"/>
            <a:ext cx="8932607" cy="1234552"/>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spcBef>
                <a:spcPts val="0"/>
              </a:spcBef>
            </a:pPr>
            <a:r>
              <a:rPr lang="en-US" u="sng" dirty="0">
                <a:latin typeface="Times New Roman" panose="02020603050405020304" pitchFamily="18" charset="0"/>
                <a:cs typeface="Times New Roman" panose="02020603050405020304" pitchFamily="18" charset="0"/>
              </a:rPr>
              <a:t>Descriptive Statistics:</a:t>
            </a:r>
          </a:p>
          <a:p>
            <a:pPr algn="l">
              <a:spcBef>
                <a:spcPts val="0"/>
              </a:spcBef>
            </a:pPr>
            <a:r>
              <a:rPr lang="en-US" dirty="0">
                <a:latin typeface="Times New Roman" panose="02020603050405020304" pitchFamily="18" charset="0"/>
                <a:cs typeface="Times New Roman" panose="02020603050405020304" pitchFamily="18" charset="0"/>
              </a:rPr>
              <a:t>Number of Rows-101001</a:t>
            </a:r>
          </a:p>
          <a:p>
            <a:pPr algn="l">
              <a:spcBef>
                <a:spcPts val="0"/>
              </a:spcBef>
            </a:pPr>
            <a:r>
              <a:rPr lang="en-US" dirty="0">
                <a:latin typeface="Times New Roman" panose="02020603050405020304" pitchFamily="18" charset="0"/>
                <a:cs typeface="Times New Roman" panose="02020603050405020304" pitchFamily="18" charset="0"/>
              </a:rPr>
              <a:t>Number of Columns-10</a:t>
            </a:r>
          </a:p>
          <a:p>
            <a:pPr algn="l">
              <a:spcBef>
                <a:spcPts val="0"/>
              </a:spcBef>
            </a:pPr>
            <a:endParaRPr lang="en-US" dirty="0">
              <a:latin typeface="Times New Roman" panose="02020603050405020304" pitchFamily="18" charset="0"/>
              <a:cs typeface="Times New Roman" panose="02020603050405020304" pitchFamily="18" charset="0"/>
            </a:endParaRPr>
          </a:p>
          <a:p>
            <a:pPr algn="l">
              <a:spcBef>
                <a:spcPts val="0"/>
              </a:spcBef>
            </a:pPr>
            <a:r>
              <a:rPr lang="en-US" u="sng" dirty="0">
                <a:latin typeface="Times New Roman" panose="02020603050405020304" pitchFamily="18" charset="0"/>
                <a:cs typeface="Times New Roman" panose="02020603050405020304" pitchFamily="18" charset="0"/>
              </a:rPr>
              <a:t>Key Input Variables: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Age - The customer's age</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Employment Type - The Industry in which the customer works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Graduate or Not - This refers to the customer's status as a college graduate</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Annual Income - The customer's annual income expressed in Indian rupees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Family Member -The customer's Family size</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Chronic Diseases-To know if the customers has any serious medical conditions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Frequent Flyer -To know how many customer are a frequent traveler </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Ever Travelled Abroad -To know if the customers ever traveled overseas</a:t>
            </a:r>
          </a:p>
          <a:p>
            <a:pPr marL="285750" indent="-285750" algn="l">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Travel Insurance - To know if the customers bought the Travel Insurance</a:t>
            </a:r>
          </a:p>
          <a:p>
            <a:pPr algn="l">
              <a:spcBef>
                <a:spcPts val="0"/>
              </a:spcBef>
            </a:pPr>
            <a:endParaRPr lang="en-US" dirty="0">
              <a:latin typeface="Times New Roman" panose="02020603050405020304" pitchFamily="18" charset="0"/>
              <a:cs typeface="Times New Roman" panose="02020603050405020304" pitchFamily="18" charset="0"/>
            </a:endParaRPr>
          </a:p>
          <a:p>
            <a:pPr algn="l">
              <a:spcBef>
                <a:spcPts val="0"/>
              </a:spcBef>
            </a:pPr>
            <a:r>
              <a:rPr lang="en-US" u="sng" dirty="0">
                <a:latin typeface="Times New Roman" panose="02020603050405020304" pitchFamily="18" charset="0"/>
                <a:cs typeface="Times New Roman" panose="02020603050405020304" pitchFamily="18" charset="0"/>
              </a:rPr>
              <a:t>Outcome variable:</a:t>
            </a:r>
          </a:p>
          <a:p>
            <a:pPr algn="l">
              <a:spcBef>
                <a:spcPts val="0"/>
              </a:spcBef>
            </a:pPr>
            <a:r>
              <a:rPr lang="en-US" dirty="0">
                <a:latin typeface="Times New Roman" panose="02020603050405020304" pitchFamily="18" charset="0"/>
                <a:cs typeface="Times New Roman" panose="02020603050405020304" pitchFamily="18" charset="0"/>
              </a:rPr>
              <a:t>Binary Classification task determining whether the customer possesses travel insurance. (0 and 1)</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594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D9D3D6-0807-775A-0494-76FF280F3A3D}"/>
              </a:ext>
            </a:extLst>
          </p:cNvPr>
          <p:cNvPicPr>
            <a:picLocks noChangeAspect="1"/>
          </p:cNvPicPr>
          <p:nvPr/>
        </p:nvPicPr>
        <p:blipFill>
          <a:blip r:embed="rId2"/>
          <a:stretch>
            <a:fillRect/>
          </a:stretch>
        </p:blipFill>
        <p:spPr>
          <a:xfrm>
            <a:off x="959569" y="1345615"/>
            <a:ext cx="7747109" cy="4766950"/>
          </a:xfrm>
          <a:prstGeom prst="rect">
            <a:avLst/>
          </a:prstGeom>
        </p:spPr>
      </p:pic>
      <p:sp>
        <p:nvSpPr>
          <p:cNvPr id="4" name="Subtitle 2">
            <a:extLst>
              <a:ext uri="{FF2B5EF4-FFF2-40B4-BE49-F238E27FC236}">
                <a16:creationId xmlns:a16="http://schemas.microsoft.com/office/drawing/2014/main" id="{69F548A8-A7AF-4388-4469-41BCAB85D6B8}"/>
              </a:ext>
            </a:extLst>
          </p:cNvPr>
          <p:cNvSpPr txBox="1">
            <a:spLocks/>
          </p:cNvSpPr>
          <p:nvPr/>
        </p:nvSpPr>
        <p:spPr>
          <a:xfrm>
            <a:off x="959569" y="745435"/>
            <a:ext cx="8428429" cy="408641"/>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800" dirty="0">
                <a:latin typeface="Times New Roman" panose="02020603050405020304" pitchFamily="18" charset="0"/>
                <a:cs typeface="Times New Roman" panose="02020603050405020304" pitchFamily="18" charset="0"/>
              </a:rPr>
              <a:t>To Read Data</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7187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F66371-7067-85E6-5718-F94F06481EB2}"/>
              </a:ext>
            </a:extLst>
          </p:cNvPr>
          <p:cNvPicPr>
            <a:picLocks noChangeAspect="1"/>
          </p:cNvPicPr>
          <p:nvPr/>
        </p:nvPicPr>
        <p:blipFill>
          <a:blip r:embed="rId2"/>
          <a:stretch>
            <a:fillRect/>
          </a:stretch>
        </p:blipFill>
        <p:spPr>
          <a:xfrm>
            <a:off x="626165" y="1426135"/>
            <a:ext cx="6742403" cy="4298803"/>
          </a:xfrm>
          <a:prstGeom prst="rect">
            <a:avLst/>
          </a:prstGeom>
        </p:spPr>
      </p:pic>
      <p:sp>
        <p:nvSpPr>
          <p:cNvPr id="4" name="Subtitle 2">
            <a:extLst>
              <a:ext uri="{FF2B5EF4-FFF2-40B4-BE49-F238E27FC236}">
                <a16:creationId xmlns:a16="http://schemas.microsoft.com/office/drawing/2014/main" id="{8722B95F-BDE6-3A72-BA81-BDC2E553C8C7}"/>
              </a:ext>
            </a:extLst>
          </p:cNvPr>
          <p:cNvSpPr txBox="1">
            <a:spLocks/>
          </p:cNvSpPr>
          <p:nvPr/>
        </p:nvSpPr>
        <p:spPr>
          <a:xfrm>
            <a:off x="482492" y="724421"/>
            <a:ext cx="3532918" cy="408641"/>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800" u="sng" dirty="0">
                <a:latin typeface="Times New Roman" panose="02020603050405020304" pitchFamily="18" charset="0"/>
                <a:cs typeface="Times New Roman" panose="02020603050405020304" pitchFamily="18" charset="0"/>
              </a:rPr>
              <a:t>To Understand the Data</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0385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E3FB-41DC-DD4D-5D7B-10E51C14A697}"/>
              </a:ext>
            </a:extLst>
          </p:cNvPr>
          <p:cNvSpPr>
            <a:spLocks noGrp="1"/>
          </p:cNvSpPr>
          <p:nvPr>
            <p:ph type="ctrTitle"/>
          </p:nvPr>
        </p:nvSpPr>
        <p:spPr>
          <a:xfrm>
            <a:off x="853222" y="206478"/>
            <a:ext cx="8575913" cy="481780"/>
          </a:xfrm>
        </p:spPr>
        <p:txBody>
          <a:bodyPr/>
          <a:lstStyle/>
          <a:p>
            <a:pPr algn="ctr"/>
            <a:r>
              <a:rPr lang="en-IN" sz="3200" u="sng" dirty="0">
                <a:latin typeface="Times New Roman" panose="02020603050405020304" pitchFamily="18" charset="0"/>
                <a:cs typeface="Times New Roman" panose="02020603050405020304" pitchFamily="18" charset="0"/>
              </a:rPr>
              <a:t>Data Preprocessing</a:t>
            </a:r>
          </a:p>
        </p:txBody>
      </p:sp>
      <p:sp>
        <p:nvSpPr>
          <p:cNvPr id="3" name="Subtitle 2">
            <a:extLst>
              <a:ext uri="{FF2B5EF4-FFF2-40B4-BE49-F238E27FC236}">
                <a16:creationId xmlns:a16="http://schemas.microsoft.com/office/drawing/2014/main" id="{4E0E9AA8-F2F7-3BD2-B433-EA66A3BC979B}"/>
              </a:ext>
            </a:extLst>
          </p:cNvPr>
          <p:cNvSpPr>
            <a:spLocks noGrp="1"/>
          </p:cNvSpPr>
          <p:nvPr>
            <p:ph type="subTitle" idx="1"/>
          </p:nvPr>
        </p:nvSpPr>
        <p:spPr>
          <a:xfrm>
            <a:off x="853222" y="766917"/>
            <a:ext cx="8420781" cy="5653548"/>
          </a:xfrm>
        </p:spPr>
        <p:txBody>
          <a:bodyPr/>
          <a:lstStyle/>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After receiving the data, certain modifications were implemented to clean it up.</a:t>
            </a:r>
          </a:p>
          <a:p>
            <a:pPr algn="l"/>
            <a:r>
              <a:rPr lang="en-US" u="sng" dirty="0">
                <a:latin typeface="Times New Roman" panose="02020603050405020304" pitchFamily="18" charset="0"/>
                <a:cs typeface="Times New Roman" panose="02020603050405020304" pitchFamily="18" charset="0"/>
              </a:rPr>
              <a:t>Handling Missing Values : </a:t>
            </a:r>
          </a:p>
          <a:p>
            <a:pPr algn="l"/>
            <a:r>
              <a:rPr lang="en-US" dirty="0">
                <a:latin typeface="Times New Roman" panose="02020603050405020304" pitchFamily="18" charset="0"/>
                <a:cs typeface="Times New Roman" panose="02020603050405020304" pitchFamily="18" charset="0"/>
              </a:rPr>
              <a:t>The dataset underwent filtration to identify discrepancies or missing values. No gaps or missing data were identified.</a:t>
            </a:r>
          </a:p>
          <a:p>
            <a:pPr algn="l"/>
            <a:r>
              <a:rPr lang="en-US" u="sng" dirty="0">
                <a:latin typeface="Times New Roman" panose="02020603050405020304" pitchFamily="18" charset="0"/>
                <a:cs typeface="Times New Roman" panose="02020603050405020304" pitchFamily="18" charset="0"/>
              </a:rPr>
              <a:t>Removing Column :</a:t>
            </a:r>
          </a:p>
          <a:p>
            <a:pPr algn="l"/>
            <a:r>
              <a:rPr lang="en-US" dirty="0">
                <a:latin typeface="Times New Roman" panose="02020603050405020304" pitchFamily="18" charset="0"/>
                <a:cs typeface="Times New Roman" panose="02020603050405020304" pitchFamily="18" charset="0"/>
              </a:rPr>
              <a:t>An unnamed column was identified and removed during subsequent machine learning analysis, and its indexing for dashboard presentation was adjusted to start at 1 instead of 0.</a:t>
            </a:r>
          </a:p>
          <a:p>
            <a:pPr algn="l"/>
            <a:r>
              <a:rPr lang="en-US" u="sng" dirty="0">
                <a:latin typeface="Times New Roman" panose="02020603050405020304" pitchFamily="18" charset="0"/>
                <a:cs typeface="Times New Roman" panose="02020603050405020304" pitchFamily="18" charset="0"/>
              </a:rPr>
              <a:t>Converting data :</a:t>
            </a:r>
          </a:p>
          <a:p>
            <a:pPr algn="l"/>
            <a:r>
              <a:rPr lang="en-US" dirty="0">
                <a:latin typeface="Times New Roman" panose="02020603050405020304" pitchFamily="18" charset="0"/>
                <a:cs typeface="Times New Roman" panose="02020603050405020304" pitchFamily="18" charset="0"/>
              </a:rPr>
              <a:t>Additionally, four columns, namely (Employment Type, Graduate or Not, Frequent Flyer and Ever Travelled Abroad) indicating categorical data, were converted to numerical format by using one hot encoding method to enhance clarity and improve model performance.</a:t>
            </a:r>
          </a:p>
        </p:txBody>
      </p:sp>
    </p:spTree>
    <p:extLst>
      <p:ext uri="{BB962C8B-B14F-4D97-AF65-F5344CB8AC3E}">
        <p14:creationId xmlns:p14="http://schemas.microsoft.com/office/powerpoint/2010/main" val="3139439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0FADD4-59C4-CFAE-212A-6220EE210B2D}"/>
              </a:ext>
            </a:extLst>
          </p:cNvPr>
          <p:cNvSpPr>
            <a:spLocks noGrp="1"/>
          </p:cNvSpPr>
          <p:nvPr>
            <p:ph type="subTitle" idx="1"/>
          </p:nvPr>
        </p:nvSpPr>
        <p:spPr>
          <a:xfrm>
            <a:off x="845574" y="269785"/>
            <a:ext cx="8428429" cy="408641"/>
          </a:xfrm>
        </p:spPr>
        <p:txBody>
          <a:bodyPr>
            <a:normAutofit/>
          </a:bodyPr>
          <a:lstStyle/>
          <a:p>
            <a:pPr algn="l"/>
            <a:r>
              <a:rPr lang="en-IN" sz="2000" dirty="0">
                <a:latin typeface="Times New Roman" panose="02020603050405020304" pitchFamily="18" charset="0"/>
                <a:cs typeface="Times New Roman" panose="02020603050405020304" pitchFamily="18" charset="0"/>
              </a:rPr>
              <a:t>After Preprocessing, Please find few rows of the dataset:</a:t>
            </a:r>
          </a:p>
        </p:txBody>
      </p:sp>
      <p:pic>
        <p:nvPicPr>
          <p:cNvPr id="5" name="Picture 4">
            <a:extLst>
              <a:ext uri="{FF2B5EF4-FFF2-40B4-BE49-F238E27FC236}">
                <a16:creationId xmlns:a16="http://schemas.microsoft.com/office/drawing/2014/main" id="{77C5C28C-C6EC-9334-FFB9-68DDF9274EE0}"/>
              </a:ext>
            </a:extLst>
          </p:cNvPr>
          <p:cNvPicPr>
            <a:picLocks noChangeAspect="1"/>
          </p:cNvPicPr>
          <p:nvPr/>
        </p:nvPicPr>
        <p:blipFill>
          <a:blip r:embed="rId2"/>
          <a:stretch>
            <a:fillRect/>
          </a:stretch>
        </p:blipFill>
        <p:spPr>
          <a:xfrm>
            <a:off x="749435" y="912870"/>
            <a:ext cx="8524568" cy="5032259"/>
          </a:xfrm>
          <a:prstGeom prst="rect">
            <a:avLst/>
          </a:prstGeom>
        </p:spPr>
      </p:pic>
    </p:spTree>
    <p:extLst>
      <p:ext uri="{BB962C8B-B14F-4D97-AF65-F5344CB8AC3E}">
        <p14:creationId xmlns:p14="http://schemas.microsoft.com/office/powerpoint/2010/main" val="1460127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Ion</Template>
  <TotalTime>1287</TotalTime>
  <Words>1011</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Wingdings</vt:lpstr>
      <vt:lpstr>Wingdings 3</vt:lpstr>
      <vt:lpstr>Facet</vt:lpstr>
      <vt:lpstr>Topic:</vt:lpstr>
      <vt:lpstr> Greetings to all guests for our presentation on "Predictive Analysis for Travel Insurance through Machine Learning“</vt:lpstr>
      <vt:lpstr>Importance of Travel Insurance</vt:lpstr>
      <vt:lpstr>Overview of Machine Learning</vt:lpstr>
      <vt:lpstr>Data Collection</vt:lpstr>
      <vt:lpstr>PowerPoint Presentation</vt:lpstr>
      <vt:lpstr>PowerPoint Presentation</vt:lpstr>
      <vt:lpstr>Data Preprocessing</vt:lpstr>
      <vt:lpstr>PowerPoint Presentation</vt:lpstr>
      <vt:lpstr>Illuminating Patterns and 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heena kale</dc:creator>
  <cp:lastModifiedBy>heena kale</cp:lastModifiedBy>
  <cp:revision>26</cp:revision>
  <dcterms:created xsi:type="dcterms:W3CDTF">2024-08-10T10:04:15Z</dcterms:created>
  <dcterms:modified xsi:type="dcterms:W3CDTF">2024-08-11T07:32:02Z</dcterms:modified>
</cp:coreProperties>
</file>