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2" r:id="rId4"/>
    <p:sldId id="294" r:id="rId5"/>
    <p:sldId id="533" r:id="rId6"/>
    <p:sldId id="535" r:id="rId7"/>
    <p:sldId id="534" r:id="rId8"/>
    <p:sldId id="298" r:id="rId9"/>
    <p:sldId id="532" r:id="rId10"/>
    <p:sldId id="305"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Medium" panose="00000600000000000000" pitchFamily="2" charset="0"/>
      <p:regular r:id="rId17"/>
      <p:italic r:id="rId18"/>
    </p:embeddedFont>
    <p:embeddedFont>
      <p:font typeface="Open Sans" panose="020B0606030504020204" pitchFamily="34" charset="0"/>
      <p:regular r:id="rId19"/>
      <p:bold r:id="rId20"/>
      <p:italic r:id="rId21"/>
      <p:boldItalic r:id="rId22"/>
    </p:embeddedFont>
    <p:embeddedFont>
      <p:font typeface="Plus Jakarta Sans" panose="020B0604020202020204" charset="0"/>
      <p:regular r:id="rId23"/>
      <p:bold r:id="rId24"/>
      <p:italic r:id="rId25"/>
      <p:boldItalic r:id="rId26"/>
    </p:embeddedFont>
    <p:embeddedFont>
      <p:font typeface="Poppins SemiBold" panose="000007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a:srgbClr val="0092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jpeg"/><Relationship Id="rId1" Type="http://schemas.openxmlformats.org/officeDocument/2006/relationships/slideLayout" Target="../slideLayouts/slideLayout9.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docs.amd.com/v/u/en-US/ds181_Artix_7_Data_She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ieeexplore.ieee.org/document/8544281" TargetMode="External"/><Relationship Id="rId3" Type="http://schemas.openxmlformats.org/officeDocument/2006/relationships/hyperlink" Target="https://scholar.google.com/scholar?hl=en&amp;as_sdt=0%2C5&amp;q=Enhanced+clock+gating+technique+for+power+optimization+in+SRAM+and+Sequential+circuit%E2%80%9D&amp;btnG=" TargetMode="External"/><Relationship Id="rId7" Type="http://schemas.openxmlformats.org/officeDocument/2006/relationships/hyperlink" Target="https://ieeexplore.ieee.org/document/6139440" TargetMode="External"/><Relationship Id="rId2" Type="http://schemas.openxmlformats.org/officeDocument/2006/relationships/hyperlink" Target="https://scholar.google.com/scholar?hl=en&amp;as_sdt=0%2C5&amp;q=Power+Reduction+Through+RTL+Clock+Gating&amp;btnG=" TargetMode="External"/><Relationship Id="rId1" Type="http://schemas.openxmlformats.org/officeDocument/2006/relationships/slideLayout" Target="../slideLayouts/slideLayout2.xml"/><Relationship Id="rId6" Type="http://schemas.openxmlformats.org/officeDocument/2006/relationships/hyperlink" Target="https://ieeexplore.ieee.org/document/9376565" TargetMode="External"/><Relationship Id="rId5" Type="http://schemas.openxmlformats.org/officeDocument/2006/relationships/hyperlink" Target="https://ieeexplore.ieee.org/document/8587596" TargetMode="External"/><Relationship Id="rId4" Type="http://schemas.openxmlformats.org/officeDocument/2006/relationships/hyperlink" Target="https://scholar.google.com/scholar?hl=en&amp;as_sdt=0%2C5&amp;q=Implementation+of+adaptive+clock+gating+technique+for+Low+power+circuits+%E2%80%93+A+Review&amp;btnG=" TargetMode="External"/><Relationship Id="rId9" Type="http://schemas.openxmlformats.org/officeDocument/2006/relationships/hyperlink" Target="https://ieeexplore.ieee.org/document/722620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6658028" TargetMode="External"/><Relationship Id="rId2" Type="http://schemas.openxmlformats.org/officeDocument/2006/relationships/hyperlink" Target="https://ieeexplore.ieee.org/document/6922241" TargetMode="External"/><Relationship Id="rId1" Type="http://schemas.openxmlformats.org/officeDocument/2006/relationships/slideLayout" Target="../slideLayouts/slideLayout2.xml"/><Relationship Id="rId5" Type="http://schemas.openxmlformats.org/officeDocument/2006/relationships/hyperlink" Target="https://ieeexplore.ieee.org/document/11042123" TargetMode="External"/><Relationship Id="rId4" Type="http://schemas.openxmlformats.org/officeDocument/2006/relationships/hyperlink" Target="https://ieeexplore.ieee.org/document/10958909"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lucidchart.com/pages/examples/uml_diagram_tool" TargetMode="Externa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41274"/>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635198" y="4896786"/>
            <a:ext cx="4733215"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lvl="2" indent="-285750">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Nukala Naga Jyoshika – BU22EECE0100489</a:t>
            </a:r>
          </a:p>
          <a:p>
            <a:pPr marL="285750" lvl="2" indent="-285750">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Poojala Renuka</a:t>
            </a:r>
            <a:r>
              <a:rPr lang="en-US" b="1" dirty="0">
                <a:solidFill>
                  <a:schemeClr val="dk1"/>
                </a:solidFill>
                <a:latin typeface="Montserrat Medium"/>
                <a:sym typeface="Montserrat Medium"/>
              </a:rPr>
              <a:t> – BU22EECE0100491</a:t>
            </a:r>
            <a:endParaRPr lang="en-US" b="1" i="0" u="none" strike="noStrike" cap="none" dirty="0">
              <a:solidFill>
                <a:schemeClr val="dk1"/>
              </a:solidFill>
              <a:latin typeface="Arial"/>
              <a:ea typeface="Arial"/>
              <a:cs typeface="Arial"/>
              <a:sym typeface="Arial"/>
            </a:endParaRPr>
          </a:p>
          <a:p>
            <a:pPr marL="285750" lvl="2" indent="-285750">
              <a:buSzPts val="1400"/>
              <a:buFont typeface="Arial" panose="020B0604020202020204" pitchFamily="34" charset="0"/>
              <a:buChar char="•"/>
            </a:pPr>
            <a:r>
              <a:rPr lang="en-US" b="1" i="0" u="none" strike="noStrike" cap="none" dirty="0">
                <a:solidFill>
                  <a:schemeClr val="dk1"/>
                </a:solidFill>
                <a:latin typeface="Montserrat Medium"/>
                <a:ea typeface="Arial"/>
                <a:cs typeface="Arial"/>
                <a:sym typeface="Montserrat Medium"/>
              </a:rPr>
              <a:t>Md. Sameena Thasleem</a:t>
            </a:r>
            <a:r>
              <a:rPr lang="en-US" b="1" dirty="0">
                <a:solidFill>
                  <a:schemeClr val="dk1"/>
                </a:solidFill>
                <a:latin typeface="Montserrat Medium"/>
                <a:sym typeface="Montserrat Medium"/>
              </a:rPr>
              <a:t> – BU22EECE0100497</a:t>
            </a:r>
          </a:p>
          <a:p>
            <a:pPr marL="285750" lvl="2" indent="-285750">
              <a:buSzPts val="1400"/>
              <a:buFont typeface="Arial" panose="020B0604020202020204" pitchFamily="34" charset="0"/>
              <a:buChar char="•"/>
            </a:pP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8899135" y="4808380"/>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lvl="0" indent="-285750" algn="ctr">
              <a:buSzPts val="1400"/>
              <a:buFont typeface="Arial" panose="020B0604020202020204" pitchFamily="34" charset="0"/>
              <a:buChar char="•"/>
            </a:pPr>
            <a:r>
              <a:rPr lang="en-IN" dirty="0"/>
              <a:t>Shatadal Chatterjee</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lvl="0" indent="-285750" algn="ctr">
              <a:buSzPts val="1400"/>
              <a:buFont typeface="Arial" panose="020B0604020202020204" pitchFamily="34" charset="0"/>
              <a:buChar char="•"/>
            </a:pPr>
            <a:r>
              <a:rPr lang="en-IN" dirty="0"/>
              <a:t> Kshitij Shakya</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904067" y="438149"/>
            <a:ext cx="4948801"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rPr>
              <a:t>Low Power RTL Design using clock gating</a:t>
            </a: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mc:AlternateContent xmlns:mc="http://schemas.openxmlformats.org/markup-compatibility/2006" xmlns:p14="http://schemas.microsoft.com/office/powerpoint/2010/main">
    <mc:Choice Requires="p14">
      <p:transition spd="slow" p14:dur="2000" advTm="40668"/>
    </mc:Choice>
    <mc:Fallback xmlns="">
      <p:transition spd="slow" advTm="406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a:xfrm>
            <a:off x="9448800" y="6492875"/>
            <a:ext cx="2743200" cy="365125"/>
          </a:xfr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5"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Implementation and Results – Iteration 1</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452284"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Iteration : Results</a:t>
            </a:r>
          </a:p>
          <a:p>
            <a:pPr marL="0" marR="0" lvl="0" indent="0" rtl="0">
              <a:lnSpc>
                <a:spcPct val="100000"/>
              </a:lnSpc>
              <a:spcBef>
                <a:spcPts val="0"/>
              </a:spcBef>
              <a:spcAft>
                <a:spcPts val="0"/>
              </a:spcAft>
              <a:buNone/>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881D933-4AAC-EE67-1642-DBD16B7678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189" y="1359064"/>
            <a:ext cx="4094786" cy="2606040"/>
          </a:xfrm>
          <a:prstGeom prst="rect">
            <a:avLst/>
          </a:prstGeom>
          <a:noFill/>
          <a:ln>
            <a:noFill/>
          </a:ln>
        </p:spPr>
      </p:pic>
      <p:pic>
        <p:nvPicPr>
          <p:cNvPr id="7" name="Picture 6">
            <a:extLst>
              <a:ext uri="{FF2B5EF4-FFF2-40B4-BE49-F238E27FC236}">
                <a16:creationId xmlns:a16="http://schemas.microsoft.com/office/drawing/2014/main" id="{4F5185EB-64FD-EA8F-A103-54982DFD1B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00283" y="3965104"/>
            <a:ext cx="5731510" cy="1988820"/>
          </a:xfrm>
          <a:prstGeom prst="rect">
            <a:avLst/>
          </a:prstGeom>
          <a:noFill/>
          <a:ln>
            <a:noFill/>
          </a:ln>
        </p:spPr>
      </p:pic>
      <p:sp>
        <p:nvSpPr>
          <p:cNvPr id="9" name="TextBox 8">
            <a:extLst>
              <a:ext uri="{FF2B5EF4-FFF2-40B4-BE49-F238E27FC236}">
                <a16:creationId xmlns:a16="http://schemas.microsoft.com/office/drawing/2014/main" id="{45F2D723-889A-74CF-9772-AF97721AE4C7}"/>
              </a:ext>
            </a:extLst>
          </p:cNvPr>
          <p:cNvSpPr txBox="1"/>
          <p:nvPr/>
        </p:nvSpPr>
        <p:spPr>
          <a:xfrm>
            <a:off x="713189" y="4046377"/>
            <a:ext cx="3613005"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Unified adaptive clock gating</a:t>
            </a:r>
          </a:p>
        </p:txBody>
      </p:sp>
      <p:sp>
        <p:nvSpPr>
          <p:cNvPr id="11" name="TextBox 10">
            <a:extLst>
              <a:ext uri="{FF2B5EF4-FFF2-40B4-BE49-F238E27FC236}">
                <a16:creationId xmlns:a16="http://schemas.microsoft.com/office/drawing/2014/main" id="{05DDF5D6-7E3C-A0AA-B05A-F405913FF992}"/>
              </a:ext>
            </a:extLst>
          </p:cNvPr>
          <p:cNvSpPr txBox="1"/>
          <p:nvPr/>
        </p:nvSpPr>
        <p:spPr>
          <a:xfrm>
            <a:off x="713189" y="4499554"/>
            <a:ext cx="4120412" cy="116955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unified_controller and ce_gen work together to produce a single, highly-controlled </a:t>
            </a:r>
            <a:r>
              <a:rPr lang="en-US" b="1" dirty="0">
                <a:latin typeface="Times New Roman" panose="02020603050405020304" pitchFamily="18" charset="0"/>
                <a:cs typeface="Times New Roman" panose="02020603050405020304" pitchFamily="18" charset="0"/>
              </a:rPr>
              <a:t>effective_ce</a:t>
            </a:r>
            <a:r>
              <a:rPr lang="en-US" dirty="0">
                <a:latin typeface="Times New Roman" panose="02020603050405020304" pitchFamily="18" charset="0"/>
                <a:cs typeface="Times New Roman" panose="02020603050405020304" pitchFamily="18" charset="0"/>
              </a:rPr>
              <a:t> signal. This signal is used to directly control the enable pin on each individual register, giving you granular control over exactly which parts of the circuit are clocked.</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4B77D8B-B1DF-5F47-8728-6DAE8DFF8121}"/>
              </a:ext>
            </a:extLst>
          </p:cNvPr>
          <p:cNvPicPr>
            <a:picLocks noChangeAspect="1"/>
          </p:cNvPicPr>
          <p:nvPr/>
        </p:nvPicPr>
        <p:blipFill>
          <a:blip r:embed="rId4"/>
          <a:stretch>
            <a:fillRect/>
          </a:stretch>
        </p:blipFill>
        <p:spPr>
          <a:xfrm>
            <a:off x="5300283" y="962174"/>
            <a:ext cx="5554149" cy="2945451"/>
          </a:xfrm>
          <a:prstGeom prst="rect">
            <a:avLst/>
          </a:prstGeom>
        </p:spPr>
      </p:pic>
      <p:sp>
        <p:nvSpPr>
          <p:cNvPr id="12" name="TextBox 11">
            <a:extLst>
              <a:ext uri="{FF2B5EF4-FFF2-40B4-BE49-F238E27FC236}">
                <a16:creationId xmlns:a16="http://schemas.microsoft.com/office/drawing/2014/main" id="{0DAF834F-382C-3E26-69E3-848E122E530C}"/>
              </a:ext>
            </a:extLst>
          </p:cNvPr>
          <p:cNvSpPr txBox="1"/>
          <p:nvPr/>
        </p:nvSpPr>
        <p:spPr>
          <a:xfrm>
            <a:off x="5565058" y="6046839"/>
            <a:ext cx="5053781" cy="307777"/>
          </a:xfrm>
          <a:prstGeom prst="rect">
            <a:avLst/>
          </a:prstGeom>
          <a:noFill/>
        </p:spPr>
        <p:txBody>
          <a:bodyPr wrap="square" rtlCol="0">
            <a:spAutoFit/>
          </a:bodyPr>
          <a:lstStyle/>
          <a:p>
            <a:r>
              <a:rPr lang="en-IN" b="1" dirty="0"/>
              <a:t>Output waveform and power report</a:t>
            </a:r>
          </a:p>
        </p:txBody>
      </p:sp>
    </p:spTree>
    <p:extLst>
      <p:ext uri="{BB962C8B-B14F-4D97-AF65-F5344CB8AC3E}">
        <p14:creationId xmlns:p14="http://schemas.microsoft.com/office/powerpoint/2010/main" val="3238600573"/>
      </p:ext>
    </p:extLst>
  </p:cSld>
  <p:clrMapOvr>
    <a:masterClrMapping/>
  </p:clrMapOvr>
  <mc:AlternateContent xmlns:mc="http://schemas.openxmlformats.org/markup-compatibility/2006" xmlns:p14="http://schemas.microsoft.com/office/powerpoint/2010/main">
    <mc:Choice Requires="p14">
      <p:transition spd="slow" p14:dur="2000" advTm="7006"/>
    </mc:Choice>
    <mc:Fallback xmlns="">
      <p:transition spd="slow" advTm="700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Conclusion &amp; Future Work</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Summary and Conclusion </a:t>
            </a:r>
          </a:p>
          <a:p>
            <a:pPr marL="0" marR="0" lvl="0" indent="0" rtl="0">
              <a:lnSpc>
                <a:spcPct val="100000"/>
              </a:lnSpc>
              <a:spcBef>
                <a:spcPts val="0"/>
              </a:spcBef>
              <a:spcAft>
                <a:spcPts val="0"/>
              </a:spcAft>
              <a:buNone/>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project, we successfully introduced and implemented a smart, two-level power-saving system called a </a:t>
            </a:r>
            <a:r>
              <a:rPr lang="en-US" b="1" dirty="0">
                <a:latin typeface="Times New Roman" panose="02020603050405020304" pitchFamily="18" charset="0"/>
                <a:cs typeface="Times New Roman" panose="02020603050405020304" pitchFamily="18" charset="0"/>
              </a:rPr>
              <a:t>"unified adaptive clock gating methodology."</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design uses a single controller that intelligently manages two distinct energy-saving tools: clock gating and dynamic frequency scaling.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results proved that the functionality of the full adder circuit was not impacted by this algorithm.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 successfully reduced the total power consumption to </a:t>
            </a:r>
            <a:r>
              <a:rPr lang="en-US" b="1" dirty="0">
                <a:latin typeface="Times New Roman" panose="02020603050405020304" pitchFamily="18" charset="0"/>
                <a:cs typeface="Times New Roman" panose="02020603050405020304" pitchFamily="18" charset="0"/>
              </a:rPr>
              <a:t>0.5 W</a:t>
            </a:r>
            <a:r>
              <a:rPr lang="en-US" dirty="0">
                <a:latin typeface="Times New Roman" panose="02020603050405020304" pitchFamily="18" charset="0"/>
                <a:cs typeface="Times New Roman" panose="02020603050405020304" pitchFamily="18" charset="0"/>
              </a:rPr>
              <a:t>, demonstrating the efficiency of our approach.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shows that a unified, adaptive strategy is a highly effective method for low-power RTL design.</a:t>
            </a: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b="1" dirty="0">
                <a:latin typeface="Times New Roman" panose="02020603050405020304" pitchFamily="18" charset="0"/>
                <a:ea typeface="Verdana" panose="020B0604030504040204" pitchFamily="34" charset="0"/>
                <a:cs typeface="Times New Roman" panose="02020603050405020304" pitchFamily="18" charset="0"/>
              </a:rPr>
              <a:t>Future Work</a:t>
            </a:r>
          </a:p>
          <a:p>
            <a:pPr marL="285750" lvl="0" indent="-285750">
              <a:buFont typeface="Arial" panose="020B0604020202020204" pitchFamily="34" charset="0"/>
              <a:buChar char="•"/>
            </a:pPr>
            <a:r>
              <a:rPr lang="en-US" b="1" dirty="0">
                <a:latin typeface="Times New Roman" panose="02020603050405020304" pitchFamily="18" charset="0"/>
                <a:ea typeface="Verdana" panose="020B0604030504040204" pitchFamily="34" charset="0"/>
                <a:cs typeface="Times New Roman" panose="02020603050405020304" pitchFamily="18" charset="0"/>
              </a:rPr>
              <a:t>Implement in Advanced Computing Blocks: </a:t>
            </a:r>
            <a:r>
              <a:rPr lang="en-US" dirty="0">
                <a:latin typeface="Times New Roman" panose="02020603050405020304" pitchFamily="18" charset="0"/>
                <a:ea typeface="Verdana" panose="020B0604030504040204" pitchFamily="34" charset="0"/>
                <a:cs typeface="Times New Roman" panose="02020603050405020304" pitchFamily="18" charset="0"/>
              </a:rPr>
              <a:t>The unified approach can be applied to more complex computing blocks to further demonstrate the efficiency and scalability of the proposed technique.</a:t>
            </a:r>
          </a:p>
          <a:p>
            <a:pPr marL="285750" lvl="0" indent="-285750">
              <a:buFont typeface="Arial" panose="020B0604020202020204" pitchFamily="34" charset="0"/>
              <a:buChar char="•"/>
            </a:pPr>
            <a:r>
              <a:rPr lang="en-US" b="1" dirty="0">
                <a:latin typeface="Times New Roman" panose="02020603050405020304" pitchFamily="18" charset="0"/>
                <a:ea typeface="Verdana" panose="020B0604030504040204" pitchFamily="34" charset="0"/>
                <a:cs typeface="Times New Roman" panose="02020603050405020304" pitchFamily="18" charset="0"/>
              </a:rPr>
              <a:t>Dynamic Voltage and Frequency Scaling (DVFS): </a:t>
            </a:r>
            <a:r>
              <a:rPr lang="en-US" dirty="0">
                <a:latin typeface="Times New Roman" panose="02020603050405020304" pitchFamily="18" charset="0"/>
                <a:ea typeface="Verdana" panose="020B0604030504040204" pitchFamily="34" charset="0"/>
                <a:cs typeface="Times New Roman" panose="02020603050405020304" pitchFamily="18" charset="0"/>
              </a:rPr>
              <a:t>Extend the controller to manage not only clock frequency but also the core voltage. This would lead to a quadratic reduction in power, achieving even greater energy savings.</a:t>
            </a:r>
          </a:p>
          <a:p>
            <a:pPr marL="285750" lvl="0" indent="-285750">
              <a:buFont typeface="Arial" panose="020B0604020202020204" pitchFamily="34" charset="0"/>
              <a:buChar char="•"/>
            </a:pPr>
            <a:r>
              <a:rPr lang="en-US" b="1" dirty="0">
                <a:latin typeface="Times New Roman" panose="02020603050405020304" pitchFamily="18" charset="0"/>
                <a:ea typeface="Verdana" panose="020B0604030504040204" pitchFamily="34" charset="0"/>
                <a:cs typeface="Times New Roman" panose="02020603050405020304" pitchFamily="18" charset="0"/>
              </a:rPr>
              <a:t>Application to a Larger System: </a:t>
            </a:r>
            <a:r>
              <a:rPr lang="en-US" dirty="0">
                <a:latin typeface="Times New Roman" panose="02020603050405020304" pitchFamily="18" charset="0"/>
                <a:ea typeface="Verdana" panose="020B0604030504040204" pitchFamily="34" charset="0"/>
                <a:cs typeface="Times New Roman" panose="02020603050405020304" pitchFamily="18" charset="0"/>
              </a:rPr>
              <a:t>Apply the controller to a more extensive, multi-module system to verify its effectiveness and robustness in a real-world, System-on-Chip (SoC) environment.</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Goals</a:t>
            </a:r>
            <a:endParaRPr sz="1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14942" y="1363495"/>
            <a:ext cx="9943179" cy="1600438"/>
          </a:xfrm>
          <a:prstGeom prst="rect">
            <a:avLst/>
          </a:prstGeom>
          <a:noFill/>
        </p:spPr>
        <p:txBody>
          <a:bodyPr wrap="square" rtlCol="0">
            <a:spAutoFit/>
          </a:bodyPr>
          <a:lstStyle/>
          <a:p>
            <a:r>
              <a:rPr lang="en-IN" b="1" dirty="0">
                <a:latin typeface="Times New Roman" panose="02020603050405020304" pitchFamily="18" charset="0"/>
                <a:ea typeface="Verdana" panose="020B0604030504040204" pitchFamily="34" charset="0"/>
                <a:cs typeface="Times New Roman" panose="02020603050405020304" pitchFamily="18" charset="0"/>
              </a:rPr>
              <a:t>Brief Description:</a:t>
            </a:r>
          </a:p>
          <a:p>
            <a:r>
              <a:rPr lang="en-US" dirty="0">
                <a:latin typeface="Times New Roman" panose="02020603050405020304" pitchFamily="18" charset="0"/>
                <a:cs typeface="Times New Roman" panose="02020603050405020304" pitchFamily="18" charset="0"/>
              </a:rPr>
              <a:t>            The main objective of this project is to lower the power utilized by the circuit in RTL design by using clock gating method. Beyond basic clock gating system, the design aims to manage multiple power saving techniques from a single centralized controller to maximize energy efficiency. It is a unified adaptive system that manages both clock gating and dynamic frequency scaling from a single controller.</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dirty="0">
                <a:latin typeface="Times New Roman" panose="02020603050405020304" pitchFamily="18" charset="0"/>
                <a:ea typeface="Verdana" panose="020B0604030504040204" pitchFamily="34" charset="0"/>
                <a:cs typeface="Times New Roman" panose="02020603050405020304" pitchFamily="18" charset="0"/>
              </a:rPr>
              <a:t>           The main advantage of this system is it can save the power based on the circuit’s activity.</a:t>
            </a:r>
          </a:p>
          <a:p>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1600438"/>
          </a:xfrm>
          <a:prstGeom prst="rect">
            <a:avLst/>
          </a:prstGeom>
          <a:noFill/>
        </p:spPr>
        <p:txBody>
          <a:bodyPr wrap="square" rtlCol="0">
            <a:spAutoFit/>
          </a:bodyPr>
          <a:lstStyle/>
          <a:p>
            <a:r>
              <a:rPr lang="en-IN" b="1" dirty="0">
                <a:latin typeface="Times New Roman" panose="02020603050405020304" pitchFamily="18" charset="0"/>
                <a:ea typeface="Verdana" panose="020B0604030504040204" pitchFamily="34" charset="0"/>
                <a:cs typeface="Times New Roman" panose="02020603050405020304" pitchFamily="18" charset="0"/>
              </a:rPr>
              <a:t>Main Goals:</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main goal is to reduce the power consumption in the circuit.</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primary goal is to create a single, centralized controller that uses for both power saving methods: clock gating and dynamic frequency scaling. This is more efficient than using separate controllers for each functions.</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Developing the adaptive system that monitor the circuit activity, whether it is in active mode or in idle mode.		</a:t>
            </a:r>
          </a:p>
          <a:p>
            <a:pPr marL="28575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Project aims to showcase a real-world, standard approach to low power design. </a:t>
            </a:r>
          </a:p>
          <a:p>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mc:AlternateContent xmlns:mc="http://schemas.openxmlformats.org/markup-compatibility/2006" xmlns:p14="http://schemas.microsoft.com/office/powerpoint/2010/main">
    <mc:Choice Requires="p14">
      <p:transition spd="slow" p14:dur="2000" advTm="97991"/>
    </mc:Choice>
    <mc:Fallback xmlns="">
      <p:transition spd="slow" advTm="9799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540773" y="1122239"/>
            <a:ext cx="11326761" cy="5131077"/>
          </a:xfrm>
          <a:prstGeom prst="rect">
            <a:avLst/>
          </a:prstGeom>
          <a:noFill/>
          <a:ln>
            <a:noFill/>
          </a:ln>
        </p:spPr>
        <p:txBody>
          <a:bodyPr spcFirstLastPara="1" wrap="square" lIns="91425" tIns="45700" rIns="91425" bIns="45700" anchor="t" anchorCtr="0">
            <a:noAutofit/>
          </a:bodyPr>
          <a:lstStyle/>
          <a:p>
            <a:pPr lvl="0"/>
            <a:r>
              <a:rPr lang="en-US" b="1" dirty="0">
                <a:latin typeface="Times New Roman" panose="02020603050405020304" pitchFamily="18" charset="0"/>
                <a:cs typeface="Times New Roman" panose="02020603050405020304" pitchFamily="18" charset="0"/>
              </a:rPr>
              <a:t>Review 1: Project Proposal &amp; Design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Define the project scope and propose the high-level design.</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Milestones: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 and summarize existing low-power design techniques, including clock gating and frequency scaling.</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Clearly define the issue of power consumption in RTL circuits.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Outline the project's objectives, goals, and methodology.</a:t>
            </a:r>
          </a:p>
          <a:p>
            <a:pPr lvl="0"/>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Review 2: Unified Controller on a Full Adder</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combine multiple power-saving techniques under a single, advanced controller to achieve maximum energy efficiency.</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Your controller now manages both </a:t>
            </a:r>
            <a:r>
              <a:rPr lang="en-US" b="1" dirty="0">
                <a:latin typeface="Times New Roman" panose="02020603050405020304" pitchFamily="18" charset="0"/>
                <a:cs typeface="Times New Roman" panose="02020603050405020304" pitchFamily="18" charset="0"/>
              </a:rPr>
              <a:t>clock gating</a:t>
            </a:r>
            <a:r>
              <a:rPr lang="en-US" dirty="0">
                <a:latin typeface="Times New Roman" panose="02020603050405020304" pitchFamily="18" charset="0"/>
                <a:cs typeface="Times New Roman" panose="02020603050405020304" pitchFamily="18" charset="0"/>
              </a:rPr>
              <a:t> (for light sleep) and </a:t>
            </a:r>
            <a:r>
              <a:rPr lang="en-US" b="1" dirty="0">
                <a:latin typeface="Times New Roman" panose="02020603050405020304" pitchFamily="18" charset="0"/>
                <a:cs typeface="Times New Roman" panose="02020603050405020304" pitchFamily="18" charset="0"/>
              </a:rPr>
              <a:t>frequency scaling</a:t>
            </a:r>
            <a:r>
              <a:rPr lang="en-US" dirty="0">
                <a:latin typeface="Times New Roman" panose="02020603050405020304" pitchFamily="18" charset="0"/>
                <a:cs typeface="Times New Roman" panose="02020603050405020304" pitchFamily="18" charset="0"/>
              </a:rPr>
              <a:t> (for deep sleep) based on the duration of inactivity. This is the </a:t>
            </a:r>
            <a:r>
              <a:rPr lang="en-US" b="1" dirty="0">
                <a:latin typeface="Times New Roman" panose="02020603050405020304" pitchFamily="18" charset="0"/>
                <a:cs typeface="Times New Roman" panose="02020603050405020304" pitchFamily="18" charset="0"/>
              </a:rPr>
              <a:t>unified adaptive system</a:t>
            </a:r>
            <a:r>
              <a:rPr lang="en-US" dirty="0">
                <a:latin typeface="Times New Roman" panose="02020603050405020304" pitchFamily="18" charset="0"/>
                <a:cs typeface="Times New Roman" panose="02020603050405020304" pitchFamily="18" charset="0"/>
              </a:rPr>
              <a:t> we've been working 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where you show your best results, including the significant power reduction numbers and the functional waveforms that validate your Light Sleep and Deep Sleep modes.</a:t>
            </a:r>
            <a:endParaRPr lang="en-US" b="1" dirty="0">
              <a:latin typeface="Times New Roman" panose="02020603050405020304" pitchFamily="18" charset="0"/>
              <a:cs typeface="Times New Roman" panose="02020603050405020304" pitchFamily="18" charset="0"/>
            </a:endParaRPr>
          </a:p>
          <a:p>
            <a:pPr lvl="0"/>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452283" y="35775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 (Clearly mention milestone for objectives under each reviews)</a:t>
            </a:r>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315554"/>
      </p:ext>
    </p:extLst>
  </p:cSld>
  <p:clrMapOvr>
    <a:masterClrMapping/>
  </p:clrMapOvr>
  <mc:AlternateContent xmlns:mc="http://schemas.openxmlformats.org/markup-compatibility/2006" xmlns:p14="http://schemas.microsoft.com/office/powerpoint/2010/main">
    <mc:Choice Requires="p14">
      <p:transition spd="slow" p14:dur="2000" advTm="99778"/>
    </mc:Choice>
    <mc:Fallback xmlns="">
      <p:transition spd="slow" advTm="997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Times New Roman" panose="02020603050405020304" pitchFamily="18" charset="0"/>
                <a:cs typeface="Times New Roman" panose="02020603050405020304" pitchFamily="18" charset="0"/>
                <a:sym typeface="Montserrat"/>
              </a:rPr>
              <a:t>Literature Survey</a:t>
            </a:r>
            <a:endParaRPr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Key Publications </a:t>
            </a:r>
          </a:p>
          <a:p>
            <a:pPr lvl="0"/>
            <a:r>
              <a:rPr lang="en-US" b="1" dirty="0">
                <a:latin typeface="Times New Roman" panose="02020603050405020304" pitchFamily="18" charset="0"/>
                <a:cs typeface="Times New Roman" panose="02020603050405020304" pitchFamily="18" charset="0"/>
              </a:rPr>
              <a:t>Power Reduction Through RTL Clock Gating[1]</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Validated a design methodology for reducing ASIC power using RTL clock gating</a:t>
            </a:r>
            <a:r>
              <a:rPr lang="en-IN" b="1" dirty="0">
                <a:latin typeface="Times New Roman" panose="02020603050405020304" pitchFamily="18" charset="0"/>
                <a:ea typeface="Verdana" panose="020B0604030504040204" pitchFamily="34" charset="0"/>
                <a:cs typeface="Times New Roman" panose="02020603050405020304" pitchFamily="18" charset="0"/>
              </a:rPr>
              <a:t>.</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Proved that RTL clock gating can reduce dynamic current consumption by 72%( 280mA to 78mA) on a real world 200K=gate ASIC.</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technique was most effective at reducing power from flipflops, achieving an 80% reduction from that area.</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Found that RTL clock gating resulted in significant 6.75 cell area savings by eliminating multiplexers.</a:t>
            </a:r>
          </a:p>
          <a:p>
            <a:pPr lvl="0"/>
            <a:r>
              <a:rPr lang="en-IN" b="1" dirty="0">
                <a:latin typeface="Times New Roman" panose="02020603050405020304" pitchFamily="18" charset="0"/>
                <a:ea typeface="Verdana" panose="020B0604030504040204" pitchFamily="34" charset="0"/>
                <a:cs typeface="Times New Roman" panose="02020603050405020304" pitchFamily="18" charset="0"/>
              </a:rPr>
              <a:t>Enhanced clock gating technique for power optimization in SRAM and Sequential circuit.[2]</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This paper proposes enhanced clock gating technique using D latch and a buffer to reduce power consumption. </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It aims to solve common issues like glitching and clock triggering found in traditional clock gating.</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The proposed logic achieves a power consumption of 1.065W and a delay of 6ns on a sequential circuit.</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This is significant improvement over a traditional 4-bit counter without clock gating which has power of 22.96W and a delay of 72ns.</a:t>
            </a:r>
          </a:p>
          <a:p>
            <a:pPr lvl="0"/>
            <a:r>
              <a:rPr lang="en-IN" b="1" dirty="0">
                <a:latin typeface="Times New Roman" panose="02020603050405020304" pitchFamily="18" charset="0"/>
                <a:ea typeface="Verdana" panose="020B0604030504040204" pitchFamily="34" charset="0"/>
                <a:cs typeface="Times New Roman" panose="02020603050405020304" pitchFamily="18" charset="0"/>
              </a:rPr>
              <a:t>Implementation of adaptive clock gating technique for Low power circuits – A Review[3]</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This paper reviews various clock gating methods and concludes that adaptive clock gating is the most robust technique.</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It compares latch based, flip flop based and gate based clock gating, finding the gate based method is most efficient.</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Case study showed that a power reduction of 21.5% in random flipflop design and 6% in 3-bit counter.</a:t>
            </a:r>
          </a:p>
          <a:p>
            <a:pPr marL="285750" lvl="0" indent="-285750">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It concludes that the amount of power reduction varies depending on system’s specific activity and logic.</a:t>
            </a: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r>
              <a:rPr lang="en-IN"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538241455"/>
      </p:ext>
    </p:extLst>
  </p:cSld>
  <p:clrMapOvr>
    <a:masterClrMapping/>
  </p:clrMapOvr>
  <mc:AlternateContent xmlns:mc="http://schemas.openxmlformats.org/markup-compatibility/2006" xmlns:p14="http://schemas.microsoft.com/office/powerpoint/2010/main">
    <mc:Choice Requires="p14">
      <p:transition spd="slow" p14:dur="2000" advTm="235316"/>
    </mc:Choice>
    <mc:Fallback xmlns="">
      <p:transition spd="slow" advTm="23531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25;p3">
            <a:extLst>
              <a:ext uri="{FF2B5EF4-FFF2-40B4-BE49-F238E27FC236}">
                <a16:creationId xmlns:a16="http://schemas.microsoft.com/office/drawing/2014/main" id="{E5CF2473-D1D4-FF13-8EDB-ADE0B3C9DDDE}"/>
              </a:ext>
            </a:extLst>
          </p:cNvPr>
          <p:cNvSpPr txBox="1"/>
          <p:nvPr/>
        </p:nvSpPr>
        <p:spPr>
          <a:xfrm>
            <a:off x="314633" y="304800"/>
            <a:ext cx="11434915" cy="637131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Key Resources – Whitepaper| Application Notes |  Datasheet| Others</a:t>
            </a:r>
          </a:p>
          <a:p>
            <a:pPr marL="285750" marR="0" lvl="0" indent="-285750" rtl="0">
              <a:lnSpc>
                <a:spcPct val="100000"/>
              </a:lnSpc>
              <a:spcBef>
                <a:spcPts val="0"/>
              </a:spcBef>
              <a:spcAft>
                <a:spcPts val="0"/>
              </a:spcAft>
              <a:buFont typeface="Arial" panose="020B0604020202020204" pitchFamily="34" charset="0"/>
              <a:buChar char="•"/>
            </a:pPr>
            <a:r>
              <a:rPr lang="en-IN" dirty="0" err="1">
                <a:latin typeface="Times New Roman" panose="02020603050405020304" pitchFamily="18" charset="0"/>
                <a:ea typeface="Verdana" panose="020B0604030504040204" pitchFamily="34" charset="0"/>
                <a:cs typeface="Times New Roman" panose="02020603050405020304" pitchFamily="18" charset="0"/>
                <a:hlinkClick r:id="rId2"/>
              </a:rPr>
              <a:t>Artix</a:t>
            </a:r>
            <a:r>
              <a:rPr lang="en-IN" dirty="0">
                <a:latin typeface="Times New Roman" panose="02020603050405020304" pitchFamily="18" charset="0"/>
                <a:ea typeface="Verdana" panose="020B0604030504040204" pitchFamily="34" charset="0"/>
                <a:cs typeface="Times New Roman" panose="02020603050405020304" pitchFamily="18" charset="0"/>
                <a:hlinkClick r:id="rId2"/>
              </a:rPr>
              <a:t> – 7</a:t>
            </a:r>
            <a:r>
              <a:rPr lang="en-IN" dirty="0">
                <a:latin typeface="Times New Roman" panose="02020603050405020304" pitchFamily="18" charset="0"/>
                <a:ea typeface="Verdana" panose="020B0604030504040204" pitchFamily="34" charset="0"/>
                <a:cs typeface="Times New Roman" panose="02020603050405020304" pitchFamily="18" charset="0"/>
              </a:rPr>
              <a:t> datasheet</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Existing Implementations – Products| Opensource| GitHub etc </a:t>
            </a:r>
          </a:p>
          <a:p>
            <a:pPr lvl="0"/>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Gate 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is one of the simplest and most efficient clock gating techniques, where a logic gate (such as an AND, OR, or NOR gate) is used to control the clock signal. The design is simple and has less area occupied</a:t>
            </a:r>
          </a:p>
          <a:p>
            <a:pPr lvl="0"/>
            <a:r>
              <a:rPr lang="en-US"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Latch-based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technique uses a level-sensitive latch as the controlling element for the clock. It avoids glitches and has a good performance, but it has a long sleep period and can cause a mismatch in delay.</a:t>
            </a:r>
          </a:p>
          <a:p>
            <a:pPr lvl="0"/>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Flip-flop 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uses an edge-triggered flip-flop to control the clock enable pin. Flip-flop based gating is not highly preferred due to high power consumption, high switching activity, and large area usage.</a:t>
            </a:r>
          </a:p>
          <a:p>
            <a:pPr lvl="0"/>
            <a:r>
              <a:rPr lang="en-IN" dirty="0">
                <a:latin typeface="Times New Roman" panose="02020603050405020304" pitchFamily="18" charset="0"/>
                <a:cs typeface="Times New Roman" panose="02020603050405020304" pitchFamily="18" charset="0"/>
              </a:rPr>
              <a:t>4. </a:t>
            </a:r>
            <a:r>
              <a:rPr lang="en-IN" b="1" dirty="0">
                <a:latin typeface="Times New Roman" panose="02020603050405020304" pitchFamily="18" charset="0"/>
                <a:cs typeface="Times New Roman" panose="02020603050405020304" pitchFamily="18" charset="0"/>
              </a:rPr>
              <a:t>Synthesis-based clock gating:</a:t>
            </a:r>
          </a:p>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is widely used 	method where EDA tools automatically insert clock gating to reduce clock pulses. It is easy to implement and has less timing constraints, but it can have a high redundant problem and consume more power compared to other techniques.</a:t>
            </a:r>
          </a:p>
          <a:p>
            <a:pPr lvl="0"/>
            <a:r>
              <a:rPr lang="en-US" b="1" dirty="0">
                <a:latin typeface="Times New Roman" panose="02020603050405020304" pitchFamily="18" charset="0"/>
                <a:cs typeface="Times New Roman" panose="02020603050405020304" pitchFamily="18" charset="0"/>
              </a:rPr>
              <a:t>5. Data-driven based clock gating:</a:t>
            </a:r>
            <a:r>
              <a:rPr lang="en-US" dirty="0">
                <a:latin typeface="Times New Roman" panose="02020603050405020304" pitchFamily="18" charset="0"/>
                <a:cs typeface="Times New Roman" panose="02020603050405020304" pitchFamily="18" charset="0"/>
              </a:rPr>
              <a:t> </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technique blocks the clock signal in the next cycle by XOR-</a:t>
            </a:r>
            <a:r>
              <a:rPr lang="en-US" dirty="0" err="1">
                <a:latin typeface="Times New Roman" panose="02020603050405020304" pitchFamily="18" charset="0"/>
                <a:cs typeface="Times New Roman" panose="02020603050405020304" pitchFamily="18" charset="0"/>
              </a:rPr>
              <a:t>ing</a:t>
            </a:r>
            <a:r>
              <a:rPr lang="en-US" dirty="0">
                <a:latin typeface="Times New Roman" panose="02020603050405020304" pitchFamily="18" charset="0"/>
                <a:cs typeface="Times New Roman" panose="02020603050405020304" pitchFamily="18" charset="0"/>
              </a:rPr>
              <a:t> the current data output with the present data input. It consumes less power, avoids the redundant problem, and has moderate switching activity, but its implementation is difficult.</a:t>
            </a:r>
          </a:p>
          <a:p>
            <a:pPr lvl="0"/>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Auto-gated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method uses an auto-gated flip-flop for the design. It is easy to implement and has a less redundant problem, but it has high switching activity and high timing constraints. It only gates the slave latches and not the remaining clock loads.</a:t>
            </a:r>
          </a:p>
          <a:p>
            <a:pPr lvl="0"/>
            <a:r>
              <a:rPr lang="en-US" dirty="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Look-ahead based clock gating:</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Similar to data-driven gating, this technique can stop most redundant clock pulses. It is preferred for its ability to avoid tight timing constraints and its easy circuit implementation. It also consumes less power and has less switching activity.</a:t>
            </a:r>
            <a:endParaRPr lang="en-IN"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634628188"/>
      </p:ext>
    </p:extLst>
  </p:cSld>
  <p:clrMapOvr>
    <a:masterClrMapping/>
  </p:clrMapOvr>
  <mc:AlternateContent xmlns:mc="http://schemas.openxmlformats.org/markup-compatibility/2006" xmlns:p14="http://schemas.microsoft.com/office/powerpoint/2010/main">
    <mc:Choice Requires="p14">
      <p:transition spd="slow" p14:dur="2000" advTm="82943"/>
    </mc:Choice>
    <mc:Fallback xmlns="">
      <p:transition spd="slow" advTm="829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03D59-1DB0-3799-B231-A48553B34C7A}"/>
              </a:ext>
            </a:extLst>
          </p:cNvPr>
          <p:cNvSpPr txBox="1"/>
          <p:nvPr/>
        </p:nvSpPr>
        <p:spPr>
          <a:xfrm>
            <a:off x="393290" y="432620"/>
            <a:ext cx="10697497" cy="5262979"/>
          </a:xfrm>
          <a:prstGeom prst="rect">
            <a:avLst/>
          </a:prstGeom>
          <a:noFill/>
        </p:spPr>
        <p:txBody>
          <a:bodyPr wrap="square" rtlCol="0">
            <a:spAutoFit/>
          </a:bodyPr>
          <a:lstStyle/>
          <a:p>
            <a:pPr lvl="0"/>
            <a:r>
              <a:rPr lang="en-IN" b="1" dirty="0">
                <a:latin typeface="Times New Roman" panose="02020603050405020304" pitchFamily="18" charset="0"/>
                <a:ea typeface="Verdana" panose="020B0604030504040204" pitchFamily="34" charset="0"/>
                <a:cs typeface="Times New Roman" panose="02020603050405020304" pitchFamily="18" charset="0"/>
              </a:rPr>
              <a:t>References</a:t>
            </a:r>
          </a:p>
          <a:p>
            <a:r>
              <a:rPr lang="de-DE" dirty="0">
                <a:latin typeface="Times New Roman" panose="02020603050405020304" pitchFamily="18" charset="0"/>
                <a:cs typeface="Times New Roman" panose="02020603050405020304" pitchFamily="18" charset="0"/>
              </a:rPr>
              <a:t>[1] Frank Emnett and Mark Biegel ,“</a:t>
            </a:r>
            <a:r>
              <a:rPr lang="en-US" b="1" dirty="0">
                <a:latin typeface="Times New Roman" panose="02020603050405020304" pitchFamily="18" charset="0"/>
                <a:cs typeface="Times New Roman" panose="02020603050405020304" pitchFamily="18" charset="0"/>
                <a:hlinkClick r:id="rId2"/>
              </a:rPr>
              <a:t>Power Reduction Through RTL Clock Gating</a:t>
            </a:r>
            <a:r>
              <a:rPr lang="de-DE" dirty="0">
                <a:latin typeface="Times New Roman" panose="02020603050405020304" pitchFamily="18" charset="0"/>
                <a:cs typeface="Times New Roman" panose="02020603050405020304" pitchFamily="18" charset="0"/>
              </a:rPr>
              <a:t>“ S</a:t>
            </a:r>
            <a:r>
              <a:rPr lang="en-IN" dirty="0">
                <a:latin typeface="Times New Roman" panose="02020603050405020304" pitchFamily="18" charset="0"/>
                <a:cs typeface="Times New Roman" panose="02020603050405020304" pitchFamily="18" charset="0"/>
              </a:rPr>
              <a:t>NUG San Jose 2000</a:t>
            </a:r>
          </a:p>
          <a:p>
            <a:r>
              <a:rPr lang="en-IN" dirty="0">
                <a:latin typeface="Times New Roman" panose="02020603050405020304" pitchFamily="18" charset="0"/>
                <a:ea typeface="Verdana" panose="020B0604030504040204" pitchFamily="34" charset="0"/>
                <a:cs typeface="Times New Roman" panose="02020603050405020304" pitchFamily="18" charset="0"/>
              </a:rPr>
              <a:t>[2] </a:t>
            </a:r>
            <a:r>
              <a:rPr lang="en-IN" dirty="0">
                <a:latin typeface="Times New Roman" panose="02020603050405020304" pitchFamily="18" charset="0"/>
                <a:cs typeface="Times New Roman" panose="02020603050405020304" pitchFamily="18" charset="0"/>
              </a:rPr>
              <a:t>C. Ashok Kumar, B.K. Madhavi, K. Lal Kishore ,</a:t>
            </a:r>
            <a:r>
              <a:rPr lang="en-US" dirty="0">
                <a:latin typeface="Times New Roman" panose="02020603050405020304" pitchFamily="18" charset="0"/>
                <a:cs typeface="Times New Roman" panose="02020603050405020304" pitchFamily="18" charset="0"/>
              </a:rPr>
              <a:t>Journal of Automation, Mobile Robotics and Intelligent Systems “</a:t>
            </a:r>
            <a:r>
              <a:rPr lang="en-IN" b="1" dirty="0">
                <a:latin typeface="Times New Roman" panose="02020603050405020304" pitchFamily="18" charset="0"/>
                <a:ea typeface="Verdana" panose="020B0604030504040204" pitchFamily="34" charset="0"/>
                <a:cs typeface="Times New Roman" panose="02020603050405020304" pitchFamily="18" charset="0"/>
                <a:hlinkClick r:id="rId3"/>
              </a:rPr>
              <a:t>Enhanced clock gating technique for power optimization in SRAM and Sequential circuit</a:t>
            </a:r>
            <a:r>
              <a:rPr lang="en-US" dirty="0">
                <a:latin typeface="Times New Roman" panose="02020603050405020304" pitchFamily="18" charset="0"/>
                <a:cs typeface="Times New Roman" panose="02020603050405020304" pitchFamily="18" charset="0"/>
                <a:hlinkClick r:id="rId3"/>
              </a:rPr>
              <a:t>”</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1th October 2021</a:t>
            </a:r>
            <a:endParaRPr lang="en-IN" dirty="0">
              <a:latin typeface="Times New Roman" panose="02020603050405020304" pitchFamily="18" charset="0"/>
              <a:ea typeface="Verdana" panose="020B0604030504040204" pitchFamily="34" charset="0"/>
              <a:cs typeface="Times New Roman" panose="02020603050405020304" pitchFamily="18" charset="0"/>
            </a:endParaRPr>
          </a:p>
          <a:p>
            <a:r>
              <a:rPr lang="en-IN" dirty="0">
                <a:latin typeface="Times New Roman" panose="02020603050405020304" pitchFamily="18" charset="0"/>
                <a:ea typeface="Verdana" panose="020B0604030504040204" pitchFamily="34" charset="0"/>
                <a:cs typeface="Times New Roman" panose="02020603050405020304" pitchFamily="18" charset="0"/>
              </a:rPr>
              <a:t>[3]</a:t>
            </a:r>
            <a:r>
              <a:rPr lang="en-IN" dirty="0">
                <a:latin typeface="Times New Roman" panose="02020603050405020304" pitchFamily="18" charset="0"/>
                <a:cs typeface="Times New Roman" panose="02020603050405020304" pitchFamily="18" charset="0"/>
              </a:rPr>
              <a:t> 1SHREYA MAOLANKER, 2SWAPNIL BORPE, 3BHAGYASHREE KALMEGH, 4NIKHIL PARKHI, 5SAURABH GIRATKAR , “</a:t>
            </a:r>
            <a:r>
              <a:rPr lang="en-IN" b="1" dirty="0">
                <a:latin typeface="Times New Roman" panose="02020603050405020304" pitchFamily="18" charset="0"/>
                <a:ea typeface="Verdana" panose="020B0604030504040204" pitchFamily="34" charset="0"/>
                <a:cs typeface="Times New Roman" panose="02020603050405020304" pitchFamily="18" charset="0"/>
                <a:hlinkClick r:id="rId4"/>
              </a:rPr>
              <a:t>Implementation of adaptive clock gating technique for Low power circuits – A Review</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International Journal of Electrical, Electronics and Data Communication, ISSN: 2320-2084 </a:t>
            </a:r>
          </a:p>
          <a:p>
            <a:r>
              <a:rPr lang="en-US" dirty="0">
                <a:latin typeface="Times New Roman" panose="02020603050405020304" pitchFamily="18" charset="0"/>
                <a:cs typeface="Times New Roman" panose="02020603050405020304" pitchFamily="18" charset="0"/>
              </a:rPr>
              <a:t>[4]H. Vo, "</a:t>
            </a:r>
            <a:r>
              <a:rPr lang="en-US" dirty="0">
                <a:latin typeface="Times New Roman" panose="02020603050405020304" pitchFamily="18" charset="0"/>
                <a:cs typeface="Times New Roman" panose="02020603050405020304" pitchFamily="18" charset="0"/>
                <a:hlinkClick r:id="rId5"/>
              </a:rPr>
              <a:t>The Merged Clock Gating Architecture For Low Power Digital Clock Application On FPGA</a:t>
            </a:r>
            <a:r>
              <a:rPr lang="en-US" dirty="0">
                <a:latin typeface="Times New Roman" panose="02020603050405020304" pitchFamily="18" charset="0"/>
                <a:cs typeface="Times New Roman" panose="02020603050405020304" pitchFamily="18" charset="0"/>
              </a:rPr>
              <a:t>," 2018 International Conference on Advanced Technologies for Communications (ATC), Ho Chi Minh City, Vietnam, 2018, pp. 282-286,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10.1109/ATC.2018.8587596.</a:t>
            </a:r>
          </a:p>
          <a:p>
            <a:r>
              <a:rPr lang="en-IN" dirty="0">
                <a:latin typeface="Times New Roman" panose="02020603050405020304" pitchFamily="18" charset="0"/>
                <a:cs typeface="Times New Roman" panose="02020603050405020304" pitchFamily="18" charset="0"/>
              </a:rPr>
              <a:t>[5]M. Cho, B. Gill, R. Sharma and S. Gupta, "</a:t>
            </a:r>
            <a:r>
              <a:rPr lang="en-IN" dirty="0">
                <a:latin typeface="Times New Roman" panose="02020603050405020304" pitchFamily="18" charset="0"/>
                <a:cs typeface="Times New Roman" panose="02020603050405020304" pitchFamily="18" charset="0"/>
                <a:hlinkClick r:id="rId6"/>
              </a:rPr>
              <a:t>Adaptive Clock Gating for Improving Wear out induced Duty Cycle Shift in the Clock Network</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2024 IEEE International Reliability Physics Symposium (IRPS)</a:t>
            </a:r>
            <a:r>
              <a:rPr lang="en-IN" dirty="0">
                <a:latin typeface="Times New Roman" panose="02020603050405020304" pitchFamily="18" charset="0"/>
                <a:cs typeface="Times New Roman" panose="02020603050405020304" pitchFamily="18" charset="0"/>
              </a:rPr>
              <a:t>, Grapevine, TX, USA, 2024,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10.1109/IRPS48228.2024.10529398.</a:t>
            </a:r>
          </a:p>
          <a:p>
            <a:r>
              <a:rPr lang="en-IN" dirty="0">
                <a:latin typeface="Times New Roman" panose="02020603050405020304" pitchFamily="18" charset="0"/>
                <a:cs typeface="Times New Roman" panose="02020603050405020304" pitchFamily="18" charset="0"/>
              </a:rPr>
              <a:t>[6]J. Shinde and S. S. </a:t>
            </a:r>
            <a:r>
              <a:rPr lang="en-IN" dirty="0" err="1">
                <a:latin typeface="Times New Roman" panose="02020603050405020304" pitchFamily="18" charset="0"/>
                <a:cs typeface="Times New Roman" panose="02020603050405020304" pitchFamily="18" charset="0"/>
              </a:rPr>
              <a:t>Salankar</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7"/>
              </a:rPr>
              <a:t>Clock gating — A power optimizing technique for VLSI circuits</a:t>
            </a:r>
            <a:r>
              <a:rPr lang="en-IN" dirty="0">
                <a:latin typeface="Times New Roman" panose="02020603050405020304" pitchFamily="18" charset="0"/>
                <a:cs typeface="Times New Roman" panose="02020603050405020304" pitchFamily="18" charset="0"/>
              </a:rPr>
              <a:t>," 2011 Annual IEEE India Conference, Hyderabad, India, 2011, pp. 1-4,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10.1109/INDCON.2011.6139440. </a:t>
            </a:r>
          </a:p>
          <a:p>
            <a:r>
              <a:rPr lang="en-IN" dirty="0">
                <a:latin typeface="Times New Roman" panose="02020603050405020304" pitchFamily="18" charset="0"/>
                <a:cs typeface="Times New Roman" panose="02020603050405020304" pitchFamily="18" charset="0"/>
              </a:rPr>
              <a:t>[7] T. Chindhu S. and N. Shanmugasundaram, "</a:t>
            </a:r>
            <a:r>
              <a:rPr lang="en-IN" dirty="0">
                <a:latin typeface="Times New Roman" panose="02020603050405020304" pitchFamily="18" charset="0"/>
                <a:cs typeface="Times New Roman" panose="02020603050405020304" pitchFamily="18" charset="0"/>
                <a:hlinkClick r:id="rId8"/>
              </a:rPr>
              <a:t>Clock Gating Techniques: An Overview</a:t>
            </a:r>
            <a:r>
              <a:rPr lang="en-IN" dirty="0">
                <a:latin typeface="Times New Roman" panose="02020603050405020304" pitchFamily="18" charset="0"/>
                <a:cs typeface="Times New Roman" panose="02020603050405020304" pitchFamily="18" charset="0"/>
              </a:rPr>
              <a:t>," 2018 Conference on Emerging Devices and Smart Systems (ICEDSS), </a:t>
            </a:r>
            <a:r>
              <a:rPr lang="en-IN" dirty="0" err="1">
                <a:latin typeface="Times New Roman" panose="02020603050405020304" pitchFamily="18" charset="0"/>
                <a:cs typeface="Times New Roman" panose="02020603050405020304" pitchFamily="18" charset="0"/>
              </a:rPr>
              <a:t>Tiruchengode</a:t>
            </a:r>
            <a:r>
              <a:rPr lang="en-IN" dirty="0">
                <a:latin typeface="Times New Roman" panose="02020603050405020304" pitchFamily="18" charset="0"/>
                <a:cs typeface="Times New Roman" panose="02020603050405020304" pitchFamily="18" charset="0"/>
              </a:rPr>
              <a:t>, India, 2018, pp. 217-221,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10.1109/ICEDSS.2018.8544281.</a:t>
            </a:r>
          </a:p>
          <a:p>
            <a:r>
              <a:rPr lang="en-IN" dirty="0">
                <a:latin typeface="Times New Roman" panose="02020603050405020304" pitchFamily="18" charset="0"/>
                <a:cs typeface="Times New Roman" panose="02020603050405020304" pitchFamily="18" charset="0"/>
              </a:rPr>
              <a:t>[8] S. Panda, S. Sharma and A. R. </a:t>
            </a:r>
            <a:r>
              <a:rPr lang="en-IN" dirty="0" err="1">
                <a:latin typeface="Times New Roman" panose="02020603050405020304" pitchFamily="18" charset="0"/>
                <a:cs typeface="Times New Roman" panose="02020603050405020304" pitchFamily="18" charset="0"/>
              </a:rPr>
              <a:t>Asati</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hlinkClick r:id="rId6"/>
              </a:rPr>
              <a:t>Clock Gating Analysis of TG Based D Flip-Flop for Different Technology Nodes</a:t>
            </a:r>
            <a:r>
              <a:rPr lang="en-IN" dirty="0">
                <a:latin typeface="Times New Roman" panose="02020603050405020304" pitchFamily="18" charset="0"/>
                <a:cs typeface="Times New Roman" panose="02020603050405020304" pitchFamily="18" charset="0"/>
              </a:rPr>
              <a:t>," 2020 IEEE 7th Uttar Pradesh Section International Conference on Electrical, Electronics and Computer Engineering (UPCON), Prayagraj, India, 2020, pp. 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10.1109/UPCON50219.2020.9376565. </a:t>
            </a:r>
          </a:p>
          <a:p>
            <a:r>
              <a:rPr lang="en-IN" dirty="0">
                <a:latin typeface="Times New Roman" panose="02020603050405020304" pitchFamily="18" charset="0"/>
                <a:cs typeface="Times New Roman" panose="02020603050405020304" pitchFamily="18" charset="0"/>
              </a:rPr>
              <a:t>[9] G. S. R. </a:t>
            </a:r>
            <a:r>
              <a:rPr lang="en-IN" dirty="0" err="1">
                <a:latin typeface="Times New Roman" panose="02020603050405020304" pitchFamily="18" charset="0"/>
                <a:cs typeface="Times New Roman" panose="02020603050405020304" pitchFamily="18" charset="0"/>
              </a:rPr>
              <a:t>Srivatsava</a:t>
            </a:r>
            <a:r>
              <a:rPr lang="en-IN" dirty="0">
                <a:latin typeface="Times New Roman" panose="02020603050405020304" pitchFamily="18" charset="0"/>
                <a:cs typeface="Times New Roman" panose="02020603050405020304" pitchFamily="18" charset="0"/>
              </a:rPr>
              <a:t>, P. Singh, S. </a:t>
            </a:r>
            <a:r>
              <a:rPr lang="en-IN" dirty="0" err="1">
                <a:latin typeface="Times New Roman" panose="02020603050405020304" pitchFamily="18" charset="0"/>
                <a:cs typeface="Times New Roman" panose="02020603050405020304" pitchFamily="18" charset="0"/>
              </a:rPr>
              <a:t>Gaggar</a:t>
            </a:r>
            <a:r>
              <a:rPr lang="en-IN" dirty="0">
                <a:latin typeface="Times New Roman" panose="02020603050405020304" pitchFamily="18" charset="0"/>
                <a:cs typeface="Times New Roman" panose="02020603050405020304" pitchFamily="18" charset="0"/>
              </a:rPr>
              <a:t> and S. K. Vishvakarma, "</a:t>
            </a:r>
            <a:r>
              <a:rPr lang="en-IN" dirty="0">
                <a:latin typeface="Times New Roman" panose="02020603050405020304" pitchFamily="18" charset="0"/>
                <a:cs typeface="Times New Roman" panose="02020603050405020304" pitchFamily="18" charset="0"/>
                <a:hlinkClick r:id="rId9"/>
              </a:rPr>
              <a:t>Dynamic power reduction through clock gating technique for low power memory applications,</a:t>
            </a:r>
            <a:r>
              <a:rPr lang="en-IN" dirty="0">
                <a:latin typeface="Times New Roman" panose="02020603050405020304" pitchFamily="18" charset="0"/>
                <a:cs typeface="Times New Roman" panose="02020603050405020304" pitchFamily="18" charset="0"/>
              </a:rPr>
              <a:t>" 2015 IEEE International Conference on Electrical, Computer and Communication Technologies (ICECCT), Coimbatore, India, 2015, pp. 1-6,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10.1109/ICECCT.2015.7226204. </a:t>
            </a:r>
          </a:p>
          <a:p>
            <a:endParaRPr lang="en-IN" dirty="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208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BA069E-10EC-7BCB-7E74-99368248DB0C}"/>
              </a:ext>
            </a:extLst>
          </p:cNvPr>
          <p:cNvSpPr txBox="1"/>
          <p:nvPr/>
        </p:nvSpPr>
        <p:spPr>
          <a:xfrm>
            <a:off x="477520" y="335280"/>
            <a:ext cx="11236960" cy="246221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[10] K. V. S. S. Aditya, B. B. </a:t>
            </a:r>
            <a:r>
              <a:rPr lang="en-IN" dirty="0" err="1">
                <a:latin typeface="Times New Roman" panose="02020603050405020304" pitchFamily="18" charset="0"/>
                <a:cs typeface="Times New Roman" panose="02020603050405020304" pitchFamily="18" charset="0"/>
              </a:rPr>
              <a:t>Kotaru</a:t>
            </a:r>
            <a:r>
              <a:rPr lang="en-IN" dirty="0">
                <a:latin typeface="Times New Roman" panose="02020603050405020304" pitchFamily="18" charset="0"/>
                <a:cs typeface="Times New Roman" panose="02020603050405020304" pitchFamily="18" charset="0"/>
              </a:rPr>
              <a:t> and B. B. Naik, "</a:t>
            </a:r>
            <a:r>
              <a:rPr lang="en-IN" dirty="0">
                <a:latin typeface="Times New Roman" panose="02020603050405020304" pitchFamily="18" charset="0"/>
                <a:cs typeface="Times New Roman" panose="02020603050405020304" pitchFamily="18" charset="0"/>
                <a:hlinkClick r:id="rId2"/>
              </a:rPr>
              <a:t>Design of low power shift register using activity-driven optimized clock gating and run-time power gating</a:t>
            </a:r>
            <a:r>
              <a:rPr lang="en-IN" dirty="0">
                <a:latin typeface="Times New Roman" panose="02020603050405020304" pitchFamily="18" charset="0"/>
                <a:cs typeface="Times New Roman" panose="02020603050405020304" pitchFamily="18" charset="0"/>
              </a:rPr>
              <a:t>," 2014 International Conference on Green Computing Communication and Electrical Engineering (ICGCCEE), Coimbatore, India, 2014, pp. 1-7, doi: 10.1109/ICGCCEE.2014.6922241. </a:t>
            </a:r>
          </a:p>
          <a:p>
            <a:r>
              <a:rPr lang="en-IN" dirty="0">
                <a:latin typeface="Times New Roman" panose="02020603050405020304" pitchFamily="18" charset="0"/>
                <a:cs typeface="Times New Roman" panose="02020603050405020304" pitchFamily="18" charset="0"/>
              </a:rPr>
              <a:t>[11] B. P. S. Tomar, V. Chaurasia, J. Yadav and B. Pandey, </a:t>
            </a:r>
            <a:r>
              <a:rPr lang="en-IN" dirty="0">
                <a:latin typeface="Times New Roman" panose="02020603050405020304" pitchFamily="18" charset="0"/>
                <a:cs typeface="Times New Roman" panose="02020603050405020304" pitchFamily="18" charset="0"/>
                <a:hlinkClick r:id="rId3"/>
              </a:rPr>
              <a:t>"Power Reduction of ITC'99-b01 Benchmark Circuit Using Clock Gating Technique,"</a:t>
            </a:r>
            <a:r>
              <a:rPr lang="en-IN" dirty="0">
                <a:latin typeface="Times New Roman" panose="02020603050405020304" pitchFamily="18" charset="0"/>
                <a:cs typeface="Times New Roman" panose="02020603050405020304" pitchFamily="18" charset="0"/>
              </a:rPr>
              <a:t> 2013 5th International Conference and Computational Intelligence and Communication Networks, Mathura, India, 2013, pp. 423-427, doi: 10.1109/CICN.2013.93.</a:t>
            </a:r>
          </a:p>
          <a:p>
            <a:r>
              <a:rPr lang="en-IN" dirty="0">
                <a:latin typeface="Times New Roman" panose="02020603050405020304" pitchFamily="18" charset="0"/>
                <a:cs typeface="Times New Roman" panose="02020603050405020304" pitchFamily="18" charset="0"/>
              </a:rPr>
              <a:t>[12] S. Gupta and M. Vinodhini, "</a:t>
            </a:r>
            <a:r>
              <a:rPr lang="en-IN" dirty="0">
                <a:latin typeface="Times New Roman" panose="02020603050405020304" pitchFamily="18" charset="0"/>
                <a:cs typeface="Times New Roman" panose="02020603050405020304" pitchFamily="18" charset="0"/>
                <a:hlinkClick r:id="rId4"/>
              </a:rPr>
              <a:t>Low-Power Linear Feedback Shift Register Using TSPC Flip-Flop and Clock Gating," </a:t>
            </a:r>
            <a:r>
              <a:rPr lang="en-IN" dirty="0">
                <a:latin typeface="Times New Roman" panose="02020603050405020304" pitchFamily="18" charset="0"/>
                <a:cs typeface="Times New Roman" panose="02020603050405020304" pitchFamily="18" charset="0"/>
              </a:rPr>
              <a:t>2025 Fifth International Conference on Advances in Electrical, Computing, Communication and Sustainable Technologies (ICAECT), </a:t>
            </a:r>
            <a:r>
              <a:rPr lang="en-IN" dirty="0" err="1">
                <a:latin typeface="Times New Roman" panose="02020603050405020304" pitchFamily="18" charset="0"/>
                <a:cs typeface="Times New Roman" panose="02020603050405020304" pitchFamily="18" charset="0"/>
              </a:rPr>
              <a:t>Bhilai</a:t>
            </a:r>
            <a:r>
              <a:rPr lang="en-IN" dirty="0">
                <a:latin typeface="Times New Roman" panose="02020603050405020304" pitchFamily="18" charset="0"/>
                <a:cs typeface="Times New Roman" panose="02020603050405020304" pitchFamily="18" charset="0"/>
              </a:rPr>
              <a:t>, India, 2025, pp. 1-5, doi: 10.1109/ICAECT63952.2025.10958909.</a:t>
            </a:r>
          </a:p>
          <a:p>
            <a:r>
              <a:rPr lang="en-IN" dirty="0">
                <a:latin typeface="Times New Roman" panose="02020603050405020304" pitchFamily="18" charset="0"/>
                <a:cs typeface="Times New Roman" panose="02020603050405020304" pitchFamily="18" charset="0"/>
              </a:rPr>
              <a:t>[13] J. R, M. M, G. D. B and M. A. H, "</a:t>
            </a:r>
            <a:r>
              <a:rPr lang="en-IN" dirty="0">
                <a:latin typeface="Times New Roman" panose="02020603050405020304" pitchFamily="18" charset="0"/>
                <a:cs typeface="Times New Roman" panose="02020603050405020304" pitchFamily="18" charset="0"/>
                <a:hlinkClick r:id="rId5"/>
              </a:rPr>
              <a:t>Optimized Design of Clock-Gated D Flip-Flop using Transmission Gate,</a:t>
            </a:r>
            <a:r>
              <a:rPr lang="en-IN" dirty="0">
                <a:latin typeface="Times New Roman" panose="02020603050405020304" pitchFamily="18" charset="0"/>
                <a:cs typeface="Times New Roman" panose="02020603050405020304" pitchFamily="18" charset="0"/>
              </a:rPr>
              <a:t>" 2025 Third International Conference on Augmented Intelligence and Sustainable Systems (ICAISS), Trichy, India, 2025, pp. 911-916, doi: 10.1109/ICAISS61471.2025.11042123.</a:t>
            </a:r>
          </a:p>
        </p:txBody>
      </p:sp>
    </p:spTree>
    <p:extLst>
      <p:ext uri="{BB962C8B-B14F-4D97-AF65-F5344CB8AC3E}">
        <p14:creationId xmlns:p14="http://schemas.microsoft.com/office/powerpoint/2010/main" val="1590909502"/>
      </p:ext>
    </p:extLst>
  </p:cSld>
  <p:clrMapOvr>
    <a:masterClrMapping/>
  </p:clrMapOvr>
  <mc:AlternateContent xmlns:mc="http://schemas.openxmlformats.org/markup-compatibility/2006" xmlns:p14="http://schemas.microsoft.com/office/powerpoint/2010/main">
    <mc:Choice Requires="p14">
      <p:transition spd="slow" p14:dur="2000" advTm="8384"/>
    </mc:Choice>
    <mc:Fallback xmlns="">
      <p:transition spd="slow" advTm="83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Times New Roman" panose="02020603050405020304" pitchFamily="18" charset="0"/>
                <a:cs typeface="Times New Roman" panose="02020603050405020304" pitchFamily="18" charset="0"/>
                <a:sym typeface="Montserrat"/>
              </a:rPr>
              <a:t>Architecture  </a:t>
            </a:r>
            <a:endParaRPr dirty="0">
              <a:latin typeface="Times New Roman" panose="02020603050405020304" pitchFamily="18" charset="0"/>
              <a:cs typeface="Times New Roman" panose="02020603050405020304" pitchFamily="18" charset="0"/>
            </a:endParaRPr>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Structural Diagram</a:t>
            </a:r>
          </a:p>
          <a:p>
            <a:pPr marL="0" marR="0" lvl="0" indent="0" rtl="0">
              <a:lnSpc>
                <a:spcPct val="100000"/>
              </a:lnSpc>
              <a:spcBef>
                <a:spcPts val="0"/>
              </a:spcBef>
              <a:spcAft>
                <a:spcPts val="0"/>
              </a:spcAft>
              <a:buNone/>
            </a:pPr>
            <a:r>
              <a:rPr lang="en-IN" sz="1200" dirty="0">
                <a:latin typeface="Times New Roman" panose="02020603050405020304" pitchFamily="18" charset="0"/>
                <a:ea typeface="Verdana" panose="020B0604030504040204" pitchFamily="34" charset="0"/>
                <a:cs typeface="Times New Roman" panose="02020603050405020304" pitchFamily="18" charset="0"/>
              </a:rPr>
              <a:t>Block Diagram</a:t>
            </a: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Behaviour Diagram</a:t>
            </a:r>
          </a:p>
          <a:p>
            <a:pPr marL="0" marR="0" lvl="0" indent="0" rtl="0">
              <a:lnSpc>
                <a:spcPct val="100000"/>
              </a:lnSpc>
              <a:spcBef>
                <a:spcPts val="0"/>
              </a:spcBef>
              <a:spcAft>
                <a:spcPts val="0"/>
              </a:spcAft>
              <a:buNone/>
            </a:pPr>
            <a:r>
              <a:rPr lang="en-IN" sz="1200" dirty="0">
                <a:latin typeface="Times New Roman" panose="02020603050405020304" pitchFamily="18" charset="0"/>
                <a:ea typeface="Verdana" panose="020B0604030504040204" pitchFamily="34" charset="0"/>
                <a:cs typeface="Times New Roman" panose="02020603050405020304" pitchFamily="18" charset="0"/>
              </a:rPr>
              <a:t>Flow chart/ State machine</a:t>
            </a:r>
          </a:p>
          <a:p>
            <a:r>
              <a:rPr lang="en-IN" sz="1200" dirty="0">
                <a:latin typeface="Times New Roman" panose="02020603050405020304" pitchFamily="18" charset="0"/>
                <a:ea typeface="Verdana" panose="020B0604030504040204" pitchFamily="34" charset="0"/>
                <a:cs typeface="Times New Roman" panose="02020603050405020304" pitchFamily="18" charset="0"/>
              </a:rPr>
              <a:t>Resource - </a:t>
            </a:r>
            <a:r>
              <a:rPr lang="en-IN" sz="1200" dirty="0">
                <a:latin typeface="Times New Roman" panose="02020603050405020304" pitchFamily="18" charset="0"/>
                <a:ea typeface="Verdana" panose="020B0604030504040204" pitchFamily="34" charset="0"/>
                <a:cs typeface="Times New Roman" panose="02020603050405020304" pitchFamily="18" charset="0"/>
                <a:hlinkClick r:id="rId2"/>
              </a:rPr>
              <a:t>https://www.lucidchart.com/pages/examples/uml_diagram_tool</a:t>
            </a:r>
            <a:r>
              <a:rPr lang="en-IN" sz="1200" dirty="0">
                <a:latin typeface="Times New Roman" panose="02020603050405020304" pitchFamily="18" charset="0"/>
                <a:ea typeface="Verdana" panose="020B0604030504040204" pitchFamily="34" charset="0"/>
                <a:cs typeface="Times New Roman" panose="02020603050405020304" pitchFamily="18" charset="0"/>
              </a:rPr>
              <a:t>  </a:t>
            </a:r>
          </a:p>
          <a:p>
            <a:pPr marL="0" marR="0" lvl="0" indent="0" rtl="0">
              <a:lnSpc>
                <a:spcPct val="100000"/>
              </a:lnSpc>
              <a:spcBef>
                <a:spcPts val="0"/>
              </a:spcBef>
              <a:spcAft>
                <a:spcPts val="0"/>
              </a:spcAft>
              <a:buNone/>
            </a:pPr>
            <a:r>
              <a:rPr lang="en-IN" sz="1200" dirty="0">
                <a:latin typeface="Times New Roman" panose="02020603050405020304" pitchFamily="18" charset="0"/>
                <a:ea typeface="Verdana" panose="020B0604030504040204" pitchFamily="34" charset="0"/>
                <a:cs typeface="Times New Roman" panose="02020603050405020304" pitchFamily="18" charset="0"/>
              </a:rPr>
              <a:t> </a:t>
            </a: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858B171-CDEF-7674-4628-A704468741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2284" y="1465889"/>
            <a:ext cx="5204605" cy="3735376"/>
          </a:xfrm>
          <a:prstGeom prst="rect">
            <a:avLst/>
          </a:prstGeom>
          <a:noFill/>
          <a:ln>
            <a:noFill/>
          </a:ln>
        </p:spPr>
      </p:pic>
      <p:pic>
        <p:nvPicPr>
          <p:cNvPr id="8" name="Picture 7">
            <a:extLst>
              <a:ext uri="{FF2B5EF4-FFF2-40B4-BE49-F238E27FC236}">
                <a16:creationId xmlns:a16="http://schemas.microsoft.com/office/drawing/2014/main" id="{A79A4356-A6FF-3131-6094-E08F7460BCEB}"/>
              </a:ext>
            </a:extLst>
          </p:cNvPr>
          <p:cNvPicPr>
            <a:picLocks noChangeAspect="1"/>
          </p:cNvPicPr>
          <p:nvPr/>
        </p:nvPicPr>
        <p:blipFill>
          <a:blip r:embed="rId4"/>
          <a:stretch>
            <a:fillRect/>
          </a:stretch>
        </p:blipFill>
        <p:spPr>
          <a:xfrm>
            <a:off x="6322728" y="1844106"/>
            <a:ext cx="5095865" cy="2978941"/>
          </a:xfrm>
          <a:prstGeom prst="rect">
            <a:avLst/>
          </a:prstGeom>
        </p:spPr>
      </p:pic>
      <p:sp>
        <p:nvSpPr>
          <p:cNvPr id="7" name="TextBox 6">
            <a:extLst>
              <a:ext uri="{FF2B5EF4-FFF2-40B4-BE49-F238E27FC236}">
                <a16:creationId xmlns:a16="http://schemas.microsoft.com/office/drawing/2014/main" id="{F2C18947-2B1F-BEE8-161B-767C4C62BAC1}"/>
              </a:ext>
            </a:extLst>
          </p:cNvPr>
          <p:cNvSpPr txBox="1"/>
          <p:nvPr/>
        </p:nvSpPr>
        <p:spPr>
          <a:xfrm>
            <a:off x="533698" y="5381231"/>
            <a:ext cx="4333270"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Schematic diagram of full adder using unified adaptive clock gating</a:t>
            </a:r>
          </a:p>
        </p:txBody>
      </p:sp>
      <p:sp>
        <p:nvSpPr>
          <p:cNvPr id="9" name="TextBox 8">
            <a:extLst>
              <a:ext uri="{FF2B5EF4-FFF2-40B4-BE49-F238E27FC236}">
                <a16:creationId xmlns:a16="http://schemas.microsoft.com/office/drawing/2014/main" id="{1A42B2DC-A1B8-CA44-EBCB-24513C664238}"/>
              </a:ext>
            </a:extLst>
          </p:cNvPr>
          <p:cNvSpPr txBox="1"/>
          <p:nvPr/>
        </p:nvSpPr>
        <p:spPr>
          <a:xfrm>
            <a:off x="6496368" y="5134741"/>
            <a:ext cx="5019356"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State machine diagram – shows the transitions of unified adaptive clock gating </a:t>
            </a:r>
          </a:p>
        </p:txBody>
      </p:sp>
    </p:spTree>
    <p:extLst>
      <p:ext uri="{BB962C8B-B14F-4D97-AF65-F5344CB8AC3E}">
        <p14:creationId xmlns:p14="http://schemas.microsoft.com/office/powerpoint/2010/main" val="1869460620"/>
      </p:ext>
    </p:extLst>
  </p:cSld>
  <p:clrMapOvr>
    <a:masterClrMapping/>
  </p:clrMapOvr>
  <mc:AlternateContent xmlns:mc="http://schemas.openxmlformats.org/markup-compatibility/2006" xmlns:p14="http://schemas.microsoft.com/office/powerpoint/2010/main">
    <mc:Choice Requires="p14">
      <p:transition spd="slow" p14:dur="2000" advTm="24174"/>
    </mc:Choice>
    <mc:Fallback xmlns="">
      <p:transition spd="slow" advTm="241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Use Cases &amp; Testing</a:t>
            </a:r>
            <a:endParaRPr lang="en-US"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334296" y="1102606"/>
            <a:ext cx="5761704" cy="509171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Use Cases</a:t>
            </a:r>
          </a:p>
          <a:p>
            <a:pPr lvl="0"/>
            <a:r>
              <a:rPr lang="en-US" b="1" dirty="0">
                <a:latin typeface="Times New Roman" panose="02020603050405020304" pitchFamily="18" charset="0"/>
                <a:cs typeface="Times New Roman" panose="02020603050405020304" pitchFamily="18" charset="0"/>
              </a:rPr>
              <a:t>Use Case 1: Active Operation</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System continuously receiving valid data and performing computations</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goal is to verify that the full adder performs its function correctly and </a:t>
            </a:r>
            <a:r>
              <a:rPr lang="en-US" dirty="0">
                <a:latin typeface="Times New Roman" panose="02020603050405020304" pitchFamily="18" charset="0"/>
                <a:cs typeface="Times New Roman" panose="02020603050405020304" pitchFamily="18" charset="0"/>
              </a:rPr>
              <a:t>that the power-saving modes are not triggered.</a:t>
            </a:r>
          </a:p>
          <a:p>
            <a:pPr lvl="0"/>
            <a:r>
              <a:rPr lang="en-US" b="1" dirty="0">
                <a:latin typeface="Times New Roman" panose="02020603050405020304" pitchFamily="18" charset="0"/>
                <a:cs typeface="Times New Roman" panose="02020603050405020304" pitchFamily="18" charset="0"/>
              </a:rPr>
              <a:t>Use Case 2: Short Idle Period</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system becomes idle for short period of time.</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goal is to verify that the controller enters into light sleep mode </a:t>
            </a:r>
            <a:r>
              <a:rPr lang="en-US" dirty="0">
                <a:latin typeface="Times New Roman" panose="02020603050405020304" pitchFamily="18" charset="0"/>
                <a:cs typeface="Times New Roman" panose="02020603050405020304" pitchFamily="18" charset="0"/>
              </a:rPr>
              <a:t>by gating the clock and holds the last valid output.</a:t>
            </a:r>
          </a:p>
          <a:p>
            <a:pPr lvl="0"/>
            <a:r>
              <a:rPr lang="en-US" b="1" dirty="0">
                <a:latin typeface="Times New Roman" panose="02020603050405020304" pitchFamily="18" charset="0"/>
                <a:cs typeface="Times New Roman" panose="02020603050405020304" pitchFamily="18" charset="0"/>
              </a:rPr>
              <a:t>Use Case 3: Long Idle Period</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remains idle for long duration.</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The goal is to verify that the controller enters into deep sleep mode </a:t>
            </a:r>
            <a:r>
              <a:rPr lang="en-US" dirty="0">
                <a:latin typeface="Times New Roman" panose="02020603050405020304" pitchFamily="18" charset="0"/>
                <a:cs typeface="Times New Roman" panose="02020603050405020304" pitchFamily="18" charset="0"/>
              </a:rPr>
              <a:t>by scaling down the clock frequency, and holds the last valid output.</a:t>
            </a:r>
          </a:p>
          <a:p>
            <a:pPr marL="285750" lvl="0" indent="-285750">
              <a:buFont typeface="Arial" panose="020B0604020202020204" pitchFamily="34" charset="0"/>
              <a:buChar char="•"/>
            </a:pP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lvl="0" indent="-285750">
              <a:buFont typeface="Arial" panose="020B0604020202020204" pitchFamily="34" charset="0"/>
              <a:buChar char="•"/>
            </a:pPr>
            <a:endParaRPr lang="en-IN" dirty="0">
              <a:latin typeface="Times New Roman" panose="02020603050405020304" pitchFamily="18" charset="0"/>
              <a:ea typeface="Verdana" panose="020B0604030504040204" pitchFamily="34" charset="0"/>
              <a:cs typeface="Times New Roman" panose="02020603050405020304" pitchFamily="18" charset="0"/>
            </a:endParaRPr>
          </a:p>
          <a:p>
            <a:pPr marR="0" lvl="0" rtl="0">
              <a:lnSpc>
                <a:spcPct val="100000"/>
              </a:lnSpc>
              <a:spcBef>
                <a:spcPts val="0"/>
              </a:spcBef>
              <a:spcAft>
                <a:spcPts val="0"/>
              </a:spcAft>
            </a:pPr>
            <a:endParaRPr lang="en-IN"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57924" y="1102607"/>
            <a:ext cx="5761704" cy="493440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Times New Roman" panose="02020603050405020304" pitchFamily="18" charset="0"/>
                <a:ea typeface="Verdana" panose="020B0604030504040204" pitchFamily="34" charset="0"/>
                <a:cs typeface="Times New Roman" panose="02020603050405020304" pitchFamily="18" charset="0"/>
              </a:rPr>
              <a:t>Test Cases </a:t>
            </a:r>
          </a:p>
          <a:p>
            <a:pPr lvl="0"/>
            <a:r>
              <a:rPr lang="en-IN" b="1" dirty="0">
                <a:latin typeface="Times New Roman" panose="02020603050405020304" pitchFamily="18" charset="0"/>
                <a:cs typeface="Times New Roman" panose="02020603050405020304" pitchFamily="18" charset="0"/>
              </a:rPr>
              <a:t>Test Case 1: Active Mode Validation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confirm the full adder performs its calculations accurately when the system is active.</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For this case keep the data_valid signal as high and apply the sequence of changing inputs.</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and Cout outputs will update correctly with a small delay after each input change.</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Test Case 2: Light Sleep / Gating Validation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show that the system correctly gates the clock and holds its outputs during a short idle period.</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For this case keep the data_valid signal as low.</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and Cout outputs </a:t>
            </a:r>
            <a:r>
              <a:rPr lang="en-US" b="1" dirty="0">
                <a:latin typeface="Times New Roman" panose="02020603050405020304" pitchFamily="18" charset="0"/>
                <a:cs typeface="Times New Roman" panose="02020603050405020304" pitchFamily="18" charset="0"/>
              </a:rPr>
              <a:t>hold their last valid values</a:t>
            </a:r>
            <a:r>
              <a:rPr lang="en-US" dirty="0">
                <a:latin typeface="Times New Roman" panose="02020603050405020304" pitchFamily="18" charset="0"/>
                <a:cs typeface="Times New Roman" panose="02020603050405020304" pitchFamily="18" charset="0"/>
              </a:rPr>
              <a:t> and do not change</a:t>
            </a:r>
          </a:p>
          <a:p>
            <a:pPr lvl="0"/>
            <a:r>
              <a:rPr lang="en-US" b="1" dirty="0">
                <a:latin typeface="Times New Roman" panose="02020603050405020304" pitchFamily="18" charset="0"/>
                <a:cs typeface="Times New Roman" panose="02020603050405020304" pitchFamily="18" charset="0"/>
              </a:rPr>
              <a:t>Test Case 3: Wake-Up Validation</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prove that the system can transition back to Active Mode and continue processing data correctly</a:t>
            </a:r>
          </a:p>
          <a:p>
            <a:pPr marL="285750" lvl="0" indent="-285750">
              <a:buFont typeface="Arial" panose="020B0604020202020204" pitchFamily="34" charset="0"/>
              <a:buChar char="•"/>
            </a:pPr>
            <a:r>
              <a:rPr lang="en-US" dirty="0">
                <a:latin typeface="Times New Roman" panose="02020603050405020304" pitchFamily="18" charset="0"/>
                <a:ea typeface="Verdana" panose="020B0604030504040204" pitchFamily="34" charset="0"/>
                <a:cs typeface="Times New Roman" panose="02020603050405020304" pitchFamily="18" charset="0"/>
              </a:rPr>
              <a:t>After the sleep mode data_valid is again high</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pPr marL="285750" lvl="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Sum and Cout outputs will update correctly based on the new inputs.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995428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3264</TotalTime>
  <Words>2414</Words>
  <Application>Microsoft Office PowerPoint</Application>
  <PresentationFormat>Widescreen</PresentationFormat>
  <Paragraphs>163</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Open Sans</vt:lpstr>
      <vt:lpstr>Verdana</vt:lpstr>
      <vt:lpstr>Poppins SemiBold</vt:lpstr>
      <vt:lpstr>Aharoni</vt:lpstr>
      <vt:lpstr>Montserrat Medium</vt:lpstr>
      <vt:lpstr>Times New Roman</vt:lpstr>
      <vt:lpstr>Calibri</vt:lpstr>
      <vt:lpstr>Plus Jakarta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Renuka Poojala</cp:lastModifiedBy>
  <cp:revision>49</cp:revision>
  <dcterms:created xsi:type="dcterms:W3CDTF">2022-05-23T07:15:42Z</dcterms:created>
  <dcterms:modified xsi:type="dcterms:W3CDTF">2025-09-25T06:18:21Z</dcterms:modified>
</cp:coreProperties>
</file>