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Ubuntu"/>
      <p:regular r:id="rId58"/>
      <p:bold r:id="rId59"/>
      <p:italic r:id="rId60"/>
      <p:boldItalic r:id="rId61"/>
    </p:embeddedFont>
    <p:embeddedFont>
      <p:font typeface="Roboto"/>
      <p:regular r:id="rId62"/>
      <p:bold r:id="rId63"/>
      <p:italic r:id="rId64"/>
      <p:boldItalic r:id="rId65"/>
    </p:embeddedFont>
    <p:embeddedFont>
      <p:font typeface="Comfortaa"/>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font" Target="fonts/Ubuntu-boldItalic.fntdata"/><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66" Type="http://schemas.openxmlformats.org/officeDocument/2006/relationships/font" Target="fonts/Comfortaa-regular.fntdata"/><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Comfortaa-bold.fntdata"/><Relationship Id="rId60" Type="http://schemas.openxmlformats.org/officeDocument/2006/relationships/font" Target="fonts/Ubuntu-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Ubuntu-bold.fntdata"/><Relationship Id="rId14" Type="http://schemas.openxmlformats.org/officeDocument/2006/relationships/slide" Target="slides/slide8.xml"/><Relationship Id="rId58" Type="http://schemas.openxmlformats.org/officeDocument/2006/relationships/font" Target="fonts/Ubuntu-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985ef5b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3d985ef5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d985ef5b2_0_5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4" name="Google Shape;174;g3d985ef5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d985ef5b2_0_6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1" name="Google Shape;181;g3d985ef5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d985ef5b2_0_6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8" name="Google Shape;188;g3d985ef5b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d985ef5b2_0_7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5" name="Google Shape;195;g3d985ef5b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d985ef5b2_0_7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2" name="Google Shape;202;g3d985ef5b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d985ef5b2_0_8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9" name="Google Shape;209;g3d985ef5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d985ef5b2_0_9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6" name="Google Shape;216;g3d985ef5b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d985ef5b2_0_9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3" name="Google Shape;223;g3d985ef5b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d985ef5b2_0_10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0" name="Google Shape;230;g3d985ef5b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d985ef5b2_0_10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7" name="Google Shape;237;g3d985ef5b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85ef5b2_0_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7" name="Google Shape;117;g3d985ef5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d985ef5b2_0_11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4" name="Google Shape;244;g3d985ef5b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d985ef5b2_0_12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1" name="Google Shape;251;g3d985ef5b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d985ef5b2_0_12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8" name="Google Shape;258;g3d985ef5b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d985ef5b2_0_13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5" name="Google Shape;265;g3d985ef5b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d985ef5b2_0_13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2" name="Google Shape;272;g3d985ef5b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d985ef5b2_0_14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9" name="Google Shape;279;g3d985ef5b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d985ef5b2_0_15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6" name="Google Shape;286;g3d985ef5b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d985ef5b2_0_15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3" name="Google Shape;293;g3d985ef5b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d985ef5b2_0_16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0" name="Google Shape;300;g3d985ef5b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d985ef5b2_0_16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7" name="Google Shape;307;g3d985ef5b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985ef5b2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Google Shape;124;g3d985ef5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d985ef5b2_0_17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4" name="Google Shape;314;g3d985ef5b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d985ef5b2_0_18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1" name="Google Shape;321;g3d985ef5b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d985ef5b2_0_18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8" name="Google Shape;328;g3d985ef5b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d985ef5b2_0_19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5" name="Google Shape;335;g3d985ef5b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d985ef5b2_0_20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3" name="Google Shape;343;g3d985ef5b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d985ef5b2_0_20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0" name="Google Shape;350;g3d985ef5b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d985ef5b2_0_21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7" name="Google Shape;357;g3d985ef5b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d985ef5b2_0_21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4" name="Google Shape;364;g3d985ef5b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d985ef5b2_0_22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2" name="Google Shape;372;g3d985ef5b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d985ef5b2_0_2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9" name="Google Shape;379;g3d985ef5b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985ef5b2_0_1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Google Shape;131;g3d985ef5b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d985ef5b2_0_2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6" name="Google Shape;386;g3d985ef5b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3d985ef5b2_0_2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3" name="Google Shape;393;g3d985ef5b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3d985ef5b2_0_2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0" name="Google Shape;400;g3d985ef5b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3d985ef5b2_0_25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8" name="Google Shape;408;g3d985ef5b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d985ef5b2_0_26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5" name="Google Shape;415;g3d985ef5b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d985ef5b2_0_26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2" name="Google Shape;422;g3d985ef5b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d985ef5b2_0_2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9" name="Google Shape;429;g3d985ef5b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d985ef5b2_0_28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6" name="Google Shape;436;g3d985ef5b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d985ef5b2_0_2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3" name="Google Shape;443;g3d985ef5b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3d985ef5b2_0_2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0" name="Google Shape;450;g3d985ef5b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985ef5b2_0_2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Google Shape;138;g3d985ef5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d985ef5b2_0_2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7" name="Google Shape;457;g3d985ef5b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d985ef5b2_0_3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4" name="Google Shape;464;g3d985ef5b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985ef5b2_0_3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 name="Google Shape;145;g3d985ef5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985ef5b2_0_3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Google Shape;152;g3d985ef5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985ef5b2_0_4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Google Shape;159;g3d985ef5b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985ef5b2_0_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7" name="Google Shape;167;g3d985ef5b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25"/>
          <p:cNvSpPr txBox="1"/>
          <p:nvPr/>
        </p:nvSpPr>
        <p:spPr>
          <a:xfrm>
            <a:off x="224250" y="528000"/>
            <a:ext cx="8689200" cy="18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E69138"/>
                </a:solidFill>
              </a:rPr>
              <a:t>An Introduction to</a:t>
            </a:r>
            <a:endParaRPr b="1" sz="4800">
              <a:solidFill>
                <a:srgbClr val="E69138"/>
              </a:solidFill>
            </a:endParaRPr>
          </a:p>
          <a:p>
            <a:pPr indent="0" lvl="0" marL="0" rtl="0" algn="ctr">
              <a:spcBef>
                <a:spcPts val="0"/>
              </a:spcBef>
              <a:spcAft>
                <a:spcPts val="0"/>
              </a:spcAft>
              <a:buNone/>
            </a:pPr>
            <a:r>
              <a:rPr b="1" lang="en" sz="6000">
                <a:solidFill>
                  <a:srgbClr val="B45F06"/>
                </a:solidFill>
              </a:rPr>
              <a:t>Microsoft Azure</a:t>
            </a:r>
            <a:endParaRPr b="1" sz="4800">
              <a:solidFill>
                <a:schemeClr val="dk1"/>
              </a:solidFill>
            </a:endParaRPr>
          </a:p>
        </p:txBody>
      </p:sp>
      <p:sp>
        <p:nvSpPr>
          <p:cNvPr id="113" name="Google Shape;113;p25"/>
          <p:cNvSpPr txBox="1"/>
          <p:nvPr/>
        </p:nvSpPr>
        <p:spPr>
          <a:xfrm>
            <a:off x="908625" y="2846075"/>
            <a:ext cx="7397100" cy="16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E69138"/>
                </a:solidFill>
              </a:rPr>
              <a:t>By P.S.R.Patnaik</a:t>
            </a:r>
            <a:endParaRPr b="1" sz="2400">
              <a:solidFill>
                <a:srgbClr val="E69138"/>
              </a:solidFill>
            </a:endParaRPr>
          </a:p>
          <a:p>
            <a:pPr indent="0" lvl="0" marL="0" rtl="0" algn="ctr">
              <a:spcBef>
                <a:spcPts val="0"/>
              </a:spcBef>
              <a:spcAft>
                <a:spcPts val="0"/>
              </a:spcAft>
              <a:buNone/>
            </a:pPr>
            <a:r>
              <a:rPr i="1" lang="en" sz="1200">
                <a:solidFill>
                  <a:srgbClr val="B45F06"/>
                </a:solidFill>
                <a:latin typeface="Ubuntu"/>
                <a:ea typeface="Ubuntu"/>
                <a:cs typeface="Ubuntu"/>
                <a:sym typeface="Ubuntu"/>
              </a:rPr>
              <a:t>Microsoft Specialist: Architecting Microsoft Azure Solutions</a:t>
            </a:r>
            <a:endParaRPr i="1" sz="1200">
              <a:solidFill>
                <a:srgbClr val="B45F06"/>
              </a:solidFill>
              <a:latin typeface="Ubuntu"/>
              <a:ea typeface="Ubuntu"/>
              <a:cs typeface="Ubuntu"/>
              <a:sym typeface="Ubuntu"/>
            </a:endParaRPr>
          </a:p>
          <a:p>
            <a:pPr indent="0" lvl="0" marL="0" rtl="0" algn="ctr">
              <a:spcBef>
                <a:spcPts val="0"/>
              </a:spcBef>
              <a:spcAft>
                <a:spcPts val="0"/>
              </a:spcAft>
              <a:buNone/>
            </a:pPr>
            <a:r>
              <a:rPr i="1" lang="en" sz="1200">
                <a:solidFill>
                  <a:srgbClr val="B45F06"/>
                </a:solidFill>
                <a:latin typeface="Ubuntu"/>
                <a:ea typeface="Ubuntu"/>
                <a:cs typeface="Ubuntu"/>
                <a:sym typeface="Ubuntu"/>
              </a:rPr>
              <a:t>Microsoft, License F312-3640,</a:t>
            </a:r>
            <a:endParaRPr i="1" sz="1200">
              <a:solidFill>
                <a:srgbClr val="B45F06"/>
              </a:solidFill>
              <a:latin typeface="Ubuntu"/>
              <a:ea typeface="Ubuntu"/>
              <a:cs typeface="Ubuntu"/>
              <a:sym typeface="Ubuntu"/>
            </a:endParaRPr>
          </a:p>
          <a:p>
            <a:pPr indent="0" lvl="0" marL="0" rtl="0" algn="ctr">
              <a:spcBef>
                <a:spcPts val="0"/>
              </a:spcBef>
              <a:spcAft>
                <a:spcPts val="0"/>
              </a:spcAft>
              <a:buNone/>
            </a:pPr>
            <a:r>
              <a:rPr i="1" lang="en" sz="1200">
                <a:solidFill>
                  <a:srgbClr val="B45F06"/>
                </a:solidFill>
                <a:latin typeface="Ubuntu"/>
                <a:ea typeface="Ubuntu"/>
                <a:cs typeface="Ubuntu"/>
                <a:sym typeface="Ubuntu"/>
              </a:rPr>
              <a:t>AWS Certified Solutions Architect - Associate</a:t>
            </a:r>
            <a:endParaRPr i="1" sz="1200">
              <a:solidFill>
                <a:srgbClr val="B45F06"/>
              </a:solidFill>
              <a:latin typeface="Ubuntu"/>
              <a:ea typeface="Ubuntu"/>
              <a:cs typeface="Ubuntu"/>
              <a:sym typeface="Ubuntu"/>
            </a:endParaRPr>
          </a:p>
          <a:p>
            <a:pPr indent="0" lvl="0" marL="0" rtl="0" algn="ctr">
              <a:spcBef>
                <a:spcPts val="0"/>
              </a:spcBef>
              <a:spcAft>
                <a:spcPts val="0"/>
              </a:spcAft>
              <a:buNone/>
            </a:pPr>
            <a:r>
              <a:rPr i="1" lang="en" sz="1200">
                <a:solidFill>
                  <a:srgbClr val="B45F06"/>
                </a:solidFill>
                <a:latin typeface="Ubuntu"/>
                <a:ea typeface="Ubuntu"/>
                <a:cs typeface="Ubuntu"/>
                <a:sym typeface="Ubuntu"/>
              </a:rPr>
              <a:t>Amazon Web Services, License 639BWPV1JFRE11CR</a:t>
            </a:r>
            <a:endParaRPr i="1" sz="1200">
              <a:solidFill>
                <a:srgbClr val="B45F06"/>
              </a:solidFill>
              <a:latin typeface="Ubuntu"/>
              <a:ea typeface="Ubuntu"/>
              <a:cs typeface="Ubuntu"/>
              <a:sym typeface="Ubuntu"/>
            </a:endParaRPr>
          </a:p>
          <a:p>
            <a:pPr indent="0" lvl="0" marL="0" rtl="0" algn="ctr">
              <a:spcBef>
                <a:spcPts val="0"/>
              </a:spcBef>
              <a:spcAft>
                <a:spcPts val="0"/>
              </a:spcAft>
              <a:buNone/>
            </a:pPr>
            <a:r>
              <a:t/>
            </a:r>
            <a:endParaRPr sz="1200">
              <a:solidFill>
                <a:srgbClr val="B45F06"/>
              </a:solidFill>
              <a:latin typeface="Ubuntu"/>
              <a:ea typeface="Ubuntu"/>
              <a:cs typeface="Ubuntu"/>
              <a:sym typeface="Ubuntu"/>
            </a:endParaRPr>
          </a:p>
          <a:p>
            <a:pPr indent="0" lvl="0" marL="0" rtl="0" algn="ctr">
              <a:spcBef>
                <a:spcPts val="0"/>
              </a:spcBef>
              <a:spcAft>
                <a:spcPts val="0"/>
              </a:spcAft>
              <a:buNone/>
            </a:pPr>
            <a:r>
              <a:t/>
            </a:r>
            <a:endParaRPr b="1" sz="2400">
              <a:solidFill>
                <a:srgbClr val="E69138"/>
              </a:solidFill>
            </a:endParaRPr>
          </a:p>
        </p:txBody>
      </p:sp>
      <p:sp>
        <p:nvSpPr>
          <p:cNvPr id="114" name="Google Shape;114;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75" name="Shape 175"/>
        <p:cNvGrpSpPr/>
        <p:nvPr/>
      </p:nvGrpSpPr>
      <p:grpSpPr>
        <a:xfrm>
          <a:off x="0" y="0"/>
          <a:ext cx="0" cy="0"/>
          <a:chOff x="0" y="0"/>
          <a:chExt cx="0" cy="0"/>
        </a:xfrm>
      </p:grpSpPr>
      <p:sp>
        <p:nvSpPr>
          <p:cNvPr id="176" name="Google Shape;176;p3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Web Apps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77" name="Google Shape;177;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8" name="Google Shape;178;p3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B45F06"/>
                </a:solidFill>
                <a:latin typeface="Comfortaa"/>
                <a:ea typeface="Comfortaa"/>
                <a:cs typeface="Comfortaa"/>
                <a:sym typeface="Comfortaa"/>
              </a:rPr>
              <a:t>Web Apps</a:t>
            </a:r>
            <a:endParaRPr b="1"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800">
              <a:solidFill>
                <a:srgbClr val="B45F06"/>
              </a:solidFill>
              <a:latin typeface="Comfortaa"/>
              <a:ea typeface="Comfortaa"/>
              <a:cs typeface="Comfortaa"/>
              <a:sym typeface="Comfortaa"/>
            </a:endParaRPr>
          </a:p>
          <a:p>
            <a:pPr indent="0" lvl="0" marL="0" rtl="0" algn="just">
              <a:spcBef>
                <a:spcPts val="0"/>
              </a:spcBef>
              <a:spcAft>
                <a:spcPts val="0"/>
              </a:spcAft>
              <a:buNone/>
            </a:pPr>
            <a:r>
              <a:rPr lang="en" sz="1800">
                <a:solidFill>
                  <a:srgbClr val="B45F06"/>
                </a:solidFill>
                <a:latin typeface="Comfortaa"/>
                <a:ea typeface="Comfortaa"/>
                <a:cs typeface="Comfortaa"/>
                <a:sym typeface="Comfortaa"/>
              </a:rPr>
              <a:t>Web Apps provides platform for your web applications with many features to reduce the friction of deployment. A high degree of compatibility with Internet Information Server (IIS) websites allows you to configure your web applications by using familiar IIS configuration settings. Because the platform is highly managed, you can scale up your web applications automatically with load balancing, which is also configured automatically.</a:t>
            </a:r>
            <a:endParaRPr sz="1800">
              <a:solidFill>
                <a:srgbClr val="B45F06"/>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2" name="Shape 182"/>
        <p:cNvGrpSpPr/>
        <p:nvPr/>
      </p:nvGrpSpPr>
      <p:grpSpPr>
        <a:xfrm>
          <a:off x="0" y="0"/>
          <a:ext cx="0" cy="0"/>
          <a:chOff x="0" y="0"/>
          <a:chExt cx="0" cy="0"/>
        </a:xfrm>
      </p:grpSpPr>
      <p:sp>
        <p:nvSpPr>
          <p:cNvPr id="183" name="Google Shape;183;p3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Web Apps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84" name="Google Shape;184;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5" name="Google Shape;185;p3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1800">
                <a:solidFill>
                  <a:srgbClr val="B45F06"/>
                </a:solidFill>
                <a:latin typeface="Comfortaa"/>
                <a:ea typeface="Comfortaa"/>
                <a:cs typeface="Comfortaa"/>
                <a:sym typeface="Comfortaa"/>
              </a:rPr>
              <a:t>Supported Frameworks</a:t>
            </a:r>
            <a:endParaRPr b="1" sz="1800">
              <a:solidFill>
                <a:srgbClr val="B45F06"/>
              </a:solidFill>
              <a:latin typeface="Comfortaa"/>
              <a:ea typeface="Comfortaa"/>
              <a:cs typeface="Comfortaa"/>
              <a:sym typeface="Comfortaa"/>
            </a:endParaRPr>
          </a:p>
          <a:p>
            <a:pPr indent="0" lvl="0" marL="0" marR="0" rtl="0" algn="just">
              <a:lnSpc>
                <a:spcPct val="100000"/>
              </a:lnSpc>
              <a:spcBef>
                <a:spcPts val="800"/>
              </a:spcBef>
              <a:spcAft>
                <a:spcPts val="0"/>
              </a:spcAft>
              <a:buNone/>
            </a:pPr>
            <a:r>
              <a:rPr lang="en" sz="1800">
                <a:solidFill>
                  <a:srgbClr val="B45F06"/>
                </a:solidFill>
                <a:latin typeface="Comfortaa"/>
                <a:ea typeface="Comfortaa"/>
                <a:cs typeface="Comfortaa"/>
                <a:sym typeface="Comfortaa"/>
              </a:rPr>
              <a:t>The Web Apps service allows you to use ASP.NET, Java, PHP, Node.js, or Python as an application framework for your web applications out of the box. You can also use popular CMS solutions with custom templates and markup languages, such as Drupal, Joomla, DotNetNuke, and Umbraco, with the platform for your web solutions.</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9" name="Shape 189"/>
        <p:cNvGrpSpPr/>
        <p:nvPr/>
      </p:nvGrpSpPr>
      <p:grpSpPr>
        <a:xfrm>
          <a:off x="0" y="0"/>
          <a:ext cx="0" cy="0"/>
          <a:chOff x="0" y="0"/>
          <a:chExt cx="0" cy="0"/>
        </a:xfrm>
      </p:grpSpPr>
      <p:sp>
        <p:nvSpPr>
          <p:cNvPr id="190" name="Google Shape;190;p36"/>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Web Apps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91" name="Google Shape;191;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2" name="Google Shape;192;p3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Deployment</a:t>
            </a:r>
            <a:endParaRPr b="1" sz="1800">
              <a:solidFill>
                <a:srgbClr val="B45F06"/>
              </a:solidFill>
              <a:latin typeface="Comfortaa"/>
              <a:ea typeface="Comfortaa"/>
              <a:cs typeface="Comfortaa"/>
              <a:sym typeface="Comfortaa"/>
            </a:endParaRPr>
          </a:p>
          <a:p>
            <a:pPr indent="0" lvl="0" marL="0" marR="0" rtl="0" algn="just">
              <a:lnSpc>
                <a:spcPct val="10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rtl="0" algn="just">
              <a:lnSpc>
                <a:spcPct val="115000"/>
              </a:lnSpc>
              <a:spcBef>
                <a:spcPts val="0"/>
              </a:spcBef>
              <a:spcAft>
                <a:spcPts val="0"/>
              </a:spcAft>
              <a:buNone/>
            </a:pPr>
            <a:r>
              <a:rPr lang="en" sz="1800">
                <a:solidFill>
                  <a:srgbClr val="B45F06"/>
                </a:solidFill>
                <a:latin typeface="Comfortaa"/>
                <a:ea typeface="Comfortaa"/>
                <a:cs typeface="Comfortaa"/>
                <a:sym typeface="Comfortaa"/>
              </a:rPr>
              <a:t>Integrated Development Environments (IDEs), such as Microsoft Visual Studio, can deploy web applications to Web Apps by using either the FTP or the Web Deploy protocol. Web Deploy provides an encapsulated package format that you can use to migrate IIS web applications or websites between environments or from a development IDE to an IIS instance. Application developers can use the packaged format to specify connection strings or application settings that are required during installation.</a:t>
            </a:r>
            <a:endParaRPr sz="1200">
              <a:solidFill>
                <a:srgbClr val="313131"/>
              </a:solidFill>
            </a:endParaRPr>
          </a:p>
          <a:p>
            <a:pPr indent="0" lvl="0" marL="0" marR="0" rtl="0" algn="just">
              <a:lnSpc>
                <a:spcPct val="100000"/>
              </a:lnSpc>
              <a:spcBef>
                <a:spcPts val="1600"/>
              </a:spcBef>
              <a:spcAft>
                <a:spcPts val="0"/>
              </a:spcAft>
              <a:buNone/>
            </a:pPr>
            <a:r>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96" name="Shape 196"/>
        <p:cNvGrpSpPr/>
        <p:nvPr/>
      </p:nvGrpSpPr>
      <p:grpSpPr>
        <a:xfrm>
          <a:off x="0" y="0"/>
          <a:ext cx="0" cy="0"/>
          <a:chOff x="0" y="0"/>
          <a:chExt cx="0" cy="0"/>
        </a:xfrm>
      </p:grpSpPr>
      <p:sp>
        <p:nvSpPr>
          <p:cNvPr id="197" name="Google Shape;197;p37"/>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Web Apps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98" name="Google Shape;198;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9" name="Google Shape;199;p3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1800">
                <a:solidFill>
                  <a:srgbClr val="B45F06"/>
                </a:solidFill>
                <a:latin typeface="Comfortaa"/>
                <a:ea typeface="Comfortaa"/>
                <a:cs typeface="Comfortaa"/>
                <a:sym typeface="Comfortaa"/>
              </a:rPr>
              <a:t>No Ops</a:t>
            </a:r>
            <a:endParaRPr b="1" sz="1800">
              <a:solidFill>
                <a:srgbClr val="B45F06"/>
              </a:solidFill>
              <a:latin typeface="Comfortaa"/>
              <a:ea typeface="Comfortaa"/>
              <a:cs typeface="Comfortaa"/>
              <a:sym typeface="Comfortaa"/>
            </a:endParaRPr>
          </a:p>
          <a:p>
            <a:pPr indent="0" lvl="0" marL="0" rtl="0" algn="just">
              <a:lnSpc>
                <a:spcPct val="115000"/>
              </a:lnSpc>
              <a:spcBef>
                <a:spcPts val="800"/>
              </a:spcBef>
              <a:spcAft>
                <a:spcPts val="0"/>
              </a:spcAft>
              <a:buNone/>
            </a:pPr>
            <a:r>
              <a:rPr lang="en" sz="1800">
                <a:solidFill>
                  <a:srgbClr val="B45F06"/>
                </a:solidFill>
                <a:latin typeface="Comfortaa"/>
                <a:ea typeface="Comfortaa"/>
                <a:cs typeface="Comfortaa"/>
                <a:sym typeface="Comfortaa"/>
              </a:rPr>
              <a:t>The Web Apps environment is fully managed, which allows you to have a scalable web hosting platform that is resilient and highly available without having to specifically manage each website instance at a low level. This also allows you to scale up your web application by simply configuring a set of values.</a:t>
            </a:r>
            <a:endParaRPr sz="1800">
              <a:solidFill>
                <a:srgbClr val="B45F06"/>
              </a:solidFill>
              <a:latin typeface="Comfortaa"/>
              <a:ea typeface="Comfortaa"/>
              <a:cs typeface="Comfortaa"/>
              <a:sym typeface="Comfortaa"/>
            </a:endParaRPr>
          </a:p>
          <a:p>
            <a:pPr indent="0" lvl="0" marL="0" rtl="0" algn="just">
              <a:lnSpc>
                <a:spcPct val="115000"/>
              </a:lnSpc>
              <a:spcBef>
                <a:spcPts val="16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00000"/>
              </a:lnSpc>
              <a:spcBef>
                <a:spcPts val="1600"/>
              </a:spcBef>
              <a:spcAft>
                <a:spcPts val="0"/>
              </a:spcAft>
              <a:buNone/>
            </a:pPr>
            <a:r>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3" name="Shape 203"/>
        <p:cNvGrpSpPr/>
        <p:nvPr/>
      </p:nvGrpSpPr>
      <p:grpSpPr>
        <a:xfrm>
          <a:off x="0" y="0"/>
          <a:ext cx="0" cy="0"/>
          <a:chOff x="0" y="0"/>
          <a:chExt cx="0" cy="0"/>
        </a:xfrm>
      </p:grpSpPr>
      <p:sp>
        <p:nvSpPr>
          <p:cNvPr id="204" name="Google Shape;204;p38"/>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Machines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05" name="Google Shape;205;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6" name="Google Shape;206;p3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sz="1800">
                <a:solidFill>
                  <a:srgbClr val="B45F06"/>
                </a:solidFill>
                <a:latin typeface="Comfortaa"/>
                <a:ea typeface="Comfortaa"/>
                <a:cs typeface="Comfortaa"/>
                <a:sym typeface="Comfortaa"/>
              </a:rPr>
              <a:t>Virtual Machines</a:t>
            </a:r>
            <a:endParaRPr b="1" sz="1800">
              <a:solidFill>
                <a:srgbClr val="B45F06"/>
              </a:solidFill>
              <a:latin typeface="Comfortaa"/>
              <a:ea typeface="Comfortaa"/>
              <a:cs typeface="Comfortaa"/>
              <a:sym typeface="Comfortaa"/>
            </a:endParaRPr>
          </a:p>
          <a:p>
            <a:pPr indent="0" lvl="0" marL="0" marR="0" rtl="0" algn="l">
              <a:lnSpc>
                <a:spcPct val="140000"/>
              </a:lnSpc>
              <a:spcBef>
                <a:spcPts val="800"/>
              </a:spcBef>
              <a:spcAft>
                <a:spcPts val="0"/>
              </a:spcAft>
              <a:buNone/>
            </a:pPr>
            <a:r>
              <a:rPr lang="en" sz="1800">
                <a:solidFill>
                  <a:srgbClr val="B45F06"/>
                </a:solidFill>
                <a:latin typeface="Comfortaa"/>
                <a:ea typeface="Comfortaa"/>
                <a:cs typeface="Comfortaa"/>
                <a:sym typeface="Comfortaa"/>
              </a:rPr>
              <a:t>Virtual Machines provides compute on demand for your application workloads with a high degree of compatibility with existing virtualization workloads. By using the standardized .vhd format from Hyper-V disks, infrastructure administrators can easily on ramp existing Hyper-V workloads to Azure.</a:t>
            </a:r>
            <a:endParaRPr sz="1200">
              <a:solidFill>
                <a:srgbClr val="313131"/>
              </a:solidFill>
            </a:endParaRPr>
          </a:p>
          <a:p>
            <a:pPr indent="0" lvl="0" marL="0" rtl="0">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15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00000"/>
              </a:lnSpc>
              <a:spcBef>
                <a:spcPts val="1600"/>
              </a:spcBef>
              <a:spcAft>
                <a:spcPts val="0"/>
              </a:spcAft>
              <a:buNone/>
            </a:pPr>
            <a:r>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0" name="Shape 210"/>
        <p:cNvGrpSpPr/>
        <p:nvPr/>
      </p:nvGrpSpPr>
      <p:grpSpPr>
        <a:xfrm>
          <a:off x="0" y="0"/>
          <a:ext cx="0" cy="0"/>
          <a:chOff x="0" y="0"/>
          <a:chExt cx="0" cy="0"/>
        </a:xfrm>
      </p:grpSpPr>
      <p:sp>
        <p:nvSpPr>
          <p:cNvPr id="211" name="Google Shape;211;p39"/>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Machines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12" name="Google Shape;212;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3" name="Google Shape;213;p3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sz="1800">
                <a:solidFill>
                  <a:srgbClr val="B45F06"/>
                </a:solidFill>
                <a:latin typeface="Comfortaa"/>
                <a:ea typeface="Comfortaa"/>
                <a:cs typeface="Comfortaa"/>
                <a:sym typeface="Comfortaa"/>
              </a:rPr>
              <a:t>Workloads</a:t>
            </a:r>
            <a:endParaRPr b="1" sz="1800">
              <a:solidFill>
                <a:srgbClr val="B45F06"/>
              </a:solidFill>
              <a:latin typeface="Comfortaa"/>
              <a:ea typeface="Comfortaa"/>
              <a:cs typeface="Comfortaa"/>
              <a:sym typeface="Comfortaa"/>
            </a:endParaRPr>
          </a:p>
          <a:p>
            <a:pPr indent="0" lvl="0" marL="0" marR="0" rtl="0" algn="l">
              <a:lnSpc>
                <a:spcPct val="140000"/>
              </a:lnSpc>
              <a:spcBef>
                <a:spcPts val="800"/>
              </a:spcBef>
              <a:spcAft>
                <a:spcPts val="0"/>
              </a:spcAft>
              <a:buNone/>
            </a:pPr>
            <a:r>
              <a:rPr lang="en" sz="1800">
                <a:solidFill>
                  <a:srgbClr val="B45F06"/>
                </a:solidFill>
                <a:latin typeface="Comfortaa"/>
                <a:ea typeface="Comfortaa"/>
                <a:cs typeface="Comfortaa"/>
                <a:sym typeface="Comfortaa"/>
              </a:rPr>
              <a:t>Virtual Machines supports a list of common Microsoft application workloads. Software platforms such as Microsoft SharePoint, Microsoft SQL Server, Dynamics GP, and BizTalk Server are fully supported using the infrastructure hosted in Azure. By connecting Virtual Machines to your on-premises network, you can enable disaster-recovery and high-availability solutions such as SQL Server AlwaysOn.</a:t>
            </a:r>
            <a:endParaRPr sz="1200">
              <a:solidFill>
                <a:srgbClr val="313131"/>
              </a:solidFill>
            </a:endParaRPr>
          </a:p>
          <a:p>
            <a:pPr indent="0" lvl="0" marL="0" rtl="0">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rtl="0" algn="just">
              <a:lnSpc>
                <a:spcPct val="115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00000"/>
              </a:lnSpc>
              <a:spcBef>
                <a:spcPts val="1600"/>
              </a:spcBef>
              <a:spcAft>
                <a:spcPts val="0"/>
              </a:spcAft>
              <a:buNone/>
            </a:pPr>
            <a:r>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7" name="Shape 217"/>
        <p:cNvGrpSpPr/>
        <p:nvPr/>
      </p:nvGrpSpPr>
      <p:grpSpPr>
        <a:xfrm>
          <a:off x="0" y="0"/>
          <a:ext cx="0" cy="0"/>
          <a:chOff x="0" y="0"/>
          <a:chExt cx="0" cy="0"/>
        </a:xfrm>
      </p:grpSpPr>
      <p:sp>
        <p:nvSpPr>
          <p:cNvPr id="218" name="Google Shape;218;p4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Machines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19" name="Google Shape;219;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0" name="Google Shape;220;p4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sz="1800">
                <a:solidFill>
                  <a:srgbClr val="B45F06"/>
                </a:solidFill>
                <a:latin typeface="Comfortaa"/>
                <a:ea typeface="Comfortaa"/>
                <a:cs typeface="Comfortaa"/>
                <a:sym typeface="Comfortaa"/>
              </a:rPr>
              <a:t>Templates</a:t>
            </a:r>
            <a:endParaRPr b="1" sz="1800">
              <a:solidFill>
                <a:srgbClr val="B45F06"/>
              </a:solidFill>
              <a:latin typeface="Comfortaa"/>
              <a:ea typeface="Comfortaa"/>
              <a:cs typeface="Comfortaa"/>
              <a:sym typeface="Comfortaa"/>
            </a:endParaRPr>
          </a:p>
          <a:p>
            <a:pPr indent="0" lvl="0" marL="0" marR="0" rtl="0" algn="l">
              <a:lnSpc>
                <a:spcPct val="140000"/>
              </a:lnSpc>
              <a:spcBef>
                <a:spcPts val="800"/>
              </a:spcBef>
              <a:spcAft>
                <a:spcPts val="800"/>
              </a:spcAft>
              <a:buNone/>
            </a:pPr>
            <a:r>
              <a:rPr lang="en" sz="1800">
                <a:solidFill>
                  <a:srgbClr val="B45F06"/>
                </a:solidFill>
                <a:latin typeface="Comfortaa"/>
                <a:ea typeface="Comfortaa"/>
                <a:cs typeface="Comfortaa"/>
                <a:sym typeface="Comfortaa"/>
              </a:rPr>
              <a:t>You can create the majority of supported workloads in Azure by using pre-built templates on the portal. Microsoft and third-party images are available for both Linux and Microsoft-supported application workloads. Standard operating system images for Windows and Linux are also available for new projects. VM Depot is also available for community-provided Linux images.</a:t>
            </a:r>
            <a:endParaRPr sz="1800">
              <a:solidFill>
                <a:srgbClr val="B45F06"/>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24" name="Shape 224"/>
        <p:cNvGrpSpPr/>
        <p:nvPr/>
      </p:nvGrpSpPr>
      <p:grpSpPr>
        <a:xfrm>
          <a:off x="0" y="0"/>
          <a:ext cx="0" cy="0"/>
          <a:chOff x="0" y="0"/>
          <a:chExt cx="0" cy="0"/>
        </a:xfrm>
      </p:grpSpPr>
      <p:sp>
        <p:nvSpPr>
          <p:cNvPr id="225" name="Google Shape;225;p4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Machines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26" name="Google Shape;226;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7" name="Google Shape;227;p4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sz="1800">
                <a:solidFill>
                  <a:srgbClr val="B45F06"/>
                </a:solidFill>
                <a:latin typeface="Comfortaa"/>
                <a:ea typeface="Comfortaa"/>
                <a:cs typeface="Comfortaa"/>
                <a:sym typeface="Comfortaa"/>
              </a:rPr>
              <a:t>Choice in Sizing</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configure virtual machines with a variety of options for CPU, memory, and IOPS, commonly referred to as VM sizes. The Basic and Standard sizes are available for the most common application workloads. Larger standard sizes are also available for memory intensive workloads. D-size virtual machines are available with a faster processor and a local solid-state drive (SSD). G-size virtual machines are available for workloads that require massive compute or memory resources.</a:t>
            </a:r>
            <a:endParaRPr sz="1800">
              <a:solidFill>
                <a:srgbClr val="B45F06"/>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1" name="Shape 231"/>
        <p:cNvGrpSpPr/>
        <p:nvPr/>
      </p:nvGrpSpPr>
      <p:grpSpPr>
        <a:xfrm>
          <a:off x="0" y="0"/>
          <a:ext cx="0" cy="0"/>
          <a:chOff x="0" y="0"/>
          <a:chExt cx="0" cy="0"/>
        </a:xfrm>
      </p:grpSpPr>
      <p:sp>
        <p:nvSpPr>
          <p:cNvPr id="232" name="Google Shape;232;p4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Storage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33" name="Google Shape;233;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4" name="Google Shape;234;p4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Storage</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Storage is a managed service that allows you to store data that can be used throughout your cloud applications. The data that is stored can include loosely structured entities, queue messages, and various files. You can access this data by using client libraries, URLs, or the REST API. You can store and manage files by using files shares.</a:t>
            </a:r>
            <a:endParaRPr b="1" sz="1800">
              <a:solidFill>
                <a:srgbClr val="313131"/>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8" name="Shape 238"/>
        <p:cNvGrpSpPr/>
        <p:nvPr/>
      </p:nvGrpSpPr>
      <p:grpSpPr>
        <a:xfrm>
          <a:off x="0" y="0"/>
          <a:ext cx="0" cy="0"/>
          <a:chOff x="0" y="0"/>
          <a:chExt cx="0" cy="0"/>
        </a:xfrm>
      </p:grpSpPr>
      <p:sp>
        <p:nvSpPr>
          <p:cNvPr id="239" name="Google Shape;239;p4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Storage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40" name="Google Shape;240;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1" name="Google Shape;241;p4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Blobs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Blobs are managed files that can be persisted and accessed by using URLs, the REST API, or a client library. You can use containers to logically group blobs. Blobs are used throughout service instances, such as Virtual Machines that uses blobs to store virtual hard disks.</a:t>
            </a:r>
            <a:endParaRPr sz="1200">
              <a:solidFill>
                <a:srgbClr val="313131"/>
              </a:solidFill>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8" name="Shape 118"/>
        <p:cNvGrpSpPr/>
        <p:nvPr/>
      </p:nvGrpSpPr>
      <p:grpSpPr>
        <a:xfrm>
          <a:off x="0" y="0"/>
          <a:ext cx="0" cy="0"/>
          <a:chOff x="0" y="0"/>
          <a:chExt cx="0" cy="0"/>
        </a:xfrm>
      </p:grpSpPr>
      <p:sp>
        <p:nvSpPr>
          <p:cNvPr id="119" name="Google Shape;119;p26"/>
          <p:cNvSpPr txBox="1"/>
          <p:nvPr>
            <p:ph type="title"/>
          </p:nvPr>
        </p:nvSpPr>
        <p:spPr>
          <a:xfrm>
            <a:off x="265500" y="1233175"/>
            <a:ext cx="4045200" cy="192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45F06"/>
                </a:solidFill>
              </a:rPr>
              <a:t>Workshop</a:t>
            </a:r>
            <a:endParaRPr b="1">
              <a:solidFill>
                <a:srgbClr val="B45F06"/>
              </a:solidFill>
            </a:endParaRPr>
          </a:p>
          <a:p>
            <a:pPr indent="0" lvl="0" marL="0" rtl="0">
              <a:spcBef>
                <a:spcPts val="0"/>
              </a:spcBef>
              <a:spcAft>
                <a:spcPts val="0"/>
              </a:spcAft>
              <a:buNone/>
            </a:pPr>
            <a:r>
              <a:rPr b="1" lang="en">
                <a:solidFill>
                  <a:srgbClr val="B45F06"/>
                </a:solidFill>
              </a:rPr>
              <a:t>Overview</a:t>
            </a:r>
            <a:endParaRPr b="1">
              <a:solidFill>
                <a:srgbClr val="B45F06"/>
              </a:solidFill>
            </a:endParaRPr>
          </a:p>
        </p:txBody>
      </p:sp>
      <p:sp>
        <p:nvSpPr>
          <p:cNvPr id="120" name="Google Shape;120;p26"/>
          <p:cNvSpPr txBox="1"/>
          <p:nvPr/>
        </p:nvSpPr>
        <p:spPr>
          <a:xfrm>
            <a:off x="4572000" y="-150"/>
            <a:ext cx="4572300" cy="51435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t/>
            </a:r>
            <a:endParaRPr b="1" sz="18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1: Overview of the Microsoft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2: Building Application Infrastructure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3: Hosting Web Applications on the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4: Storing SQL Data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5: Designing a Communication Strategy by Using Queues and Service Bus</a:t>
            </a:r>
            <a:endParaRPr b="1" sz="1800">
              <a:solidFill>
                <a:schemeClr val="lt1"/>
              </a:solidFill>
              <a:latin typeface="Comfortaa"/>
              <a:ea typeface="Comfortaa"/>
              <a:cs typeface="Comfortaa"/>
              <a:sym typeface="Comfortaa"/>
            </a:endParaRPr>
          </a:p>
        </p:txBody>
      </p:sp>
      <p:sp>
        <p:nvSpPr>
          <p:cNvPr id="121" name="Google Shape;121;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45" name="Shape 245"/>
        <p:cNvGrpSpPr/>
        <p:nvPr/>
      </p:nvGrpSpPr>
      <p:grpSpPr>
        <a:xfrm>
          <a:off x="0" y="0"/>
          <a:ext cx="0" cy="0"/>
          <a:chOff x="0" y="0"/>
          <a:chExt cx="0" cy="0"/>
        </a:xfrm>
      </p:grpSpPr>
      <p:sp>
        <p:nvSpPr>
          <p:cNvPr id="246" name="Google Shape;246;p4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Storage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47" name="Google Shape;247;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8" name="Google Shape;248;p4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Queues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Queue service provides a simple managed interface to push messages into a queue and consume the same messages. Messages are stored as serialized strings. They can be stored or retrieved in a First-In First-Out manner by using logical queue actions, such as enqueue, dequeue, and peek.</a:t>
            </a:r>
            <a:endParaRPr sz="1200">
              <a:solidFill>
                <a:srgbClr val="313131"/>
              </a:solidFill>
            </a:endParaRPr>
          </a:p>
          <a:p>
            <a:pPr indent="0" lvl="0" marL="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2" name="Shape 252"/>
        <p:cNvGrpSpPr/>
        <p:nvPr/>
      </p:nvGrpSpPr>
      <p:grpSpPr>
        <a:xfrm>
          <a:off x="0" y="0"/>
          <a:ext cx="0" cy="0"/>
          <a:chOff x="0" y="0"/>
          <a:chExt cx="0" cy="0"/>
        </a:xfrm>
      </p:grpSpPr>
      <p:sp>
        <p:nvSpPr>
          <p:cNvPr id="253" name="Google Shape;253;p4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Storage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54" name="Google Shape;254;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5" name="Google Shape;255;p4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Tables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Table service is a NoSQL store that allows you to store loosely structured sets of entities that can be persisted en-masse and retrieved with exception efficiency. By implementing common sharding concepts, such as partitions and hash indexes, you can use tables to store large quantities of data for your application.</a:t>
            </a:r>
            <a:endParaRPr sz="1200">
              <a:solidFill>
                <a:srgbClr val="313131"/>
              </a:solidFill>
            </a:endParaRPr>
          </a:p>
          <a:p>
            <a:pPr indent="0" lvl="0" marL="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9" name="Shape 259"/>
        <p:cNvGrpSpPr/>
        <p:nvPr/>
      </p:nvGrpSpPr>
      <p:grpSpPr>
        <a:xfrm>
          <a:off x="0" y="0"/>
          <a:ext cx="0" cy="0"/>
          <a:chOff x="0" y="0"/>
          <a:chExt cx="0" cy="0"/>
        </a:xfrm>
      </p:grpSpPr>
      <p:sp>
        <p:nvSpPr>
          <p:cNvPr id="260" name="Google Shape;260;p46"/>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Storage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61" name="Google Shape;261;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2" name="Google Shape;262;p4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Files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Azure Files service provides an SMB 2.1 protocol file share that you can use when you migrate existing application workloads from on-premises to Azure. The files that are persisted by using this technology can also be accessed by using the REST API or client libraries.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66" name="Shape 266"/>
        <p:cNvGrpSpPr/>
        <p:nvPr/>
      </p:nvGrpSpPr>
      <p:grpSpPr>
        <a:xfrm>
          <a:off x="0" y="0"/>
          <a:ext cx="0" cy="0"/>
          <a:chOff x="0" y="0"/>
          <a:chExt cx="0" cy="0"/>
        </a:xfrm>
      </p:grpSpPr>
      <p:sp>
        <p:nvSpPr>
          <p:cNvPr id="267" name="Google Shape;267;p47"/>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SQL Database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68" name="Google Shape;268;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9" name="Google Shape;269;p4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SQL Database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SQL Database is a managed Database-as-a-Service platform that you can use to host your SQL objects. It is highly compatible with existing data tools and therefore it provides you with similar management experience that you will have with SQL Server Standalone.</a:t>
            </a:r>
            <a:endParaRPr sz="1800">
              <a:solidFill>
                <a:srgbClr val="313131"/>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73" name="Shape 273"/>
        <p:cNvGrpSpPr/>
        <p:nvPr/>
      </p:nvGrpSpPr>
      <p:grpSpPr>
        <a:xfrm>
          <a:off x="0" y="0"/>
          <a:ext cx="0" cy="0"/>
          <a:chOff x="0" y="0"/>
          <a:chExt cx="0" cy="0"/>
        </a:xfrm>
      </p:grpSpPr>
      <p:sp>
        <p:nvSpPr>
          <p:cNvPr id="274" name="Google Shape;274;p48"/>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SQL Database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75" name="Google Shape;275;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6" name="Google Shape;276;p4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Compatibility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Many SQL features and objects can be used with SQL Database. SQL Server 2014 provides tooling that you can use to analyze and migrate your databases from an on-premises server to Azure. For earlier versions of SQL, tools such as the SQL Azure Migration Wizard and the Azure Websites Migration Assistant are available for assessing your existing database and performing the actual migration.</a:t>
            </a:r>
            <a:endParaRPr sz="120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0" name="Shape 280"/>
        <p:cNvGrpSpPr/>
        <p:nvPr/>
      </p:nvGrpSpPr>
      <p:grpSpPr>
        <a:xfrm>
          <a:off x="0" y="0"/>
          <a:ext cx="0" cy="0"/>
          <a:chOff x="0" y="0"/>
          <a:chExt cx="0" cy="0"/>
        </a:xfrm>
      </p:grpSpPr>
      <p:sp>
        <p:nvSpPr>
          <p:cNvPr id="281" name="Google Shape;281;p49"/>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SQL Database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82" name="Google Shape;282;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3" name="Google Shape;283;p4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Data Tools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use many existing data tools such as SQL Server Data Tools for Microsoft Visual Studio and SQL Server Management Studio with SQL Database. Other tools and application frameworks can use connection strings to connect to the databases that are hosted in Azure. You can provide the connection strings for SQL Database instances directly on either portal. SQL Database also provides a custom portal for managing databases.</a:t>
            </a:r>
            <a:endParaRPr sz="120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7" name="Shape 287"/>
        <p:cNvGrpSpPr/>
        <p:nvPr/>
      </p:nvGrpSpPr>
      <p:grpSpPr>
        <a:xfrm>
          <a:off x="0" y="0"/>
          <a:ext cx="0" cy="0"/>
          <a:chOff x="0" y="0"/>
          <a:chExt cx="0" cy="0"/>
        </a:xfrm>
      </p:grpSpPr>
      <p:sp>
        <p:nvSpPr>
          <p:cNvPr id="288" name="Google Shape;288;p5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SQL Database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89" name="Google Shape;289;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0" name="Google Shape;290;p5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Scalability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Elastic Scale can be used with a SQL Database instance to automatically create and manage defined partitions for applications with dynamic or large database workloads. Applications that can benefit from this feature range from large data stores to multitenant Software-as-a-Service (SaaS) services.</a:t>
            </a:r>
            <a:endParaRPr sz="120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94" name="Shape 294"/>
        <p:cNvGrpSpPr/>
        <p:nvPr/>
      </p:nvGrpSpPr>
      <p:grpSpPr>
        <a:xfrm>
          <a:off x="0" y="0"/>
          <a:ext cx="0" cy="0"/>
          <a:chOff x="0" y="0"/>
          <a:chExt cx="0" cy="0"/>
        </a:xfrm>
      </p:grpSpPr>
      <p:sp>
        <p:nvSpPr>
          <p:cNvPr id="295" name="Google Shape;295;p5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Networks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296" name="Google Shape;296;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7" name="Google Shape;297;p5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Virtual Networks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Virtual Networks are a security boundary that you can create so that service instances can communicate with each other privately. Virtual networks support instances of the Websites, Cloud Services, and Virtual Machines services. Through the various connectivity options, virtual networks can be connected to each other or to an existing on-premises machine or network.</a:t>
            </a:r>
            <a:endParaRPr sz="120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1" name="Shape 301"/>
        <p:cNvGrpSpPr/>
        <p:nvPr/>
      </p:nvGrpSpPr>
      <p:grpSpPr>
        <a:xfrm>
          <a:off x="0" y="0"/>
          <a:ext cx="0" cy="0"/>
          <a:chOff x="0" y="0"/>
          <a:chExt cx="0" cy="0"/>
        </a:xfrm>
      </p:grpSpPr>
      <p:sp>
        <p:nvSpPr>
          <p:cNvPr id="302" name="Google Shape;302;p5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Networks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03" name="Google Shape;303;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4" name="Google Shape;304;p5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Site Connectivity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connect virtual networks with each other or with an existing on-premises network by using the Internet Protocol Security (IPSec) protocol. This allows a secure link between multiple networks and various hybrid cloud scenarios. VPN Devices that support this connectivity can be determined by using a list of known supported VPN devices or a list of features that are required to be supported by a device that will be used with a Site-to-Site connection.</a:t>
            </a:r>
            <a:endParaRPr sz="120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8" name="Shape 308"/>
        <p:cNvGrpSpPr/>
        <p:nvPr/>
      </p:nvGrpSpPr>
      <p:grpSpPr>
        <a:xfrm>
          <a:off x="0" y="0"/>
          <a:ext cx="0" cy="0"/>
          <a:chOff x="0" y="0"/>
          <a:chExt cx="0" cy="0"/>
        </a:xfrm>
      </p:grpSpPr>
      <p:sp>
        <p:nvSpPr>
          <p:cNvPr id="309" name="Google Shape;309;p5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Networks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10" name="Google Shape;310;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1" name="Google Shape;311;p5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Direct Connectivity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Secure Sockets Tunneling Protocol (SSTP) can also be used to allow an individual device or a computer to directly connect to a virtual network by using a Point-to-Site virtual private network (VPN) connection. This is useful in scenarios where an on-premises location does not have the hardware that supports IPSec or a network needs to be used by multiple remote workers.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7" name="Google Shape;127;p27"/>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40000"/>
              </a:lnSpc>
              <a:spcBef>
                <a:spcPts val="0"/>
              </a:spcBef>
              <a:spcAft>
                <a:spcPts val="0"/>
              </a:spcAft>
              <a:buNone/>
            </a:pPr>
            <a:r>
              <a:t/>
            </a:r>
            <a:endParaRPr b="1" sz="1700">
              <a:solidFill>
                <a:srgbClr val="474747"/>
              </a:solidFill>
            </a:endParaRPr>
          </a:p>
          <a:p>
            <a:pPr indent="0" lvl="0" marL="0" rtl="0">
              <a:lnSpc>
                <a:spcPct val="140000"/>
              </a:lnSpc>
              <a:spcBef>
                <a:spcPts val="0"/>
              </a:spcBef>
              <a:spcAft>
                <a:spcPts val="800"/>
              </a:spcAft>
              <a:buNone/>
            </a:pPr>
            <a:r>
              <a:t/>
            </a:r>
            <a:endParaRPr b="1" sz="1550">
              <a:solidFill>
                <a:srgbClr val="B45F06"/>
              </a:solidFill>
            </a:endParaRPr>
          </a:p>
        </p:txBody>
      </p:sp>
      <p:sp>
        <p:nvSpPr>
          <p:cNvPr id="128" name="Google Shape;128;p27"/>
          <p:cNvSpPr txBox="1"/>
          <p:nvPr/>
        </p:nvSpPr>
        <p:spPr>
          <a:xfrm>
            <a:off x="0" y="-2715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B45F06"/>
                </a:solidFill>
                <a:latin typeface="Comfortaa"/>
                <a:ea typeface="Comfortaa"/>
                <a:cs typeface="Comfortaa"/>
                <a:sym typeface="Comfortaa"/>
              </a:rPr>
              <a:t>Module 1: </a:t>
            </a:r>
            <a:endParaRPr b="1" sz="3600">
              <a:solidFill>
                <a:srgbClr val="B45F06"/>
              </a:solidFill>
              <a:latin typeface="Comfortaa"/>
              <a:ea typeface="Comfortaa"/>
              <a:cs typeface="Comfortaa"/>
              <a:sym typeface="Comfortaa"/>
            </a:endParaRPr>
          </a:p>
          <a:p>
            <a:pPr indent="0" lvl="0" marL="0" rtl="0" algn="ctr">
              <a:spcBef>
                <a:spcPts val="0"/>
              </a:spcBef>
              <a:spcAft>
                <a:spcPts val="0"/>
              </a:spcAft>
              <a:buNone/>
            </a:pPr>
            <a:r>
              <a:rPr b="1" lang="en" sz="3600">
                <a:solidFill>
                  <a:srgbClr val="B45F06"/>
                </a:solidFill>
                <a:latin typeface="Comfortaa"/>
                <a:ea typeface="Comfortaa"/>
                <a:cs typeface="Comfortaa"/>
                <a:sym typeface="Comfortaa"/>
              </a:rPr>
              <a:t>Overview of the Microsoft Azure Platform</a:t>
            </a:r>
            <a:endParaRPr b="1" sz="3600">
              <a:solidFill>
                <a:srgbClr val="B45F06"/>
              </a:solidFill>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15" name="Shape 315"/>
        <p:cNvGrpSpPr/>
        <p:nvPr/>
      </p:nvGrpSpPr>
      <p:grpSpPr>
        <a:xfrm>
          <a:off x="0" y="0"/>
          <a:ext cx="0" cy="0"/>
          <a:chOff x="0" y="0"/>
          <a:chExt cx="0" cy="0"/>
        </a:xfrm>
      </p:grpSpPr>
      <p:sp>
        <p:nvSpPr>
          <p:cNvPr id="316" name="Google Shape;316;p5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Virtual Networks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17" name="Google Shape;317;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8" name="Google Shape;318;p5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Domain Name Service (DNS)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Azure automatically provides a DNS service for virtual machines and services in a virtual network. You can optionally provide an IP address for your own DNS server that is either hosted in Azure or connected by using one of the previously mentioned connections.</a:t>
            </a:r>
            <a:endParaRPr sz="120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2" name="Shape 322"/>
        <p:cNvGrpSpPr/>
        <p:nvPr/>
      </p:nvGrpSpPr>
      <p:grpSpPr>
        <a:xfrm>
          <a:off x="0" y="0"/>
          <a:ext cx="0" cy="0"/>
          <a:chOff x="0" y="0"/>
          <a:chExt cx="0" cy="0"/>
        </a:xfrm>
      </p:grpSpPr>
      <p:sp>
        <p:nvSpPr>
          <p:cNvPr id="323" name="Google Shape;323;p5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Azure from the Developer’s Perspective</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24" name="Google Shape;324;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Google Shape;325;p5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9" name="Shape 329"/>
        <p:cNvGrpSpPr/>
        <p:nvPr/>
      </p:nvGrpSpPr>
      <p:grpSpPr>
        <a:xfrm>
          <a:off x="0" y="0"/>
          <a:ext cx="0" cy="0"/>
          <a:chOff x="0" y="0"/>
          <a:chExt cx="0" cy="0"/>
        </a:xfrm>
      </p:grpSpPr>
      <p:sp>
        <p:nvSpPr>
          <p:cNvPr id="330" name="Google Shape;330;p56"/>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400">
                <a:solidFill>
                  <a:srgbClr val="B45F06"/>
                </a:solidFill>
                <a:latin typeface="Comfortaa"/>
                <a:ea typeface="Comfortaa"/>
                <a:cs typeface="Comfortaa"/>
                <a:sym typeface="Comfortaa"/>
              </a:rPr>
              <a:t>Module 1 </a:t>
            </a:r>
            <a:r>
              <a:rPr b="1" i="1" lang="en" sz="1800">
                <a:solidFill>
                  <a:srgbClr val="B45F06"/>
                </a:solidFill>
                <a:latin typeface="Comfortaa"/>
                <a:ea typeface="Comfortaa"/>
                <a:cs typeface="Comfortaa"/>
                <a:sym typeface="Comfortaa"/>
              </a:rPr>
              <a:t>Continued. . .</a:t>
            </a:r>
            <a:endParaRPr b="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Azure Portals &gt; </a:t>
            </a:r>
            <a:r>
              <a:rPr b="1" i="1" lang="en" sz="1800">
                <a:solidFill>
                  <a:srgbClr val="B45F06"/>
                </a:solidFill>
                <a:latin typeface="Comfortaa"/>
                <a:ea typeface="Comfortaa"/>
                <a:cs typeface="Comfortaa"/>
                <a:sym typeface="Comfortaa"/>
              </a:rPr>
              <a:t>Overview</a:t>
            </a:r>
            <a:endParaRPr b="1" i="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b="1" i="1" sz="1800">
              <a:solidFill>
                <a:srgbClr val="B45F06"/>
              </a:solidFill>
              <a:latin typeface="Comfortaa"/>
              <a:ea typeface="Comfortaa"/>
              <a:cs typeface="Comfortaa"/>
              <a:sym typeface="Comfortaa"/>
            </a:endParaRPr>
          </a:p>
          <a:p>
            <a:pPr indent="0" lvl="0" marL="0" marR="0" rtl="0" algn="just">
              <a:lnSpc>
                <a:spcPct val="100000"/>
              </a:lnSpc>
              <a:spcBef>
                <a:spcPts val="0"/>
              </a:spcBef>
              <a:spcAft>
                <a:spcPts val="0"/>
              </a:spcAft>
              <a:buNone/>
            </a:pPr>
            <a:r>
              <a:rPr b="1" lang="en" sz="1400">
                <a:solidFill>
                  <a:srgbClr val="B45F06"/>
                </a:solidFill>
                <a:latin typeface="Comfortaa"/>
                <a:ea typeface="Comfortaa"/>
                <a:cs typeface="Comfortaa"/>
                <a:sym typeface="Comfortaa"/>
              </a:rPr>
              <a:t>Many iterations of Azure services and the web applications to manage those services are currently available. </a:t>
            </a:r>
            <a:endParaRPr b="1" sz="1400">
              <a:solidFill>
                <a:srgbClr val="B45F06"/>
              </a:solidFill>
              <a:latin typeface="Comfortaa"/>
              <a:ea typeface="Comfortaa"/>
              <a:cs typeface="Comfortaa"/>
              <a:sym typeface="Comfortaa"/>
            </a:endParaRPr>
          </a:p>
          <a:p>
            <a:pPr indent="0" lvl="0" marL="0" marR="0" rtl="0" algn="just">
              <a:lnSpc>
                <a:spcPct val="100000"/>
              </a:lnSpc>
              <a:spcBef>
                <a:spcPts val="0"/>
              </a:spcBef>
              <a:spcAft>
                <a:spcPts val="0"/>
              </a:spcAft>
              <a:buNone/>
            </a:pPr>
            <a:r>
              <a:t/>
            </a:r>
            <a:endParaRPr b="1" sz="1400">
              <a:solidFill>
                <a:srgbClr val="B45F06"/>
              </a:solidFill>
              <a:latin typeface="Comfortaa"/>
              <a:ea typeface="Comfortaa"/>
              <a:cs typeface="Comfortaa"/>
              <a:sym typeface="Comfortaa"/>
            </a:endParaRPr>
          </a:p>
          <a:p>
            <a:pPr indent="0" lvl="0" marL="0" marR="0" rtl="0" algn="just">
              <a:lnSpc>
                <a:spcPct val="100000"/>
              </a:lnSpc>
              <a:spcBef>
                <a:spcPts val="0"/>
              </a:spcBef>
              <a:spcAft>
                <a:spcPts val="0"/>
              </a:spcAft>
              <a:buNone/>
            </a:pPr>
            <a:r>
              <a:rPr b="1" lang="en" sz="1400">
                <a:solidFill>
                  <a:srgbClr val="B45F06"/>
                </a:solidFill>
                <a:latin typeface="Comfortaa"/>
                <a:ea typeface="Comfortaa"/>
                <a:cs typeface="Comfortaa"/>
                <a:sym typeface="Comfortaa"/>
              </a:rPr>
              <a:t>This module describes the last two iterations of the Classic Portal, which you can use for configuring instances of Azure services. This module also provide a walkthrough of how to switch between the two Azure Portals when the functionality you require is not available in one of the portals.</a:t>
            </a:r>
            <a:endParaRPr sz="1200">
              <a:solidFill>
                <a:srgbClr val="313131"/>
              </a:solidFill>
              <a:latin typeface="Arial"/>
              <a:ea typeface="Arial"/>
              <a:cs typeface="Arial"/>
              <a:sym typeface="Arial"/>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in Azure.</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331" name="Google Shape;331;p56"/>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 :</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current Azure Portal.</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Classic Portal.</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Switch between the different portals.</a:t>
            </a:r>
            <a:endParaRPr b="1">
              <a:solidFill>
                <a:schemeClr val="lt1"/>
              </a:solidFill>
              <a:latin typeface="Comfortaa"/>
              <a:ea typeface="Comfortaa"/>
              <a:cs typeface="Comfortaa"/>
              <a:sym typeface="Comfortaa"/>
            </a:endParaRPr>
          </a:p>
        </p:txBody>
      </p:sp>
      <p:sp>
        <p:nvSpPr>
          <p:cNvPr id="332" name="Google Shape;332;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6" name="Shape 336"/>
        <p:cNvGrpSpPr/>
        <p:nvPr/>
      </p:nvGrpSpPr>
      <p:grpSpPr>
        <a:xfrm>
          <a:off x="0" y="0"/>
          <a:ext cx="0" cy="0"/>
          <a:chOff x="0" y="0"/>
          <a:chExt cx="0" cy="0"/>
        </a:xfrm>
      </p:grpSpPr>
      <p:sp>
        <p:nvSpPr>
          <p:cNvPr id="337" name="Google Shape;337;p57"/>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Overview</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38" name="Google Shape;338;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9" name="Google Shape;339;p57"/>
          <p:cNvSpPr txBox="1"/>
          <p:nvPr/>
        </p:nvSpPr>
        <p:spPr>
          <a:xfrm>
            <a:off x="144800" y="1800838"/>
            <a:ext cx="4875300" cy="322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B45F06"/>
                </a:solidFill>
                <a:latin typeface="Comfortaa"/>
                <a:ea typeface="Comfortaa"/>
                <a:cs typeface="Comfortaa"/>
                <a:sym typeface="Comfortaa"/>
              </a:rPr>
              <a:t>Azure as a platform can host your applications and workloads in the cloud. The Service Management REST API that receives requests to create, change, or configure services and passes the requests to the Microsoft Azure Fabric Controller. </a:t>
            </a:r>
            <a:endParaRPr sz="1800">
              <a:solidFill>
                <a:srgbClr val="B45F06"/>
              </a:solidFill>
              <a:latin typeface="Comfortaa"/>
              <a:ea typeface="Comfortaa"/>
              <a:cs typeface="Comfortaa"/>
              <a:sym typeface="Comfortaa"/>
            </a:endParaRPr>
          </a:p>
          <a:p>
            <a:pPr indent="0" lvl="0" marL="0" rtl="0" algn="just">
              <a:spcBef>
                <a:spcPts val="1600"/>
              </a:spcBef>
              <a:spcAft>
                <a:spcPts val="0"/>
              </a:spcAft>
              <a:buNone/>
            </a:pPr>
            <a:r>
              <a:t/>
            </a:r>
            <a:endParaRPr sz="1800">
              <a:latin typeface="Comfortaa"/>
              <a:ea typeface="Comfortaa"/>
              <a:cs typeface="Comfortaa"/>
              <a:sym typeface="Comfortaa"/>
            </a:endParaRPr>
          </a:p>
          <a:p>
            <a:pPr indent="0" lvl="0" marL="0" rtl="0" algn="just">
              <a:spcBef>
                <a:spcPts val="0"/>
              </a:spcBef>
              <a:spcAft>
                <a:spcPts val="0"/>
              </a:spcAft>
              <a:buNone/>
            </a:pPr>
            <a:r>
              <a:t/>
            </a:r>
            <a:endParaRPr/>
          </a:p>
        </p:txBody>
      </p:sp>
      <p:pic>
        <p:nvPicPr>
          <p:cNvPr id="340" name="Google Shape;340;p57"/>
          <p:cNvPicPr preferRelativeResize="0"/>
          <p:nvPr/>
        </p:nvPicPr>
        <p:blipFill>
          <a:blip r:embed="rId3">
            <a:alphaModFix/>
          </a:blip>
          <a:stretch>
            <a:fillRect/>
          </a:stretch>
        </p:blipFill>
        <p:spPr>
          <a:xfrm>
            <a:off x="5020100" y="1864625"/>
            <a:ext cx="4123891" cy="309291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44" name="Shape 344"/>
        <p:cNvGrpSpPr/>
        <p:nvPr/>
      </p:nvGrpSpPr>
      <p:grpSpPr>
        <a:xfrm>
          <a:off x="0" y="0"/>
          <a:ext cx="0" cy="0"/>
          <a:chOff x="0" y="0"/>
          <a:chExt cx="0" cy="0"/>
        </a:xfrm>
      </p:grpSpPr>
      <p:sp>
        <p:nvSpPr>
          <p:cNvPr id="345" name="Google Shape;345;p58"/>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Overview</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46" name="Google Shape;346;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7" name="Google Shape;347;p5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The Classic Portal is one of many different interfaces that you can use to interact with the Azure platform. There are currently two primary versions of the Classic Portal. The first is the current portal that will be referred to as the Classic Portal in this course. This portal uses an interface where services are shown on the left and the service instance pages use tabs to organize data. The latest portal is referred to as the Portal in this course. This portal uses a list of horizontal blades to organize data and provide a symmetric drill-down experience.</a:t>
            </a:r>
            <a:endParaRPr sz="1200">
              <a:solidFill>
                <a:srgbClr val="31313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1" name="Shape 351"/>
        <p:cNvGrpSpPr/>
        <p:nvPr/>
      </p:nvGrpSpPr>
      <p:grpSpPr>
        <a:xfrm>
          <a:off x="0" y="0"/>
          <a:ext cx="0" cy="0"/>
          <a:chOff x="0" y="0"/>
          <a:chExt cx="0" cy="0"/>
        </a:xfrm>
      </p:grpSpPr>
      <p:sp>
        <p:nvSpPr>
          <p:cNvPr id="352" name="Google Shape;352;p59"/>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Accessing the Azure Portals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53" name="Google Shape;353;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4" name="Google Shape;354;p5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VIDEO</a:t>
            </a:r>
            <a:endParaRPr sz="1200">
              <a:solidFill>
                <a:srgbClr val="31313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8" name="Shape 358"/>
        <p:cNvGrpSpPr/>
        <p:nvPr/>
      </p:nvGrpSpPr>
      <p:grpSpPr>
        <a:xfrm>
          <a:off x="0" y="0"/>
          <a:ext cx="0" cy="0"/>
          <a:chOff x="0" y="0"/>
          <a:chExt cx="0" cy="0"/>
        </a:xfrm>
      </p:grpSpPr>
      <p:sp>
        <p:nvSpPr>
          <p:cNvPr id="359" name="Google Shape;359;p6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Classic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60" name="Google Shape;360;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1" name="Google Shape;361;p6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The Classic Portal</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It replaces a Microsoft Silverlight portal and uses HTML5 and JavaScript for a rich, dynamic, and fast user experience. In the Classic Portal, services are listed on the navigation bar that is on the left side of the portal. When you select a service, a landing page for the service displays with a list of service instances. Service instances themselves can contain multiple tabs that display data such as configuration options, metric monitoring, and an overview dashboard.</a:t>
            </a:r>
            <a:endParaRPr sz="1200">
              <a:solidFill>
                <a:srgbClr val="313131"/>
              </a:solidFill>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65" name="Shape 365"/>
        <p:cNvGrpSpPr/>
        <p:nvPr/>
      </p:nvGrpSpPr>
      <p:grpSpPr>
        <a:xfrm>
          <a:off x="0" y="0"/>
          <a:ext cx="0" cy="0"/>
          <a:chOff x="0" y="0"/>
          <a:chExt cx="0" cy="0"/>
        </a:xfrm>
      </p:grpSpPr>
      <p:sp>
        <p:nvSpPr>
          <p:cNvPr id="366" name="Google Shape;366;p6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Classic Portal</a:t>
            </a:r>
            <a:endParaRPr b="1" sz="24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7" name="Google Shape;367;p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8" name="Google Shape;368;p61"/>
          <p:cNvSpPr txBox="1"/>
          <p:nvPr/>
        </p:nvSpPr>
        <p:spPr>
          <a:xfrm>
            <a:off x="172200" y="1701300"/>
            <a:ext cx="4399800" cy="32907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The Classic Portal was released at TechEd 2012.</a:t>
            </a:r>
            <a:endParaRPr sz="1800">
              <a:solidFill>
                <a:srgbClr val="B45F06"/>
              </a:solidFill>
              <a:latin typeface="Comfortaa"/>
              <a:ea typeface="Comfortaa"/>
              <a:cs typeface="Comfortaa"/>
              <a:sym typeface="Comfortaa"/>
            </a:endParaRPr>
          </a:p>
        </p:txBody>
      </p:sp>
      <p:pic>
        <p:nvPicPr>
          <p:cNvPr id="369" name="Google Shape;369;p61"/>
          <p:cNvPicPr preferRelativeResize="0"/>
          <p:nvPr/>
        </p:nvPicPr>
        <p:blipFill>
          <a:blip r:embed="rId3">
            <a:alphaModFix/>
          </a:blip>
          <a:stretch>
            <a:fillRect/>
          </a:stretch>
        </p:blipFill>
        <p:spPr>
          <a:xfrm>
            <a:off x="4640775" y="1701300"/>
            <a:ext cx="4503226" cy="33773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3" name="Shape 373"/>
        <p:cNvGrpSpPr/>
        <p:nvPr/>
      </p:nvGrpSpPr>
      <p:grpSpPr>
        <a:xfrm>
          <a:off x="0" y="0"/>
          <a:ext cx="0" cy="0"/>
          <a:chOff x="0" y="0"/>
          <a:chExt cx="0" cy="0"/>
        </a:xfrm>
      </p:grpSpPr>
      <p:sp>
        <p:nvSpPr>
          <p:cNvPr id="374" name="Google Shape;374;p6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Classic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75" name="Google Shape;375;p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6" name="Google Shape;376;p6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Service Construction</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In the Classic Portal, a black bar is available at the bottom of the screen that you can use to create new instances of a service. If you click the +New button without selecting a specific service on the blue navigation bar, a list of all the available services displays. You can select any service from this list to create an instance of it. If you select a service on the navigation bar and then click +New, a dialog box displays, where the option to create a new instance of the service is automatically selected. </a:t>
            </a:r>
            <a:endParaRPr sz="1800">
              <a:solidFill>
                <a:srgbClr val="B45F06"/>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0" name="Shape 380"/>
        <p:cNvGrpSpPr/>
        <p:nvPr/>
      </p:nvGrpSpPr>
      <p:grpSpPr>
        <a:xfrm>
          <a:off x="0" y="0"/>
          <a:ext cx="0" cy="0"/>
          <a:chOff x="0" y="0"/>
          <a:chExt cx="0" cy="0"/>
        </a:xfrm>
      </p:grpSpPr>
      <p:sp>
        <p:nvSpPr>
          <p:cNvPr id="381" name="Google Shape;381;p6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Classic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82" name="Google Shape;382;p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83" name="Google Shape;383;p6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Service Construction . . . </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then use the Quick Create option to create the service instance by specifying only the required parameters. Optionally, you can use the Custom Create option to specify all the service parameters by using a wizard.</a:t>
            </a:r>
            <a:endParaRPr sz="1800">
              <a:solidFill>
                <a:srgbClr val="B45F06"/>
              </a:solidFill>
              <a:latin typeface="Comfortaa"/>
              <a:ea typeface="Comfortaa"/>
              <a:cs typeface="Comfortaa"/>
              <a:sym typeface="Comfortaa"/>
            </a:endParaRPr>
          </a:p>
          <a:p>
            <a:pPr indent="0" lvl="0" marL="0" rtl="0">
              <a:lnSpc>
                <a:spcPct val="115000"/>
              </a:lnSpc>
              <a:spcBef>
                <a:spcPts val="1500"/>
              </a:spcBef>
              <a:spcAft>
                <a:spcPts val="0"/>
              </a:spcAft>
              <a:buNone/>
            </a:pPr>
            <a:r>
              <a:rPr lang="en" sz="1800">
                <a:solidFill>
                  <a:srgbClr val="B45F06"/>
                </a:solidFill>
                <a:latin typeface="Comfortaa"/>
                <a:ea typeface="Comfortaa"/>
                <a:cs typeface="Comfortaa"/>
                <a:sym typeface="Comfortaa"/>
              </a:rPr>
              <a:t>The +New dialog box allows you to quickly create new service instances.</a:t>
            </a:r>
            <a:endParaRPr sz="1800">
              <a:solidFill>
                <a:srgbClr val="B45F06"/>
              </a:solidFill>
              <a:latin typeface="Comfortaa"/>
              <a:ea typeface="Comfortaa"/>
              <a:cs typeface="Comfortaa"/>
              <a:sym typeface="Comfortaa"/>
            </a:endParaRPr>
          </a:p>
          <a:p>
            <a:pPr indent="0" lvl="0" marL="0" rtl="0" algn="just">
              <a:lnSpc>
                <a:spcPct val="140000"/>
              </a:lnSpc>
              <a:spcBef>
                <a:spcPts val="16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2" name="Shape 132"/>
        <p:cNvGrpSpPr/>
        <p:nvPr/>
      </p:nvGrpSpPr>
      <p:grpSpPr>
        <a:xfrm>
          <a:off x="0" y="0"/>
          <a:ext cx="0" cy="0"/>
          <a:chOff x="0" y="0"/>
          <a:chExt cx="0" cy="0"/>
        </a:xfrm>
      </p:grpSpPr>
      <p:sp>
        <p:nvSpPr>
          <p:cNvPr id="133" name="Google Shape;133;p28"/>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400">
                <a:solidFill>
                  <a:srgbClr val="B45F06"/>
                </a:solidFill>
                <a:latin typeface="Comfortaa"/>
                <a:ea typeface="Comfortaa"/>
                <a:cs typeface="Comfortaa"/>
                <a:sym typeface="Comfortaa"/>
              </a:rPr>
              <a:t>Module 1 Overview</a:t>
            </a:r>
            <a:endParaRPr b="1" sz="2400">
              <a:solidFill>
                <a:srgbClr val="B45F06"/>
              </a:solidFill>
              <a:latin typeface="Comfortaa"/>
              <a:ea typeface="Comfortaa"/>
              <a:cs typeface="Comfortaa"/>
              <a:sym typeface="Comfortaa"/>
            </a:endParaRPr>
          </a:p>
          <a:p>
            <a:pPr indent="0" lvl="0" marL="0" rtl="0" algn="just">
              <a:spcBef>
                <a:spcPts val="800"/>
              </a:spcBef>
              <a:spcAft>
                <a:spcPts val="0"/>
              </a:spcAft>
              <a:buNone/>
            </a:pPr>
            <a:r>
              <a:rPr b="1" lang="en" sz="1400">
                <a:solidFill>
                  <a:srgbClr val="B45F06"/>
                </a:solidFill>
                <a:latin typeface="Comfortaa"/>
                <a:ea typeface="Comfortaa"/>
                <a:cs typeface="Comfortaa"/>
                <a:sym typeface="Comfortaa"/>
              </a:rPr>
              <a:t>Microsoft Azure provides a collection of services that you can use as building blocks for your cloud applications.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1, Azure Services, provides a recap of the services that you might have worked with when using the Microsoft Azure platform in the past.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2, Classic Portals, describes the two current portals that are available for managing Azure subscriptions and services.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3, Lab Overview, provides a walkthrough of the lab application that you will be working on throughout the course.</a:t>
            </a:r>
            <a:endParaRPr b="1" sz="1400">
              <a:solidFill>
                <a:srgbClr val="B45F06"/>
              </a:solidFill>
              <a:latin typeface="Comfortaa"/>
              <a:ea typeface="Comfortaa"/>
              <a:cs typeface="Comfortaa"/>
              <a:sym typeface="Comfortaa"/>
            </a:endParaRPr>
          </a:p>
        </p:txBody>
      </p:sp>
      <p:sp>
        <p:nvSpPr>
          <p:cNvPr id="134" name="Google Shape;134;p28"/>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some of the common Azure services.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differences between the Microsoft Azure, Classic Portal and the Azure Portal.</a:t>
            </a:r>
            <a:endParaRPr b="1">
              <a:solidFill>
                <a:schemeClr val="lt1"/>
              </a:solidFill>
              <a:latin typeface="Comfortaa"/>
              <a:ea typeface="Comfortaa"/>
              <a:cs typeface="Comfortaa"/>
              <a:sym typeface="Comfortaa"/>
            </a:endParaRPr>
          </a:p>
        </p:txBody>
      </p:sp>
      <p:sp>
        <p:nvSpPr>
          <p:cNvPr id="135" name="Google Shape;135;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7" name="Shape 387"/>
        <p:cNvGrpSpPr/>
        <p:nvPr/>
      </p:nvGrpSpPr>
      <p:grpSpPr>
        <a:xfrm>
          <a:off x="0" y="0"/>
          <a:ext cx="0" cy="0"/>
          <a:chOff x="0" y="0"/>
          <a:chExt cx="0" cy="0"/>
        </a:xfrm>
      </p:grpSpPr>
      <p:sp>
        <p:nvSpPr>
          <p:cNvPr id="388" name="Google Shape;388;p6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Classic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89" name="Google Shape;389;p6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0" name="Google Shape;390;p6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Tabs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When you select a service instance, a list of tabs display. You can use these tabs to view data and configuration options for the service. The first tab is typically a quickstart tab that displays the hyperlinks to the tutorials and suggestions for getting started with the service. There is also a dashboard tab that displays the current status of the service. The other tabs are used to categorize configuration options that are available for the service instance.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200">
              <a:solidFill>
                <a:srgbClr val="313131"/>
              </a:solidFill>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94" name="Shape 394"/>
        <p:cNvGrpSpPr/>
        <p:nvPr/>
      </p:nvGrpSpPr>
      <p:grpSpPr>
        <a:xfrm>
          <a:off x="0" y="0"/>
          <a:ext cx="0" cy="0"/>
          <a:chOff x="0" y="0"/>
          <a:chExt cx="0" cy="0"/>
        </a:xfrm>
      </p:grpSpPr>
      <p:sp>
        <p:nvSpPr>
          <p:cNvPr id="395" name="Google Shape;395;p6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Classic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396" name="Google Shape;396;p6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7" name="Google Shape;397;p6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Account Portal</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An account portal is available to view information about your current subscriptions. In this portal, you can manage your subscription by modifying its name, the service administrator, and the billing data. Many of these features are already included in the Portal.</a:t>
            </a:r>
            <a:endParaRPr sz="1200">
              <a:solidFill>
                <a:srgbClr val="313131"/>
              </a:solidFill>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1" name="Shape 401"/>
        <p:cNvGrpSpPr/>
        <p:nvPr/>
      </p:nvGrpSpPr>
      <p:grpSpPr>
        <a:xfrm>
          <a:off x="0" y="0"/>
          <a:ext cx="0" cy="0"/>
          <a:chOff x="0" y="0"/>
          <a:chExt cx="0" cy="0"/>
        </a:xfrm>
      </p:grpSpPr>
      <p:sp>
        <p:nvSpPr>
          <p:cNvPr id="402" name="Google Shape;402;p66"/>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03" name="Google Shape;403;p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4" name="Google Shape;404;p66"/>
          <p:cNvSpPr txBox="1"/>
          <p:nvPr/>
        </p:nvSpPr>
        <p:spPr>
          <a:xfrm>
            <a:off x="172200" y="1787850"/>
            <a:ext cx="4443000" cy="320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800">
                <a:solidFill>
                  <a:srgbClr val="B45F06"/>
                </a:solidFill>
                <a:latin typeface="Comfortaa"/>
                <a:ea typeface="Comfortaa"/>
                <a:cs typeface="Comfortaa"/>
                <a:sym typeface="Comfortaa"/>
              </a:rPr>
              <a:t>The latest version of the portal was released at //build 2014. The focus of this new portal is to display more metadata about each service instance and group the services logically for monitoring and billing. Additional features are released for the new portal on a weekly basis and this rapid cadence.</a:t>
            </a:r>
            <a:endParaRPr sz="1800">
              <a:solidFill>
                <a:srgbClr val="B45F06"/>
              </a:solidFill>
              <a:latin typeface="Comfortaa"/>
              <a:ea typeface="Comfortaa"/>
              <a:cs typeface="Comfortaa"/>
              <a:sym typeface="Comfortaa"/>
            </a:endParaRPr>
          </a:p>
        </p:txBody>
      </p:sp>
      <p:pic>
        <p:nvPicPr>
          <p:cNvPr id="405" name="Google Shape;405;p66"/>
          <p:cNvPicPr preferRelativeResize="0"/>
          <p:nvPr/>
        </p:nvPicPr>
        <p:blipFill>
          <a:blip r:embed="rId3">
            <a:alphaModFix/>
          </a:blip>
          <a:stretch>
            <a:fillRect/>
          </a:stretch>
        </p:blipFill>
        <p:spPr>
          <a:xfrm>
            <a:off x="4701025" y="1723887"/>
            <a:ext cx="4442966" cy="3332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9" name="Shape 409"/>
        <p:cNvGrpSpPr/>
        <p:nvPr/>
      </p:nvGrpSpPr>
      <p:grpSpPr>
        <a:xfrm>
          <a:off x="0" y="0"/>
          <a:ext cx="0" cy="0"/>
          <a:chOff x="0" y="0"/>
          <a:chExt cx="0" cy="0"/>
        </a:xfrm>
      </p:grpSpPr>
      <p:sp>
        <p:nvSpPr>
          <p:cNvPr id="410" name="Google Shape;410;p67"/>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11" name="Google Shape;411;p6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2" name="Google Shape;412;p6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Blades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When you view the settings for a service instance or take an action, the details are displayed in a vertical dialog box known as a blade. You can stack these blades horizontally so that you can view the details of a service (or an action) and some of the follow-up actions without having to scroll horizontally. </a:t>
            </a:r>
            <a:endParaRPr sz="1800">
              <a:solidFill>
                <a:srgbClr val="B45F06"/>
              </a:solidFill>
              <a:latin typeface="Comfortaa"/>
              <a:ea typeface="Comfortaa"/>
              <a:cs typeface="Comfortaa"/>
              <a:sym typeface="Comforta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16" name="Shape 416"/>
        <p:cNvGrpSpPr/>
        <p:nvPr/>
      </p:nvGrpSpPr>
      <p:grpSpPr>
        <a:xfrm>
          <a:off x="0" y="0"/>
          <a:ext cx="0" cy="0"/>
          <a:chOff x="0" y="0"/>
          <a:chExt cx="0" cy="0"/>
        </a:xfrm>
      </p:grpSpPr>
      <p:sp>
        <p:nvSpPr>
          <p:cNvPr id="417" name="Google Shape;417;p68"/>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18" name="Google Shape;418;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9" name="Google Shape;419;p6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Blades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close a blade by clicking the close (X) button at the top-right corner. You can click the pin icon at the top-right corner to pin the blade to your Dashboard for future access. You can minimize the blades to place them on the left side of the screen and maximize them to fill the entire width of your screen. You can hide the labs on the top command bar to create more screen space for your tiles. Finally, you can customize the order and layout of the tiles in most blades.</a:t>
            </a:r>
            <a:endParaRPr sz="1800">
              <a:solidFill>
                <a:srgbClr val="B45F06"/>
              </a:solidFill>
              <a:latin typeface="Comfortaa"/>
              <a:ea typeface="Comfortaa"/>
              <a:cs typeface="Comfortaa"/>
              <a:sym typeface="Comforta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3" name="Shape 423"/>
        <p:cNvGrpSpPr/>
        <p:nvPr/>
      </p:nvGrpSpPr>
      <p:grpSpPr>
        <a:xfrm>
          <a:off x="0" y="0"/>
          <a:ext cx="0" cy="0"/>
          <a:chOff x="0" y="0"/>
          <a:chExt cx="0" cy="0"/>
        </a:xfrm>
      </p:grpSpPr>
      <p:sp>
        <p:nvSpPr>
          <p:cNvPr id="424" name="Google Shape;424;p69"/>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25" name="Google Shape;425;p6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6" name="Google Shape;426;p6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Journeys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Journeys are a collection of sequential blades that you can use to create or modify a service. For example, to create a Website, you can go to the gallery blade, and then view the website gallery options blade. After you select a specific website template, a blade describing the template displays. If you click Create, another blade displays with basic options for the new Website. </a:t>
            </a:r>
            <a:endParaRPr sz="1550">
              <a:solidFill>
                <a:srgbClr val="31313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30" name="Shape 430"/>
        <p:cNvGrpSpPr/>
        <p:nvPr/>
      </p:nvGrpSpPr>
      <p:grpSpPr>
        <a:xfrm>
          <a:off x="0" y="0"/>
          <a:ext cx="0" cy="0"/>
          <a:chOff x="0" y="0"/>
          <a:chExt cx="0" cy="0"/>
        </a:xfrm>
      </p:grpSpPr>
      <p:sp>
        <p:nvSpPr>
          <p:cNvPr id="431" name="Google Shape;431;p7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32" name="Google Shape;432;p7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3" name="Google Shape;433;p7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Journeys . . .</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Many of these advanced options might display a subsequent blade. These blades that are displayed in a horizontal sequence are known as a journey. In a journey if you try to close a blade, which is to the left of another blade, without saving the changes, a message displays informing you about the loss in progress. Journeys are sometimes broken down in to Journey Parts, but this is not currently visualized in the user interface.</a:t>
            </a:r>
            <a:endParaRPr sz="1200">
              <a:solidFill>
                <a:srgbClr val="313131"/>
              </a:solidFill>
            </a:endParaRPr>
          </a:p>
          <a:p>
            <a:pPr indent="0" lvl="0" marL="0" rtl="0" algn="just">
              <a:lnSpc>
                <a:spcPct val="140000"/>
              </a:lnSpc>
              <a:spcBef>
                <a:spcPts val="800"/>
              </a:spcBef>
              <a:spcAft>
                <a:spcPts val="0"/>
              </a:spcAft>
              <a:buNone/>
            </a:pPr>
            <a:r>
              <a:t/>
            </a:r>
            <a:endParaRPr sz="1550">
              <a:solidFill>
                <a:srgbClr val="313131"/>
              </a:solidFill>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37" name="Shape 437"/>
        <p:cNvGrpSpPr/>
        <p:nvPr/>
      </p:nvGrpSpPr>
      <p:grpSpPr>
        <a:xfrm>
          <a:off x="0" y="0"/>
          <a:ext cx="0" cy="0"/>
          <a:chOff x="0" y="0"/>
          <a:chExt cx="0" cy="0"/>
        </a:xfrm>
      </p:grpSpPr>
      <p:sp>
        <p:nvSpPr>
          <p:cNvPr id="438" name="Google Shape;438;p7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39" name="Google Shape;439;p7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0" name="Google Shape;440;p7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Dashboard</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Dashboard is the first screen you see when you log on to the Portal. It is a collection of tiles that you can reorganize, resize, and remove. As you view the blades in your subscription, you can pin them to the Dashboard so that you can return to them at a later point in time. You can also resize the tiles to emphasize specific data</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550">
              <a:solidFill>
                <a:srgbClr val="31313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44" name="Shape 444"/>
        <p:cNvGrpSpPr/>
        <p:nvPr/>
      </p:nvGrpSpPr>
      <p:grpSpPr>
        <a:xfrm>
          <a:off x="0" y="0"/>
          <a:ext cx="0" cy="0"/>
          <a:chOff x="0" y="0"/>
          <a:chExt cx="0" cy="0"/>
        </a:xfrm>
      </p:grpSpPr>
      <p:sp>
        <p:nvSpPr>
          <p:cNvPr id="445" name="Google Shape;445;p7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46" name="Google Shape;446;p7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7" name="Google Shape;447;p7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Dashboard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Many tiles show different metrics and icons depending on their size. For example, the Service health tile displays a world map in the largest size, but in the smallest size it displays only a count of the services that are healthy. By default, when you create a new instance of a service, the option to add a tile to the Dashboard for that instance is selected.</a:t>
            </a:r>
            <a:endParaRPr sz="1200">
              <a:solidFill>
                <a:srgbClr val="313131"/>
              </a:solidFill>
            </a:endParaRPr>
          </a:p>
          <a:p>
            <a:pPr indent="0" lvl="0" marL="0" marR="0" rtl="0" algn="just">
              <a:lnSpc>
                <a:spcPct val="140000"/>
              </a:lnSpc>
              <a:spcBef>
                <a:spcPts val="800"/>
              </a:spcBef>
              <a:spcAft>
                <a:spcPts val="800"/>
              </a:spcAft>
              <a:buNone/>
            </a:pPr>
            <a:r>
              <a:t/>
            </a:r>
            <a:endParaRPr sz="1550">
              <a:solidFill>
                <a:srgbClr val="31313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1" name="Shape 451"/>
        <p:cNvGrpSpPr/>
        <p:nvPr/>
      </p:nvGrpSpPr>
      <p:grpSpPr>
        <a:xfrm>
          <a:off x="0" y="0"/>
          <a:ext cx="0" cy="0"/>
          <a:chOff x="0" y="0"/>
          <a:chExt cx="0" cy="0"/>
        </a:xfrm>
      </p:grpSpPr>
      <p:sp>
        <p:nvSpPr>
          <p:cNvPr id="452" name="Google Shape;452;p7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53" name="Google Shape;453;p7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4" name="Google Shape;454;p7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Billing</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Previously, you had to switch from the Classic Portal to the Account Portal to view the billing data for your services. In the Portal, you can view the up-to-date billing data for your entire subscription in the form of charts and infographics. The charts and infographics will help you understand the impact of individual service instances and service types. Charts, such as the Burn rate, also help you forecast the charges to your account in each billing period.</a:t>
            </a:r>
            <a:endParaRPr sz="1200">
              <a:solidFill>
                <a:srgbClr val="313131"/>
              </a:solidFill>
            </a:endParaRPr>
          </a:p>
          <a:p>
            <a:pPr indent="0" lvl="0" marL="0" marR="0" rtl="0" algn="just">
              <a:lnSpc>
                <a:spcPct val="140000"/>
              </a:lnSpc>
              <a:spcBef>
                <a:spcPts val="800"/>
              </a:spcBef>
              <a:spcAft>
                <a:spcPts val="800"/>
              </a:spcAft>
              <a:buNone/>
            </a:pPr>
            <a:r>
              <a:t/>
            </a:r>
            <a:endParaRPr b="1" sz="1550">
              <a:solidFill>
                <a:srgbClr val="31313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9" name="Shape 139"/>
        <p:cNvGrpSpPr/>
        <p:nvPr/>
      </p:nvGrpSpPr>
      <p:grpSpPr>
        <a:xfrm>
          <a:off x="0" y="0"/>
          <a:ext cx="0" cy="0"/>
          <a:chOff x="0" y="0"/>
          <a:chExt cx="0" cy="0"/>
        </a:xfrm>
      </p:grpSpPr>
      <p:sp>
        <p:nvSpPr>
          <p:cNvPr id="140" name="Google Shape;140;p29"/>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400">
                <a:solidFill>
                  <a:srgbClr val="B45F06"/>
                </a:solidFill>
                <a:latin typeface="Comfortaa"/>
                <a:ea typeface="Comfortaa"/>
                <a:cs typeface="Comfortaa"/>
                <a:sym typeface="Comfortaa"/>
              </a:rPr>
              <a:t>Module 1 </a:t>
            </a:r>
            <a:r>
              <a:rPr b="1" i="1" lang="en" sz="1800">
                <a:solidFill>
                  <a:srgbClr val="B45F06"/>
                </a:solidFill>
                <a:latin typeface="Comfortaa"/>
                <a:ea typeface="Comfortaa"/>
                <a:cs typeface="Comfortaa"/>
                <a:sym typeface="Comfortaa"/>
              </a:rPr>
              <a:t>Continued. . .</a:t>
            </a:r>
            <a:endParaRPr b="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Azure Services &gt; </a:t>
            </a:r>
            <a:r>
              <a:rPr b="1" i="1" lang="en" sz="1800">
                <a:solidFill>
                  <a:srgbClr val="B45F06"/>
                </a:solidFill>
                <a:latin typeface="Comfortaa"/>
                <a:ea typeface="Comfortaa"/>
                <a:cs typeface="Comfortaa"/>
                <a:sym typeface="Comfortaa"/>
              </a:rPr>
              <a:t>Overview</a:t>
            </a:r>
            <a:endParaRPr b="1" i="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b="1" i="1" sz="18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This module describes some of the common services and features, used by many entry-level Azure developers and IT professionals, which are available in Azure.</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141" name="Google Shape;141;p29"/>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 describe the following Azure services:</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Websites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Virtual Machines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Cloud Services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Storage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SQL Database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Virtual Network</a:t>
            </a:r>
            <a:endParaRPr b="1">
              <a:solidFill>
                <a:schemeClr val="lt1"/>
              </a:solidFill>
              <a:latin typeface="Comfortaa"/>
              <a:ea typeface="Comfortaa"/>
              <a:cs typeface="Comfortaa"/>
              <a:sym typeface="Comfortaa"/>
            </a:endParaRPr>
          </a:p>
          <a:p>
            <a:pPr indent="0" lvl="0" marL="914400" rtl="0">
              <a:lnSpc>
                <a:spcPct val="115000"/>
              </a:lnSpc>
              <a:spcBef>
                <a:spcPts val="1600"/>
              </a:spcBef>
              <a:spcAft>
                <a:spcPts val="1600"/>
              </a:spcAft>
              <a:buNone/>
            </a:pPr>
            <a:r>
              <a:t/>
            </a:r>
            <a:endParaRPr b="1">
              <a:solidFill>
                <a:schemeClr val="lt1"/>
              </a:solidFill>
              <a:latin typeface="Comfortaa"/>
              <a:ea typeface="Comfortaa"/>
              <a:cs typeface="Comfortaa"/>
              <a:sym typeface="Comfortaa"/>
            </a:endParaRPr>
          </a:p>
        </p:txBody>
      </p:sp>
      <p:sp>
        <p:nvSpPr>
          <p:cNvPr id="142" name="Google Shape;142;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8" name="Shape 458"/>
        <p:cNvGrpSpPr/>
        <p:nvPr/>
      </p:nvGrpSpPr>
      <p:grpSpPr>
        <a:xfrm>
          <a:off x="0" y="0"/>
          <a:ext cx="0" cy="0"/>
          <a:chOff x="0" y="0"/>
          <a:chExt cx="0" cy="0"/>
        </a:xfrm>
      </p:grpSpPr>
      <p:sp>
        <p:nvSpPr>
          <p:cNvPr id="459" name="Google Shape;459;p7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Resource Groups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Resource groups represent a new way of logically grouping your service instances. Service instances are known as resources and a collection of resources can exist in a resource group. By using resource groups, you can view the metrics and billing data for a specific group in your subscription. Resource groups also allow your service instances to share a common lifecycle, where you can create a group with multiple resources defined or remove a group.</a:t>
            </a:r>
            <a:endParaRPr b="1" sz="1550">
              <a:solidFill>
                <a:srgbClr val="313131"/>
              </a:solidFill>
            </a:endParaRPr>
          </a:p>
        </p:txBody>
      </p:sp>
      <p:sp>
        <p:nvSpPr>
          <p:cNvPr id="460" name="Google Shape;460;p7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Portals &gt; </a:t>
            </a:r>
            <a:r>
              <a:rPr b="1" i="1" lang="en" sz="1800">
                <a:latin typeface="Comfortaa"/>
                <a:ea typeface="Comfortaa"/>
                <a:cs typeface="Comfortaa"/>
                <a:sym typeface="Comfortaa"/>
              </a:rPr>
              <a:t>The Current Portal</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61" name="Google Shape;461;p7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65" name="Shape 465"/>
        <p:cNvGrpSpPr/>
        <p:nvPr/>
      </p:nvGrpSpPr>
      <p:grpSpPr>
        <a:xfrm>
          <a:off x="0" y="0"/>
          <a:ext cx="0" cy="0"/>
          <a:chOff x="0" y="0"/>
          <a:chExt cx="0" cy="0"/>
        </a:xfrm>
      </p:grpSpPr>
      <p:sp>
        <p:nvSpPr>
          <p:cNvPr id="466" name="Google Shape;466;p7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Lab: Exploring</a:t>
            </a:r>
            <a:r>
              <a:rPr b="1" i="1" lang="en" sz="1800">
                <a:latin typeface="Comfortaa"/>
                <a:ea typeface="Comfortaa"/>
                <a:cs typeface="Comfortaa"/>
                <a:sym typeface="Comfortaa"/>
              </a:rPr>
              <a:t> </a:t>
            </a:r>
            <a:r>
              <a:rPr b="1" lang="en" sz="1800">
                <a:latin typeface="Comfortaa"/>
                <a:ea typeface="Comfortaa"/>
                <a:cs typeface="Comfortaa"/>
                <a:sym typeface="Comfortaa"/>
              </a:rPr>
              <a:t>the Azure Portals</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467" name="Google Shape;467;p7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8" name="Google Shape;468;p7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0"/>
              </a:spcAft>
              <a:buNone/>
            </a:pPr>
            <a:r>
              <a:rPr b="1" lang="en" sz="1800">
                <a:solidFill>
                  <a:srgbClr val="B45F06"/>
                </a:solidFill>
                <a:latin typeface="Comfortaa"/>
                <a:ea typeface="Comfortaa"/>
                <a:cs typeface="Comfortaa"/>
                <a:sym typeface="Comfortaa"/>
              </a:rPr>
              <a:t>Lab: Exploring the Azure Portal</a:t>
            </a:r>
            <a:endParaRPr sz="1200">
              <a:solidFill>
                <a:srgbClr val="313131"/>
              </a:solidFill>
            </a:endParaRPr>
          </a:p>
          <a:p>
            <a:pPr indent="0" lvl="0" marL="0" marR="0" rtl="0" algn="just">
              <a:lnSpc>
                <a:spcPct val="140000"/>
              </a:lnSpc>
              <a:spcBef>
                <a:spcPts val="800"/>
              </a:spcBef>
              <a:spcAft>
                <a:spcPts val="800"/>
              </a:spcAft>
              <a:buNone/>
            </a:pPr>
            <a:r>
              <a:t/>
            </a:r>
            <a:endParaRPr b="1" sz="1550">
              <a:solidFill>
                <a:srgbClr val="31313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6" name="Shape 146"/>
        <p:cNvGrpSpPr/>
        <p:nvPr/>
      </p:nvGrpSpPr>
      <p:grpSpPr>
        <a:xfrm>
          <a:off x="0" y="0"/>
          <a:ext cx="0" cy="0"/>
          <a:chOff x="0" y="0"/>
          <a:chExt cx="0" cy="0"/>
        </a:xfrm>
      </p:grpSpPr>
      <p:sp>
        <p:nvSpPr>
          <p:cNvPr id="147" name="Google Shape;147;p3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Services </a:t>
            </a:r>
            <a:r>
              <a:rPr b="1" i="1" lang="en" sz="1800">
                <a:latin typeface="Comfortaa"/>
                <a:ea typeface="Comfortaa"/>
                <a:cs typeface="Comfortaa"/>
                <a:sym typeface="Comfortaa"/>
              </a:rPr>
              <a:t>Overview</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48" name="Google Shape;148;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B45F06"/>
                </a:solidFill>
                <a:latin typeface="Comfortaa"/>
                <a:ea typeface="Comfortaa"/>
                <a:cs typeface="Comfortaa"/>
                <a:sym typeface="Comfortaa"/>
              </a:rPr>
              <a:t>The Azure platform is a collection of services that allows you to host existing workloads, use managed services instead of a workload, and create greenfield workloads. In the majority of projects, you might use only a subset of the available services in the Azure platform. It is very typical to find varying levels of experience amongst your peers. In this course, you will learn about the most common services that you can use in new development projects that will be hosted on the Azure platform.</a:t>
            </a:r>
            <a:endParaRPr>
              <a:solidFill>
                <a:srgbClr val="B45F06"/>
              </a:solidFill>
              <a:latin typeface="Comfortaa"/>
              <a:ea typeface="Comfortaa"/>
              <a:cs typeface="Comfortaa"/>
              <a:sym typeface="Comfortaa"/>
            </a:endParaRPr>
          </a:p>
        </p:txBody>
      </p:sp>
      <p:sp>
        <p:nvSpPr>
          <p:cNvPr id="149" name="Google Shape;149;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53" name="Shape 153"/>
        <p:cNvGrpSpPr/>
        <p:nvPr/>
      </p:nvGrpSpPr>
      <p:grpSpPr>
        <a:xfrm>
          <a:off x="0" y="0"/>
          <a:ext cx="0" cy="0"/>
          <a:chOff x="0" y="0"/>
          <a:chExt cx="0" cy="0"/>
        </a:xfrm>
      </p:grpSpPr>
      <p:sp>
        <p:nvSpPr>
          <p:cNvPr id="154" name="Google Shape;154;p3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Services </a:t>
            </a:r>
            <a:r>
              <a:rPr b="1" i="1" lang="en" sz="1800">
                <a:latin typeface="Comfortaa"/>
                <a:ea typeface="Comfortaa"/>
                <a:cs typeface="Comfortaa"/>
                <a:sym typeface="Comfortaa"/>
              </a:rPr>
              <a:t>Overview</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55" name="Google Shape;155;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6" name="Google Shape;156;p3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B45F06"/>
                </a:solidFill>
                <a:latin typeface="Comfortaa"/>
                <a:ea typeface="Comfortaa"/>
                <a:cs typeface="Comfortaa"/>
                <a:sym typeface="Comfortaa"/>
              </a:rPr>
              <a:t>The following are the common Azure services:</a:t>
            </a:r>
            <a:endParaRPr b="1"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800">
              <a:solidFill>
                <a:srgbClr val="B45F06"/>
              </a:solidFill>
              <a:latin typeface="Comfortaa"/>
              <a:ea typeface="Comfortaa"/>
              <a:cs typeface="Comfortaa"/>
              <a:sym typeface="Comfortaa"/>
            </a:endParaRPr>
          </a:p>
          <a:p>
            <a:pPr indent="-342900" lvl="0" marL="457200" rtl="0">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Physical Infrastructure Alternatives</a:t>
            </a:r>
            <a:endParaRPr sz="1800">
              <a:solidFill>
                <a:srgbClr val="B45F06"/>
              </a:solidFill>
              <a:latin typeface="Comfortaa"/>
              <a:ea typeface="Comfortaa"/>
              <a:cs typeface="Comfortaa"/>
              <a:sym typeface="Comfortaa"/>
            </a:endParaRPr>
          </a:p>
          <a:p>
            <a:pPr indent="-342900" lvl="0" marL="457200" rtl="0">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Communication Infrastructure</a:t>
            </a:r>
            <a:endParaRPr sz="1800">
              <a:solidFill>
                <a:srgbClr val="B45F06"/>
              </a:solidFill>
              <a:latin typeface="Comfortaa"/>
              <a:ea typeface="Comfortaa"/>
              <a:cs typeface="Comfortaa"/>
              <a:sym typeface="Comfortaa"/>
            </a:endParaRPr>
          </a:p>
          <a:p>
            <a:pPr indent="-342900" lvl="0" marL="457200" rtl="0">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Data Streaming and Storage</a:t>
            </a:r>
            <a:endParaRPr sz="1800">
              <a:solidFill>
                <a:srgbClr val="B45F06"/>
              </a:solidFill>
              <a:latin typeface="Comfortaa"/>
              <a:ea typeface="Comfortaa"/>
              <a:cs typeface="Comfortaa"/>
              <a:sym typeface="Comfortaa"/>
            </a:endParaRPr>
          </a:p>
          <a:p>
            <a:pPr indent="-342900" lvl="0" marL="457200" rtl="0">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Web Hosting</a:t>
            </a:r>
            <a:endParaRPr sz="1800">
              <a:solidFill>
                <a:srgbClr val="B45F06"/>
              </a:solidFill>
              <a:latin typeface="Comfortaa"/>
              <a:ea typeface="Comfortaa"/>
              <a:cs typeface="Comfortaa"/>
              <a:sym typeface="Comfortaa"/>
            </a:endParaRPr>
          </a:p>
          <a:p>
            <a:pPr indent="-342900" lvl="0" marL="457200" rtl="0">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Mobile Connectivity</a:t>
            </a:r>
            <a:endParaRPr sz="1550">
              <a:solidFill>
                <a:srgbClr val="313131"/>
              </a:solidFill>
            </a:endParaRPr>
          </a:p>
          <a:p>
            <a:pPr indent="0" lvl="0" marL="0" rtl="0" algn="just">
              <a:spcBef>
                <a:spcPts val="800"/>
              </a:spcBef>
              <a:spcAft>
                <a:spcPts val="0"/>
              </a:spcAft>
              <a:buNone/>
            </a:pPr>
            <a:r>
              <a:t/>
            </a:r>
            <a:endParaRPr sz="1800">
              <a:latin typeface="Comfortaa"/>
              <a:ea typeface="Comfortaa"/>
              <a:cs typeface="Comfortaa"/>
              <a:sym typeface="Comfortaa"/>
            </a:endParaRPr>
          </a:p>
          <a:p>
            <a:pPr indent="0" lvl="0" marL="0" rtl="0" algn="just">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0" name="Shape 160"/>
        <p:cNvGrpSpPr/>
        <p:nvPr/>
      </p:nvGrpSpPr>
      <p:grpSpPr>
        <a:xfrm>
          <a:off x="0" y="0"/>
          <a:ext cx="0" cy="0"/>
          <a:chOff x="0" y="0"/>
          <a:chExt cx="0" cy="0"/>
        </a:xfrm>
      </p:grpSpPr>
      <p:sp>
        <p:nvSpPr>
          <p:cNvPr id="161" name="Google Shape;161;p3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Services </a:t>
            </a:r>
            <a:r>
              <a:rPr b="1" i="1" lang="en" sz="1800">
                <a:latin typeface="Comfortaa"/>
                <a:ea typeface="Comfortaa"/>
                <a:cs typeface="Comfortaa"/>
                <a:sym typeface="Comfortaa"/>
              </a:rPr>
              <a:t>Overview</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62" name="Google Shape;162;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3" name="Google Shape;163;p32"/>
          <p:cNvPicPr preferRelativeResize="0"/>
          <p:nvPr/>
        </p:nvPicPr>
        <p:blipFill>
          <a:blip r:embed="rId3">
            <a:alphaModFix/>
          </a:blip>
          <a:stretch>
            <a:fillRect/>
          </a:stretch>
        </p:blipFill>
        <p:spPr>
          <a:xfrm>
            <a:off x="4300726" y="1737200"/>
            <a:ext cx="4843274" cy="3332225"/>
          </a:xfrm>
          <a:prstGeom prst="rect">
            <a:avLst/>
          </a:prstGeom>
          <a:noFill/>
          <a:ln>
            <a:noFill/>
          </a:ln>
        </p:spPr>
      </p:pic>
      <p:sp>
        <p:nvSpPr>
          <p:cNvPr id="164" name="Google Shape;164;p32"/>
          <p:cNvSpPr txBox="1"/>
          <p:nvPr/>
        </p:nvSpPr>
        <p:spPr>
          <a:xfrm>
            <a:off x="172200" y="1879100"/>
            <a:ext cx="3950100" cy="297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rPr lang="en" sz="1800">
                <a:solidFill>
                  <a:srgbClr val="B45F06"/>
                </a:solidFill>
                <a:latin typeface="Comfortaa"/>
                <a:ea typeface="Comfortaa"/>
                <a:cs typeface="Comfortaa"/>
                <a:sym typeface="Comfortaa"/>
              </a:rPr>
              <a:t>In your development projects or workloads, you can choose to use as many available services as needed to meet your requirements.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rPr lang="en" sz="1800">
                <a:solidFill>
                  <a:srgbClr val="B45F06"/>
                </a:solidFill>
                <a:latin typeface="Comfortaa"/>
                <a:ea typeface="Comfortaa"/>
                <a:cs typeface="Comfortaa"/>
                <a:sym typeface="Comfortaa"/>
              </a:rPr>
              <a:t>The following are the common Azure services:</a:t>
            </a:r>
            <a:endParaRPr sz="18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sz="1800">
              <a:latin typeface="Comfortaa"/>
              <a:ea typeface="Comfortaa"/>
              <a:cs typeface="Comfortaa"/>
              <a:sym typeface="Comfortaa"/>
            </a:endParaRPr>
          </a:p>
          <a:p>
            <a:pPr indent="0" lvl="0" marL="0" rtl="0" algn="just">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8" name="Shape 168"/>
        <p:cNvGrpSpPr/>
        <p:nvPr/>
      </p:nvGrpSpPr>
      <p:grpSpPr>
        <a:xfrm>
          <a:off x="0" y="0"/>
          <a:ext cx="0" cy="0"/>
          <a:chOff x="0" y="0"/>
          <a:chExt cx="0" cy="0"/>
        </a:xfrm>
      </p:grpSpPr>
      <p:sp>
        <p:nvSpPr>
          <p:cNvPr id="169" name="Google Shape;169;p3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1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Services &gt; </a:t>
            </a:r>
            <a:r>
              <a:rPr b="1" i="1" lang="en" sz="1800">
                <a:latin typeface="Comfortaa"/>
                <a:ea typeface="Comfortaa"/>
                <a:cs typeface="Comfortaa"/>
                <a:sym typeface="Comfortaa"/>
              </a:rPr>
              <a:t>Overview of the Azure Platform</a:t>
            </a:r>
            <a:endParaRPr b="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70" name="Google Shape;170;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1" name="Google Shape;171;p3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B45F06"/>
                </a:solidFill>
                <a:latin typeface="Comfortaa"/>
                <a:ea typeface="Comfortaa"/>
                <a:cs typeface="Comfortaa"/>
                <a:sym typeface="Comfortaa"/>
              </a:rPr>
              <a:t>VIDEO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