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d989311e5_1_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0" name="Google Shape;110;g3d989311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d989311e5_4_4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3" name="Google Shape;173;g3d989311e5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d989311e5_4_5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0" name="Google Shape;180;g3d989311e5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d989311e5_4_6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7" name="Google Shape;187;g3d989311e5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d989311e5_4_6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4" name="Google Shape;194;g3d989311e5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d989311e5_4_7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1" name="Google Shape;201;g3d989311e5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d989311e5_4_7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8" name="Google Shape;208;g3d989311e5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d989311e5_4_8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5" name="Google Shape;215;g3d989311e5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d989311e5_4_9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2" name="Google Shape;222;g3d989311e5_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d989311e5_4_9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9" name="Google Shape;229;g3d989311e5_4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d989311e5_4_10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6" name="Google Shape;236;g3d989311e5_4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989311e5_4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3d989311e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d989311e5_4_10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3" name="Google Shape;243;g3d989311e5_4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d989311e5_4_11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0" name="Google Shape;250;g3d989311e5_4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d989311e5_4_12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7" name="Google Shape;257;g3d989311e5_4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d989311e5_4_12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4" name="Google Shape;264;g3d989311e5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3d989311e5_4_13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1" name="Google Shape;271;g3d989311e5_4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d989311e5_4_13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8" name="Google Shape;278;g3d989311e5_4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3d989311e5_4_14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85" name="Google Shape;285;g3d989311e5_4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d989311e5_4_15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2" name="Google Shape;292;g3d989311e5_4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d989311e5_4_15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9" name="Google Shape;299;g3d989311e5_4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d989311e5_4_16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6" name="Google Shape;306;g3d989311e5_4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d989311e5_4_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4" name="Google Shape;124;g3d989311e5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3d989311e5_4_16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13" name="Google Shape;313;g3d989311e5_4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d989311e5_4_17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20" name="Google Shape;320;g3d989311e5_4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3d989311e5_4_18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27" name="Google Shape;327;g3d989311e5_4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d989311e5_4_18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34" name="Google Shape;334;g3d989311e5_4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3d989311e5_4_19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41" name="Google Shape;341;g3d989311e5_4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3d989311e5_4_19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48" name="Google Shape;348;g3d989311e5_4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3d989311e5_4_20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55" name="Google Shape;355;g3d989311e5_4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3d989311e5_4_21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62" name="Google Shape;362;g3d989311e5_4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3d989311e5_4_21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69" name="Google Shape;369;g3d989311e5_4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3d989311e5_4_22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76" name="Google Shape;376;g3d989311e5_4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d989311e5_4_1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1" name="Google Shape;131;g3d989311e5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3d989311e5_4_22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83" name="Google Shape;383;g3d989311e5_4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3d989311e5_4_23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90" name="Google Shape;390;g3d989311e5_4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3d989311e5_4_24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97" name="Google Shape;397;g3d989311e5_4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3d989311e5_4_24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04" name="Google Shape;404;g3d989311e5_4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3d989311e5_4_25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11" name="Google Shape;411;g3d989311e5_4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3d989311e5_4_25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18" name="Google Shape;418;g3d989311e5_4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3d989311e5_4_26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25" name="Google Shape;425;g3d989311e5_4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3d989311e5_4_27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32" name="Google Shape;432;g3d989311e5_4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3d989311e5_4_27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39" name="Google Shape;439;g3d989311e5_4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3d989311e5_4_28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46" name="Google Shape;446;g3d989311e5_4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d989311e5_4_1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8" name="Google Shape;138;g3d989311e5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3d989311e5_4_28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53" name="Google Shape;453;g3d989311e5_4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3d989311e5_4_29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60" name="Google Shape;460;g3d989311e5_4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3d989311e5_4_30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67" name="Google Shape;467;g3d989311e5_4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3d989311e5_4_30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74" name="Google Shape;474;g3d989311e5_4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3d989311e5_4_31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81" name="Google Shape;481;g3d989311e5_4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3d989311e5_4_31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88" name="Google Shape;488;g3d989311e5_4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3d989311e5_4_32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95" name="Google Shape;495;g3d989311e5_4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3d989311e5_4_33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02" name="Google Shape;502;g3d989311e5_4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3d989311e5_4_33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09" name="Google Shape;509;g3d989311e5_4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3d989311e5_4_34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16" name="Google Shape;516;g3d989311e5_4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d989311e5_4_2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5" name="Google Shape;145;g3d989311e5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3d989311e5_4_34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3" name="Google Shape;523;g3d989311e5_4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3d989311e5_4_35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30" name="Google Shape;530;g3d989311e5_4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3d989311e5_4_36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37" name="Google Shape;537;g3d989311e5_4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3d989311e5_4_36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44" name="Google Shape;544;g3d989311e5_4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3d989311e5_4_37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51" name="Google Shape;551;g3d989311e5_4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3d989311e5_4_37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59" name="Google Shape;559;g3d989311e5_4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3d989311e5_4_38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66" name="Google Shape;566;g3d989311e5_4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3d989311e5_4_39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3" name="Google Shape;573;g3d989311e5_4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3d989311e5_4_39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80" name="Google Shape;580;g3d989311e5_4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3d989311e5_4_40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87" name="Google Shape;587;g3d989311e5_4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d989311e5_4_3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2" name="Google Shape;152;g3d989311e5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3d989311e5_4_40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94" name="Google Shape;594;g3d989311e5_4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3d989311e5_4_41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01" name="Google Shape;601;g3d989311e5_4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3d989311e5_4_42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08" name="Google Shape;608;g3d989311e5_4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3d989311e5_4_42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15" name="Google Shape;615;g3d989311e5_4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3d989311e5_4_43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22" name="Google Shape;622;g3d989311e5_4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d989311e5_4_3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9" name="Google Shape;159;g3d989311e5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d989311e5_4_4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6" name="Google Shape;166;g3d989311e5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2" name="Google Shape;62;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16"/>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 name="Google Shape;67;p16"/>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1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3" name="Google Shape;73;p17"/>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18"/>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0" name="Google Shape;80;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1" name="Shape 81"/>
        <p:cNvGrpSpPr/>
        <p:nvPr/>
      </p:nvGrpSpPr>
      <p:grpSpPr>
        <a:xfrm>
          <a:off x="0" y="0"/>
          <a:ext cx="0" cy="0"/>
          <a:chOff x="0" y="0"/>
          <a:chExt cx="0" cy="0"/>
        </a:xfrm>
      </p:grpSpPr>
      <p:sp>
        <p:nvSpPr>
          <p:cNvPr id="82" name="Google Shape;82;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1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86" name="Google Shape;86;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89" name="Google Shape;89;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Google Shape;93;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94" name="Google Shape;94;p21"/>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Google Shape;100;p22"/>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01" name="Google Shape;101;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11" name="Shape 111"/>
        <p:cNvGrpSpPr/>
        <p:nvPr/>
      </p:nvGrpSpPr>
      <p:grpSpPr>
        <a:xfrm>
          <a:off x="0" y="0"/>
          <a:ext cx="0" cy="0"/>
          <a:chOff x="0" y="0"/>
          <a:chExt cx="0" cy="0"/>
        </a:xfrm>
      </p:grpSpPr>
      <p:sp>
        <p:nvSpPr>
          <p:cNvPr id="112" name="Google Shape;112;p25"/>
          <p:cNvSpPr txBox="1"/>
          <p:nvPr>
            <p:ph type="title"/>
          </p:nvPr>
        </p:nvSpPr>
        <p:spPr>
          <a:xfrm>
            <a:off x="265500" y="1233175"/>
            <a:ext cx="4045200" cy="1929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B45F06"/>
                </a:solidFill>
              </a:rPr>
              <a:t>Workshop</a:t>
            </a:r>
            <a:endParaRPr b="1">
              <a:solidFill>
                <a:srgbClr val="B45F06"/>
              </a:solidFill>
            </a:endParaRPr>
          </a:p>
          <a:p>
            <a:pPr indent="0" lvl="0" marL="0" rtl="0">
              <a:spcBef>
                <a:spcPts val="0"/>
              </a:spcBef>
              <a:spcAft>
                <a:spcPts val="0"/>
              </a:spcAft>
              <a:buNone/>
            </a:pPr>
            <a:r>
              <a:rPr b="1" lang="en">
                <a:solidFill>
                  <a:srgbClr val="B45F06"/>
                </a:solidFill>
              </a:rPr>
              <a:t>Overview</a:t>
            </a:r>
            <a:endParaRPr b="1">
              <a:solidFill>
                <a:srgbClr val="B45F06"/>
              </a:solidFill>
            </a:endParaRPr>
          </a:p>
        </p:txBody>
      </p:sp>
      <p:sp>
        <p:nvSpPr>
          <p:cNvPr id="113" name="Google Shape;113;p25"/>
          <p:cNvSpPr txBox="1"/>
          <p:nvPr/>
        </p:nvSpPr>
        <p:spPr>
          <a:xfrm>
            <a:off x="4572000" y="-150"/>
            <a:ext cx="4572300" cy="5143500"/>
          </a:xfrm>
          <a:prstGeom prst="rect">
            <a:avLst/>
          </a:prstGeom>
          <a:noFill/>
          <a:ln>
            <a:noFill/>
          </a:ln>
        </p:spPr>
        <p:txBody>
          <a:bodyPr anchorCtr="0" anchor="t" bIns="91425" lIns="91425" spcFirstLastPara="1" rIns="91425" wrap="square" tIns="91425">
            <a:noAutofit/>
          </a:bodyPr>
          <a:lstStyle/>
          <a:p>
            <a:pPr indent="0" lvl="0" marL="457200" rtl="0">
              <a:spcBef>
                <a:spcPts val="0"/>
              </a:spcBef>
              <a:spcAft>
                <a:spcPts val="0"/>
              </a:spcAft>
              <a:buNone/>
            </a:pPr>
            <a:r>
              <a:t/>
            </a:r>
            <a:endParaRPr b="1" sz="18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1: Overview of the Microsoft Azure Platform</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2: Building Application Infrastructure in Azure</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3: Hosting Web Applications on the Azure Platform</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4: Storing SQL Data in Azure</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5: Designing a Communication Strategy by Using Queues and Service Bus</a:t>
            </a:r>
            <a:endParaRPr b="1" sz="1800">
              <a:solidFill>
                <a:schemeClr val="lt1"/>
              </a:solidFill>
              <a:latin typeface="Comfortaa"/>
              <a:ea typeface="Comfortaa"/>
              <a:cs typeface="Comfortaa"/>
              <a:sym typeface="Comfortaa"/>
            </a:endParaRPr>
          </a:p>
        </p:txBody>
      </p:sp>
      <p:sp>
        <p:nvSpPr>
          <p:cNvPr id="114" name="Google Shape;114;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74" name="Shape 174"/>
        <p:cNvGrpSpPr/>
        <p:nvPr/>
      </p:nvGrpSpPr>
      <p:grpSpPr>
        <a:xfrm>
          <a:off x="0" y="0"/>
          <a:ext cx="0" cy="0"/>
          <a:chOff x="0" y="0"/>
          <a:chExt cx="0" cy="0"/>
        </a:xfrm>
      </p:grpSpPr>
      <p:sp>
        <p:nvSpPr>
          <p:cNvPr id="175" name="Google Shape;175;p3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Hyper-V</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Virtual machines in Azure use the well-known Hyper-V virtual hard disk format (.vhd) for their hard drives. Because Azure uses the .vhd format, you can simply upload fixed-size virtual hard disk files from your existing infrastructure to Azure. You can also download virtual hard disk files from Azure to your datacenter.</a:t>
            </a:r>
            <a:endParaRPr sz="1800">
              <a:solidFill>
                <a:srgbClr val="B45F06"/>
              </a:solidFill>
              <a:latin typeface="Comfortaa"/>
              <a:ea typeface="Comfortaa"/>
              <a:cs typeface="Comfortaa"/>
              <a:sym typeface="Comfortaa"/>
            </a:endParaRPr>
          </a:p>
        </p:txBody>
      </p:sp>
      <p:sp>
        <p:nvSpPr>
          <p:cNvPr id="176" name="Google Shape;176;p34"/>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Constructing Azure Virtual Machines &gt; </a:t>
            </a:r>
            <a:r>
              <a:rPr b="1" i="1" lang="en" sz="1800">
                <a:latin typeface="Comfortaa"/>
                <a:ea typeface="Comfortaa"/>
                <a:cs typeface="Comfortaa"/>
                <a:sym typeface="Comfortaa"/>
              </a:rPr>
              <a:t>Virtual Machines Overview</a:t>
            </a:r>
            <a:endParaRPr b="1" i="1" sz="2400">
              <a:latin typeface="Comfortaa"/>
              <a:ea typeface="Comfortaa"/>
              <a:cs typeface="Comfortaa"/>
              <a:sym typeface="Comfortaa"/>
            </a:endParaRPr>
          </a:p>
          <a:p>
            <a:pPr indent="0" lvl="0" marL="0" rtl="0">
              <a:spcBef>
                <a:spcPts val="0"/>
              </a:spcBef>
              <a:spcAft>
                <a:spcPts val="0"/>
              </a:spcAft>
              <a:buNone/>
            </a:pPr>
            <a:r>
              <a:t/>
            </a:r>
            <a:endParaRPr b="1" i="1" sz="2400">
              <a:latin typeface="Comfortaa"/>
              <a:ea typeface="Comfortaa"/>
              <a:cs typeface="Comfortaa"/>
              <a:sym typeface="Comfortaa"/>
            </a:endParaRPr>
          </a:p>
        </p:txBody>
      </p:sp>
      <p:sp>
        <p:nvSpPr>
          <p:cNvPr id="177" name="Google Shape;177;p3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81" name="Shape 181"/>
        <p:cNvGrpSpPr/>
        <p:nvPr/>
      </p:nvGrpSpPr>
      <p:grpSpPr>
        <a:xfrm>
          <a:off x="0" y="0"/>
          <a:ext cx="0" cy="0"/>
          <a:chOff x="0" y="0"/>
          <a:chExt cx="0" cy="0"/>
        </a:xfrm>
      </p:grpSpPr>
      <p:sp>
        <p:nvSpPr>
          <p:cNvPr id="182" name="Google Shape;182;p3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sz="1800">
              <a:solidFill>
                <a:srgbClr val="B45F06"/>
              </a:solidFill>
              <a:latin typeface="Comfortaa"/>
              <a:ea typeface="Comfortaa"/>
              <a:cs typeface="Comfortaa"/>
              <a:sym typeface="Comfortaa"/>
            </a:endParaRPr>
          </a:p>
        </p:txBody>
      </p:sp>
      <p:sp>
        <p:nvSpPr>
          <p:cNvPr id="183" name="Google Shape;183;p35"/>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Constructing Azure Virtual Machines &gt; </a:t>
            </a:r>
            <a:r>
              <a:rPr b="1" i="1" lang="en" sz="1800">
                <a:latin typeface="Comfortaa"/>
                <a:ea typeface="Comfortaa"/>
                <a:cs typeface="Comfortaa"/>
                <a:sym typeface="Comfortaa"/>
              </a:rPr>
              <a:t>What is a VM in Azure?</a:t>
            </a:r>
            <a:endParaRPr b="1" i="1" sz="18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184" name="Google Shape;184;p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88" name="Shape 188"/>
        <p:cNvGrpSpPr/>
        <p:nvPr/>
      </p:nvGrpSpPr>
      <p:grpSpPr>
        <a:xfrm>
          <a:off x="0" y="0"/>
          <a:ext cx="0" cy="0"/>
          <a:chOff x="0" y="0"/>
          <a:chExt cx="0" cy="0"/>
        </a:xfrm>
      </p:grpSpPr>
      <p:sp>
        <p:nvSpPr>
          <p:cNvPr id="189" name="Google Shape;189;p3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Using Images to Construct Virtual Machines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The Management Portal provides many images and scripting tools that help you to create new virtual machines in Azure. The template images that are available in the portal are created and fully supported by either Microsoft or an authorized third-party. You can use these images as a base for creating a greenfield project in Azure or for migrating an existing workload to Azure.</a:t>
            </a:r>
            <a:endParaRPr sz="1800">
              <a:solidFill>
                <a:srgbClr val="B45F06"/>
              </a:solidFill>
              <a:latin typeface="Comfortaa"/>
              <a:ea typeface="Comfortaa"/>
              <a:cs typeface="Comfortaa"/>
              <a:sym typeface="Comfortaa"/>
            </a:endParaRPr>
          </a:p>
        </p:txBody>
      </p:sp>
      <p:sp>
        <p:nvSpPr>
          <p:cNvPr id="190" name="Google Shape;190;p36"/>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Constructing Azure Virtual Machines &gt; </a:t>
            </a:r>
            <a:r>
              <a:rPr b="1" i="1" lang="en" sz="1800">
                <a:latin typeface="Comfortaa"/>
                <a:ea typeface="Comfortaa"/>
                <a:cs typeface="Comfortaa"/>
                <a:sym typeface="Comfortaa"/>
              </a:rPr>
              <a:t>Using Images to Construct Virtual Machines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91" name="Google Shape;191;p3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95" name="Shape 195"/>
        <p:cNvGrpSpPr/>
        <p:nvPr/>
      </p:nvGrpSpPr>
      <p:grpSpPr>
        <a:xfrm>
          <a:off x="0" y="0"/>
          <a:ext cx="0" cy="0"/>
          <a:chOff x="0" y="0"/>
          <a:chExt cx="0" cy="0"/>
        </a:xfrm>
      </p:grpSpPr>
      <p:sp>
        <p:nvSpPr>
          <p:cNvPr id="196" name="Google Shape;196;p3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Microsoft Images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Many of the Microsoft server software are already supported in the Azure virtual machine environment. Common Microsoft workloads that are supported include:  BizTalk Server 2013, Dynamics AX,  Dynamics GP and  Dynamics NAV, Project Server 2013, SharePoint Server 2010 and  SharePoint Server 2013, System Center 2012 Service Pack 1 , SQL Server 2008,  SQL Server 2012, and  SQL Server 2014, Team Foundation Server 2012.</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197" name="Google Shape;197;p37"/>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Constructing Azure Virtual Machines &gt; </a:t>
            </a:r>
            <a:r>
              <a:rPr b="1" i="1" lang="en" sz="1800">
                <a:latin typeface="Comfortaa"/>
                <a:ea typeface="Comfortaa"/>
                <a:cs typeface="Comfortaa"/>
                <a:sym typeface="Comfortaa"/>
              </a:rPr>
              <a:t>Using Images to Construct Virtual Machines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98" name="Google Shape;198;p3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02" name="Shape 202"/>
        <p:cNvGrpSpPr/>
        <p:nvPr/>
      </p:nvGrpSpPr>
      <p:grpSpPr>
        <a:xfrm>
          <a:off x="0" y="0"/>
          <a:ext cx="0" cy="0"/>
          <a:chOff x="0" y="0"/>
          <a:chExt cx="0" cy="0"/>
        </a:xfrm>
      </p:grpSpPr>
      <p:sp>
        <p:nvSpPr>
          <p:cNvPr id="203" name="Google Shape;203;p3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Open Source and Third-Party Images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Microsoft and third-party providers have various open-source images including:</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CoreOS, Ubuntu, openSUSE, OpenLogic</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204" name="Google Shape;204;p38"/>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Constructing Azure Virtual Machines &gt; </a:t>
            </a:r>
            <a:r>
              <a:rPr b="1" i="1" lang="en" sz="1800">
                <a:latin typeface="Comfortaa"/>
                <a:ea typeface="Comfortaa"/>
                <a:cs typeface="Comfortaa"/>
                <a:sym typeface="Comfortaa"/>
              </a:rPr>
              <a:t>Using Images to Construct Virtual Machines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05" name="Google Shape;205;p3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09" name="Shape 209"/>
        <p:cNvGrpSpPr/>
        <p:nvPr/>
      </p:nvGrpSpPr>
      <p:grpSpPr>
        <a:xfrm>
          <a:off x="0" y="0"/>
          <a:ext cx="0" cy="0"/>
          <a:chOff x="0" y="0"/>
          <a:chExt cx="0" cy="0"/>
        </a:xfrm>
      </p:grpSpPr>
      <p:sp>
        <p:nvSpPr>
          <p:cNvPr id="210" name="Google Shape;210;p3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Custom Images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You can create custom images from an existing virtual machine. You use the custom images to create duplicates of your virtual machine in scenarios where you need multiple instances of the virtual machine to have a similar configuration. Custom images can either be generalized, so that you can clone as many copies as you want, or specialized so that you can create a checkpoint of a virtual machine to maintain its state at a certain point in time.</a:t>
            </a:r>
            <a:endParaRPr sz="1800">
              <a:solidFill>
                <a:srgbClr val="B45F06"/>
              </a:solidFill>
              <a:latin typeface="Comfortaa"/>
              <a:ea typeface="Comfortaa"/>
              <a:cs typeface="Comfortaa"/>
              <a:sym typeface="Comfortaa"/>
            </a:endParaRPr>
          </a:p>
        </p:txBody>
      </p:sp>
      <p:sp>
        <p:nvSpPr>
          <p:cNvPr id="211" name="Google Shape;211;p39"/>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Constructing Azure Virtual Machines &gt; </a:t>
            </a:r>
            <a:r>
              <a:rPr b="1" i="1" lang="en" sz="1800">
                <a:latin typeface="Comfortaa"/>
                <a:ea typeface="Comfortaa"/>
                <a:cs typeface="Comfortaa"/>
                <a:sym typeface="Comfortaa"/>
              </a:rPr>
              <a:t>Using Images to Construct Virtual Machines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12" name="Google Shape;212;p3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16" name="Shape 216"/>
        <p:cNvGrpSpPr/>
        <p:nvPr/>
      </p:nvGrpSpPr>
      <p:grpSpPr>
        <a:xfrm>
          <a:off x="0" y="0"/>
          <a:ext cx="0" cy="0"/>
          <a:chOff x="0" y="0"/>
          <a:chExt cx="0" cy="0"/>
        </a:xfrm>
      </p:grpSpPr>
      <p:sp>
        <p:nvSpPr>
          <p:cNvPr id="217" name="Google Shape;217;p4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VM Depot</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The VM Depot is a catalog of virtual machine images that have been contributed by the community. The images in the VM Depot include operating systems, application workloads, and preconfigured development stacks. It is integrated directly into the Management Portal and the Preview Portal and it allows you to import a depot image into your Azure account. After you import, you can directly create a virtual machine from the image by using the My Images option in VM wizard.</a:t>
            </a:r>
            <a:endParaRPr b="1" sz="1800">
              <a:solidFill>
                <a:srgbClr val="B45F06"/>
              </a:solidFill>
              <a:latin typeface="Comfortaa"/>
              <a:ea typeface="Comfortaa"/>
              <a:cs typeface="Comfortaa"/>
              <a:sym typeface="Comfortaa"/>
            </a:endParaRPr>
          </a:p>
        </p:txBody>
      </p:sp>
      <p:sp>
        <p:nvSpPr>
          <p:cNvPr id="218" name="Google Shape;218;p40"/>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Constructing Azure Virtual Machines &gt; </a:t>
            </a:r>
            <a:r>
              <a:rPr b="1" i="1" lang="en" sz="1800">
                <a:latin typeface="Comfortaa"/>
                <a:ea typeface="Comfortaa"/>
                <a:cs typeface="Comfortaa"/>
                <a:sym typeface="Comfortaa"/>
              </a:rPr>
              <a:t>VM Depot</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219" name="Google Shape;219;p4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23" name="Shape 223"/>
        <p:cNvGrpSpPr/>
        <p:nvPr/>
      </p:nvGrpSpPr>
      <p:grpSpPr>
        <a:xfrm>
          <a:off x="0" y="0"/>
          <a:ext cx="0" cy="0"/>
          <a:chOff x="0" y="0"/>
          <a:chExt cx="0" cy="0"/>
        </a:xfrm>
      </p:grpSpPr>
      <p:sp>
        <p:nvSpPr>
          <p:cNvPr id="224" name="Google Shape;224;p4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 &amp; VIDEO</a:t>
            </a:r>
            <a:endParaRPr b="1" sz="1800">
              <a:solidFill>
                <a:srgbClr val="B45F06"/>
              </a:solidFill>
              <a:latin typeface="Comfortaa"/>
              <a:ea typeface="Comfortaa"/>
              <a:cs typeface="Comfortaa"/>
              <a:sym typeface="Comfortaa"/>
            </a:endParaRPr>
          </a:p>
        </p:txBody>
      </p:sp>
      <p:sp>
        <p:nvSpPr>
          <p:cNvPr id="225" name="Google Shape;225;p41"/>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Constructing Azure Virtual Machines &gt; </a:t>
            </a:r>
            <a:r>
              <a:rPr b="1" i="1" lang="en" sz="1800">
                <a:latin typeface="Comfortaa"/>
                <a:ea typeface="Comfortaa"/>
                <a:cs typeface="Comfortaa"/>
                <a:sym typeface="Comfortaa"/>
              </a:rPr>
              <a:t>VM Networking Resources &amp; VM Networking Resources</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226" name="Google Shape;226;p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30" name="Shape 230"/>
        <p:cNvGrpSpPr/>
        <p:nvPr/>
      </p:nvGrpSpPr>
      <p:grpSpPr>
        <a:xfrm>
          <a:off x="0" y="0"/>
          <a:ext cx="0" cy="0"/>
          <a:chOff x="0" y="0"/>
          <a:chExt cx="0" cy="0"/>
        </a:xfrm>
      </p:grpSpPr>
      <p:sp>
        <p:nvSpPr>
          <p:cNvPr id="231" name="Google Shape;231;p4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ctr">
              <a:lnSpc>
                <a:spcPct val="140000"/>
              </a:lnSpc>
              <a:spcBef>
                <a:spcPts val="0"/>
              </a:spcBef>
              <a:spcAft>
                <a:spcPts val="0"/>
              </a:spcAft>
              <a:buNone/>
            </a:pPr>
            <a:r>
              <a:t/>
            </a:r>
            <a:endParaRPr b="1" sz="1800">
              <a:solidFill>
                <a:srgbClr val="B45F06"/>
              </a:solidFill>
              <a:latin typeface="Comfortaa"/>
              <a:ea typeface="Comfortaa"/>
              <a:cs typeface="Comfortaa"/>
              <a:sym typeface="Comfortaa"/>
            </a:endParaRPr>
          </a:p>
          <a:p>
            <a:pPr indent="0" lvl="0" marL="0" marR="0" rtl="0" algn="ctr">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ctr">
              <a:lnSpc>
                <a:spcPct val="140000"/>
              </a:lnSpc>
              <a:spcBef>
                <a:spcPts val="800"/>
              </a:spcBef>
              <a:spcAft>
                <a:spcPts val="800"/>
              </a:spcAft>
              <a:buNone/>
            </a:pPr>
            <a:r>
              <a:rPr b="1" lang="en" sz="1800">
                <a:solidFill>
                  <a:srgbClr val="B45F06"/>
                </a:solidFill>
                <a:latin typeface="Comfortaa"/>
                <a:ea typeface="Comfortaa"/>
                <a:cs typeface="Comfortaa"/>
                <a:sym typeface="Comfortaa"/>
              </a:rPr>
              <a:t>Lab: Creating an Azure Virtual Machine for Development and Testing</a:t>
            </a:r>
            <a:endParaRPr b="1" sz="1800">
              <a:solidFill>
                <a:srgbClr val="B45F06"/>
              </a:solidFill>
              <a:latin typeface="Comfortaa"/>
              <a:ea typeface="Comfortaa"/>
              <a:cs typeface="Comfortaa"/>
              <a:sym typeface="Comfortaa"/>
            </a:endParaRPr>
          </a:p>
        </p:txBody>
      </p:sp>
      <p:sp>
        <p:nvSpPr>
          <p:cNvPr id="232" name="Google Shape;232;p42"/>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Lab: Creating an Azure Virtual Machine for Development and Testing</a:t>
            </a:r>
            <a:endParaRPr b="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233" name="Google Shape;233;p4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37" name="Shape 237"/>
        <p:cNvGrpSpPr/>
        <p:nvPr/>
      </p:nvGrpSpPr>
      <p:grpSpPr>
        <a:xfrm>
          <a:off x="0" y="0"/>
          <a:ext cx="0" cy="0"/>
          <a:chOff x="0" y="0"/>
          <a:chExt cx="0" cy="0"/>
        </a:xfrm>
      </p:grpSpPr>
      <p:sp>
        <p:nvSpPr>
          <p:cNvPr id="238" name="Google Shape;238;p4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Overview</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You can use horizontal or vertical scaling with virtual machines and load balancing for a high availability scenario. Availability sets also affect the availability of your virtual machines during faults or upgrades.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This lesson describes the considerations for designing your virtual machine collections for high availability scenarios</a:t>
            </a:r>
            <a:r>
              <a:rPr b="1" lang="en" sz="1800">
                <a:solidFill>
                  <a:srgbClr val="B45F06"/>
                </a:solidFill>
                <a:latin typeface="Comfortaa"/>
                <a:ea typeface="Comfortaa"/>
                <a:cs typeface="Comfortaa"/>
                <a:sym typeface="Comfortaa"/>
              </a:rPr>
              <a:t>.</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239" name="Google Shape;239;p43"/>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40" name="Google Shape;240;p4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0" name="Google Shape;120;p26"/>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40000"/>
              </a:lnSpc>
              <a:spcBef>
                <a:spcPts val="0"/>
              </a:spcBef>
              <a:spcAft>
                <a:spcPts val="0"/>
              </a:spcAft>
              <a:buNone/>
            </a:pPr>
            <a:r>
              <a:t/>
            </a:r>
            <a:endParaRPr b="1" sz="1700">
              <a:solidFill>
                <a:srgbClr val="474747"/>
              </a:solidFill>
            </a:endParaRPr>
          </a:p>
          <a:p>
            <a:pPr indent="0" lvl="0" marL="0" rtl="0">
              <a:lnSpc>
                <a:spcPct val="140000"/>
              </a:lnSpc>
              <a:spcBef>
                <a:spcPts val="0"/>
              </a:spcBef>
              <a:spcAft>
                <a:spcPts val="800"/>
              </a:spcAft>
              <a:buNone/>
            </a:pPr>
            <a:r>
              <a:t/>
            </a:r>
            <a:endParaRPr b="1" sz="1550">
              <a:solidFill>
                <a:srgbClr val="B45F06"/>
              </a:solidFill>
            </a:endParaRPr>
          </a:p>
        </p:txBody>
      </p:sp>
      <p:sp>
        <p:nvSpPr>
          <p:cNvPr id="121" name="Google Shape;121;p26"/>
          <p:cNvSpPr txBox="1"/>
          <p:nvPr/>
        </p:nvSpPr>
        <p:spPr>
          <a:xfrm>
            <a:off x="0" y="-27150"/>
            <a:ext cx="9144000" cy="51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B45F06"/>
                </a:solidFill>
                <a:latin typeface="Comfortaa"/>
                <a:ea typeface="Comfortaa"/>
                <a:cs typeface="Comfortaa"/>
                <a:sym typeface="Comfortaa"/>
              </a:rPr>
              <a:t>Module 2:</a:t>
            </a:r>
            <a:endParaRPr b="1" sz="3600">
              <a:solidFill>
                <a:srgbClr val="B45F06"/>
              </a:solidFill>
              <a:latin typeface="Comfortaa"/>
              <a:ea typeface="Comfortaa"/>
              <a:cs typeface="Comfortaa"/>
              <a:sym typeface="Comfortaa"/>
            </a:endParaRPr>
          </a:p>
          <a:p>
            <a:pPr indent="0" lvl="0" marL="0" rtl="0" algn="ctr">
              <a:spcBef>
                <a:spcPts val="0"/>
              </a:spcBef>
              <a:spcAft>
                <a:spcPts val="0"/>
              </a:spcAft>
              <a:buNone/>
            </a:pPr>
            <a:r>
              <a:rPr b="1" lang="en" sz="3600">
                <a:solidFill>
                  <a:srgbClr val="B45F06"/>
                </a:solidFill>
                <a:latin typeface="Comfortaa"/>
                <a:ea typeface="Comfortaa"/>
                <a:cs typeface="Comfortaa"/>
                <a:sym typeface="Comfortaa"/>
              </a:rPr>
              <a:t>Building Application Infrastructure in Azure</a:t>
            </a:r>
            <a:endParaRPr b="1" sz="3600">
              <a:solidFill>
                <a:srgbClr val="B45F06"/>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44" name="Shape 244"/>
        <p:cNvGrpSpPr/>
        <p:nvPr/>
      </p:nvGrpSpPr>
      <p:grpSpPr>
        <a:xfrm>
          <a:off x="0" y="0"/>
          <a:ext cx="0" cy="0"/>
          <a:chOff x="0" y="0"/>
          <a:chExt cx="0" cy="0"/>
        </a:xfrm>
      </p:grpSpPr>
      <p:sp>
        <p:nvSpPr>
          <p:cNvPr id="245" name="Google Shape;245;p4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Availability Sets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Availability sets offer a mechanism that instructs Azure to place the virtual machines in separate fault or update domain. When a virtual machine stops working because of a fault (or for regular maintenance), at least one instance of your load balanced virtual machine remains available.</a:t>
            </a:r>
            <a:endParaRPr b="1" sz="1800">
              <a:solidFill>
                <a:srgbClr val="B45F06"/>
              </a:solidFill>
              <a:latin typeface="Comfortaa"/>
              <a:ea typeface="Comfortaa"/>
              <a:cs typeface="Comfortaa"/>
              <a:sym typeface="Comfortaa"/>
            </a:endParaRPr>
          </a:p>
        </p:txBody>
      </p:sp>
      <p:sp>
        <p:nvSpPr>
          <p:cNvPr id="246" name="Google Shape;246;p44"/>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Availability Sets</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247" name="Google Shape;247;p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51" name="Shape 251"/>
        <p:cNvGrpSpPr/>
        <p:nvPr/>
      </p:nvGrpSpPr>
      <p:grpSpPr>
        <a:xfrm>
          <a:off x="0" y="0"/>
          <a:ext cx="0" cy="0"/>
          <a:chOff x="0" y="0"/>
          <a:chExt cx="0" cy="0"/>
        </a:xfrm>
      </p:grpSpPr>
      <p:sp>
        <p:nvSpPr>
          <p:cNvPr id="252" name="Google Shape;252;p4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Availability Sets . .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You can use availability sets to group two or more virtual machines in a manner that provides redundancy for an application. An availability set ensures that during planned or unplanned maintenance events, at least one virtual machine remains available. Typically, virtual machines that are part of the same tier of an application are placed into the same availability set. Availability sets can be used to group virtual machines into application tiers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253" name="Google Shape;253;p45"/>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Availability Sets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54" name="Google Shape;254;p4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58" name="Shape 258"/>
        <p:cNvGrpSpPr/>
        <p:nvPr/>
      </p:nvGrpSpPr>
      <p:grpSpPr>
        <a:xfrm>
          <a:off x="0" y="0"/>
          <a:ext cx="0" cy="0"/>
          <a:chOff x="0" y="0"/>
          <a:chExt cx="0" cy="0"/>
        </a:xfrm>
      </p:grpSpPr>
      <p:sp>
        <p:nvSpPr>
          <p:cNvPr id="259" name="Google Shape;259;p4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Maintenance Events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In the Azure platform, planned maintenance can occur at any time. Typically, these updates are made by Microsoft to enable new features or improve reliability and performance. Also, the majority of these planned maintenance events are announced and do not have an impact on running virtual machines or cloud services. However, occasionally a planned maintenance event will require a reboot of a virtual machine or a restart of a cloud service.</a:t>
            </a:r>
            <a:endParaRPr sz="1800">
              <a:solidFill>
                <a:srgbClr val="B45F06"/>
              </a:solidFill>
              <a:latin typeface="Comfortaa"/>
              <a:ea typeface="Comfortaa"/>
              <a:cs typeface="Comfortaa"/>
              <a:sym typeface="Comfortaa"/>
            </a:endParaRPr>
          </a:p>
        </p:txBody>
      </p:sp>
      <p:sp>
        <p:nvSpPr>
          <p:cNvPr id="260" name="Google Shape;260;p46"/>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a:t>
            </a:r>
            <a:r>
              <a:rPr b="1" i="1" lang="en" sz="1800">
                <a:latin typeface="Comfortaa"/>
                <a:ea typeface="Comfortaa"/>
                <a:cs typeface="Comfortaa"/>
                <a:sym typeface="Comfortaa"/>
              </a:rPr>
              <a:t> Availability Sets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61" name="Google Shape;261;p4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65" name="Shape 265"/>
        <p:cNvGrpSpPr/>
        <p:nvPr/>
      </p:nvGrpSpPr>
      <p:grpSpPr>
        <a:xfrm>
          <a:off x="0" y="0"/>
          <a:ext cx="0" cy="0"/>
          <a:chOff x="0" y="0"/>
          <a:chExt cx="0" cy="0"/>
        </a:xfrm>
      </p:grpSpPr>
      <p:sp>
        <p:nvSpPr>
          <p:cNvPr id="266" name="Google Shape;266;p4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Maintenance Events . . .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Unplanned maintenance events can occur when there is a physical or hardware fault that affects your running Virtual Machine instance. Although the Azure platform automatically migrates your instances, there could potentially be downtime between the physical fault and the recovery orchestration. </a:t>
            </a:r>
            <a:endParaRPr sz="1800">
              <a:solidFill>
                <a:srgbClr val="B45F06"/>
              </a:solidFill>
              <a:latin typeface="Comfortaa"/>
              <a:ea typeface="Comfortaa"/>
              <a:cs typeface="Comfortaa"/>
              <a:sym typeface="Comfortaa"/>
            </a:endParaRPr>
          </a:p>
        </p:txBody>
      </p:sp>
      <p:sp>
        <p:nvSpPr>
          <p:cNvPr id="267" name="Google Shape;267;p47"/>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Availability Sets</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268" name="Google Shape;268;p4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72" name="Shape 272"/>
        <p:cNvGrpSpPr/>
        <p:nvPr/>
      </p:nvGrpSpPr>
      <p:grpSpPr>
        <a:xfrm>
          <a:off x="0" y="0"/>
          <a:ext cx="0" cy="0"/>
          <a:chOff x="0" y="0"/>
          <a:chExt cx="0" cy="0"/>
        </a:xfrm>
      </p:grpSpPr>
      <p:sp>
        <p:nvSpPr>
          <p:cNvPr id="273" name="Google Shape;273;p4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Upgrade and Fault Domains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Virtual machines in your availability set are assigned an update domain and a fault domain by the Azure platform. An update domain is a logical unit that groups multiple virtual machines. Service instances within an update domain are typically upgraded together. This is especially common with the Cloud Services roles as they are updated and managed by the Azure platform. Fault domains refer to a physical point of failure. </a:t>
            </a:r>
            <a:endParaRPr sz="1800">
              <a:solidFill>
                <a:srgbClr val="B45F06"/>
              </a:solidFill>
              <a:latin typeface="Comfortaa"/>
              <a:ea typeface="Comfortaa"/>
              <a:cs typeface="Comfortaa"/>
              <a:sym typeface="Comfortaa"/>
            </a:endParaRPr>
          </a:p>
        </p:txBody>
      </p:sp>
      <p:sp>
        <p:nvSpPr>
          <p:cNvPr id="274" name="Google Shape;274;p48"/>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Availability Sets</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275" name="Google Shape;275;p4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79" name="Shape 279"/>
        <p:cNvGrpSpPr/>
        <p:nvPr/>
      </p:nvGrpSpPr>
      <p:grpSpPr>
        <a:xfrm>
          <a:off x="0" y="0"/>
          <a:ext cx="0" cy="0"/>
          <a:chOff x="0" y="0"/>
          <a:chExt cx="0" cy="0"/>
        </a:xfrm>
      </p:grpSpPr>
      <p:sp>
        <p:nvSpPr>
          <p:cNvPr id="280" name="Google Shape;280;p4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Upgrade and Fault Domains . .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For example, a physical rack in a data center is a fault domain. It is ideal to group your services into multiple fault and update domains so that a small physical fault, such as hard drive failure, or an upgrade, will adversely impact all your application's instances at the same time. In an availability set, five update domains are assigned by default. Six or more virtual machine instances are required before you start to see multiple instances in the same update domain. </a:t>
            </a:r>
            <a:endParaRPr sz="1800">
              <a:solidFill>
                <a:srgbClr val="B45F06"/>
              </a:solidFill>
              <a:latin typeface="Comfortaa"/>
              <a:ea typeface="Comfortaa"/>
              <a:cs typeface="Comfortaa"/>
              <a:sym typeface="Comfortaa"/>
            </a:endParaRPr>
          </a:p>
        </p:txBody>
      </p:sp>
      <p:sp>
        <p:nvSpPr>
          <p:cNvPr id="281" name="Google Shape;281;p49"/>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Availability Sets</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282" name="Google Shape;282;p4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86" name="Shape 286"/>
        <p:cNvGrpSpPr/>
        <p:nvPr/>
      </p:nvGrpSpPr>
      <p:grpSpPr>
        <a:xfrm>
          <a:off x="0" y="0"/>
          <a:ext cx="0" cy="0"/>
          <a:chOff x="0" y="0"/>
          <a:chExt cx="0" cy="0"/>
        </a:xfrm>
      </p:grpSpPr>
      <p:sp>
        <p:nvSpPr>
          <p:cNvPr id="287" name="Google Shape;287;p5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Upgrade and Fault Domains . . .</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During an upgrade or reboot operation, only one update domain is rebooted at a time. This ensures consistent availability of your application throughout the operation. In the same availability set, two fault domains are assigned by default. This ensures that the virtual machine instances are in separate locations and that they are not impacted by the same physical fault, such as hardware failures, network outages, or a power interruption.</a:t>
            </a:r>
            <a:endParaRPr sz="1800">
              <a:solidFill>
                <a:srgbClr val="B45F06"/>
              </a:solidFill>
              <a:latin typeface="Comfortaa"/>
              <a:ea typeface="Comfortaa"/>
              <a:cs typeface="Comfortaa"/>
              <a:sym typeface="Comfortaa"/>
            </a:endParaRPr>
          </a:p>
        </p:txBody>
      </p:sp>
      <p:sp>
        <p:nvSpPr>
          <p:cNvPr id="288" name="Google Shape;288;p50"/>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Availability Sets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89" name="Google Shape;289;p5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93" name="Shape 293"/>
        <p:cNvGrpSpPr/>
        <p:nvPr/>
      </p:nvGrpSpPr>
      <p:grpSpPr>
        <a:xfrm>
          <a:off x="0" y="0"/>
          <a:ext cx="0" cy="0"/>
          <a:chOff x="0" y="0"/>
          <a:chExt cx="0" cy="0"/>
        </a:xfrm>
      </p:grpSpPr>
      <p:sp>
        <p:nvSpPr>
          <p:cNvPr id="294" name="Google Shape;294;p5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Service Level Agreement</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In an availability set, you must avoid leaving a single instance of a virtual machine by itself. A single virtual machine in an availability set does not qualify for a service level agreement (SLA) guarantee and will face down time during Azure’s planned maintenance events.  Your application may also face downtime when changing specific properties of the single virtual machine.  </a:t>
            </a:r>
            <a:endParaRPr sz="1800">
              <a:solidFill>
                <a:srgbClr val="B45F06"/>
              </a:solidFill>
              <a:latin typeface="Comfortaa"/>
              <a:ea typeface="Comfortaa"/>
              <a:cs typeface="Comfortaa"/>
              <a:sym typeface="Comfortaa"/>
            </a:endParaRPr>
          </a:p>
        </p:txBody>
      </p:sp>
      <p:sp>
        <p:nvSpPr>
          <p:cNvPr id="295" name="Google Shape;295;p51"/>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Availability Sets</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296" name="Google Shape;296;p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00" name="Shape 300"/>
        <p:cNvGrpSpPr/>
        <p:nvPr/>
      </p:nvGrpSpPr>
      <p:grpSpPr>
        <a:xfrm>
          <a:off x="0" y="0"/>
          <a:ext cx="0" cy="0"/>
          <a:chOff x="0" y="0"/>
          <a:chExt cx="0" cy="0"/>
        </a:xfrm>
      </p:grpSpPr>
      <p:sp>
        <p:nvSpPr>
          <p:cNvPr id="301" name="Google Shape;301;p5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Vertical Scaling</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You can vertically scale virtual machine instances by changing their size. If there is an application that is running on a virtual machine and it requires more resources, you can handle it by increasing the virtual machine size. This can potentially add more memory, disks, or CPU cores.</a:t>
            </a:r>
            <a:endParaRPr sz="1800">
              <a:solidFill>
                <a:srgbClr val="B45F06"/>
              </a:solidFill>
              <a:latin typeface="Comfortaa"/>
              <a:ea typeface="Comfortaa"/>
              <a:cs typeface="Comfortaa"/>
              <a:sym typeface="Comfortaa"/>
            </a:endParaRPr>
          </a:p>
        </p:txBody>
      </p:sp>
      <p:sp>
        <p:nvSpPr>
          <p:cNvPr id="302" name="Google Shape;302;p5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Scaling Virtual Machines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03" name="Google Shape;303;p5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07" name="Shape 307"/>
        <p:cNvGrpSpPr/>
        <p:nvPr/>
      </p:nvGrpSpPr>
      <p:grpSpPr>
        <a:xfrm>
          <a:off x="0" y="0"/>
          <a:ext cx="0" cy="0"/>
          <a:chOff x="0" y="0"/>
          <a:chExt cx="0" cy="0"/>
        </a:xfrm>
      </p:grpSpPr>
      <p:sp>
        <p:nvSpPr>
          <p:cNvPr id="308" name="Google Shape;308;p5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Horizontal Scaling</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If you have multiple Virtual Machine instances in an availability set, you can make use of the scaling functionality that is available in the Azure portals. You can manually change instance counts to scale an application up or down. When you scale up or scale down horizontally an application that is running on virtual machines in an availability set, you can neither create new virtual machines nor delete the existing virtual machines. </a:t>
            </a:r>
            <a:endParaRPr sz="1800">
              <a:solidFill>
                <a:srgbClr val="B45F06"/>
              </a:solidFill>
              <a:latin typeface="Comfortaa"/>
              <a:ea typeface="Comfortaa"/>
              <a:cs typeface="Comfortaa"/>
              <a:sym typeface="Comfortaa"/>
            </a:endParaRPr>
          </a:p>
        </p:txBody>
      </p:sp>
      <p:sp>
        <p:nvSpPr>
          <p:cNvPr id="309" name="Google Shape;309;p5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Scaling Virtual Machines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10" name="Google Shape;310;p5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25" name="Shape 125"/>
        <p:cNvGrpSpPr/>
        <p:nvPr/>
      </p:nvGrpSpPr>
      <p:grpSpPr>
        <a:xfrm>
          <a:off x="0" y="0"/>
          <a:ext cx="0" cy="0"/>
          <a:chOff x="0" y="0"/>
          <a:chExt cx="0" cy="0"/>
        </a:xfrm>
      </p:grpSpPr>
      <p:sp>
        <p:nvSpPr>
          <p:cNvPr id="126" name="Google Shape;126;p27"/>
          <p:cNvSpPr txBox="1"/>
          <p:nvPr>
            <p:ph type="title"/>
          </p:nvPr>
        </p:nvSpPr>
        <p:spPr>
          <a:xfrm>
            <a:off x="200175" y="96275"/>
            <a:ext cx="4194600" cy="48960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2400">
                <a:solidFill>
                  <a:srgbClr val="B45F06"/>
                </a:solidFill>
                <a:latin typeface="Comfortaa"/>
                <a:ea typeface="Comfortaa"/>
                <a:cs typeface="Comfortaa"/>
                <a:sym typeface="Comfortaa"/>
              </a:rPr>
              <a:t>Module 2 Overview</a:t>
            </a:r>
            <a:endParaRPr b="1" sz="2400">
              <a:solidFill>
                <a:srgbClr val="B45F06"/>
              </a:solidFill>
              <a:latin typeface="Comfortaa"/>
              <a:ea typeface="Comfortaa"/>
              <a:cs typeface="Comfortaa"/>
              <a:sym typeface="Comfortaa"/>
            </a:endParaRPr>
          </a:p>
          <a:p>
            <a:pPr indent="0" lvl="0" marL="0" rtl="0" algn="just">
              <a:spcBef>
                <a:spcPts val="800"/>
              </a:spcBef>
              <a:spcAft>
                <a:spcPts val="0"/>
              </a:spcAft>
              <a:buNone/>
            </a:pPr>
            <a:r>
              <a:rPr b="1" lang="en" sz="1400">
                <a:solidFill>
                  <a:srgbClr val="B45F06"/>
                </a:solidFill>
                <a:latin typeface="Comfortaa"/>
                <a:ea typeface="Comfortaa"/>
                <a:cs typeface="Comfortaa"/>
                <a:sym typeface="Comfortaa"/>
              </a:rPr>
              <a:t>Azure provides networking, backup, and virtualization services as part of its Infrastructure-as-a-Service (IaaS) offering.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1, Azure Virtual Machines, introduces the Virtual Machines service and describes the options that you can use for creating a virtual machine.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2, Azure Virtual Machine Workloads, provides details on the types of workloads that you can deploy to a virtual machine.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3, Migrating Azure Virtual Machine Instances, describes the options for migrating virtual machines to and from Azure.</a:t>
            </a:r>
            <a:endParaRPr b="1" sz="1400">
              <a:solidFill>
                <a:srgbClr val="B45F06"/>
              </a:solidFill>
              <a:latin typeface="Comfortaa"/>
              <a:ea typeface="Comfortaa"/>
              <a:cs typeface="Comfortaa"/>
              <a:sym typeface="Comfortaa"/>
            </a:endParaRPr>
          </a:p>
        </p:txBody>
      </p:sp>
      <p:sp>
        <p:nvSpPr>
          <p:cNvPr id="127" name="Google Shape;127;p27"/>
          <p:cNvSpPr txBox="1"/>
          <p:nvPr/>
        </p:nvSpPr>
        <p:spPr>
          <a:xfrm>
            <a:off x="4738550" y="96275"/>
            <a:ext cx="4277100" cy="48960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2400">
                <a:solidFill>
                  <a:schemeClr val="lt1"/>
                </a:solidFill>
                <a:latin typeface="Comfortaa"/>
                <a:ea typeface="Comfortaa"/>
                <a:cs typeface="Comfortaa"/>
                <a:sym typeface="Comfortaa"/>
              </a:rPr>
              <a:t>Objectives</a:t>
            </a:r>
            <a:endParaRPr b="1" sz="2400">
              <a:solidFill>
                <a:schemeClr val="lt1"/>
              </a:solidFill>
              <a:latin typeface="Comfortaa"/>
              <a:ea typeface="Comfortaa"/>
              <a:cs typeface="Comfortaa"/>
              <a:sym typeface="Comfortaa"/>
            </a:endParaRPr>
          </a:p>
          <a:p>
            <a:pPr indent="0" lvl="0" marL="0" rtl="0">
              <a:lnSpc>
                <a:spcPct val="115000"/>
              </a:lnSpc>
              <a:spcBef>
                <a:spcPts val="800"/>
              </a:spcBef>
              <a:spcAft>
                <a:spcPts val="0"/>
              </a:spcAft>
              <a:buNone/>
            </a:pPr>
            <a:r>
              <a:rPr b="1" lang="en">
                <a:solidFill>
                  <a:schemeClr val="lt1"/>
                </a:solidFill>
                <a:latin typeface="Comfortaa"/>
                <a:ea typeface="Comfortaa"/>
                <a:cs typeface="Comfortaa"/>
                <a:sym typeface="Comfortaa"/>
              </a:rPr>
              <a:t>After completing this module, you will be able to:</a:t>
            </a:r>
            <a:endParaRPr b="1">
              <a:solidFill>
                <a:schemeClr val="lt1"/>
              </a:solidFill>
              <a:latin typeface="Comfortaa"/>
              <a:ea typeface="Comfortaa"/>
              <a:cs typeface="Comfortaa"/>
              <a:sym typeface="Comfortaa"/>
            </a:endParaRPr>
          </a:p>
          <a:p>
            <a:pPr indent="-317500" lvl="0" marL="457200" rtl="0">
              <a:lnSpc>
                <a:spcPct val="115000"/>
              </a:lnSpc>
              <a:spcBef>
                <a:spcPts val="160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Virtual Machines service in Azure.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Deploy a Linux or Microsoft workload to a virtual machine.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Import virtual hard disks to Azure.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Monitor virtual machine endpoints.</a:t>
            </a:r>
            <a:endParaRPr b="1">
              <a:solidFill>
                <a:schemeClr val="lt1"/>
              </a:solidFill>
              <a:latin typeface="Comfortaa"/>
              <a:ea typeface="Comfortaa"/>
              <a:cs typeface="Comfortaa"/>
              <a:sym typeface="Comfortaa"/>
            </a:endParaRPr>
          </a:p>
        </p:txBody>
      </p:sp>
      <p:sp>
        <p:nvSpPr>
          <p:cNvPr id="128" name="Google Shape;128;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14" name="Shape 314"/>
        <p:cNvGrpSpPr/>
        <p:nvPr/>
      </p:nvGrpSpPr>
      <p:grpSpPr>
        <a:xfrm>
          <a:off x="0" y="0"/>
          <a:ext cx="0" cy="0"/>
          <a:chOff x="0" y="0"/>
          <a:chExt cx="0" cy="0"/>
        </a:xfrm>
      </p:grpSpPr>
      <p:sp>
        <p:nvSpPr>
          <p:cNvPr id="315" name="Google Shape;315;p5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Horizontal Scaling . .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Instead you turn on or turn off any previously created virtual machines in an availability set. You can specify scaling based on the average percentage of CPU usage or based on the number of messages in a queue.</a:t>
            </a:r>
            <a:endParaRPr sz="1800">
              <a:solidFill>
                <a:srgbClr val="B45F06"/>
              </a:solidFill>
              <a:latin typeface="Comfortaa"/>
              <a:ea typeface="Comfortaa"/>
              <a:cs typeface="Comfortaa"/>
              <a:sym typeface="Comfortaa"/>
            </a:endParaRPr>
          </a:p>
        </p:txBody>
      </p:sp>
      <p:sp>
        <p:nvSpPr>
          <p:cNvPr id="316" name="Google Shape;316;p5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Scaling Virtual Machines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17" name="Google Shape;317;p5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21" name="Shape 321"/>
        <p:cNvGrpSpPr/>
        <p:nvPr/>
      </p:nvGrpSpPr>
      <p:grpSpPr>
        <a:xfrm>
          <a:off x="0" y="0"/>
          <a:ext cx="0" cy="0"/>
          <a:chOff x="0" y="0"/>
          <a:chExt cx="0" cy="0"/>
        </a:xfrm>
      </p:grpSpPr>
      <p:sp>
        <p:nvSpPr>
          <p:cNvPr id="322" name="Google Shape;322;p5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Autoscaling by Metric</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On the Scale page, you can configure your cloud service to automatically increase or decrease the number of instances of virtual machines used by your application. Configure scaling based on :</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AutoNum type="arabicParenR"/>
            </a:pPr>
            <a:r>
              <a:rPr lang="en" sz="1800">
                <a:solidFill>
                  <a:srgbClr val="B45F06"/>
                </a:solidFill>
                <a:latin typeface="Comfortaa"/>
                <a:ea typeface="Comfortaa"/>
                <a:cs typeface="Comfortaa"/>
                <a:sym typeface="Comfortaa"/>
              </a:rPr>
              <a:t>Average CPU usage. If the average percentage of CPU usage goes above or below specified thresholds, role instances are created or deleted, or virtual machines are turned on or turned off from an availability set.</a:t>
            </a:r>
            <a:endParaRPr sz="1800">
              <a:solidFill>
                <a:srgbClr val="B45F06"/>
              </a:solidFill>
              <a:latin typeface="Comfortaa"/>
              <a:ea typeface="Comfortaa"/>
              <a:cs typeface="Comfortaa"/>
              <a:sym typeface="Comfortaa"/>
            </a:endParaRPr>
          </a:p>
        </p:txBody>
      </p:sp>
      <p:sp>
        <p:nvSpPr>
          <p:cNvPr id="323" name="Google Shape;323;p5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Scaling Virtual Machines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24" name="Google Shape;324;p5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28" name="Shape 328"/>
        <p:cNvGrpSpPr/>
        <p:nvPr/>
      </p:nvGrpSpPr>
      <p:grpSpPr>
        <a:xfrm>
          <a:off x="0" y="0"/>
          <a:ext cx="0" cy="0"/>
          <a:chOff x="0" y="0"/>
          <a:chExt cx="0" cy="0"/>
        </a:xfrm>
      </p:grpSpPr>
      <p:sp>
        <p:nvSpPr>
          <p:cNvPr id="329" name="Google Shape;329;p5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Autoscaling by Metric . .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2) Queue messages. If the number of messages in a queue goes above or below a specified threshold, role instances are created or deleted, or virtual machines are turned on or turned off from an availability set.</a:t>
            </a:r>
            <a:endParaRPr sz="1800">
              <a:solidFill>
                <a:srgbClr val="B45F06"/>
              </a:solidFill>
              <a:latin typeface="Comfortaa"/>
              <a:ea typeface="Comfortaa"/>
              <a:cs typeface="Comfortaa"/>
              <a:sym typeface="Comfortaa"/>
            </a:endParaRPr>
          </a:p>
        </p:txBody>
      </p:sp>
      <p:sp>
        <p:nvSpPr>
          <p:cNvPr id="330" name="Google Shape;330;p5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Scaling Virtual Machines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31" name="Google Shape;331;p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35" name="Shape 335"/>
        <p:cNvGrpSpPr/>
        <p:nvPr/>
      </p:nvGrpSpPr>
      <p:grpSpPr>
        <a:xfrm>
          <a:off x="0" y="0"/>
          <a:ext cx="0" cy="0"/>
          <a:chOff x="0" y="0"/>
          <a:chExt cx="0" cy="0"/>
        </a:xfrm>
      </p:grpSpPr>
      <p:sp>
        <p:nvSpPr>
          <p:cNvPr id="336" name="Google Shape;336;p5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Autoscaling by Metric . .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When you define autoscale rules, you must specify the following values: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 Schedule. Defines the time and dates when the rules should be applied.</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 Instance Range. The maximum and minimum number of instances to scale up or down to.</a:t>
            </a:r>
            <a:endParaRPr sz="1800">
              <a:solidFill>
                <a:srgbClr val="B45F06"/>
              </a:solidFill>
              <a:latin typeface="Comfortaa"/>
              <a:ea typeface="Comfortaa"/>
              <a:cs typeface="Comfortaa"/>
              <a:sym typeface="Comfortaa"/>
            </a:endParaRPr>
          </a:p>
        </p:txBody>
      </p:sp>
      <p:sp>
        <p:nvSpPr>
          <p:cNvPr id="337" name="Google Shape;337;p5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Scaling Virtual Machines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38" name="Google Shape;338;p5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42" name="Shape 342"/>
        <p:cNvGrpSpPr/>
        <p:nvPr/>
      </p:nvGrpSpPr>
      <p:grpSpPr>
        <a:xfrm>
          <a:off x="0" y="0"/>
          <a:ext cx="0" cy="0"/>
          <a:chOff x="0" y="0"/>
          <a:chExt cx="0" cy="0"/>
        </a:xfrm>
      </p:grpSpPr>
      <p:sp>
        <p:nvSpPr>
          <p:cNvPr id="343" name="Google Shape;343;p5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Autoscaling by Metric . .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 Metrics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b="1" lang="en" sz="1800">
                <a:solidFill>
                  <a:srgbClr val="B45F06"/>
                </a:solidFill>
                <a:latin typeface="Comfortaa"/>
                <a:ea typeface="Comfortaa"/>
                <a:cs typeface="Comfortaa"/>
                <a:sym typeface="Comfortaa"/>
              </a:rPr>
              <a:t>Target CPU</a:t>
            </a:r>
            <a:r>
              <a:rPr lang="en" sz="1800">
                <a:solidFill>
                  <a:srgbClr val="B45F06"/>
                </a:solidFill>
                <a:latin typeface="Comfortaa"/>
                <a:ea typeface="Comfortaa"/>
                <a:cs typeface="Comfortaa"/>
                <a:sym typeface="Comfortaa"/>
              </a:rPr>
              <a:t>. The ideal CPU range for the application’s virtual machines. Scale up occurs when the average percentage of CPU usage is above the range and scale down occurs when the average percentage of CPU usage is below the range.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344" name="Google Shape;344;p5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Scaling Virtual Machines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45" name="Google Shape;345;p5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49" name="Shape 349"/>
        <p:cNvGrpSpPr/>
        <p:nvPr/>
      </p:nvGrpSpPr>
      <p:grpSpPr>
        <a:xfrm>
          <a:off x="0" y="0"/>
          <a:ext cx="0" cy="0"/>
          <a:chOff x="0" y="0"/>
          <a:chExt cx="0" cy="0"/>
        </a:xfrm>
      </p:grpSpPr>
      <p:sp>
        <p:nvSpPr>
          <p:cNvPr id="350" name="Google Shape;350;p5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Autoscaling by Metric . .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 Metrics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b="1" lang="en" sz="1800">
                <a:solidFill>
                  <a:srgbClr val="B45F06"/>
                </a:solidFill>
                <a:latin typeface="Comfortaa"/>
                <a:ea typeface="Comfortaa"/>
                <a:cs typeface="Comfortaa"/>
                <a:sym typeface="Comfortaa"/>
              </a:rPr>
              <a:t>Queue Target Per Machine</a:t>
            </a:r>
            <a:r>
              <a:rPr lang="en" sz="1800">
                <a:solidFill>
                  <a:srgbClr val="B45F06"/>
                </a:solidFill>
                <a:latin typeface="Comfortaa"/>
                <a:ea typeface="Comfortaa"/>
                <a:cs typeface="Comfortaa"/>
                <a:sym typeface="Comfortaa"/>
              </a:rPr>
              <a:t>. The target number of queue messages for each virtual machine instance. Scale is determined by dividing the total number of queue messages by the ideal number of queue messages for each instance.</a:t>
            </a:r>
            <a:endParaRPr sz="1800">
              <a:solidFill>
                <a:srgbClr val="B45F06"/>
              </a:solidFill>
              <a:latin typeface="Comfortaa"/>
              <a:ea typeface="Comfortaa"/>
              <a:cs typeface="Comfortaa"/>
              <a:sym typeface="Comfortaa"/>
            </a:endParaRPr>
          </a:p>
        </p:txBody>
      </p:sp>
      <p:sp>
        <p:nvSpPr>
          <p:cNvPr id="351" name="Google Shape;351;p5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Scaling Virtual Machines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52" name="Google Shape;352;p5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56" name="Shape 356"/>
        <p:cNvGrpSpPr/>
        <p:nvPr/>
      </p:nvGrpSpPr>
      <p:grpSpPr>
        <a:xfrm>
          <a:off x="0" y="0"/>
          <a:ext cx="0" cy="0"/>
          <a:chOff x="0" y="0"/>
          <a:chExt cx="0" cy="0"/>
        </a:xfrm>
      </p:grpSpPr>
      <p:sp>
        <p:nvSpPr>
          <p:cNvPr id="357" name="Google Shape;357;p6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sz="1800">
              <a:solidFill>
                <a:srgbClr val="B45F06"/>
              </a:solidFill>
              <a:latin typeface="Comfortaa"/>
              <a:ea typeface="Comfortaa"/>
              <a:cs typeface="Comfortaa"/>
              <a:sym typeface="Comfortaa"/>
            </a:endParaRPr>
          </a:p>
        </p:txBody>
      </p:sp>
      <p:sp>
        <p:nvSpPr>
          <p:cNvPr id="358" name="Google Shape;358;p6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Highly Available Azure Virtual Machines &gt; </a:t>
            </a:r>
            <a:r>
              <a:rPr b="1" i="1" lang="en" sz="1800">
                <a:latin typeface="Comfortaa"/>
                <a:ea typeface="Comfortaa"/>
                <a:cs typeface="Comfortaa"/>
                <a:sym typeface="Comfortaa"/>
              </a:rPr>
              <a:t>Virtual Machine High Availability</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59" name="Google Shape;359;p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63" name="Shape 363"/>
        <p:cNvGrpSpPr/>
        <p:nvPr/>
      </p:nvGrpSpPr>
      <p:grpSpPr>
        <a:xfrm>
          <a:off x="0" y="0"/>
          <a:ext cx="0" cy="0"/>
          <a:chOff x="0" y="0"/>
          <a:chExt cx="0" cy="0"/>
        </a:xfrm>
      </p:grpSpPr>
      <p:sp>
        <p:nvSpPr>
          <p:cNvPr id="364" name="Google Shape;364;p6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Overview</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Many modern services and applications provide REST APIs. HTTP is a universal standard and can be used across a variety of platforms and languages. Azure provides a Service Management API that can be used to manage services regardless of your current platform.</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65" name="Google Shape;365;p6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REST Interface &gt; </a:t>
            </a:r>
            <a:r>
              <a:rPr b="1" i="1" lang="en" sz="1800">
                <a:latin typeface="Comfortaa"/>
                <a:ea typeface="Comfortaa"/>
                <a:cs typeface="Comfortaa"/>
                <a:sym typeface="Comfortaa"/>
              </a:rPr>
              <a:t>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66" name="Google Shape;366;p6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70" name="Shape 370"/>
        <p:cNvGrpSpPr/>
        <p:nvPr/>
      </p:nvGrpSpPr>
      <p:grpSpPr>
        <a:xfrm>
          <a:off x="0" y="0"/>
          <a:ext cx="0" cy="0"/>
          <a:chOff x="0" y="0"/>
          <a:chExt cx="0" cy="0"/>
        </a:xfrm>
      </p:grpSpPr>
      <p:sp>
        <p:nvSpPr>
          <p:cNvPr id="371" name="Google Shape;371;p6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VIDEO</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72" name="Google Shape;372;p6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REST Interface &gt;</a:t>
            </a:r>
            <a:r>
              <a:rPr b="1" i="1" lang="en" sz="1800">
                <a:latin typeface="Comfortaa"/>
                <a:ea typeface="Comfortaa"/>
                <a:cs typeface="Comfortaa"/>
                <a:sym typeface="Comfortaa"/>
              </a:rPr>
              <a:t> Azure REST API Conceptually</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73" name="Google Shape;373;p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77" name="Shape 377"/>
        <p:cNvGrpSpPr/>
        <p:nvPr/>
      </p:nvGrpSpPr>
      <p:grpSpPr>
        <a:xfrm>
          <a:off x="0" y="0"/>
          <a:ext cx="0" cy="0"/>
          <a:chOff x="0" y="0"/>
          <a:chExt cx="0" cy="0"/>
        </a:xfrm>
      </p:grpSpPr>
      <p:sp>
        <p:nvSpPr>
          <p:cNvPr id="378" name="Google Shape;378;p6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Service Management REST API</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Service Management API provides programmatic access to most of the functionality that is available through Azure PowerShell or the Management Portal. The API is a REST API with operations for common HTTP methods such as GET, PUT, POST, or DELETE. All API operations are performed over Secure Sockets Layer (SSL) by using X.509 certificates.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379" name="Google Shape;379;p6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REST Interface &gt; </a:t>
            </a:r>
            <a:r>
              <a:rPr b="1" i="1" lang="en" sz="1800">
                <a:latin typeface="Comfortaa"/>
                <a:ea typeface="Comfortaa"/>
                <a:cs typeface="Comfortaa"/>
                <a:sym typeface="Comfortaa"/>
              </a:rPr>
              <a:t>Service Management REST API</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80" name="Google Shape;380;p6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32" name="Shape 132"/>
        <p:cNvGrpSpPr/>
        <p:nvPr/>
      </p:nvGrpSpPr>
      <p:grpSpPr>
        <a:xfrm>
          <a:off x="0" y="0"/>
          <a:ext cx="0" cy="0"/>
          <a:chOff x="0" y="0"/>
          <a:chExt cx="0" cy="0"/>
        </a:xfrm>
      </p:grpSpPr>
      <p:sp>
        <p:nvSpPr>
          <p:cNvPr id="133" name="Google Shape;133;p28"/>
          <p:cNvSpPr txBox="1"/>
          <p:nvPr>
            <p:ph type="title"/>
          </p:nvPr>
        </p:nvSpPr>
        <p:spPr>
          <a:xfrm>
            <a:off x="200175" y="96275"/>
            <a:ext cx="4194600" cy="48960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2400">
                <a:solidFill>
                  <a:srgbClr val="B45F06"/>
                </a:solidFill>
                <a:latin typeface="Comfortaa"/>
                <a:ea typeface="Comfortaa"/>
                <a:cs typeface="Comfortaa"/>
                <a:sym typeface="Comfortaa"/>
              </a:rPr>
              <a:t>Module 2 Overview . . .</a:t>
            </a:r>
            <a:endParaRPr b="1" sz="2400">
              <a:solidFill>
                <a:srgbClr val="B45F06"/>
              </a:solidFill>
              <a:latin typeface="Comfortaa"/>
              <a:ea typeface="Comfortaa"/>
              <a:cs typeface="Comfortaa"/>
              <a:sym typeface="Comfortaa"/>
            </a:endParaRPr>
          </a:p>
          <a:p>
            <a:pPr indent="0" lvl="0" marL="0" rtl="0" algn="just">
              <a:spcBef>
                <a:spcPts val="800"/>
              </a:spcBef>
              <a:spcAft>
                <a:spcPts val="0"/>
              </a:spcAft>
              <a:buNone/>
            </a:pPr>
            <a:r>
              <a:rPr b="1" lang="en" sz="1400">
                <a:solidFill>
                  <a:srgbClr val="B45F06"/>
                </a:solidFill>
                <a:latin typeface="Comfortaa"/>
                <a:ea typeface="Comfortaa"/>
                <a:cs typeface="Comfortaa"/>
                <a:sym typeface="Comfortaa"/>
              </a:rPr>
              <a:t>Lesson 4, Azure Virtual Networks, reviews the Microsoft Azure Virtual Network offering available in Azure.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5, Highly Available Azure Virtual Machines, reviews the options and features that must be considered when designing your Virtual Machine instances for high availability scenarios.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6, Virtual Machine Configuration Management, describes the common methods for managing and duplicating the configuration for virtual machines.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7, Customizing Azure Virtual Machine Networking, reviews the options for managing inbound and outbound connection rules for your virtual machine.</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p:txBody>
      </p:sp>
      <p:sp>
        <p:nvSpPr>
          <p:cNvPr id="134" name="Google Shape;134;p28"/>
          <p:cNvSpPr txBox="1"/>
          <p:nvPr/>
        </p:nvSpPr>
        <p:spPr>
          <a:xfrm>
            <a:off x="4738550" y="96275"/>
            <a:ext cx="4277100" cy="48960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2400">
                <a:solidFill>
                  <a:schemeClr val="lt1"/>
                </a:solidFill>
                <a:latin typeface="Comfortaa"/>
                <a:ea typeface="Comfortaa"/>
                <a:cs typeface="Comfortaa"/>
                <a:sym typeface="Comfortaa"/>
              </a:rPr>
              <a:t>Objectives</a:t>
            </a:r>
            <a:endParaRPr b="1" sz="2400">
              <a:solidFill>
                <a:schemeClr val="lt1"/>
              </a:solidFill>
              <a:latin typeface="Comfortaa"/>
              <a:ea typeface="Comfortaa"/>
              <a:cs typeface="Comfortaa"/>
              <a:sym typeface="Comfortaa"/>
            </a:endParaRPr>
          </a:p>
          <a:p>
            <a:pPr indent="0" lvl="0" marL="0" rtl="0">
              <a:lnSpc>
                <a:spcPct val="115000"/>
              </a:lnSpc>
              <a:spcBef>
                <a:spcPts val="800"/>
              </a:spcBef>
              <a:spcAft>
                <a:spcPts val="0"/>
              </a:spcAft>
              <a:buNone/>
            </a:pPr>
            <a:r>
              <a:rPr b="1" lang="en">
                <a:solidFill>
                  <a:schemeClr val="lt1"/>
                </a:solidFill>
                <a:latin typeface="Comfortaa"/>
                <a:ea typeface="Comfortaa"/>
                <a:cs typeface="Comfortaa"/>
                <a:sym typeface="Comfortaa"/>
              </a:rPr>
              <a:t>After completing this module, you will be able to:</a:t>
            </a:r>
            <a:endParaRPr b="1">
              <a:solidFill>
                <a:schemeClr val="lt1"/>
              </a:solidFill>
              <a:latin typeface="Comfortaa"/>
              <a:ea typeface="Comfortaa"/>
              <a:cs typeface="Comfortaa"/>
              <a:sym typeface="Comfortaa"/>
            </a:endParaRPr>
          </a:p>
          <a:p>
            <a:pPr indent="-317500" lvl="0" marL="457200" rtl="0">
              <a:lnSpc>
                <a:spcPct val="115000"/>
              </a:lnSpc>
              <a:spcBef>
                <a:spcPts val="160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Virtual Machines service in Azure.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Deploy a Linux or Microsoft workload to a virtual machine.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Import virtual hard disks to Azure.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Monitor virtual machine endpoints.</a:t>
            </a:r>
            <a:endParaRPr b="1">
              <a:solidFill>
                <a:schemeClr val="lt1"/>
              </a:solidFill>
              <a:latin typeface="Comfortaa"/>
              <a:ea typeface="Comfortaa"/>
              <a:cs typeface="Comfortaa"/>
              <a:sym typeface="Comfortaa"/>
            </a:endParaRPr>
          </a:p>
        </p:txBody>
      </p:sp>
      <p:sp>
        <p:nvSpPr>
          <p:cNvPr id="135" name="Google Shape;135;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84" name="Shape 384"/>
        <p:cNvGrpSpPr/>
        <p:nvPr/>
      </p:nvGrpSpPr>
      <p:grpSpPr>
        <a:xfrm>
          <a:off x="0" y="0"/>
          <a:ext cx="0" cy="0"/>
          <a:chOff x="0" y="0"/>
          <a:chExt cx="0" cy="0"/>
        </a:xfrm>
      </p:grpSpPr>
      <p:sp>
        <p:nvSpPr>
          <p:cNvPr id="385" name="Google Shape;385;p6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Authenticating Requests to the Service Management REST API</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There are two primary methods of authenticating requests to the Service Management API. Azure Active Directory can be used for authentication from custom applications. Management certificates can be used for authenticate for management tasks from a variety of other clients.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86" name="Google Shape;386;p6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REST Interface &gt; </a:t>
            </a:r>
            <a:r>
              <a:rPr b="1" i="1" lang="en" sz="1800">
                <a:latin typeface="Comfortaa"/>
                <a:ea typeface="Comfortaa"/>
                <a:cs typeface="Comfortaa"/>
                <a:sym typeface="Comfortaa"/>
              </a:rPr>
              <a:t>Authenticating Requests to the Service Management REST API</a:t>
            </a:r>
            <a:endParaRPr b="1" i="1" sz="1800">
              <a:latin typeface="Comfortaa"/>
              <a:ea typeface="Comfortaa"/>
              <a:cs typeface="Comfortaa"/>
              <a:sym typeface="Comfortaa"/>
            </a:endParaRPr>
          </a:p>
        </p:txBody>
      </p:sp>
      <p:sp>
        <p:nvSpPr>
          <p:cNvPr id="387" name="Google Shape;387;p6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91" name="Shape 391"/>
        <p:cNvGrpSpPr/>
        <p:nvPr/>
      </p:nvGrpSpPr>
      <p:grpSpPr>
        <a:xfrm>
          <a:off x="0" y="0"/>
          <a:ext cx="0" cy="0"/>
          <a:chOff x="0" y="0"/>
          <a:chExt cx="0" cy="0"/>
        </a:xfrm>
      </p:grpSpPr>
      <p:sp>
        <p:nvSpPr>
          <p:cNvPr id="392" name="Google Shape;392;p6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Management Certificate</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Secure requests to the management service can be authenticated by using management certificates over SSL. To use a management certificate, it must be uploaded to Azure. After you add a management certificate to the subscription, you can sign the requests to the service by using the same certificate. The Service Management API does not verify if a certificate is still valid and therefore it can be used with an expired or invalid certificate. No role-based authentication.</a:t>
            </a:r>
            <a:endParaRPr b="1" sz="1800">
              <a:solidFill>
                <a:srgbClr val="B45F06"/>
              </a:solidFill>
              <a:latin typeface="Comfortaa"/>
              <a:ea typeface="Comfortaa"/>
              <a:cs typeface="Comfortaa"/>
              <a:sym typeface="Comfortaa"/>
            </a:endParaRPr>
          </a:p>
        </p:txBody>
      </p:sp>
      <p:sp>
        <p:nvSpPr>
          <p:cNvPr id="393" name="Google Shape;393;p6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REST Interface &gt; </a:t>
            </a:r>
            <a:r>
              <a:rPr b="1" i="1" lang="en" sz="1800">
                <a:latin typeface="Comfortaa"/>
                <a:ea typeface="Comfortaa"/>
                <a:cs typeface="Comfortaa"/>
                <a:sym typeface="Comfortaa"/>
              </a:rPr>
              <a:t>Authenticating Requests to the Service Management REST API</a:t>
            </a:r>
            <a:endParaRPr b="1" i="1" sz="1800">
              <a:latin typeface="Comfortaa"/>
              <a:ea typeface="Comfortaa"/>
              <a:cs typeface="Comfortaa"/>
              <a:sym typeface="Comfortaa"/>
            </a:endParaRPr>
          </a:p>
        </p:txBody>
      </p:sp>
      <p:sp>
        <p:nvSpPr>
          <p:cNvPr id="394" name="Google Shape;394;p6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98" name="Shape 398"/>
        <p:cNvGrpSpPr/>
        <p:nvPr/>
      </p:nvGrpSpPr>
      <p:grpSpPr>
        <a:xfrm>
          <a:off x="0" y="0"/>
          <a:ext cx="0" cy="0"/>
          <a:chOff x="0" y="0"/>
          <a:chExt cx="0" cy="0"/>
        </a:xfrm>
      </p:grpSpPr>
      <p:sp>
        <p:nvSpPr>
          <p:cNvPr id="399" name="Google Shape;399;p6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Azure Active Directory</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Secure requests to the management service can be authenticated by creating an Azure AD application and using the Active Directory Authentication Library to obtain an access token from the application. The Azure AD Authentication Library for .NET enables client application developers to easily authenticate users to a cloud or on-premises Active Directory, and then obtain access tokens for securing API calls. </a:t>
            </a:r>
            <a:endParaRPr sz="1800">
              <a:solidFill>
                <a:srgbClr val="B45F06"/>
              </a:solidFill>
              <a:latin typeface="Comfortaa"/>
              <a:ea typeface="Comfortaa"/>
              <a:cs typeface="Comfortaa"/>
              <a:sym typeface="Comfortaa"/>
            </a:endParaRPr>
          </a:p>
        </p:txBody>
      </p:sp>
      <p:sp>
        <p:nvSpPr>
          <p:cNvPr id="400" name="Google Shape;400;p6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REST Interface &gt; </a:t>
            </a:r>
            <a:r>
              <a:rPr b="1" i="1" lang="en" sz="1800">
                <a:latin typeface="Comfortaa"/>
                <a:ea typeface="Comfortaa"/>
                <a:cs typeface="Comfortaa"/>
                <a:sym typeface="Comfortaa"/>
              </a:rPr>
              <a:t>Authenticating Requests to the Service Management REST API</a:t>
            </a:r>
            <a:endParaRPr b="1" i="1" sz="1800">
              <a:latin typeface="Comfortaa"/>
              <a:ea typeface="Comfortaa"/>
              <a:cs typeface="Comfortaa"/>
              <a:sym typeface="Comfortaa"/>
            </a:endParaRPr>
          </a:p>
        </p:txBody>
      </p:sp>
      <p:sp>
        <p:nvSpPr>
          <p:cNvPr id="401" name="Google Shape;401;p6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05" name="Shape 405"/>
        <p:cNvGrpSpPr/>
        <p:nvPr/>
      </p:nvGrpSpPr>
      <p:grpSpPr>
        <a:xfrm>
          <a:off x="0" y="0"/>
          <a:ext cx="0" cy="0"/>
          <a:chOff x="0" y="0"/>
          <a:chExt cx="0" cy="0"/>
        </a:xfrm>
      </p:grpSpPr>
      <p:sp>
        <p:nvSpPr>
          <p:cNvPr id="406" name="Google Shape;406;p6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Azure Active Directory . .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Active Directory Authentication Library for .NET has many features that make authentication easier for developers. Some examples are asynchronous support, a configurable token cache that stores access and refresh tokens, and automatic token refresh when an access token expires and a refresh token is available. By managing these complex tasks, your application can focus on the relevant code and not on authenticating with the API.</a:t>
            </a:r>
            <a:endParaRPr sz="1800">
              <a:solidFill>
                <a:srgbClr val="B45F06"/>
              </a:solidFill>
              <a:latin typeface="Comfortaa"/>
              <a:ea typeface="Comfortaa"/>
              <a:cs typeface="Comfortaa"/>
              <a:sym typeface="Comfortaa"/>
            </a:endParaRPr>
          </a:p>
        </p:txBody>
      </p:sp>
      <p:sp>
        <p:nvSpPr>
          <p:cNvPr id="407" name="Google Shape;407;p6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REST Interface &gt; </a:t>
            </a:r>
            <a:r>
              <a:rPr b="1" i="1" lang="en" sz="1800">
                <a:latin typeface="Comfortaa"/>
                <a:ea typeface="Comfortaa"/>
                <a:cs typeface="Comfortaa"/>
                <a:sym typeface="Comfortaa"/>
              </a:rPr>
              <a:t>Authenticating Requests to the Service Management REST API</a:t>
            </a:r>
            <a:endParaRPr b="1" i="1" sz="1800">
              <a:latin typeface="Comfortaa"/>
              <a:ea typeface="Comfortaa"/>
              <a:cs typeface="Comfortaa"/>
              <a:sym typeface="Comfortaa"/>
            </a:endParaRPr>
          </a:p>
        </p:txBody>
      </p:sp>
      <p:sp>
        <p:nvSpPr>
          <p:cNvPr id="408" name="Google Shape;408;p6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12" name="Shape 412"/>
        <p:cNvGrpSpPr/>
        <p:nvPr/>
      </p:nvGrpSpPr>
      <p:grpSpPr>
        <a:xfrm>
          <a:off x="0" y="0"/>
          <a:ext cx="0" cy="0"/>
          <a:chOff x="0" y="0"/>
          <a:chExt cx="0" cy="0"/>
        </a:xfrm>
      </p:grpSpPr>
      <p:sp>
        <p:nvSpPr>
          <p:cNvPr id="413" name="Google Shape;413;p6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Overview</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With the new Azure Preview Portal (Ibiza), a new way of managing resources in Azure has emerged. With resource groups and resource group templates, automating the creation and monitoring of multiple-service workloads is made much easier.</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This module describes the new Resource Manager offering.</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414" name="Google Shape;414;p6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15" name="Google Shape;415;p6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19" name="Shape 419"/>
        <p:cNvGrpSpPr/>
        <p:nvPr/>
      </p:nvGrpSpPr>
      <p:grpSpPr>
        <a:xfrm>
          <a:off x="0" y="0"/>
          <a:ext cx="0" cy="0"/>
          <a:chOff x="0" y="0"/>
          <a:chExt cx="0" cy="0"/>
        </a:xfrm>
      </p:grpSpPr>
      <p:sp>
        <p:nvSpPr>
          <p:cNvPr id="420" name="Google Shape;420;p6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Azure Resource Manager Overview</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Resource Manager introduces an entirely new approach to Azure resources. Service instances are now referred to as Resources, which can be logically stored into resource groups. Resource groups provide a common lifecycle for the child resources. They can be created, managed, monitored, or deleted together. The Resource Manager also enable you define a service unit in advance, and then use the template to create as many resource groups as you need.</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Resource groups and resource group templates are ideal for developer operations scenarios where you need to quickly build out development, test, quality assurance, or production environments that are homogenous in nature and can be managed with a shared lifecycle. Developers can quickly delete their environment and create a new environment by using the shared template. The resource groups can be monitored to determine the billing rate or resource usage at a higher level than monitoring individual service instances.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Resource Manager functionality in Azure is new and is visible only in the Preview Portal. A set of Windows PowerShell cmdlets are available to manage resource groups today. The functionality is limited however and only a subset of the Azure services can be managed in resource groups by using Windows PowerShell and the Azure portals. The following are some of the current limitations: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 All services are not available in resource groups. For example, API Management instances cannot be added to a resource group.</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 Resource group templates can only be used to manage some services and cannot be used with Virtual Machines yet.</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However, new Resource Manager functionality is being released on a weekly basis and these limitations are likely to change quickly.</a:t>
            </a:r>
            <a:endParaRPr sz="1800">
              <a:solidFill>
                <a:srgbClr val="B45F06"/>
              </a:solidFill>
              <a:latin typeface="Comfortaa"/>
              <a:ea typeface="Comfortaa"/>
              <a:cs typeface="Comfortaa"/>
              <a:sym typeface="Comfortaa"/>
            </a:endParaRPr>
          </a:p>
        </p:txBody>
      </p:sp>
      <p:sp>
        <p:nvSpPr>
          <p:cNvPr id="421" name="Google Shape;421;p6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Azure Resource Manager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22" name="Google Shape;422;p6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26" name="Shape 426"/>
        <p:cNvGrpSpPr/>
        <p:nvPr/>
      </p:nvGrpSpPr>
      <p:grpSpPr>
        <a:xfrm>
          <a:off x="0" y="0"/>
          <a:ext cx="0" cy="0"/>
          <a:chOff x="0" y="0"/>
          <a:chExt cx="0" cy="0"/>
        </a:xfrm>
      </p:grpSpPr>
      <p:sp>
        <p:nvSpPr>
          <p:cNvPr id="427" name="Google Shape;427;p7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Resource groups and resource group templates are ideal for developer operations scenarios where you need to quickly build out development, test, quality assurance, or production environments that are homogenous in nature and can be managed with a shared lifecycle. Developers can quickly delete their environment and create a new environment by using the shared template. The resource groups can be monitored to determine the billing rate or resource usage at a higher level than monitoring individual service instances.</a:t>
            </a:r>
            <a:endParaRPr sz="1800">
              <a:solidFill>
                <a:srgbClr val="B45F06"/>
              </a:solidFill>
              <a:latin typeface="Comfortaa"/>
              <a:ea typeface="Comfortaa"/>
              <a:cs typeface="Comfortaa"/>
              <a:sym typeface="Comfortaa"/>
            </a:endParaRPr>
          </a:p>
        </p:txBody>
      </p:sp>
      <p:sp>
        <p:nvSpPr>
          <p:cNvPr id="428" name="Google Shape;428;p7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Azure Resource Manager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29" name="Google Shape;429;p7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33" name="Shape 433"/>
        <p:cNvGrpSpPr/>
        <p:nvPr/>
      </p:nvGrpSpPr>
      <p:grpSpPr>
        <a:xfrm>
          <a:off x="0" y="0"/>
          <a:ext cx="0" cy="0"/>
          <a:chOff x="0" y="0"/>
          <a:chExt cx="0" cy="0"/>
        </a:xfrm>
      </p:grpSpPr>
      <p:sp>
        <p:nvSpPr>
          <p:cNvPr id="434" name="Google Shape;434;p7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The Resource Manager functionality in Azure is new and is visible only in the Preview Portal. A set of Windows PowerShell cmdlets are available to manage resource groups today. The functionality is limited however and only a subset of the Azure services can be managed in resource groups by using Windows PowerShell and the Azure portals. </a:t>
            </a:r>
            <a:endParaRPr sz="1800">
              <a:solidFill>
                <a:srgbClr val="B45F06"/>
              </a:solidFill>
              <a:latin typeface="Comfortaa"/>
              <a:ea typeface="Comfortaa"/>
              <a:cs typeface="Comfortaa"/>
              <a:sym typeface="Comfortaa"/>
            </a:endParaRPr>
          </a:p>
        </p:txBody>
      </p:sp>
      <p:sp>
        <p:nvSpPr>
          <p:cNvPr id="435" name="Google Shape;435;p7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Azure Resource Manager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436" name="Google Shape;436;p7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40" name="Shape 440"/>
        <p:cNvGrpSpPr/>
        <p:nvPr/>
      </p:nvGrpSpPr>
      <p:grpSpPr>
        <a:xfrm>
          <a:off x="0" y="0"/>
          <a:ext cx="0" cy="0"/>
          <a:chOff x="0" y="0"/>
          <a:chExt cx="0" cy="0"/>
        </a:xfrm>
      </p:grpSpPr>
      <p:sp>
        <p:nvSpPr>
          <p:cNvPr id="441" name="Google Shape;441;p7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The following are some of the current limitations:</a:t>
            </a:r>
            <a:endParaRPr sz="1800">
              <a:solidFill>
                <a:srgbClr val="B45F06"/>
              </a:solidFill>
              <a:latin typeface="Comfortaa"/>
              <a:ea typeface="Comfortaa"/>
              <a:cs typeface="Comfortaa"/>
              <a:sym typeface="Comfortaa"/>
            </a:endParaRPr>
          </a:p>
          <a:p>
            <a:pPr indent="-342900" lvl="0" marL="45720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All services are not available in resource groups. For example, API Management instances cannot be added to a resource group.</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Resource group templates can only be used to manage some services and cannot be used with Virtual Machines yet.</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However, new Resource Manager functionality is being released on a weekly basis and these limitations are likely to change quickly.</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442" name="Google Shape;442;p7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Azure Resource Manager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43" name="Google Shape;443;p7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47" name="Shape 447"/>
        <p:cNvGrpSpPr/>
        <p:nvPr/>
      </p:nvGrpSpPr>
      <p:grpSpPr>
        <a:xfrm>
          <a:off x="0" y="0"/>
          <a:ext cx="0" cy="0"/>
          <a:chOff x="0" y="0"/>
          <a:chExt cx="0" cy="0"/>
        </a:xfrm>
      </p:grpSpPr>
      <p:sp>
        <p:nvSpPr>
          <p:cNvPr id="448" name="Google Shape;448;p7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
        <p:nvSpPr>
          <p:cNvPr id="449" name="Google Shape;449;p7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ARM Conceptually</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50" name="Google Shape;450;p7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39" name="Shape 139"/>
        <p:cNvGrpSpPr/>
        <p:nvPr/>
      </p:nvGrpSpPr>
      <p:grpSpPr>
        <a:xfrm>
          <a:off x="0" y="0"/>
          <a:ext cx="0" cy="0"/>
          <a:chOff x="0" y="0"/>
          <a:chExt cx="0" cy="0"/>
        </a:xfrm>
      </p:grpSpPr>
      <p:sp>
        <p:nvSpPr>
          <p:cNvPr id="140" name="Google Shape;140;p29"/>
          <p:cNvSpPr txBox="1"/>
          <p:nvPr>
            <p:ph type="title"/>
          </p:nvPr>
        </p:nvSpPr>
        <p:spPr>
          <a:xfrm>
            <a:off x="200175" y="96275"/>
            <a:ext cx="4194600" cy="4896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2400">
                <a:solidFill>
                  <a:srgbClr val="B45F06"/>
                </a:solidFill>
                <a:latin typeface="Comfortaa"/>
                <a:ea typeface="Comfortaa"/>
                <a:cs typeface="Comfortaa"/>
                <a:sym typeface="Comfortaa"/>
              </a:rPr>
              <a:t>Module 2 </a:t>
            </a:r>
            <a:r>
              <a:rPr b="1" i="1" lang="en" sz="1800">
                <a:solidFill>
                  <a:srgbClr val="B45F06"/>
                </a:solidFill>
                <a:latin typeface="Comfortaa"/>
                <a:ea typeface="Comfortaa"/>
                <a:cs typeface="Comfortaa"/>
                <a:sym typeface="Comfortaa"/>
              </a:rPr>
              <a:t>Continued. . .</a:t>
            </a:r>
            <a:endParaRPr b="1" sz="1800">
              <a:solidFill>
                <a:srgbClr val="B45F06"/>
              </a:solidFill>
              <a:latin typeface="Comfortaa"/>
              <a:ea typeface="Comfortaa"/>
              <a:cs typeface="Comfortaa"/>
              <a:sym typeface="Comfortaa"/>
            </a:endParaRPr>
          </a:p>
          <a:p>
            <a:pPr indent="0" lvl="0" marL="0" rtl="0" algn="just">
              <a:lnSpc>
                <a:spcPct val="100000"/>
              </a:lnSpc>
              <a:spcBef>
                <a:spcPts val="0"/>
              </a:spcBef>
              <a:spcAft>
                <a:spcPts val="0"/>
              </a:spcAft>
              <a:buNone/>
            </a:pPr>
            <a:r>
              <a:rPr b="1" lang="en" sz="1800">
                <a:solidFill>
                  <a:srgbClr val="B45F06"/>
                </a:solidFill>
                <a:latin typeface="Comfortaa"/>
                <a:ea typeface="Comfortaa"/>
                <a:cs typeface="Comfortaa"/>
                <a:sym typeface="Comfortaa"/>
              </a:rPr>
              <a:t>Constructing Azure Virtual Machines &gt; </a:t>
            </a:r>
            <a:r>
              <a:rPr b="1" i="1" lang="en" sz="1800">
                <a:solidFill>
                  <a:srgbClr val="B45F06"/>
                </a:solidFill>
                <a:latin typeface="Comfortaa"/>
                <a:ea typeface="Comfortaa"/>
                <a:cs typeface="Comfortaa"/>
                <a:sym typeface="Comfortaa"/>
              </a:rPr>
              <a:t>Overview</a:t>
            </a:r>
            <a:endParaRPr b="1" i="1" sz="1800">
              <a:solidFill>
                <a:srgbClr val="B45F06"/>
              </a:solidFill>
              <a:latin typeface="Comfortaa"/>
              <a:ea typeface="Comfortaa"/>
              <a:cs typeface="Comfortaa"/>
              <a:sym typeface="Comfortaa"/>
            </a:endParaRPr>
          </a:p>
          <a:p>
            <a:pPr indent="0" lvl="0" marL="0" rtl="0" algn="just">
              <a:lnSpc>
                <a:spcPct val="100000"/>
              </a:lnSpc>
              <a:spcBef>
                <a:spcPts val="0"/>
              </a:spcBef>
              <a:spcAft>
                <a:spcPts val="0"/>
              </a:spcAft>
              <a:buNone/>
            </a:pPr>
            <a:r>
              <a:t/>
            </a:r>
            <a:endParaRPr b="1" i="1" sz="18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The Virtual Machines service in Azure provides quick compute that can be scaled up or out and completely customized. The Azure Management Portal provides a large collection of templates that makes it very easy for you to get started with a popular server operating system.</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This module describes the Virtual Machines service in Azure and provides the details on some of its unique features.</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p:txBody>
      </p:sp>
      <p:sp>
        <p:nvSpPr>
          <p:cNvPr id="141" name="Google Shape;141;p29"/>
          <p:cNvSpPr txBox="1"/>
          <p:nvPr/>
        </p:nvSpPr>
        <p:spPr>
          <a:xfrm>
            <a:off x="4738550" y="96275"/>
            <a:ext cx="4277100" cy="48960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2400">
                <a:solidFill>
                  <a:schemeClr val="lt1"/>
                </a:solidFill>
                <a:latin typeface="Comfortaa"/>
                <a:ea typeface="Comfortaa"/>
                <a:cs typeface="Comfortaa"/>
                <a:sym typeface="Comfortaa"/>
              </a:rPr>
              <a:t>Objectives</a:t>
            </a:r>
            <a:endParaRPr b="1" sz="2400">
              <a:solidFill>
                <a:schemeClr val="lt1"/>
              </a:solidFill>
              <a:latin typeface="Comfortaa"/>
              <a:ea typeface="Comfortaa"/>
              <a:cs typeface="Comfortaa"/>
              <a:sym typeface="Comfortaa"/>
            </a:endParaRPr>
          </a:p>
          <a:p>
            <a:pPr indent="0" lvl="0" marL="0" rtl="0">
              <a:lnSpc>
                <a:spcPct val="115000"/>
              </a:lnSpc>
              <a:spcBef>
                <a:spcPts val="800"/>
              </a:spcBef>
              <a:spcAft>
                <a:spcPts val="0"/>
              </a:spcAft>
              <a:buNone/>
            </a:pPr>
            <a:r>
              <a:rPr b="1" lang="en">
                <a:solidFill>
                  <a:schemeClr val="lt1"/>
                </a:solidFill>
                <a:latin typeface="Comfortaa"/>
                <a:ea typeface="Comfortaa"/>
                <a:cs typeface="Comfortaa"/>
                <a:sym typeface="Comfortaa"/>
              </a:rPr>
              <a:t>After completing this module, you will be able to :</a:t>
            </a:r>
            <a:endParaRPr b="1">
              <a:solidFill>
                <a:schemeClr val="lt1"/>
              </a:solidFill>
              <a:latin typeface="Comfortaa"/>
              <a:ea typeface="Comfortaa"/>
              <a:cs typeface="Comfortaa"/>
              <a:sym typeface="Comfortaa"/>
            </a:endParaRPr>
          </a:p>
          <a:p>
            <a:pPr indent="-317500" lvl="0" marL="457200" rtl="0">
              <a:lnSpc>
                <a:spcPct val="115000"/>
              </a:lnSpc>
              <a:spcBef>
                <a:spcPts val="160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Virtual Machines service.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prebuilt and custom image options.</a:t>
            </a:r>
            <a:endParaRPr b="1">
              <a:solidFill>
                <a:schemeClr val="lt1"/>
              </a:solidFill>
              <a:latin typeface="Comfortaa"/>
              <a:ea typeface="Comfortaa"/>
              <a:cs typeface="Comfortaa"/>
              <a:sym typeface="Comfortaa"/>
            </a:endParaRPr>
          </a:p>
        </p:txBody>
      </p:sp>
      <p:sp>
        <p:nvSpPr>
          <p:cNvPr id="142" name="Google Shape;142;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54" name="Shape 454"/>
        <p:cNvGrpSpPr/>
        <p:nvPr/>
      </p:nvGrpSpPr>
      <p:grpSpPr>
        <a:xfrm>
          <a:off x="0" y="0"/>
          <a:ext cx="0" cy="0"/>
          <a:chOff x="0" y="0"/>
          <a:chExt cx="0" cy="0"/>
        </a:xfrm>
      </p:grpSpPr>
      <p:sp>
        <p:nvSpPr>
          <p:cNvPr id="455" name="Google Shape;455;p7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Resource Groups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Whenever a resource is created in the Preview Portal, it is always created within a resource group. You can choose to create a new resource group or use an existing resource group when creating the service instance. You might also notice that some resources that are created in the Management Portal are also placed into resource groups. These are only visible in the Preview Portal.</a:t>
            </a:r>
            <a:endParaRPr sz="1800">
              <a:solidFill>
                <a:srgbClr val="B45F06"/>
              </a:solidFill>
              <a:latin typeface="Comfortaa"/>
              <a:ea typeface="Comfortaa"/>
              <a:cs typeface="Comfortaa"/>
              <a:sym typeface="Comfortaa"/>
            </a:endParaRPr>
          </a:p>
        </p:txBody>
      </p:sp>
      <p:sp>
        <p:nvSpPr>
          <p:cNvPr id="456" name="Google Shape;456;p7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Resource Groups</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57" name="Google Shape;457;p7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61" name="Shape 461"/>
        <p:cNvGrpSpPr/>
        <p:nvPr/>
      </p:nvGrpSpPr>
      <p:grpSpPr>
        <a:xfrm>
          <a:off x="0" y="0"/>
          <a:ext cx="0" cy="0"/>
          <a:chOff x="0" y="0"/>
          <a:chExt cx="0" cy="0"/>
        </a:xfrm>
      </p:grpSpPr>
      <p:sp>
        <p:nvSpPr>
          <p:cNvPr id="462" name="Google Shape;462;p7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 . .</a:t>
            </a:r>
            <a:r>
              <a:rPr lang="en" sz="1800">
                <a:solidFill>
                  <a:srgbClr val="B45F06"/>
                </a:solidFill>
                <a:latin typeface="Comfortaa"/>
                <a:ea typeface="Comfortaa"/>
                <a:cs typeface="Comfortaa"/>
                <a:sym typeface="Comfortaa"/>
              </a:rPr>
              <a:t> When you create an application that consists of a few resources working together it is always created in its own resource group, so that you can manage the lifecycle of all related assets by using the resource group. You can add or remove additional resources from the resource group as your application evolves. For example, the Website + SQL option in the Preview Portal creates a new resource group that consists of a website, a web hosting plan, and a SQL database and server along with other resources. </a:t>
            </a:r>
            <a:endParaRPr b="1" sz="1800">
              <a:solidFill>
                <a:srgbClr val="B45F06"/>
              </a:solidFill>
              <a:latin typeface="Comfortaa"/>
              <a:ea typeface="Comfortaa"/>
              <a:cs typeface="Comfortaa"/>
              <a:sym typeface="Comfortaa"/>
            </a:endParaRPr>
          </a:p>
        </p:txBody>
      </p:sp>
      <p:sp>
        <p:nvSpPr>
          <p:cNvPr id="463" name="Google Shape;463;p7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Resource Groups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464" name="Google Shape;464;p7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68" name="Shape 468"/>
        <p:cNvGrpSpPr/>
        <p:nvPr/>
      </p:nvGrpSpPr>
      <p:grpSpPr>
        <a:xfrm>
          <a:off x="0" y="0"/>
          <a:ext cx="0" cy="0"/>
          <a:chOff x="0" y="0"/>
          <a:chExt cx="0" cy="0"/>
        </a:xfrm>
      </p:grpSpPr>
      <p:sp>
        <p:nvSpPr>
          <p:cNvPr id="469" name="Google Shape;469;p7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 . . Resource groups can be viewed either by using the Preview Portal or Azure PowerShell. By using the Preview Portal, resource groups can be viewed and monitored as a group.</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A resource group has a blade that provides you with all the information about a particular resource group.</a:t>
            </a:r>
            <a:endParaRPr b="1" sz="1800">
              <a:solidFill>
                <a:srgbClr val="B45F06"/>
              </a:solidFill>
              <a:latin typeface="Comfortaa"/>
              <a:ea typeface="Comfortaa"/>
              <a:cs typeface="Comfortaa"/>
              <a:sym typeface="Comfortaa"/>
            </a:endParaRPr>
          </a:p>
        </p:txBody>
      </p:sp>
      <p:sp>
        <p:nvSpPr>
          <p:cNvPr id="470" name="Google Shape;470;p7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Resource Groups</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71" name="Google Shape;471;p7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75" name="Shape 475"/>
        <p:cNvGrpSpPr/>
        <p:nvPr/>
      </p:nvGrpSpPr>
      <p:grpSpPr>
        <a:xfrm>
          <a:off x="0" y="0"/>
          <a:ext cx="0" cy="0"/>
          <a:chOff x="0" y="0"/>
          <a:chExt cx="0" cy="0"/>
        </a:xfrm>
      </p:grpSpPr>
      <p:sp>
        <p:nvSpPr>
          <p:cNvPr id="476" name="Google Shape;476;p7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Resources can be added to a resource group at any time. The Preview Portal has an Add button that can be used to add a new resource to a resource group. Resource groups also enable you to manage the lifecycle of all the contained resources. Deleting a resource group will delete all the resources contained within it.</a:t>
            </a:r>
            <a:endParaRPr b="1" sz="1800">
              <a:solidFill>
                <a:srgbClr val="B45F06"/>
              </a:solidFill>
              <a:latin typeface="Comfortaa"/>
              <a:ea typeface="Comfortaa"/>
              <a:cs typeface="Comfortaa"/>
              <a:sym typeface="Comfortaa"/>
            </a:endParaRPr>
          </a:p>
        </p:txBody>
      </p:sp>
      <p:sp>
        <p:nvSpPr>
          <p:cNvPr id="477" name="Google Shape;477;p7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Resource Groups</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78" name="Google Shape;478;p7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82" name="Shape 482"/>
        <p:cNvGrpSpPr/>
        <p:nvPr/>
      </p:nvGrpSpPr>
      <p:grpSpPr>
        <a:xfrm>
          <a:off x="0" y="0"/>
          <a:ext cx="0" cy="0"/>
          <a:chOff x="0" y="0"/>
          <a:chExt cx="0" cy="0"/>
        </a:xfrm>
      </p:grpSpPr>
      <p:sp>
        <p:nvSpPr>
          <p:cNvPr id="483" name="Google Shape;483;p7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The Resource Manager mode in Azure PowerShell will allow you to manage resource groups in your Azure subscription. Resource groups are created by using the New-AzureResourceGroup cmdlet. You can create a resource group with a name and a location, and then use the New-AzureResource cmdlet to manually create resources and add them to the resource group. You can also use a resource group template to create a resource group from an existing definition.</a:t>
            </a:r>
            <a:endParaRPr b="1" sz="1800">
              <a:solidFill>
                <a:srgbClr val="B45F06"/>
              </a:solidFill>
              <a:latin typeface="Comfortaa"/>
              <a:ea typeface="Comfortaa"/>
              <a:cs typeface="Comfortaa"/>
              <a:sym typeface="Comfortaa"/>
            </a:endParaRPr>
          </a:p>
        </p:txBody>
      </p:sp>
      <p:sp>
        <p:nvSpPr>
          <p:cNvPr id="484" name="Google Shape;484;p7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Resource Groups</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85" name="Google Shape;485;p7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89" name="Shape 489"/>
        <p:cNvGrpSpPr/>
        <p:nvPr/>
      </p:nvGrpSpPr>
      <p:grpSpPr>
        <a:xfrm>
          <a:off x="0" y="0"/>
          <a:ext cx="0" cy="0"/>
          <a:chOff x="0" y="0"/>
          <a:chExt cx="0" cy="0"/>
        </a:xfrm>
      </p:grpSpPr>
      <p:sp>
        <p:nvSpPr>
          <p:cNvPr id="490" name="Google Shape;490;p7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Resource Group Template</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Most applications that are designed to run in Azure use a combination of resources, such as a database server, a database, and a website, to perform as designed. An Azure Resource Manager template makes it possible for you to deploy and manage these resources together by using a JavaScript Object Notation (JSON) description of the resources and associated deployment parameters. </a:t>
            </a:r>
            <a:endParaRPr sz="1800">
              <a:solidFill>
                <a:srgbClr val="B45F06"/>
              </a:solidFill>
              <a:latin typeface="Comfortaa"/>
              <a:ea typeface="Comfortaa"/>
              <a:cs typeface="Comfortaa"/>
              <a:sym typeface="Comfortaa"/>
            </a:endParaRPr>
          </a:p>
        </p:txBody>
      </p:sp>
      <p:sp>
        <p:nvSpPr>
          <p:cNvPr id="491" name="Google Shape;491;p7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Resource Group Template</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92" name="Google Shape;492;p7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96" name="Shape 496"/>
        <p:cNvGrpSpPr/>
        <p:nvPr/>
      </p:nvGrpSpPr>
      <p:grpSpPr>
        <a:xfrm>
          <a:off x="0" y="0"/>
          <a:ext cx="0" cy="0"/>
          <a:chOff x="0" y="0"/>
          <a:chExt cx="0" cy="0"/>
        </a:xfrm>
      </p:grpSpPr>
      <p:sp>
        <p:nvSpPr>
          <p:cNvPr id="497" name="Google Shape;497;p8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Prameters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Parameters can be specified in a template so that the same template can be used for multiple resource groups. For example, a resource group template can create a hosting plan and website. By using parameters, the same template can be used to create either a Standard tier hosting plan or a Free tier hosting plan.</a:t>
            </a:r>
            <a:endParaRPr b="1" sz="1800">
              <a:solidFill>
                <a:srgbClr val="B45F06"/>
              </a:solidFill>
              <a:latin typeface="Comfortaa"/>
              <a:ea typeface="Comfortaa"/>
              <a:cs typeface="Comfortaa"/>
              <a:sym typeface="Comfortaa"/>
            </a:endParaRPr>
          </a:p>
        </p:txBody>
      </p:sp>
      <p:sp>
        <p:nvSpPr>
          <p:cNvPr id="498" name="Google Shape;498;p8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Resource Group Template</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499" name="Google Shape;499;p8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03" name="Shape 503"/>
        <p:cNvGrpSpPr/>
        <p:nvPr/>
      </p:nvGrpSpPr>
      <p:grpSpPr>
        <a:xfrm>
          <a:off x="0" y="0"/>
          <a:ext cx="0" cy="0"/>
          <a:chOff x="0" y="0"/>
          <a:chExt cx="0" cy="0"/>
        </a:xfrm>
      </p:grpSpPr>
      <p:sp>
        <p:nvSpPr>
          <p:cNvPr id="504" name="Google Shape;504;p8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Variables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Variables are reusable data that can be used for resources in the template. This can cut down on the amount of repeated content in the template and honors the DRY (don’t repeat yourself) principles of software development.</a:t>
            </a:r>
            <a:endParaRPr b="1" sz="1800">
              <a:solidFill>
                <a:srgbClr val="B45F06"/>
              </a:solidFill>
              <a:latin typeface="Comfortaa"/>
              <a:ea typeface="Comfortaa"/>
              <a:cs typeface="Comfortaa"/>
              <a:sym typeface="Comfortaa"/>
            </a:endParaRPr>
          </a:p>
        </p:txBody>
      </p:sp>
      <p:sp>
        <p:nvSpPr>
          <p:cNvPr id="505" name="Google Shape;505;p8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Resource Group Template</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06" name="Google Shape;506;p8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10" name="Shape 510"/>
        <p:cNvGrpSpPr/>
        <p:nvPr/>
      </p:nvGrpSpPr>
      <p:grpSpPr>
        <a:xfrm>
          <a:off x="0" y="0"/>
          <a:ext cx="0" cy="0"/>
          <a:chOff x="0" y="0"/>
          <a:chExt cx="0" cy="0"/>
        </a:xfrm>
      </p:grpSpPr>
      <p:sp>
        <p:nvSpPr>
          <p:cNvPr id="511" name="Google Shape;511;p8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Resources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resources section is a JSON array of the individual resources that are defined in your template. This section is hierarchical and can be defined in a manner such that certain resources are created first because of dependencies. For example, a website resource in a template can have a web hosting plan resource nested in its definition. This will ensure that the web hosting plan is created before the website instance is created.</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512" name="Google Shape;512;p8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Resource Group Template</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513" name="Google Shape;513;p8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17" name="Shape 517"/>
        <p:cNvGrpSpPr/>
        <p:nvPr/>
      </p:nvGrpSpPr>
      <p:grpSpPr>
        <a:xfrm>
          <a:off x="0" y="0"/>
          <a:ext cx="0" cy="0"/>
          <a:chOff x="0" y="0"/>
          <a:chExt cx="0" cy="0"/>
        </a:xfrm>
      </p:grpSpPr>
      <p:sp>
        <p:nvSpPr>
          <p:cNvPr id="518" name="Google Shape;518;p8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
        <p:nvSpPr>
          <p:cNvPr id="519" name="Google Shape;519;p8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Resource Manager &gt; </a:t>
            </a:r>
            <a:r>
              <a:rPr b="1" i="1" lang="en" sz="1800">
                <a:latin typeface="Comfortaa"/>
                <a:ea typeface="Comfortaa"/>
                <a:cs typeface="Comfortaa"/>
                <a:sym typeface="Comfortaa"/>
              </a:rPr>
              <a:t>ARM Template</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20" name="Google Shape;520;p8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46" name="Shape 146"/>
        <p:cNvGrpSpPr/>
        <p:nvPr/>
      </p:nvGrpSpPr>
      <p:grpSpPr>
        <a:xfrm>
          <a:off x="0" y="0"/>
          <a:ext cx="0" cy="0"/>
          <a:chOff x="0" y="0"/>
          <a:chExt cx="0" cy="0"/>
        </a:xfrm>
      </p:grpSpPr>
      <p:sp>
        <p:nvSpPr>
          <p:cNvPr id="147" name="Google Shape;147;p3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Virtual Machines Overview</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Virtual Machines provides a highly flexible compute-on-demand option for running your application workloads. Azure Virtual Machines offer a variety of virtual machines sizes, compatibility with Windows and Linux and deep compatibility with Hyper-V fixed-size virtual hard disks. Virtual machines hosted in Azure can host a wide variety of workloads.</a:t>
            </a:r>
            <a:endParaRPr sz="1800">
              <a:solidFill>
                <a:srgbClr val="B45F06"/>
              </a:solidFill>
              <a:latin typeface="Comfortaa"/>
              <a:ea typeface="Comfortaa"/>
              <a:cs typeface="Comfortaa"/>
              <a:sym typeface="Comfortaa"/>
            </a:endParaRPr>
          </a:p>
        </p:txBody>
      </p:sp>
      <p:sp>
        <p:nvSpPr>
          <p:cNvPr id="148" name="Google Shape;148;p30"/>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Constructing Azure Virtual Machines &gt; </a:t>
            </a:r>
            <a:r>
              <a:rPr b="1" i="1" lang="en" sz="1800">
                <a:latin typeface="Comfortaa"/>
                <a:ea typeface="Comfortaa"/>
                <a:cs typeface="Comfortaa"/>
                <a:sym typeface="Comfortaa"/>
              </a:rPr>
              <a:t>Virtual Machines Overview</a:t>
            </a:r>
            <a:endParaRPr b="1" i="1" sz="2400">
              <a:latin typeface="Comfortaa"/>
              <a:ea typeface="Comfortaa"/>
              <a:cs typeface="Comfortaa"/>
              <a:sym typeface="Comfortaa"/>
            </a:endParaRPr>
          </a:p>
          <a:p>
            <a:pPr indent="0" lvl="0" marL="0" rtl="0">
              <a:spcBef>
                <a:spcPts val="0"/>
              </a:spcBef>
              <a:spcAft>
                <a:spcPts val="0"/>
              </a:spcAft>
              <a:buNone/>
            </a:pPr>
            <a:r>
              <a:t/>
            </a:r>
            <a:endParaRPr b="1" i="1" sz="2400">
              <a:latin typeface="Comfortaa"/>
              <a:ea typeface="Comfortaa"/>
              <a:cs typeface="Comfortaa"/>
              <a:sym typeface="Comfortaa"/>
            </a:endParaRPr>
          </a:p>
        </p:txBody>
      </p:sp>
      <p:sp>
        <p:nvSpPr>
          <p:cNvPr id="149" name="Google Shape;149;p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24" name="Shape 524"/>
        <p:cNvGrpSpPr/>
        <p:nvPr/>
      </p:nvGrpSpPr>
      <p:grpSpPr>
        <a:xfrm>
          <a:off x="0" y="0"/>
          <a:ext cx="0" cy="0"/>
          <a:chOff x="0" y="0"/>
          <a:chExt cx="0" cy="0"/>
        </a:xfrm>
      </p:grpSpPr>
      <p:sp>
        <p:nvSpPr>
          <p:cNvPr id="525" name="Google Shape;525;p8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 &amp; VIDEO</a:t>
            </a:r>
            <a:endParaRPr b="1" sz="1800">
              <a:solidFill>
                <a:srgbClr val="B45F06"/>
              </a:solidFill>
              <a:latin typeface="Comfortaa"/>
              <a:ea typeface="Comfortaa"/>
              <a:cs typeface="Comfortaa"/>
              <a:sym typeface="Comfortaa"/>
            </a:endParaRPr>
          </a:p>
        </p:txBody>
      </p:sp>
      <p:sp>
        <p:nvSpPr>
          <p:cNvPr id="526" name="Google Shape;526;p8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Automating Your Azure Subscription &gt; </a:t>
            </a:r>
            <a:r>
              <a:rPr b="1" i="1" lang="en" sz="1800">
                <a:latin typeface="Comfortaa"/>
                <a:ea typeface="Comfortaa"/>
                <a:cs typeface="Comfortaa"/>
                <a:sym typeface="Comfortaa"/>
              </a:rPr>
              <a:t>Automating Azure using PowerShell anmd CLI</a:t>
            </a:r>
            <a:endParaRPr b="1" i="1" sz="1800">
              <a:latin typeface="Comfortaa"/>
              <a:ea typeface="Comfortaa"/>
              <a:cs typeface="Comfortaa"/>
              <a:sym typeface="Comfortaa"/>
            </a:endParaRPr>
          </a:p>
        </p:txBody>
      </p:sp>
      <p:sp>
        <p:nvSpPr>
          <p:cNvPr id="527" name="Google Shape;527;p8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31" name="Shape 531"/>
        <p:cNvGrpSpPr/>
        <p:nvPr/>
      </p:nvGrpSpPr>
      <p:grpSpPr>
        <a:xfrm>
          <a:off x="0" y="0"/>
          <a:ext cx="0" cy="0"/>
          <a:chOff x="0" y="0"/>
          <a:chExt cx="0" cy="0"/>
        </a:xfrm>
      </p:grpSpPr>
      <p:sp>
        <p:nvSpPr>
          <p:cNvPr id="532" name="Google Shape;532;p8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ctr">
              <a:lnSpc>
                <a:spcPct val="140000"/>
              </a:lnSpc>
              <a:spcBef>
                <a:spcPts val="0"/>
              </a:spcBef>
              <a:spcAft>
                <a:spcPts val="0"/>
              </a:spcAft>
              <a:buNone/>
            </a:pPr>
            <a:r>
              <a:t/>
            </a:r>
            <a:endParaRPr b="1" sz="1800">
              <a:solidFill>
                <a:srgbClr val="B45F06"/>
              </a:solidFill>
              <a:latin typeface="Comfortaa"/>
              <a:ea typeface="Comfortaa"/>
              <a:cs typeface="Comfortaa"/>
              <a:sym typeface="Comfortaa"/>
            </a:endParaRPr>
          </a:p>
          <a:p>
            <a:pPr indent="0" lvl="0" marL="0" marR="0" rtl="0" algn="ctr">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ctr">
              <a:lnSpc>
                <a:spcPct val="140000"/>
              </a:lnSpc>
              <a:spcBef>
                <a:spcPts val="800"/>
              </a:spcBef>
              <a:spcAft>
                <a:spcPts val="800"/>
              </a:spcAft>
              <a:buNone/>
            </a:pPr>
            <a:r>
              <a:rPr b="1" lang="en" sz="1800">
                <a:solidFill>
                  <a:srgbClr val="B45F06"/>
                </a:solidFill>
                <a:latin typeface="Comfortaa"/>
                <a:ea typeface="Comfortaa"/>
                <a:cs typeface="Comfortaa"/>
                <a:sym typeface="Comfortaa"/>
              </a:rPr>
              <a:t>Lab: Automating the Creation of Azure Assets using PowerShell and xPlat CLI</a:t>
            </a:r>
            <a:endParaRPr b="1" sz="1800">
              <a:solidFill>
                <a:srgbClr val="B45F06"/>
              </a:solidFill>
              <a:latin typeface="Comfortaa"/>
              <a:ea typeface="Comfortaa"/>
              <a:cs typeface="Comfortaa"/>
              <a:sym typeface="Comfortaa"/>
            </a:endParaRPr>
          </a:p>
        </p:txBody>
      </p:sp>
      <p:sp>
        <p:nvSpPr>
          <p:cNvPr id="533" name="Google Shape;533;p8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Lab: Automating the Creation of Azure Assets using PowerShell and xPlat CLI</a:t>
            </a:r>
            <a:endParaRPr b="1" sz="1800">
              <a:latin typeface="Comfortaa"/>
              <a:ea typeface="Comfortaa"/>
              <a:cs typeface="Comfortaa"/>
              <a:sym typeface="Comfortaa"/>
            </a:endParaRPr>
          </a:p>
        </p:txBody>
      </p:sp>
      <p:sp>
        <p:nvSpPr>
          <p:cNvPr id="534" name="Google Shape;534;p8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38" name="Shape 538"/>
        <p:cNvGrpSpPr/>
        <p:nvPr/>
      </p:nvGrpSpPr>
      <p:grpSpPr>
        <a:xfrm>
          <a:off x="0" y="0"/>
          <a:ext cx="0" cy="0"/>
          <a:chOff x="0" y="0"/>
          <a:chExt cx="0" cy="0"/>
        </a:xfrm>
      </p:grpSpPr>
      <p:sp>
        <p:nvSpPr>
          <p:cNvPr id="539" name="Google Shape;539;p8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Overview</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Although you can configure each virtual machine manually, automating the configuration of a virtual machine can lead to repeatable, efficient, and testable deployment scenarios. Automating configuration can also ensure that newly scaled instances of a virtual machine match the other instances.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This module discusses some of the most common methods of configuration management.</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540" name="Google Shape;540;p8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Virtual Machine Configuration Management &gt; </a:t>
            </a:r>
            <a:r>
              <a:rPr b="1" i="1" lang="en" sz="1800">
                <a:latin typeface="Comfortaa"/>
                <a:ea typeface="Comfortaa"/>
                <a:cs typeface="Comfortaa"/>
                <a:sym typeface="Comfortaa"/>
              </a:rPr>
              <a:t>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41" name="Google Shape;541;p8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45" name="Shape 545"/>
        <p:cNvGrpSpPr/>
        <p:nvPr/>
      </p:nvGrpSpPr>
      <p:grpSpPr>
        <a:xfrm>
          <a:off x="0" y="0"/>
          <a:ext cx="0" cy="0"/>
          <a:chOff x="0" y="0"/>
          <a:chExt cx="0" cy="0"/>
        </a:xfrm>
      </p:grpSpPr>
      <p:sp>
        <p:nvSpPr>
          <p:cNvPr id="546" name="Google Shape;546;p8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Windows PowerShell Desired State Configuration</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Desired State Configuration (DSC) provides a set of Windows PowerShell language extensions, new Windows PowerShell cmdlets, and resources that you can use to declaratively specify how you want your software environment to be configured. It also provides a means to maintain and manage existing configurations. DSC introduces a new keyword called Configuration.</a:t>
            </a:r>
            <a:endParaRPr b="1" sz="1800">
              <a:solidFill>
                <a:srgbClr val="B45F06"/>
              </a:solidFill>
              <a:latin typeface="Comfortaa"/>
              <a:ea typeface="Comfortaa"/>
              <a:cs typeface="Comfortaa"/>
              <a:sym typeface="Comfortaa"/>
            </a:endParaRPr>
          </a:p>
        </p:txBody>
      </p:sp>
      <p:sp>
        <p:nvSpPr>
          <p:cNvPr id="547" name="Google Shape;547;p8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Virtual Machine Configuration Management &gt; </a:t>
            </a:r>
            <a:r>
              <a:rPr b="1" i="1" lang="en" sz="1800">
                <a:latin typeface="Comfortaa"/>
                <a:ea typeface="Comfortaa"/>
                <a:cs typeface="Comfortaa"/>
                <a:sym typeface="Comfortaa"/>
              </a:rPr>
              <a:t>Windows PowerShell Desired State Configuration</a:t>
            </a:r>
            <a:endParaRPr b="1" i="1" sz="1800">
              <a:latin typeface="Comfortaa"/>
              <a:ea typeface="Comfortaa"/>
              <a:cs typeface="Comfortaa"/>
              <a:sym typeface="Comfortaa"/>
            </a:endParaRPr>
          </a:p>
        </p:txBody>
      </p:sp>
      <p:sp>
        <p:nvSpPr>
          <p:cNvPr id="548" name="Google Shape;548;p8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52" name="Shape 552"/>
        <p:cNvGrpSpPr/>
        <p:nvPr/>
      </p:nvGrpSpPr>
      <p:grpSpPr>
        <a:xfrm>
          <a:off x="0" y="0"/>
          <a:ext cx="0" cy="0"/>
          <a:chOff x="0" y="0"/>
          <a:chExt cx="0" cy="0"/>
        </a:xfrm>
      </p:grpSpPr>
      <p:sp>
        <p:nvSpPr>
          <p:cNvPr id="553" name="Google Shape;553;p88"/>
          <p:cNvSpPr txBox="1"/>
          <p:nvPr/>
        </p:nvSpPr>
        <p:spPr>
          <a:xfrm>
            <a:off x="172200" y="1716675"/>
            <a:ext cx="8829600" cy="3275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en" sz="1800">
                <a:solidFill>
                  <a:srgbClr val="B45F06"/>
                </a:solidFill>
                <a:latin typeface="Courier New"/>
                <a:ea typeface="Courier New"/>
                <a:cs typeface="Courier New"/>
                <a:sym typeface="Courier New"/>
              </a:rPr>
              <a:t>PowerShell DSC Configuration</a:t>
            </a:r>
            <a:endParaRPr b="1" sz="1800">
              <a:solidFill>
                <a:srgbClr val="B45F06"/>
              </a:solidFill>
              <a:latin typeface="Courier New"/>
              <a:ea typeface="Courier New"/>
              <a:cs typeface="Courier New"/>
              <a:sym typeface="Courier New"/>
            </a:endParaRPr>
          </a:p>
          <a:p>
            <a:pPr indent="0" lvl="0" marL="0" marR="0" rtl="0" algn="just">
              <a:lnSpc>
                <a:spcPct val="100000"/>
              </a:lnSpc>
              <a:spcBef>
                <a:spcPts val="0"/>
              </a:spcBef>
              <a:spcAft>
                <a:spcPts val="0"/>
              </a:spcAft>
              <a:buNone/>
            </a:pPr>
            <a:r>
              <a:rPr b="1" lang="en" sz="1800">
                <a:solidFill>
                  <a:srgbClr val="B45F06"/>
                </a:solidFill>
                <a:latin typeface="Courier New"/>
                <a:ea typeface="Courier New"/>
                <a:cs typeface="Courier New"/>
                <a:sym typeface="Courier New"/>
              </a:rPr>
              <a:t>Configuration WebServerConfig</a:t>
            </a:r>
            <a:endParaRPr b="1" sz="1800">
              <a:solidFill>
                <a:srgbClr val="B45F06"/>
              </a:solidFill>
              <a:latin typeface="Courier New"/>
              <a:ea typeface="Courier New"/>
              <a:cs typeface="Courier New"/>
              <a:sym typeface="Courier New"/>
            </a:endParaRPr>
          </a:p>
          <a:p>
            <a:pPr indent="0" lvl="0" marL="0" marR="0" rtl="0" algn="just">
              <a:lnSpc>
                <a:spcPct val="100000"/>
              </a:lnSpc>
              <a:spcBef>
                <a:spcPts val="0"/>
              </a:spcBef>
              <a:spcAft>
                <a:spcPts val="0"/>
              </a:spcAft>
              <a:buNone/>
            </a:pPr>
            <a:r>
              <a:rPr b="1" lang="en" sz="1800">
                <a:solidFill>
                  <a:srgbClr val="B45F06"/>
                </a:solidFill>
                <a:latin typeface="Courier New"/>
                <a:ea typeface="Courier New"/>
                <a:cs typeface="Courier New"/>
                <a:sym typeface="Courier New"/>
              </a:rPr>
              <a:t>{</a:t>
            </a:r>
            <a:endParaRPr b="1" sz="1800">
              <a:solidFill>
                <a:srgbClr val="B45F06"/>
              </a:solidFill>
              <a:latin typeface="Courier New"/>
              <a:ea typeface="Courier New"/>
              <a:cs typeface="Courier New"/>
              <a:sym typeface="Courier New"/>
            </a:endParaRPr>
          </a:p>
          <a:p>
            <a:pPr indent="0" lvl="0" marL="0" marR="0" rtl="0" algn="just">
              <a:lnSpc>
                <a:spcPct val="100000"/>
              </a:lnSpc>
              <a:spcBef>
                <a:spcPts val="0"/>
              </a:spcBef>
              <a:spcAft>
                <a:spcPts val="0"/>
              </a:spcAft>
              <a:buNone/>
            </a:pPr>
            <a:r>
              <a:rPr b="1" lang="en" sz="1800">
                <a:solidFill>
                  <a:srgbClr val="B45F06"/>
                </a:solidFill>
                <a:latin typeface="Courier New"/>
                <a:ea typeface="Courier New"/>
                <a:cs typeface="Courier New"/>
                <a:sym typeface="Courier New"/>
              </a:rPr>
              <a:t>   Node "WebServer"</a:t>
            </a:r>
            <a:endParaRPr b="1" sz="1800">
              <a:solidFill>
                <a:srgbClr val="B45F06"/>
              </a:solidFill>
              <a:latin typeface="Courier New"/>
              <a:ea typeface="Courier New"/>
              <a:cs typeface="Courier New"/>
              <a:sym typeface="Courier New"/>
            </a:endParaRPr>
          </a:p>
          <a:p>
            <a:pPr indent="0" lvl="0" marL="0" marR="0" rtl="0" algn="just">
              <a:lnSpc>
                <a:spcPct val="100000"/>
              </a:lnSpc>
              <a:spcBef>
                <a:spcPts val="0"/>
              </a:spcBef>
              <a:spcAft>
                <a:spcPts val="0"/>
              </a:spcAft>
              <a:buNone/>
            </a:pPr>
            <a:r>
              <a:rPr b="1" lang="en" sz="1800">
                <a:solidFill>
                  <a:srgbClr val="B45F06"/>
                </a:solidFill>
                <a:latin typeface="Courier New"/>
                <a:ea typeface="Courier New"/>
                <a:cs typeface="Courier New"/>
                <a:sym typeface="Courier New"/>
              </a:rPr>
              <a:t>   {</a:t>
            </a:r>
            <a:endParaRPr b="1" sz="1800">
              <a:solidFill>
                <a:srgbClr val="B45F06"/>
              </a:solidFill>
              <a:latin typeface="Courier New"/>
              <a:ea typeface="Courier New"/>
              <a:cs typeface="Courier New"/>
              <a:sym typeface="Courier New"/>
            </a:endParaRPr>
          </a:p>
          <a:p>
            <a:pPr indent="0" lvl="0" marL="0" marR="0" rtl="0" algn="just">
              <a:lnSpc>
                <a:spcPct val="100000"/>
              </a:lnSpc>
              <a:spcBef>
                <a:spcPts val="0"/>
              </a:spcBef>
              <a:spcAft>
                <a:spcPts val="0"/>
              </a:spcAft>
              <a:buNone/>
            </a:pPr>
            <a:r>
              <a:rPr b="1" lang="en" sz="1800">
                <a:solidFill>
                  <a:srgbClr val="B45F06"/>
                </a:solidFill>
                <a:latin typeface="Courier New"/>
                <a:ea typeface="Courier New"/>
                <a:cs typeface="Courier New"/>
                <a:sym typeface="Courier New"/>
              </a:rPr>
              <a:t>      WindowsFeature ServerRoleExample</a:t>
            </a:r>
            <a:endParaRPr b="1" sz="1800">
              <a:solidFill>
                <a:srgbClr val="B45F06"/>
              </a:solidFill>
              <a:latin typeface="Courier New"/>
              <a:ea typeface="Courier New"/>
              <a:cs typeface="Courier New"/>
              <a:sym typeface="Courier New"/>
            </a:endParaRPr>
          </a:p>
          <a:p>
            <a:pPr indent="0" lvl="0" marL="0" marR="0" rtl="0" algn="just">
              <a:lnSpc>
                <a:spcPct val="100000"/>
              </a:lnSpc>
              <a:spcBef>
                <a:spcPts val="0"/>
              </a:spcBef>
              <a:spcAft>
                <a:spcPts val="0"/>
              </a:spcAft>
              <a:buNone/>
            </a:pPr>
            <a:r>
              <a:rPr b="1" lang="en" sz="1800">
                <a:solidFill>
                  <a:srgbClr val="B45F06"/>
                </a:solidFill>
                <a:latin typeface="Courier New"/>
                <a:ea typeface="Courier New"/>
                <a:cs typeface="Courier New"/>
                <a:sym typeface="Courier New"/>
              </a:rPr>
              <a:t>      {</a:t>
            </a:r>
            <a:endParaRPr b="1" sz="1800">
              <a:solidFill>
                <a:srgbClr val="B45F06"/>
              </a:solidFill>
              <a:latin typeface="Courier New"/>
              <a:ea typeface="Courier New"/>
              <a:cs typeface="Courier New"/>
              <a:sym typeface="Courier New"/>
            </a:endParaRPr>
          </a:p>
          <a:p>
            <a:pPr indent="0" lvl="0" marL="0" marR="0" rtl="0" algn="just">
              <a:lnSpc>
                <a:spcPct val="100000"/>
              </a:lnSpc>
              <a:spcBef>
                <a:spcPts val="0"/>
              </a:spcBef>
              <a:spcAft>
                <a:spcPts val="0"/>
              </a:spcAft>
              <a:buNone/>
            </a:pPr>
            <a:r>
              <a:rPr b="1" lang="en" sz="1800">
                <a:solidFill>
                  <a:srgbClr val="B45F06"/>
                </a:solidFill>
                <a:latin typeface="Courier New"/>
                <a:ea typeface="Courier New"/>
                <a:cs typeface="Courier New"/>
                <a:sym typeface="Courier New"/>
              </a:rPr>
              <a:t>          Ensure = "Present"</a:t>
            </a:r>
            <a:endParaRPr b="1" sz="1800">
              <a:solidFill>
                <a:srgbClr val="B45F06"/>
              </a:solidFill>
              <a:latin typeface="Courier New"/>
              <a:ea typeface="Courier New"/>
              <a:cs typeface="Courier New"/>
              <a:sym typeface="Courier New"/>
            </a:endParaRPr>
          </a:p>
          <a:p>
            <a:pPr indent="0" lvl="0" marL="0" marR="0" rtl="0" algn="just">
              <a:lnSpc>
                <a:spcPct val="100000"/>
              </a:lnSpc>
              <a:spcBef>
                <a:spcPts val="0"/>
              </a:spcBef>
              <a:spcAft>
                <a:spcPts val="0"/>
              </a:spcAft>
              <a:buNone/>
            </a:pPr>
            <a:r>
              <a:rPr b="1" lang="en" sz="1800">
                <a:solidFill>
                  <a:srgbClr val="B45F06"/>
                </a:solidFill>
                <a:latin typeface="Courier New"/>
                <a:ea typeface="Courier New"/>
                <a:cs typeface="Courier New"/>
                <a:sym typeface="Courier New"/>
              </a:rPr>
              <a:t>          Name = "Web-Server"  </a:t>
            </a:r>
            <a:endParaRPr b="1" sz="1800">
              <a:solidFill>
                <a:srgbClr val="B45F06"/>
              </a:solidFill>
              <a:latin typeface="Courier New"/>
              <a:ea typeface="Courier New"/>
              <a:cs typeface="Courier New"/>
              <a:sym typeface="Courier New"/>
            </a:endParaRPr>
          </a:p>
          <a:p>
            <a:pPr indent="0" lvl="0" marL="0" marR="0" rtl="0" algn="just">
              <a:lnSpc>
                <a:spcPct val="100000"/>
              </a:lnSpc>
              <a:spcBef>
                <a:spcPts val="0"/>
              </a:spcBef>
              <a:spcAft>
                <a:spcPts val="0"/>
              </a:spcAft>
              <a:buNone/>
            </a:pPr>
            <a:r>
              <a:rPr b="1" lang="en" sz="1800">
                <a:solidFill>
                  <a:srgbClr val="B45F06"/>
                </a:solidFill>
                <a:latin typeface="Courier New"/>
                <a:ea typeface="Courier New"/>
                <a:cs typeface="Courier New"/>
                <a:sym typeface="Courier New"/>
              </a:rPr>
              <a:t>      }</a:t>
            </a:r>
            <a:endParaRPr b="1" sz="1800">
              <a:solidFill>
                <a:srgbClr val="B45F06"/>
              </a:solidFill>
              <a:latin typeface="Courier New"/>
              <a:ea typeface="Courier New"/>
              <a:cs typeface="Courier New"/>
              <a:sym typeface="Courier New"/>
            </a:endParaRPr>
          </a:p>
          <a:p>
            <a:pPr indent="0" lvl="0" marL="0" marR="0" rtl="0" algn="just">
              <a:lnSpc>
                <a:spcPct val="100000"/>
              </a:lnSpc>
              <a:spcBef>
                <a:spcPts val="0"/>
              </a:spcBef>
              <a:spcAft>
                <a:spcPts val="0"/>
              </a:spcAft>
              <a:buNone/>
            </a:pPr>
            <a:r>
              <a:rPr b="1" lang="en" sz="1800">
                <a:solidFill>
                  <a:srgbClr val="B45F06"/>
                </a:solidFill>
                <a:latin typeface="Courier New"/>
                <a:ea typeface="Courier New"/>
                <a:cs typeface="Courier New"/>
                <a:sym typeface="Courier New"/>
              </a:rPr>
              <a:t>   }</a:t>
            </a:r>
            <a:endParaRPr b="1" sz="1800">
              <a:solidFill>
                <a:srgbClr val="B45F06"/>
              </a:solidFill>
              <a:latin typeface="Courier New"/>
              <a:ea typeface="Courier New"/>
              <a:cs typeface="Courier New"/>
              <a:sym typeface="Courier New"/>
            </a:endParaRPr>
          </a:p>
          <a:p>
            <a:pPr indent="0" lvl="0" marL="0" marR="0" rtl="0" algn="just">
              <a:lnSpc>
                <a:spcPct val="100000"/>
              </a:lnSpc>
              <a:spcBef>
                <a:spcPts val="0"/>
              </a:spcBef>
              <a:spcAft>
                <a:spcPts val="0"/>
              </a:spcAft>
              <a:buNone/>
            </a:pPr>
            <a:r>
              <a:rPr b="1" lang="en" sz="1800">
                <a:solidFill>
                  <a:srgbClr val="B45F06"/>
                </a:solidFill>
                <a:latin typeface="Courier New"/>
                <a:ea typeface="Courier New"/>
                <a:cs typeface="Courier New"/>
                <a:sym typeface="Courier New"/>
              </a:rPr>
              <a:t>}</a:t>
            </a:r>
            <a:endParaRPr b="1" sz="1800">
              <a:solidFill>
                <a:srgbClr val="B45F06"/>
              </a:solidFill>
              <a:latin typeface="Courier New"/>
              <a:ea typeface="Courier New"/>
              <a:cs typeface="Courier New"/>
              <a:sym typeface="Courier New"/>
            </a:endParaRPr>
          </a:p>
        </p:txBody>
      </p:sp>
      <p:sp>
        <p:nvSpPr>
          <p:cNvPr id="554" name="Google Shape;554;p8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Virtual Machine Configuration Management &gt; </a:t>
            </a:r>
            <a:r>
              <a:rPr b="1" i="1" lang="en" sz="1800">
                <a:latin typeface="Comfortaa"/>
                <a:ea typeface="Comfortaa"/>
                <a:cs typeface="Comfortaa"/>
                <a:sym typeface="Comfortaa"/>
              </a:rPr>
              <a:t>Windows PowerShell Desired State Configuration</a:t>
            </a:r>
            <a:endParaRPr b="1" i="1" sz="1800">
              <a:latin typeface="Comfortaa"/>
              <a:ea typeface="Comfortaa"/>
              <a:cs typeface="Comfortaa"/>
              <a:sym typeface="Comfortaa"/>
            </a:endParaRPr>
          </a:p>
        </p:txBody>
      </p:sp>
      <p:sp>
        <p:nvSpPr>
          <p:cNvPr id="555" name="Google Shape;555;p8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56" name="Google Shape;556;p88"/>
          <p:cNvSpPr txBox="1"/>
          <p:nvPr/>
        </p:nvSpPr>
        <p:spPr>
          <a:xfrm>
            <a:off x="5859550" y="1716675"/>
            <a:ext cx="3212700" cy="30990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1800">
                <a:solidFill>
                  <a:srgbClr val="B45F06"/>
                </a:solidFill>
                <a:latin typeface="Comfortaa"/>
                <a:ea typeface="Comfortaa"/>
                <a:cs typeface="Comfortaa"/>
                <a:sym typeface="Comfortaa"/>
              </a:rPr>
              <a:t>You have now defined the example configuration. Next, you will need to enact this configuration. You can do this by invoking the configuration.</a:t>
            </a:r>
            <a:endParaRPr b="1" sz="1800">
              <a:solidFill>
                <a:srgbClr val="B45F06"/>
              </a:solidFill>
              <a:latin typeface="Comfortaa"/>
              <a:ea typeface="Comfortaa"/>
              <a:cs typeface="Comfortaa"/>
              <a:sym typeface="Comfortaa"/>
            </a:endParaRPr>
          </a:p>
          <a:p>
            <a:pPr indent="0" lvl="0" marL="0" rtl="0" algn="just">
              <a:lnSpc>
                <a:spcPct val="150000"/>
              </a:lnSpc>
              <a:spcBef>
                <a:spcPts val="0"/>
              </a:spcBef>
              <a:spcAft>
                <a:spcPts val="0"/>
              </a:spcAft>
              <a:buNone/>
            </a:pPr>
            <a:r>
              <a:t/>
            </a:r>
            <a:endParaRPr b="1" sz="1800">
              <a:solidFill>
                <a:srgbClr val="B45F06"/>
              </a:solidFill>
              <a:latin typeface="Comfortaa"/>
              <a:ea typeface="Comfortaa"/>
              <a:cs typeface="Comfortaa"/>
              <a:sym typeface="Comfortaa"/>
            </a:endParaRPr>
          </a:p>
          <a:p>
            <a:pPr indent="0" lvl="0" marL="0" rtl="0">
              <a:spcBef>
                <a:spcPts val="0"/>
              </a:spcBef>
              <a:spcAft>
                <a:spcPts val="0"/>
              </a:spcAft>
              <a:buNone/>
            </a:pPr>
            <a:r>
              <a:t/>
            </a:r>
            <a:endParaRPr sz="1800">
              <a:latin typeface="Comfortaa"/>
              <a:ea typeface="Comfortaa"/>
              <a:cs typeface="Comfortaa"/>
              <a:sym typeface="Comforta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60" name="Shape 560"/>
        <p:cNvGrpSpPr/>
        <p:nvPr/>
      </p:nvGrpSpPr>
      <p:grpSpPr>
        <a:xfrm>
          <a:off x="0" y="0"/>
          <a:ext cx="0" cy="0"/>
          <a:chOff x="0" y="0"/>
          <a:chExt cx="0" cy="0"/>
        </a:xfrm>
      </p:grpSpPr>
      <p:sp>
        <p:nvSpPr>
          <p:cNvPr id="561" name="Google Shape;561;p8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Invoking PowerShell DSC Configuration</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PS C:\Scripts&gt; WebServerConfig</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Invoking the configuration creates Managed Object Format (MOF) files and places them in a new directory with the same name as the configuration block. The new MOF files contain the configuration information for the target nodes.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562" name="Google Shape;562;p8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Virtual Machine Configuration Management &gt; </a:t>
            </a:r>
            <a:r>
              <a:rPr b="1" i="1" lang="en" sz="1800">
                <a:latin typeface="Comfortaa"/>
                <a:ea typeface="Comfortaa"/>
                <a:cs typeface="Comfortaa"/>
                <a:sym typeface="Comfortaa"/>
              </a:rPr>
              <a:t>Windows PowerShell Desired State Configuration</a:t>
            </a:r>
            <a:endParaRPr b="1" i="1" sz="1800">
              <a:latin typeface="Comfortaa"/>
              <a:ea typeface="Comfortaa"/>
              <a:cs typeface="Comfortaa"/>
              <a:sym typeface="Comfortaa"/>
            </a:endParaRPr>
          </a:p>
        </p:txBody>
      </p:sp>
      <p:sp>
        <p:nvSpPr>
          <p:cNvPr id="563" name="Google Shape;563;p8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67" name="Shape 567"/>
        <p:cNvGrpSpPr/>
        <p:nvPr/>
      </p:nvGrpSpPr>
      <p:grpSpPr>
        <a:xfrm>
          <a:off x="0" y="0"/>
          <a:ext cx="0" cy="0"/>
          <a:chOff x="0" y="0"/>
          <a:chExt cx="0" cy="0"/>
        </a:xfrm>
      </p:grpSpPr>
      <p:sp>
        <p:nvSpPr>
          <p:cNvPr id="568" name="Google Shape;568;p9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To enact the saved configuration, run the following command.</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Enable Configuration</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Start-DscConfiguration -Wait -Verbose -Path .\WebServerConfig</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DSC includes other extensibility features such as parameters and nesting configurations.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569" name="Google Shape;569;p9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Virtual Machine Configuration Management &gt; </a:t>
            </a:r>
            <a:r>
              <a:rPr b="1" i="1" lang="en" sz="1800">
                <a:latin typeface="Comfortaa"/>
                <a:ea typeface="Comfortaa"/>
                <a:cs typeface="Comfortaa"/>
                <a:sym typeface="Comfortaa"/>
              </a:rPr>
              <a:t>Windows PowerShell Desired State Configuration</a:t>
            </a:r>
            <a:endParaRPr b="1" i="1" sz="1800">
              <a:latin typeface="Comfortaa"/>
              <a:ea typeface="Comfortaa"/>
              <a:cs typeface="Comfortaa"/>
              <a:sym typeface="Comfortaa"/>
            </a:endParaRPr>
          </a:p>
        </p:txBody>
      </p:sp>
      <p:sp>
        <p:nvSpPr>
          <p:cNvPr id="570" name="Google Shape;570;p9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74" name="Shape 574"/>
        <p:cNvGrpSpPr/>
        <p:nvPr/>
      </p:nvGrpSpPr>
      <p:grpSpPr>
        <a:xfrm>
          <a:off x="0" y="0"/>
          <a:ext cx="0" cy="0"/>
          <a:chOff x="0" y="0"/>
          <a:chExt cx="0" cy="0"/>
        </a:xfrm>
      </p:grpSpPr>
      <p:sp>
        <p:nvSpPr>
          <p:cNvPr id="575" name="Google Shape;575;p9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576" name="Google Shape;576;p9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Virtual Machine Configuration Management &gt; </a:t>
            </a:r>
            <a:r>
              <a:rPr b="1" i="1" lang="en" sz="1800">
                <a:latin typeface="Comfortaa"/>
                <a:ea typeface="Comfortaa"/>
                <a:cs typeface="Comfortaa"/>
                <a:sym typeface="Comfortaa"/>
              </a:rPr>
              <a:t>Why PowerShell DSC?</a:t>
            </a:r>
            <a:endParaRPr b="1" i="1" sz="1800">
              <a:latin typeface="Comfortaa"/>
              <a:ea typeface="Comfortaa"/>
              <a:cs typeface="Comfortaa"/>
              <a:sym typeface="Comfortaa"/>
            </a:endParaRPr>
          </a:p>
        </p:txBody>
      </p:sp>
      <p:sp>
        <p:nvSpPr>
          <p:cNvPr id="577" name="Google Shape;577;p9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81" name="Shape 581"/>
        <p:cNvGrpSpPr/>
        <p:nvPr/>
      </p:nvGrpSpPr>
      <p:grpSpPr>
        <a:xfrm>
          <a:off x="0" y="0"/>
          <a:ext cx="0" cy="0"/>
          <a:chOff x="0" y="0"/>
          <a:chExt cx="0" cy="0"/>
        </a:xfrm>
      </p:grpSpPr>
      <p:sp>
        <p:nvSpPr>
          <p:cNvPr id="582" name="Google Shape;582;p9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VM Agent</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The virtual machine agent is a lightweight service that is typically installed on Azure virtual machines. This agent provides an extensibility point where extensions can be installed. Virtual machine extensions are custom extensions created that can be installed in Azure virtual machines, which have the virtual machine agent installed. </a:t>
            </a:r>
            <a:endParaRPr sz="1800">
              <a:solidFill>
                <a:srgbClr val="B45F06"/>
              </a:solidFill>
              <a:latin typeface="Comfortaa"/>
              <a:ea typeface="Comfortaa"/>
              <a:cs typeface="Comfortaa"/>
              <a:sym typeface="Comfortaa"/>
            </a:endParaRPr>
          </a:p>
        </p:txBody>
      </p:sp>
      <p:sp>
        <p:nvSpPr>
          <p:cNvPr id="583" name="Google Shape;583;p9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Virtual Machine Configuration Management &gt; </a:t>
            </a:r>
            <a:r>
              <a:rPr b="1" i="1" lang="en" sz="1800">
                <a:latin typeface="Comfortaa"/>
                <a:ea typeface="Comfortaa"/>
                <a:cs typeface="Comfortaa"/>
                <a:sym typeface="Comfortaa"/>
              </a:rPr>
              <a:t>VM Agent</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84" name="Google Shape;584;p9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88" name="Shape 588"/>
        <p:cNvGrpSpPr/>
        <p:nvPr/>
      </p:nvGrpSpPr>
      <p:grpSpPr>
        <a:xfrm>
          <a:off x="0" y="0"/>
          <a:ext cx="0" cy="0"/>
          <a:chOff x="0" y="0"/>
          <a:chExt cx="0" cy="0"/>
        </a:xfrm>
      </p:grpSpPr>
      <p:sp>
        <p:nvSpPr>
          <p:cNvPr id="589" name="Google Shape;589;p93"/>
          <p:cNvSpPr txBox="1"/>
          <p:nvPr/>
        </p:nvSpPr>
        <p:spPr>
          <a:xfrm>
            <a:off x="186600" y="1773400"/>
            <a:ext cx="8829600" cy="31326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VM Agent . . .</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By using virtual machine extensions, you can do the following:</a:t>
            </a:r>
            <a:endParaRPr sz="1800">
              <a:solidFill>
                <a:srgbClr val="B45F06"/>
              </a:solidFill>
              <a:latin typeface="Comfortaa"/>
              <a:ea typeface="Comfortaa"/>
              <a:cs typeface="Comfortaa"/>
              <a:sym typeface="Comfortaa"/>
            </a:endParaRPr>
          </a:p>
          <a:p>
            <a:pPr indent="-342900" lvl="0" marL="45720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Automatically install custom or off-the-shelf software components in a virtual machine.</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Install, update, or remove custom features without having to recreate or update an existing virtual machine.</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Manage and view status or metrics for multiple virtual machines from a centralized tool or location.</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590" name="Google Shape;590;p9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Virtual Machine Configuration Management &gt; </a:t>
            </a:r>
            <a:r>
              <a:rPr b="1" i="1" lang="en" sz="1800">
                <a:latin typeface="Comfortaa"/>
                <a:ea typeface="Comfortaa"/>
                <a:cs typeface="Comfortaa"/>
                <a:sym typeface="Comfortaa"/>
              </a:rPr>
              <a:t>VM Agent</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591" name="Google Shape;591;p9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53" name="Shape 153"/>
        <p:cNvGrpSpPr/>
        <p:nvPr/>
      </p:nvGrpSpPr>
      <p:grpSpPr>
        <a:xfrm>
          <a:off x="0" y="0"/>
          <a:ext cx="0" cy="0"/>
          <a:chOff x="0" y="0"/>
          <a:chExt cx="0" cy="0"/>
        </a:xfrm>
      </p:grpSpPr>
      <p:sp>
        <p:nvSpPr>
          <p:cNvPr id="154" name="Google Shape;154;p3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Cloud Services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Cloud Services serves as a network and security boundary for the virtual machines, and it isolates them from all the public traffic except the traffic from predefined ports or endpoints. Cloud Services is discussed in detail in Module 6, Managing Cloud Services in Azure. Load balancing can be performed on endpoints to ensure that the traffic can be distributed among multiple virtual machines by using a Layer-4 algorithm.</a:t>
            </a:r>
            <a:endParaRPr sz="1800">
              <a:solidFill>
                <a:srgbClr val="B45F06"/>
              </a:solidFill>
              <a:latin typeface="Comfortaa"/>
              <a:ea typeface="Comfortaa"/>
              <a:cs typeface="Comfortaa"/>
              <a:sym typeface="Comfortaa"/>
            </a:endParaRPr>
          </a:p>
        </p:txBody>
      </p:sp>
      <p:sp>
        <p:nvSpPr>
          <p:cNvPr id="155" name="Google Shape;155;p31"/>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Constructing Azure Virtual Machines &gt; </a:t>
            </a:r>
            <a:r>
              <a:rPr b="1" i="1" lang="en" sz="1800">
                <a:latin typeface="Comfortaa"/>
                <a:ea typeface="Comfortaa"/>
                <a:cs typeface="Comfortaa"/>
                <a:sym typeface="Comfortaa"/>
              </a:rPr>
              <a:t>Virtual Machines Overview</a:t>
            </a:r>
            <a:endParaRPr b="1" i="1" sz="2400">
              <a:latin typeface="Comfortaa"/>
              <a:ea typeface="Comfortaa"/>
              <a:cs typeface="Comfortaa"/>
              <a:sym typeface="Comfortaa"/>
            </a:endParaRPr>
          </a:p>
          <a:p>
            <a:pPr indent="0" lvl="0" marL="0" rtl="0">
              <a:spcBef>
                <a:spcPts val="0"/>
              </a:spcBef>
              <a:spcAft>
                <a:spcPts val="0"/>
              </a:spcAft>
              <a:buNone/>
            </a:pPr>
            <a:r>
              <a:t/>
            </a:r>
            <a:endParaRPr b="1" i="1" sz="2400">
              <a:latin typeface="Comfortaa"/>
              <a:ea typeface="Comfortaa"/>
              <a:cs typeface="Comfortaa"/>
              <a:sym typeface="Comfortaa"/>
            </a:endParaRPr>
          </a:p>
        </p:txBody>
      </p:sp>
      <p:sp>
        <p:nvSpPr>
          <p:cNvPr id="156" name="Google Shape;156;p3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95" name="Shape 595"/>
        <p:cNvGrpSpPr/>
        <p:nvPr/>
      </p:nvGrpSpPr>
      <p:grpSpPr>
        <a:xfrm>
          <a:off x="0" y="0"/>
          <a:ext cx="0" cy="0"/>
          <a:chOff x="0" y="0"/>
          <a:chExt cx="0" cy="0"/>
        </a:xfrm>
      </p:grpSpPr>
      <p:sp>
        <p:nvSpPr>
          <p:cNvPr id="596" name="Google Shape;596;p9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Configuration Management Tools</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Configuration management is the task of implementing, tracking, and controlling changes to software across a large variety of machines. Many of the common practices from source control management such as revision control are also seen in configuration management (CM) software. </a:t>
            </a:r>
            <a:endParaRPr sz="1800">
              <a:solidFill>
                <a:srgbClr val="B45F06"/>
              </a:solidFill>
              <a:latin typeface="Comfortaa"/>
              <a:ea typeface="Comfortaa"/>
              <a:cs typeface="Comfortaa"/>
              <a:sym typeface="Comfortaa"/>
            </a:endParaRPr>
          </a:p>
        </p:txBody>
      </p:sp>
      <p:sp>
        <p:nvSpPr>
          <p:cNvPr id="597" name="Google Shape;597;p9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Virtual Machine Configuration Management &gt; </a:t>
            </a:r>
            <a:r>
              <a:rPr b="1" i="1" lang="en" sz="1800">
                <a:latin typeface="Comfortaa"/>
                <a:ea typeface="Comfortaa"/>
                <a:cs typeface="Comfortaa"/>
                <a:sym typeface="Comfortaa"/>
              </a:rPr>
              <a:t>Configuration Management Tools</a:t>
            </a:r>
            <a:endParaRPr b="1" i="1" sz="1800">
              <a:latin typeface="Comfortaa"/>
              <a:ea typeface="Comfortaa"/>
              <a:cs typeface="Comfortaa"/>
              <a:sym typeface="Comfortaa"/>
            </a:endParaRPr>
          </a:p>
        </p:txBody>
      </p:sp>
      <p:sp>
        <p:nvSpPr>
          <p:cNvPr id="598" name="Google Shape;598;p9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02" name="Shape 602"/>
        <p:cNvGrpSpPr/>
        <p:nvPr/>
      </p:nvGrpSpPr>
      <p:grpSpPr>
        <a:xfrm>
          <a:off x="0" y="0"/>
          <a:ext cx="0" cy="0"/>
          <a:chOff x="0" y="0"/>
          <a:chExt cx="0" cy="0"/>
        </a:xfrm>
      </p:grpSpPr>
      <p:sp>
        <p:nvSpPr>
          <p:cNvPr id="603" name="Google Shape;603;p9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Baselines. Establishing a base configuration that is used as the default for new virtual or physical machines</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Revision History. Enables your team to determine who or what changes specific configuration settings</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Replication. Enables your configuration changes to be replicated across multiple machines</a:t>
            </a:r>
            <a:endParaRPr sz="1800">
              <a:solidFill>
                <a:srgbClr val="B45F06"/>
              </a:solidFill>
              <a:latin typeface="Comfortaa"/>
              <a:ea typeface="Comfortaa"/>
              <a:cs typeface="Comfortaa"/>
              <a:sym typeface="Comfortaa"/>
            </a:endParaRPr>
          </a:p>
          <a:p>
            <a:pPr indent="-342900" lvl="0" marL="45720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Agents. Software specifically installed on machines to receive configuration change requests and apply them to the local machine</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configuration management utilities discussed in this topic support both Windows and Linux operating systems.  </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Chef and Puppet are two of the most common examples of configuration management software used throughout the industry.  Both Chef and Puppet are written in Ruby and are licensed under the Apache license. Template images are available for both Chef and Puppet in Azure.</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604" name="Google Shape;604;p9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Virtual Machine Configuration Management &gt; </a:t>
            </a:r>
            <a:r>
              <a:rPr b="1" i="1" lang="en" sz="1800">
                <a:latin typeface="Comfortaa"/>
                <a:ea typeface="Comfortaa"/>
                <a:cs typeface="Comfortaa"/>
                <a:sym typeface="Comfortaa"/>
              </a:rPr>
              <a:t>Configuration Management Tools Features</a:t>
            </a:r>
            <a:endParaRPr b="1" i="1" sz="1800">
              <a:latin typeface="Comfortaa"/>
              <a:ea typeface="Comfortaa"/>
              <a:cs typeface="Comfortaa"/>
              <a:sym typeface="Comfortaa"/>
            </a:endParaRPr>
          </a:p>
        </p:txBody>
      </p:sp>
      <p:sp>
        <p:nvSpPr>
          <p:cNvPr id="605" name="Google Shape;605;p9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09" name="Shape 609"/>
        <p:cNvGrpSpPr/>
        <p:nvPr/>
      </p:nvGrpSpPr>
      <p:grpSpPr>
        <a:xfrm>
          <a:off x="0" y="0"/>
          <a:ext cx="0" cy="0"/>
          <a:chOff x="0" y="0"/>
          <a:chExt cx="0" cy="0"/>
        </a:xfrm>
      </p:grpSpPr>
      <p:sp>
        <p:nvSpPr>
          <p:cNvPr id="610" name="Google Shape;610;p9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Puppet</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Puppet has a unique declarative language that can be used to describe system configuration. These configuration changes can be applied directly to a virtual machine or distributed to multiple virtual machines by using a catalog. The Puppet agent periodically polls the machine for its current configuration and then syncs that configuration data to the Puppet master, a machine that manages all of the other machines with agents installed.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611" name="Google Shape;611;p9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Virtual Machine Configuration Management &gt; </a:t>
            </a:r>
            <a:r>
              <a:rPr b="1" i="1" lang="en" sz="1800">
                <a:latin typeface="Comfortaa"/>
                <a:ea typeface="Comfortaa"/>
                <a:cs typeface="Comfortaa"/>
                <a:sym typeface="Comfortaa"/>
              </a:rPr>
              <a:t>Configuration Management Tools Features</a:t>
            </a:r>
            <a:endParaRPr b="1" i="1" sz="1800">
              <a:latin typeface="Comfortaa"/>
              <a:ea typeface="Comfortaa"/>
              <a:cs typeface="Comfortaa"/>
              <a:sym typeface="Comfortaa"/>
            </a:endParaRPr>
          </a:p>
        </p:txBody>
      </p:sp>
      <p:sp>
        <p:nvSpPr>
          <p:cNvPr id="612" name="Google Shape;612;p9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16" name="Shape 616"/>
        <p:cNvGrpSpPr/>
        <p:nvPr/>
      </p:nvGrpSpPr>
      <p:grpSpPr>
        <a:xfrm>
          <a:off x="0" y="0"/>
          <a:ext cx="0" cy="0"/>
          <a:chOff x="0" y="0"/>
          <a:chExt cx="0" cy="0"/>
        </a:xfrm>
      </p:grpSpPr>
      <p:sp>
        <p:nvSpPr>
          <p:cNvPr id="617" name="Google Shape;617;p9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Chef</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Chef is unique because configuration changes are composed into recipes. Recipes are composed of individual configuration changes that are called resources, which can include:</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A file to store</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A template configuration change</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A software package to install</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618" name="Google Shape;618;p9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Virtual Machine Configuration Management &gt; </a:t>
            </a:r>
            <a:r>
              <a:rPr b="1" i="1" lang="en" sz="1800">
                <a:latin typeface="Comfortaa"/>
                <a:ea typeface="Comfortaa"/>
                <a:cs typeface="Comfortaa"/>
                <a:sym typeface="Comfortaa"/>
              </a:rPr>
              <a:t>Configuration Management Tools Features</a:t>
            </a:r>
            <a:endParaRPr b="1" i="1" sz="1800">
              <a:latin typeface="Comfortaa"/>
              <a:ea typeface="Comfortaa"/>
              <a:cs typeface="Comfortaa"/>
              <a:sym typeface="Comfortaa"/>
            </a:endParaRPr>
          </a:p>
        </p:txBody>
      </p:sp>
      <p:sp>
        <p:nvSpPr>
          <p:cNvPr id="619" name="Google Shape;619;p9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623" name="Shape 623"/>
        <p:cNvGrpSpPr/>
        <p:nvPr/>
      </p:nvGrpSpPr>
      <p:grpSpPr>
        <a:xfrm>
          <a:off x="0" y="0"/>
          <a:ext cx="0" cy="0"/>
          <a:chOff x="0" y="0"/>
          <a:chExt cx="0" cy="0"/>
        </a:xfrm>
      </p:grpSpPr>
      <p:sp>
        <p:nvSpPr>
          <p:cNvPr id="624" name="Google Shape;624;p9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 . . . </a:t>
            </a:r>
            <a:r>
              <a:rPr lang="en" sz="1800">
                <a:solidFill>
                  <a:srgbClr val="B45F06"/>
                </a:solidFill>
                <a:latin typeface="Comfortaa"/>
                <a:ea typeface="Comfortaa"/>
                <a:cs typeface="Comfortaa"/>
                <a:sym typeface="Comfortaa"/>
              </a:rPr>
              <a:t>Recipes can be combined and used to automate the most common infrastructure tasks along with software configuration changes. Using an agent called a node, the Chef server is polled for changes that are made to the installed recipes and ensures that individual machines (physical or virtual) are in compliance with the latest version of the recipe.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625" name="Google Shape;625;p9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Virtual Machine Configuration Management &gt; </a:t>
            </a:r>
            <a:r>
              <a:rPr b="1" i="1" lang="en" sz="1800">
                <a:latin typeface="Comfortaa"/>
                <a:ea typeface="Comfortaa"/>
                <a:cs typeface="Comfortaa"/>
                <a:sym typeface="Comfortaa"/>
              </a:rPr>
              <a:t>Configuration Management Tools Features</a:t>
            </a:r>
            <a:endParaRPr b="1" i="1" sz="1800">
              <a:latin typeface="Comfortaa"/>
              <a:ea typeface="Comfortaa"/>
              <a:cs typeface="Comfortaa"/>
              <a:sym typeface="Comfortaa"/>
            </a:endParaRPr>
          </a:p>
        </p:txBody>
      </p:sp>
      <p:sp>
        <p:nvSpPr>
          <p:cNvPr id="626" name="Google Shape;626;p9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60" name="Shape 160"/>
        <p:cNvGrpSpPr/>
        <p:nvPr/>
      </p:nvGrpSpPr>
      <p:grpSpPr>
        <a:xfrm>
          <a:off x="0" y="0"/>
          <a:ext cx="0" cy="0"/>
          <a:chOff x="0" y="0"/>
          <a:chExt cx="0" cy="0"/>
        </a:xfrm>
      </p:grpSpPr>
      <p:sp>
        <p:nvSpPr>
          <p:cNvPr id="161" name="Google Shape;161;p3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Scale and Availability</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Virtual machines in Azure can be grouped for high scalability and availability. By placing multiple virtual machines in a cloud service, you can stand up multiple instances of any tier of your application. For example, you can host a web application on four Windows Server 2012–based virtual machines that have Internet Information Services (IIS)enabled. You can place the virtual machines in an availability set so that at least one of the virtual machines will be available at all times. </a:t>
            </a:r>
            <a:endParaRPr b="1" sz="1800">
              <a:solidFill>
                <a:srgbClr val="B45F06"/>
              </a:solidFill>
              <a:latin typeface="Comfortaa"/>
              <a:ea typeface="Comfortaa"/>
              <a:cs typeface="Comfortaa"/>
              <a:sym typeface="Comfortaa"/>
            </a:endParaRPr>
          </a:p>
        </p:txBody>
      </p:sp>
      <p:sp>
        <p:nvSpPr>
          <p:cNvPr id="162" name="Google Shape;162;p32"/>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Constructing Azure Virtual Machines &gt; </a:t>
            </a:r>
            <a:r>
              <a:rPr b="1" i="1" lang="en" sz="1800">
                <a:latin typeface="Comfortaa"/>
                <a:ea typeface="Comfortaa"/>
                <a:cs typeface="Comfortaa"/>
                <a:sym typeface="Comfortaa"/>
              </a:rPr>
              <a:t>Virtual Machines Overview</a:t>
            </a:r>
            <a:endParaRPr b="1" i="1" sz="2400">
              <a:latin typeface="Comfortaa"/>
              <a:ea typeface="Comfortaa"/>
              <a:cs typeface="Comfortaa"/>
              <a:sym typeface="Comfortaa"/>
            </a:endParaRPr>
          </a:p>
          <a:p>
            <a:pPr indent="0" lvl="0" marL="0" rtl="0">
              <a:spcBef>
                <a:spcPts val="0"/>
              </a:spcBef>
              <a:spcAft>
                <a:spcPts val="0"/>
              </a:spcAft>
              <a:buNone/>
            </a:pPr>
            <a:r>
              <a:t/>
            </a:r>
            <a:endParaRPr b="1" i="1" sz="2400">
              <a:latin typeface="Comfortaa"/>
              <a:ea typeface="Comfortaa"/>
              <a:cs typeface="Comfortaa"/>
              <a:sym typeface="Comfortaa"/>
            </a:endParaRPr>
          </a:p>
        </p:txBody>
      </p:sp>
      <p:sp>
        <p:nvSpPr>
          <p:cNvPr id="163" name="Google Shape;163;p3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67" name="Shape 167"/>
        <p:cNvGrpSpPr/>
        <p:nvPr/>
      </p:nvGrpSpPr>
      <p:grpSpPr>
        <a:xfrm>
          <a:off x="0" y="0"/>
          <a:ext cx="0" cy="0"/>
          <a:chOff x="0" y="0"/>
          <a:chExt cx="0" cy="0"/>
        </a:xfrm>
      </p:grpSpPr>
      <p:sp>
        <p:nvSpPr>
          <p:cNvPr id="168" name="Google Shape;168;p3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 . . As per Azure uptime Service Level Agreement (SLA), you must have at least two instances of your virtual machine. If you add multiple instances of your virtual machine to an availability set, you should consider configuring autoscale. Autoscale allows you to start and stop virtual machines to meet the demand of your application. In the case of virtual machines, you will create the maximum number of instances that you think your application will need, and then enable autoscale with a metric defined which would enable the scale action.</a:t>
            </a:r>
            <a:endParaRPr b="1" sz="1800">
              <a:solidFill>
                <a:srgbClr val="B45F06"/>
              </a:solidFill>
              <a:latin typeface="Comfortaa"/>
              <a:ea typeface="Comfortaa"/>
              <a:cs typeface="Comfortaa"/>
              <a:sym typeface="Comfortaa"/>
            </a:endParaRPr>
          </a:p>
        </p:txBody>
      </p:sp>
      <p:sp>
        <p:nvSpPr>
          <p:cNvPr id="169" name="Google Shape;169;p33"/>
          <p:cNvSpPr txBox="1"/>
          <p:nvPr>
            <p:ph type="title"/>
          </p:nvPr>
        </p:nvSpPr>
        <p:spPr>
          <a:xfrm>
            <a:off x="471900" y="123775"/>
            <a:ext cx="82221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2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Constructing Azure Virtual Machines &gt; </a:t>
            </a:r>
            <a:r>
              <a:rPr b="1" i="1" lang="en" sz="1800">
                <a:latin typeface="Comfortaa"/>
                <a:ea typeface="Comfortaa"/>
                <a:cs typeface="Comfortaa"/>
                <a:sym typeface="Comfortaa"/>
              </a:rPr>
              <a:t>Virtual Machines Overview</a:t>
            </a:r>
            <a:endParaRPr b="1" i="1" sz="2400">
              <a:latin typeface="Comfortaa"/>
              <a:ea typeface="Comfortaa"/>
              <a:cs typeface="Comfortaa"/>
              <a:sym typeface="Comfortaa"/>
            </a:endParaRPr>
          </a:p>
          <a:p>
            <a:pPr indent="0" lvl="0" marL="0" rtl="0">
              <a:spcBef>
                <a:spcPts val="0"/>
              </a:spcBef>
              <a:spcAft>
                <a:spcPts val="0"/>
              </a:spcAft>
              <a:buNone/>
            </a:pPr>
            <a:r>
              <a:t/>
            </a:r>
            <a:endParaRPr b="1" sz="2400">
              <a:latin typeface="Comfortaa"/>
              <a:ea typeface="Comfortaa"/>
              <a:cs typeface="Comfortaa"/>
              <a:sym typeface="Comfortaa"/>
            </a:endParaRPr>
          </a:p>
        </p:txBody>
      </p:sp>
      <p:sp>
        <p:nvSpPr>
          <p:cNvPr id="170" name="Google Shape;170;p3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