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4" d="100"/>
          <a:sy n="74" d="100"/>
        </p:scale>
        <p:origin x="552" y="7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158215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4290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3630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45134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2272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20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20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3071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068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5310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0041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79268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3903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0933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329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0143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968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205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29575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60030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36278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8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18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8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8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9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9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9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9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9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9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9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1948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514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452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951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3319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163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625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2664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887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625639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 name="TextBox 9">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Renuka</a:t>
            </a:r>
            <a:r>
              <a:rPr lang="en-US" sz="2400" dirty="0" smtClean="0"/>
              <a:t> S</a:t>
            </a:r>
            <a:endParaRPr lang="en-US" sz="2400" dirty="0"/>
          </a:p>
          <a:p>
            <a:r>
              <a:rPr lang="en-US" sz="2400" dirty="0"/>
              <a:t>REGISTER NO</a:t>
            </a:r>
            <a:r>
              <a:rPr lang="en-US" sz="2400" dirty="0" smtClean="0"/>
              <a:t>: 312214183</a:t>
            </a:r>
            <a:endParaRPr lang="en-US" sz="2400" dirty="0"/>
          </a:p>
          <a:p>
            <a:r>
              <a:rPr lang="en-US" sz="2400" dirty="0"/>
              <a:t>DEPARTMENT</a:t>
            </a:r>
            <a:r>
              <a:rPr lang="en-US" sz="2400" dirty="0" smtClean="0"/>
              <a:t>: </a:t>
            </a:r>
            <a:r>
              <a:rPr lang="en-US" sz="2400" dirty="0" err="1" smtClean="0"/>
              <a:t>B.Com</a:t>
            </a:r>
            <a:r>
              <a:rPr lang="en-US" sz="2400" dirty="0" smtClean="0"/>
              <a:t> General</a:t>
            </a:r>
            <a:endParaRPr lang="en-US" sz="2400" dirty="0"/>
          </a:p>
          <a:p>
            <a:r>
              <a:rPr lang="en-US" sz="2400" dirty="0" smtClean="0"/>
              <a:t>COLLEGE: </a:t>
            </a:r>
            <a:r>
              <a:rPr lang="en-US" sz="2400" dirty="0" err="1" smtClean="0"/>
              <a:t>St.Thomas</a:t>
            </a:r>
            <a:r>
              <a:rPr lang="en-US" sz="2400" dirty="0" smtClean="0"/>
              <a:t> college of arts and science</a:t>
            </a:r>
            <a:endParaRPr lang="en-US" sz="2400" dirty="0"/>
          </a:p>
          <a:p>
            <a:r>
              <a:rPr lang="en-US" sz="2400" dirty="0"/>
              <a:t>           </a:t>
            </a:r>
            <a:endParaRPr lang="en-IN" sz="2400" dirty="0"/>
          </a:p>
        </p:txBody>
      </p:sp>
    </p:spTree>
    <p:extLst>
      <p:ext uri="{BB962C8B-B14F-4D97-AF65-F5344CB8AC3E}">
        <p14:creationId xmlns:p14="http://schemas.microsoft.com/office/powerpoint/2010/main" val="192970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72" name="矩形"/>
          <p:cNvSpPr>
            <a:spLocks/>
          </p:cNvSpPr>
          <p:nvPr/>
        </p:nvSpPr>
        <p:spPr>
          <a:xfrm>
            <a:off x="4514781" y="114298"/>
            <a:ext cx="4762427" cy="6492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STEP 1 DOWNLOAD THE EMPLOYEE DATASET FROM KAGGLE AND OPEN THE EMPLOYEE DATASET IN EXCEL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2 SELECT THE ENTIRE DATA AND CLICK ON DATA AND CLICK ON FILTER OPTION.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3 FILTER FROM ATO Z ORDER.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4 SELECT THE ENTIRE DATA AND CLICK ON INSERT AND CLICK O PIVOT TABLE TO CREATE PIVOT TABLE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5 DRAG THE NEEDED DATA AND CREATE A PIVOT TABLE.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6 SELECT THE PIVOT TABLE AND CLICK ON INSERT.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7 NOW CLICK ON THE RECOMMENDED CHART.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STEP 8 THE CHART IS CREATED AND FIX CHART TITLE, AXIS TITLE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68812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76" name="曲线"/>
          <p:cNvSpPr>
            <a:spLocks/>
          </p:cNvSpPr>
          <p:nvPr/>
        </p:nvSpPr>
        <p:spPr>
          <a:xfrm>
            <a:off x="9353550" y="12192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92441380"/>
              </p:ext>
            </p:extLst>
          </p:nvPr>
        </p:nvGraphicFramePr>
        <p:xfrm>
          <a:off x="335199" y="1546805"/>
          <a:ext cx="7705070" cy="4042500"/>
        </p:xfrm>
        <a:graphic>
          <a:graphicData uri="http://schemas.openxmlformats.org/drawingml/2006/table">
            <a:tbl>
              <a:tblPr/>
              <a:tblGrid>
                <a:gridCol w="1538628">
                  <a:extLst>
                    <a:ext uri="{9D8B030D-6E8A-4147-A177-3AD203B41FA5}">
                      <a16:colId xmlns:a16="http://schemas.microsoft.com/office/drawing/2014/main" val="2928395179"/>
                    </a:ext>
                  </a:extLst>
                </a:gridCol>
                <a:gridCol w="3039048">
                  <a:extLst>
                    <a:ext uri="{9D8B030D-6E8A-4147-A177-3AD203B41FA5}">
                      <a16:colId xmlns:a16="http://schemas.microsoft.com/office/drawing/2014/main" val="183106041"/>
                    </a:ext>
                  </a:extLst>
                </a:gridCol>
                <a:gridCol w="1033631">
                  <a:extLst>
                    <a:ext uri="{9D8B030D-6E8A-4147-A177-3AD203B41FA5}">
                      <a16:colId xmlns:a16="http://schemas.microsoft.com/office/drawing/2014/main" val="769809088"/>
                    </a:ext>
                  </a:extLst>
                </a:gridCol>
                <a:gridCol w="2093763">
                  <a:extLst>
                    <a:ext uri="{9D8B030D-6E8A-4147-A177-3AD203B41FA5}">
                      <a16:colId xmlns:a16="http://schemas.microsoft.com/office/drawing/2014/main" val="1966133690"/>
                    </a:ext>
                  </a:extLst>
                </a:gridCol>
              </a:tblGrid>
              <a:tr h="269500">
                <a:tc>
                  <a:txBody>
                    <a:bodyPr/>
                    <a:lstStyle/>
                    <a:p>
                      <a:pPr algn="l" fontAlgn="b"/>
                      <a:r>
                        <a:rPr lang="en-US" sz="1100" b="0" i="0" u="none" strike="noStrike" dirty="0">
                          <a:solidFill>
                            <a:srgbClr val="000000"/>
                          </a:solidFill>
                          <a:effectLst/>
                          <a:latin typeface="Calibri" panose="020F0502020204030204" pitchFamily="34" charset="0"/>
                        </a:rPr>
                        <a:t>Performance level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346063"/>
                  </a:ext>
                </a:extLst>
              </a:tr>
              <a:tr h="269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70719"/>
                  </a:ext>
                </a:extLst>
              </a:tr>
              <a:tr h="269500">
                <a:tc>
                  <a:txBody>
                    <a:bodyPr/>
                    <a:lstStyle/>
                    <a:p>
                      <a:pPr algn="l" fontAlgn="b"/>
                      <a:r>
                        <a:rPr lang="en-US" sz="1100" b="1" i="0" u="none" strike="noStrike">
                          <a:solidFill>
                            <a:srgbClr val="000000"/>
                          </a:solidFill>
                          <a:effectLst/>
                          <a:latin typeface="Calibri" panose="020F0502020204030204" pitchFamily="34" charset="0"/>
                        </a:rPr>
                        <a:t>Count of FirstName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009686310"/>
                  </a:ext>
                </a:extLst>
              </a:tr>
              <a:tr h="269500">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dirty="0">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106021577"/>
                  </a:ext>
                </a:extLst>
              </a:tr>
              <a:tr h="269500">
                <a:tc>
                  <a:txBody>
                    <a:bodyPr/>
                    <a:lstStyle/>
                    <a:p>
                      <a:pPr algn="l" fontAlgn="b"/>
                      <a:r>
                        <a:rPr lang="en-US" sz="1100" b="0" i="0" u="none" strike="noStrike">
                          <a:solidFill>
                            <a:srgbClr val="000000"/>
                          </a:solidFill>
                          <a:effectLst/>
                          <a:latin typeface="Calibri" panose="020F0502020204030204" pitchFamily="34" charset="0"/>
                        </a:rPr>
                        <a:t>BPC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346099"/>
                  </a:ext>
                </a:extLst>
              </a:tr>
              <a:tr h="269500">
                <a:tc>
                  <a:txBody>
                    <a:bodyPr/>
                    <a:lstStyle/>
                    <a:p>
                      <a:pPr algn="l" fontAlgn="b"/>
                      <a:r>
                        <a:rPr lang="en-US" sz="1100" b="0" i="0" u="none" strike="noStrike">
                          <a:solidFill>
                            <a:srgbClr val="000000"/>
                          </a:solidFill>
                          <a:effectLst/>
                          <a:latin typeface="Calibri" panose="020F0502020204030204" pitchFamily="34" charset="0"/>
                        </a:rPr>
                        <a:t>CCDR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604944"/>
                  </a:ext>
                </a:extLst>
              </a:tr>
              <a:tr h="269500">
                <a:tc>
                  <a:txBody>
                    <a:bodyPr/>
                    <a:lstStyle/>
                    <a:p>
                      <a:pPr algn="l" fontAlgn="b"/>
                      <a:r>
                        <a:rPr lang="en-US" sz="1100" b="0" i="0" u="none" strike="noStrike">
                          <a:solidFill>
                            <a:srgbClr val="000000"/>
                          </a:solidFill>
                          <a:effectLst/>
                          <a:latin typeface="Calibri" panose="020F0502020204030204" pitchFamily="34" charset="0"/>
                        </a:rPr>
                        <a:t>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064475"/>
                  </a:ext>
                </a:extLst>
              </a:tr>
              <a:tr h="269500">
                <a:tc>
                  <a:txBody>
                    <a:bodyPr/>
                    <a:lstStyle/>
                    <a:p>
                      <a:pPr algn="l" fontAlgn="b"/>
                      <a:r>
                        <a:rPr lang="en-US" sz="1100" b="0" i="0" u="none" strike="noStrike">
                          <a:solidFill>
                            <a:srgbClr val="000000"/>
                          </a:solidFill>
                          <a:effectLst/>
                          <a:latin typeface="Calibri" panose="020F0502020204030204" pitchFamily="34" charset="0"/>
                        </a:rPr>
                        <a:t>MSC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2606787"/>
                  </a:ext>
                </a:extLst>
              </a:tr>
              <a:tr h="269500">
                <a:tc>
                  <a:txBody>
                    <a:bodyPr/>
                    <a:lstStyle/>
                    <a:p>
                      <a:pPr algn="l" fontAlgn="b"/>
                      <a:r>
                        <a:rPr lang="en-US" sz="1100" b="0" i="0" u="none" strike="noStrike">
                          <a:solidFill>
                            <a:srgbClr val="000000"/>
                          </a:solidFill>
                          <a:effectLst/>
                          <a:latin typeface="Calibri" panose="020F0502020204030204" pitchFamily="34" charset="0"/>
                        </a:rPr>
                        <a:t>NEL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3735409"/>
                  </a:ext>
                </a:extLst>
              </a:tr>
              <a:tr h="269500">
                <a:tc>
                  <a:txBody>
                    <a:bodyPr/>
                    <a:lstStyle/>
                    <a:p>
                      <a:pPr algn="l" fontAlgn="b"/>
                      <a:r>
                        <a:rPr lang="en-US" sz="1100" b="0" i="0" u="none" strike="noStrike">
                          <a:solidFill>
                            <a:srgbClr val="000000"/>
                          </a:solidFill>
                          <a:effectLst/>
                          <a:latin typeface="Calibri" panose="020F0502020204030204" pitchFamily="34" charset="0"/>
                        </a:rPr>
                        <a:t>PL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361231"/>
                  </a:ext>
                </a:extLst>
              </a:tr>
              <a:tr h="269500">
                <a:tc>
                  <a:txBody>
                    <a:bodyPr/>
                    <a:lstStyle/>
                    <a:p>
                      <a:pPr algn="l" fontAlgn="b"/>
                      <a:r>
                        <a:rPr lang="en-US" sz="1100" b="0" i="0" u="none" strike="noStrike">
                          <a:solidFill>
                            <a:srgbClr val="000000"/>
                          </a:solidFill>
                          <a:effectLst/>
                          <a:latin typeface="Calibri" panose="020F0502020204030204" pitchFamily="34" charset="0"/>
                        </a:rPr>
                        <a:t>PYZ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886335"/>
                  </a:ext>
                </a:extLst>
              </a:tr>
              <a:tr h="269500">
                <a:tc>
                  <a:txBody>
                    <a:bodyPr/>
                    <a:lstStyle/>
                    <a:p>
                      <a:pPr algn="l" fontAlgn="b"/>
                      <a:r>
                        <a:rPr lang="en-US" sz="1100" b="0" i="0" u="none" strike="noStrike">
                          <a:solidFill>
                            <a:srgbClr val="000000"/>
                          </a:solidFill>
                          <a:effectLst/>
                          <a:latin typeface="Calibri" panose="020F0502020204030204" pitchFamily="34" charset="0"/>
                        </a:rPr>
                        <a:t>SVG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772284"/>
                  </a:ext>
                </a:extLst>
              </a:tr>
              <a:tr h="269500">
                <a:tc>
                  <a:txBody>
                    <a:bodyPr/>
                    <a:lstStyle/>
                    <a:p>
                      <a:pPr algn="l" fontAlgn="b"/>
                      <a:r>
                        <a:rPr lang="en-US" sz="1100" b="0" i="0" u="none" strike="noStrike">
                          <a:solidFill>
                            <a:srgbClr val="000000"/>
                          </a:solidFill>
                          <a:effectLst/>
                          <a:latin typeface="Calibri" panose="020F0502020204030204" pitchFamily="34" charset="0"/>
                        </a:rPr>
                        <a:t>TNS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4897219"/>
                  </a:ext>
                </a:extLst>
              </a:tr>
              <a:tr h="269500">
                <a:tc>
                  <a:txBody>
                    <a:bodyPr/>
                    <a:lstStyle/>
                    <a:p>
                      <a:pPr algn="l" fontAlgn="b"/>
                      <a:r>
                        <a:rPr lang="en-US" sz="1100" b="0" i="0" u="none" strike="noStrike">
                          <a:solidFill>
                            <a:srgbClr val="000000"/>
                          </a:solidFill>
                          <a:effectLst/>
                          <a:latin typeface="Calibri" panose="020F0502020204030204" pitchFamily="34" charset="0"/>
                        </a:rPr>
                        <a:t>WBL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451036"/>
                  </a:ext>
                </a:extLst>
              </a:tr>
              <a:tr h="269500">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1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100" b="1"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r" fontAlgn="b"/>
                      <a:r>
                        <a:rPr lang="en-US" sz="1100" b="1" i="0" u="none" strike="noStrike" dirty="0">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811899713"/>
                  </a:ext>
                </a:extLst>
              </a:tr>
            </a:tbl>
          </a:graphicData>
        </a:graphic>
      </p:graphicFrame>
    </p:spTree>
    <p:extLst>
      <p:ext uri="{BB962C8B-B14F-4D97-AF65-F5344CB8AC3E}">
        <p14:creationId xmlns:p14="http://schemas.microsoft.com/office/powerpoint/2010/main" val="98220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7260" y="620610"/>
            <a:ext cx="9344729" cy="5616780"/>
          </a:xfrm>
          <a:prstGeom prst="rect">
            <a:avLst/>
          </a:prstGeom>
        </p:spPr>
      </p:pic>
    </p:spTree>
    <p:extLst>
      <p:ext uri="{BB962C8B-B14F-4D97-AF65-F5344CB8AC3E}">
        <p14:creationId xmlns:p14="http://schemas.microsoft.com/office/powerpoint/2010/main" val="128488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201" name="矩形"/>
          <p:cNvSpPr>
            <a:spLocks/>
          </p:cNvSpPr>
          <p:nvPr/>
        </p:nvSpPr>
        <p:spPr>
          <a:xfrm>
            <a:off x="766955" y="1628750"/>
            <a:ext cx="7853036"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Overall, the performance review highlights the strengths and areas for improvement for each employee. High performers demonstrate Exceptional skills, dedication, and alignment with company goals, contributing significantly to team success.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Areas identified for development include enhancing specific skills, addressing performance gaps, and leveraging additional training opportunities.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6608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4538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1791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1276330" y="2495512"/>
            <a:ext cx="5899653"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Purpose of this project is to analyse employee data by examining how business unit, gender, employee type to find out the performance level impact within organisation. For the purpose of tracking the performance, then we can able to focus on growth. ➤ Efficiency and productivity, data visualization, scalability and flexibility, cost-effective, security and compliance, analytics and insights, integration and compatibility are analysis with the help of excel.</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79647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912079" y="2133567"/>
            <a:ext cx="5044123"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3769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201199" y="1847820"/>
            <a:ext cx="5331294" cy="3025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HR Manager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Team Leader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Departmental Head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 Operation Manager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CEO</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 Senior Management</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76340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3714693" y="2476462"/>
            <a:ext cx="4762427"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Conditional formatting-missing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Filter-remove values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Formula performance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Pivot table summary of employee performance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Bar diagram data visualization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66093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1276330" y="1628750"/>
            <a:ext cx="4762426" cy="2758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Employee ID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First Name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Last Name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 Business Unit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Employee Type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 Employee Classification Type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 Gender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8. Performance Core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9. Current employee rate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10. Performance level</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03748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1"/>
                </a:lnTo>
                <a:lnTo>
                  <a:pt x="21600" y="1"/>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498004" y="2638384"/>
            <a:ext cx="9503855"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PERFORMANCE LEVEL =IF(Z8&gt;=5,"VERY HIGH", IF (Z8&gt;=4,"HIGH",IF(Z8&gt;=3,"MED",IF(Z8&lt;=2,"LOW"))))</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6947579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231</TotalTime>
  <Words>593</Words>
  <Application>Microsoft Office PowerPoint</Application>
  <PresentationFormat>Widescreen</PresentationFormat>
  <Paragraphs>164</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宋体</vt:lpstr>
      <vt:lpstr>Arial</vt:lpstr>
      <vt:lpstr>Calibri</vt:lpstr>
      <vt:lpstr>等线</vt:lpstr>
      <vt:lpstr>Droid Sans</vt:lpstr>
      <vt:lpstr>Lucida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17</cp:revision>
  <dcterms:created xsi:type="dcterms:W3CDTF">2024-03-29T15:07:22Z</dcterms:created>
  <dcterms:modified xsi:type="dcterms:W3CDTF">2024-08-31T05:15:39Z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