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CE52EE-B5EB-4090-A302-70CD16797DA1}" type="datetimeFigureOut">
              <a:rPr lang="en-IN" smtClean="0"/>
              <a:t>30-09-2022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D26BEFA-0B4F-4690-8229-ABE7E56A581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1996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E52EE-B5EB-4090-A302-70CD16797DA1}"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6BEFA-0B4F-4690-8229-ABE7E56A581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816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E52EE-B5EB-4090-A302-70CD16797DA1}"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6BEFA-0B4F-4690-8229-ABE7E56A581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23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CE52EE-B5EB-4090-A302-70CD16797DA1}"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6BEFA-0B4F-4690-8229-ABE7E56A581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22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CE52EE-B5EB-4090-A302-70CD16797DA1}" type="datetimeFigureOut">
              <a:rPr lang="en-IN" smtClean="0"/>
              <a:t>30-09-2022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26BEFA-0B4F-4690-8229-ABE7E56A581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83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CE52EE-B5EB-4090-A302-70CD16797DA1}"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6BEFA-0B4F-4690-8229-ABE7E56A581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143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CE52EE-B5EB-4090-A302-70CD16797DA1}" type="datetimeFigureOut">
              <a:rPr lang="en-IN" smtClean="0"/>
              <a:t>30-09-2022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26BEFA-0B4F-4690-8229-ABE7E56A581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783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CE52EE-B5EB-4090-A302-70CD16797DA1}" type="datetimeFigureOut">
              <a:rPr lang="en-IN" smtClean="0"/>
              <a:t>30-09-2022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26BEFA-0B4F-4690-8229-ABE7E56A581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CE52EE-B5EB-4090-A302-70CD16797DA1}" type="datetimeFigureOut">
              <a:rPr lang="en-IN" smtClean="0"/>
              <a:t>30-09-2022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26BEFA-0B4F-4690-8229-ABE7E56A5814}" type="slidenum">
              <a:rPr lang="en-IN" smtClean="0"/>
              <a:t>‹#›</a:t>
            </a:fld>
            <a:endParaRPr lang="en-IN"/>
          </a:p>
        </p:txBody>
      </p:sp>
    </p:spTree>
    <p:extLst>
      <p:ext uri="{BB962C8B-B14F-4D97-AF65-F5344CB8AC3E}">
        <p14:creationId xmlns:p14="http://schemas.microsoft.com/office/powerpoint/2010/main" val="52060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E52EE-B5EB-4090-A302-70CD16797DA1}" type="datetimeFigureOut">
              <a:rPr lang="en-IN" smtClean="0"/>
              <a:t>30-09-2022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26BEFA-0B4F-4690-8229-ABE7E56A581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706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CE52EE-B5EB-4090-A302-70CD16797DA1}" type="datetimeFigureOut">
              <a:rPr lang="en-IN" smtClean="0"/>
              <a:t>30-09-2022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D26BEFA-0B4F-4690-8229-ABE7E56A581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11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CE52EE-B5EB-4090-A302-70CD16797DA1}" type="datetimeFigureOut">
              <a:rPr lang="en-IN" smtClean="0"/>
              <a:t>30-09-2022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D26BEFA-0B4F-4690-8229-ABE7E56A581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007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B7CB58-4A08-2776-20F1-8C0311AD348A}"/>
              </a:ext>
            </a:extLst>
          </p:cNvPr>
          <p:cNvSpPr>
            <a:spLocks noGrp="1"/>
          </p:cNvSpPr>
          <p:nvPr>
            <p:ph type="ctrTitle"/>
          </p:nvPr>
        </p:nvSpPr>
        <p:spPr>
          <a:xfrm>
            <a:off x="1523999" y="113121"/>
            <a:ext cx="9901288" cy="4496586"/>
          </a:xfrm>
        </p:spPr>
        <p:txBody>
          <a:bodyPr>
            <a:normAutofit/>
          </a:bodyPr>
          <a:lstStyle/>
          <a:p>
            <a:r>
              <a:rPr lang="en-US" dirty="0"/>
              <a:t>E-Insurance applications</a:t>
            </a:r>
            <a:br>
              <a:rPr lang="en-US" dirty="0"/>
            </a:br>
            <a:br>
              <a:rPr lang="en-US" dirty="0"/>
            </a:br>
            <a:r>
              <a:rPr lang="en-US" dirty="0"/>
              <a:t>                               </a:t>
            </a:r>
            <a:r>
              <a:rPr lang="en-US" sz="2400" dirty="0" err="1"/>
              <a:t>R.Varshitha</a:t>
            </a:r>
            <a:r>
              <a:rPr lang="en-US" dirty="0"/>
              <a:t>           </a:t>
            </a:r>
            <a:endParaRPr lang="en-IN" dirty="0"/>
          </a:p>
        </p:txBody>
      </p:sp>
      <p:sp>
        <p:nvSpPr>
          <p:cNvPr id="7" name="Subtitle 6">
            <a:extLst>
              <a:ext uri="{FF2B5EF4-FFF2-40B4-BE49-F238E27FC236}">
                <a16:creationId xmlns:a16="http://schemas.microsoft.com/office/drawing/2014/main" id="{8DEE5CF4-CD1C-5E51-5551-7B7039F040C0}"/>
              </a:ext>
            </a:extLst>
          </p:cNvPr>
          <p:cNvSpPr>
            <a:spLocks noGrp="1"/>
          </p:cNvSpPr>
          <p:nvPr>
            <p:ph type="subTitle" idx="1"/>
          </p:nvPr>
        </p:nvSpPr>
        <p:spPr>
          <a:xfrm>
            <a:off x="1523999" y="3602037"/>
            <a:ext cx="10052115" cy="1733533"/>
          </a:xfrm>
        </p:spPr>
        <p:txBody>
          <a:bodyPr/>
          <a:lstStyle/>
          <a:p>
            <a:r>
              <a:rPr lang="en-US" dirty="0"/>
              <a:t>                                                                                         </a:t>
            </a:r>
          </a:p>
          <a:p>
            <a:endParaRPr lang="en-US" dirty="0"/>
          </a:p>
          <a:p>
            <a:r>
              <a:rPr lang="en-US" dirty="0"/>
              <a:t>                                                                                                                   192111359</a:t>
            </a:r>
          </a:p>
          <a:p>
            <a:endParaRPr lang="en-US" dirty="0"/>
          </a:p>
          <a:p>
            <a:endParaRPr lang="en-IN" dirty="0"/>
          </a:p>
        </p:txBody>
      </p:sp>
    </p:spTree>
    <p:extLst>
      <p:ext uri="{BB962C8B-B14F-4D97-AF65-F5344CB8AC3E}">
        <p14:creationId xmlns:p14="http://schemas.microsoft.com/office/powerpoint/2010/main" val="145804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AF64-2A8B-1903-70BB-8381272BE49B}"/>
              </a:ext>
            </a:extLst>
          </p:cNvPr>
          <p:cNvSpPr>
            <a:spLocks noGrp="1"/>
          </p:cNvSpPr>
          <p:nvPr>
            <p:ph type="title"/>
          </p:nvPr>
        </p:nvSpPr>
        <p:spPr/>
        <p:txBody>
          <a:bodyPr>
            <a:normAutofit/>
          </a:bodyPr>
          <a:lstStyle/>
          <a:p>
            <a:r>
              <a:rPr lang="en-US" sz="5400" dirty="0"/>
              <a:t>aim:</a:t>
            </a:r>
            <a:endParaRPr lang="en-IN" sz="5400" dirty="0"/>
          </a:p>
        </p:txBody>
      </p:sp>
      <p:sp>
        <p:nvSpPr>
          <p:cNvPr id="3" name="Content Placeholder 2">
            <a:extLst>
              <a:ext uri="{FF2B5EF4-FFF2-40B4-BE49-F238E27FC236}">
                <a16:creationId xmlns:a16="http://schemas.microsoft.com/office/drawing/2014/main" id="{9FC91DC2-FE00-1F5E-401D-95CB150B36EE}"/>
              </a:ext>
            </a:extLst>
          </p:cNvPr>
          <p:cNvSpPr>
            <a:spLocks noGrp="1"/>
          </p:cNvSpPr>
          <p:nvPr>
            <p:ph idx="1"/>
          </p:nvPr>
        </p:nvSpPr>
        <p:spPr/>
        <p:txBody>
          <a:bodyPr/>
          <a:lstStyle/>
          <a:p>
            <a:pPr marL="0" indent="0">
              <a:buNone/>
            </a:pPr>
            <a:r>
              <a:rPr lang="en-US" dirty="0"/>
              <a:t>               </a:t>
            </a:r>
            <a:r>
              <a:rPr lang="en-US" sz="4400" dirty="0"/>
              <a:t>To verify login and </a:t>
            </a:r>
            <a:r>
              <a:rPr lang="en-US" sz="4400" dirty="0" err="1"/>
              <a:t>resgistraion</a:t>
            </a:r>
            <a:r>
              <a:rPr lang="en-US" sz="4400" dirty="0"/>
              <a:t> page </a:t>
            </a:r>
          </a:p>
          <a:p>
            <a:pPr marL="0" indent="0">
              <a:buNone/>
            </a:pPr>
            <a:r>
              <a:rPr lang="en-US" sz="4400" dirty="0"/>
              <a:t>For e-insurance applications.</a:t>
            </a:r>
            <a:endParaRPr lang="en-IN" dirty="0"/>
          </a:p>
        </p:txBody>
      </p:sp>
    </p:spTree>
    <p:extLst>
      <p:ext uri="{BB962C8B-B14F-4D97-AF65-F5344CB8AC3E}">
        <p14:creationId xmlns:p14="http://schemas.microsoft.com/office/powerpoint/2010/main" val="127277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EAFD-2F44-5E64-F0D8-587ECDAD0E1E}"/>
              </a:ext>
            </a:extLst>
          </p:cNvPr>
          <p:cNvSpPr>
            <a:spLocks noGrp="1"/>
          </p:cNvSpPr>
          <p:nvPr>
            <p:ph type="title"/>
          </p:nvPr>
        </p:nvSpPr>
        <p:spPr/>
        <p:txBody>
          <a:bodyPr>
            <a:normAutofit fontScale="90000"/>
          </a:bodyPr>
          <a:lstStyle/>
          <a:p>
            <a:r>
              <a:rPr lang="en-US" sz="4000" cap="none" dirty="0"/>
              <a:t>Test scenario for login page in e-insurance</a:t>
            </a:r>
            <a:br>
              <a:rPr lang="en-US" sz="4000" cap="none" dirty="0"/>
            </a:br>
            <a:r>
              <a:rPr lang="en-US" sz="4000" cap="none" dirty="0"/>
              <a:t>applications:</a:t>
            </a:r>
            <a:endParaRPr lang="en-IN" sz="4000" cap="none" dirty="0"/>
          </a:p>
        </p:txBody>
      </p:sp>
      <p:sp>
        <p:nvSpPr>
          <p:cNvPr id="3" name="Content Placeholder 2">
            <a:extLst>
              <a:ext uri="{FF2B5EF4-FFF2-40B4-BE49-F238E27FC236}">
                <a16:creationId xmlns:a16="http://schemas.microsoft.com/office/drawing/2014/main" id="{E9E5EA92-838E-5C12-B697-DEE362E2F89C}"/>
              </a:ext>
            </a:extLst>
          </p:cNvPr>
          <p:cNvSpPr>
            <a:spLocks noGrp="1"/>
          </p:cNvSpPr>
          <p:nvPr>
            <p:ph idx="1"/>
          </p:nvPr>
        </p:nvSpPr>
        <p:spPr>
          <a:xfrm>
            <a:off x="1451580" y="2015732"/>
            <a:ext cx="9464660" cy="4158825"/>
          </a:xfrm>
        </p:spPr>
        <p:txBody>
          <a:bodyPr>
            <a:normAutofit/>
          </a:bodyPr>
          <a:lstStyle/>
          <a:p>
            <a:pPr algn="l">
              <a:buFont typeface="Wingdings" panose="05000000000000000000" pitchFamily="2" charset="2"/>
              <a:buChar char="v"/>
            </a:pPr>
            <a:r>
              <a:rPr lang="en-IN" b="0" i="0" dirty="0">
                <a:solidFill>
                  <a:srgbClr val="222222"/>
                </a:solidFill>
                <a:effectLst/>
                <a:latin typeface="Source Sans Pro" panose="020B0503030403020204" pitchFamily="34" charset="0"/>
              </a:rPr>
              <a:t>Validate claims rule</a:t>
            </a:r>
            <a:endParaRPr lang="en-US" dirty="0">
              <a:solidFill>
                <a:srgbClr val="3A3A3A"/>
              </a:solidFill>
              <a:latin typeface="Work Sans" panose="020B0604020202020204" pitchFamily="2" charset="0"/>
            </a:endParaRPr>
          </a:p>
          <a:p>
            <a:pPr algn="l">
              <a:buFont typeface="Wingdings" panose="05000000000000000000" pitchFamily="2" charset="2"/>
              <a:buChar char="v"/>
            </a:pPr>
            <a:r>
              <a:rPr lang="en-US" b="0" i="0" dirty="0">
                <a:solidFill>
                  <a:srgbClr val="222222"/>
                </a:solidFill>
                <a:effectLst/>
                <a:latin typeface="Source Sans Pro" panose="020B0503030403020204" pitchFamily="34" charset="0"/>
              </a:rPr>
              <a:t>Check different insurance product term behaves as expected</a:t>
            </a:r>
            <a:endParaRPr lang="en-IN" b="0" i="0" dirty="0">
              <a:solidFill>
                <a:srgbClr val="222222"/>
              </a:solidFill>
              <a:effectLst/>
              <a:latin typeface="Source Sans Pro" panose="020B0503030403020204" pitchFamily="34" charset="0"/>
            </a:endParaRPr>
          </a:p>
          <a:p>
            <a:pPr algn="l">
              <a:buFont typeface="Wingdings" panose="05000000000000000000" pitchFamily="2" charset="2"/>
              <a:buChar char="v"/>
            </a:pPr>
            <a:r>
              <a:rPr lang="en-US" b="0" i="0" dirty="0">
                <a:solidFill>
                  <a:srgbClr val="222222"/>
                </a:solidFill>
                <a:effectLst/>
                <a:latin typeface="Source Sans Pro" panose="020B0503030403020204" pitchFamily="34" charset="0"/>
              </a:rPr>
              <a:t>Verify premium value as per product plan</a:t>
            </a:r>
            <a:endParaRPr lang="en-IN" dirty="0">
              <a:solidFill>
                <a:srgbClr val="222222"/>
              </a:solidFill>
              <a:latin typeface="Source Sans Pro" panose="020B0503030403020204" pitchFamily="34" charset="0"/>
            </a:endParaRPr>
          </a:p>
          <a:p>
            <a:pPr algn="l">
              <a:buFont typeface="Wingdings" panose="05000000000000000000" pitchFamily="2" charset="2"/>
              <a:buChar char="v"/>
            </a:pPr>
            <a:r>
              <a:rPr lang="en-US" b="0" i="0" dirty="0">
                <a:solidFill>
                  <a:srgbClr val="222222"/>
                </a:solidFill>
                <a:effectLst/>
                <a:latin typeface="Source Sans Pro" panose="020B0503030403020204" pitchFamily="34" charset="0"/>
              </a:rPr>
              <a:t>Test automatic messaging system to inform customer about new products</a:t>
            </a:r>
          </a:p>
          <a:p>
            <a:pPr algn="l">
              <a:buFont typeface="Wingdings" panose="05000000000000000000" pitchFamily="2" charset="2"/>
              <a:buChar char="v"/>
            </a:pPr>
            <a:r>
              <a:rPr lang="en-US" b="0" i="0" dirty="0">
                <a:solidFill>
                  <a:srgbClr val="2D3748"/>
                </a:solidFill>
                <a:effectLst/>
                <a:latin typeface="-apple-system"/>
              </a:rPr>
              <a:t>Verify that the login screen contains elements such as Username, Password, Sign in button, Remember password check box, Forgot password link, and create an account link.</a:t>
            </a:r>
          </a:p>
          <a:p>
            <a:pPr algn="l">
              <a:buFont typeface="Wingdings" panose="05000000000000000000" pitchFamily="2" charset="2"/>
              <a:buChar char="v"/>
            </a:pPr>
            <a:r>
              <a:rPr lang="en-US" b="0" i="0" dirty="0">
                <a:solidFill>
                  <a:srgbClr val="2D3748"/>
                </a:solidFill>
                <a:effectLst/>
                <a:latin typeface="-apple-system"/>
              </a:rPr>
              <a:t>Verify that all the fields such as Username, Password has a valid placeholder</a:t>
            </a:r>
          </a:p>
          <a:p>
            <a:pPr algn="l">
              <a:buFont typeface="Wingdings" panose="05000000000000000000" pitchFamily="2" charset="2"/>
              <a:buChar char="v"/>
            </a:pPr>
            <a:r>
              <a:rPr lang="en-US" b="0" i="0" dirty="0">
                <a:solidFill>
                  <a:srgbClr val="2D3748"/>
                </a:solidFill>
                <a:effectLst/>
                <a:latin typeface="-apple-system"/>
              </a:rPr>
              <a:t>Verify whether all the text boxes have a minimum and maximum length.</a:t>
            </a:r>
            <a:endParaRPr lang="en-US" b="0" i="0" dirty="0">
              <a:effectLst/>
              <a:latin typeface="-apple-system"/>
            </a:endParaRPr>
          </a:p>
          <a:p>
            <a:pPr algn="l"/>
            <a:endParaRPr lang="en-US" sz="2900" b="0" i="0" dirty="0">
              <a:solidFill>
                <a:srgbClr val="3A3A3A"/>
              </a:solidFill>
              <a:effectLst/>
              <a:latin typeface="Work Sans" panose="020B0604020202020204" pitchFamily="2" charset="0"/>
            </a:endParaRPr>
          </a:p>
        </p:txBody>
      </p:sp>
    </p:spTree>
    <p:extLst>
      <p:ext uri="{BB962C8B-B14F-4D97-AF65-F5344CB8AC3E}">
        <p14:creationId xmlns:p14="http://schemas.microsoft.com/office/powerpoint/2010/main" val="4250016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6FC4-6996-A553-6F5A-02CA3B687F90}"/>
              </a:ext>
            </a:extLst>
          </p:cNvPr>
          <p:cNvSpPr>
            <a:spLocks noGrp="1"/>
          </p:cNvSpPr>
          <p:nvPr>
            <p:ph type="title"/>
          </p:nvPr>
        </p:nvSpPr>
        <p:spPr>
          <a:xfrm>
            <a:off x="1451580" y="1206631"/>
            <a:ext cx="5948462" cy="697583"/>
          </a:xfrm>
        </p:spPr>
        <p:txBody>
          <a:bodyPr/>
          <a:lstStyle/>
          <a:p>
            <a:r>
              <a:rPr lang="en-US" cap="none" dirty="0"/>
              <a:t>Positive test cases for login page:</a:t>
            </a:r>
            <a:endParaRPr lang="en-IN" cap="none" dirty="0"/>
          </a:p>
        </p:txBody>
      </p:sp>
      <p:graphicFrame>
        <p:nvGraphicFramePr>
          <p:cNvPr id="7" name="Table 7">
            <a:extLst>
              <a:ext uri="{FF2B5EF4-FFF2-40B4-BE49-F238E27FC236}">
                <a16:creationId xmlns:a16="http://schemas.microsoft.com/office/drawing/2014/main" id="{0AB061EA-9E09-1F03-E583-3645213E7637}"/>
              </a:ext>
            </a:extLst>
          </p:cNvPr>
          <p:cNvGraphicFramePr>
            <a:graphicFrameLocks noGrp="1"/>
          </p:cNvGraphicFramePr>
          <p:nvPr>
            <p:ph idx="1"/>
            <p:extLst>
              <p:ext uri="{D42A27DB-BD31-4B8C-83A1-F6EECF244321}">
                <p14:modId xmlns:p14="http://schemas.microsoft.com/office/powerpoint/2010/main" val="1009258613"/>
              </p:ext>
            </p:extLst>
          </p:nvPr>
        </p:nvGraphicFramePr>
        <p:xfrm>
          <a:off x="1450975" y="2016124"/>
          <a:ext cx="9003351" cy="3711795"/>
        </p:xfrm>
        <a:graphic>
          <a:graphicData uri="http://schemas.openxmlformats.org/drawingml/2006/table">
            <a:tbl>
              <a:tblPr firstRow="1" bandRow="1">
                <a:tableStyleId>{5C22544A-7EE6-4342-B048-85BDC9FD1C3A}</a:tableStyleId>
              </a:tblPr>
              <a:tblGrid>
                <a:gridCol w="1255545">
                  <a:extLst>
                    <a:ext uri="{9D8B030D-6E8A-4147-A177-3AD203B41FA5}">
                      <a16:colId xmlns:a16="http://schemas.microsoft.com/office/drawing/2014/main" val="2706026346"/>
                    </a:ext>
                  </a:extLst>
                </a:gridCol>
                <a:gridCol w="7747806">
                  <a:extLst>
                    <a:ext uri="{9D8B030D-6E8A-4147-A177-3AD203B41FA5}">
                      <a16:colId xmlns:a16="http://schemas.microsoft.com/office/drawing/2014/main" val="2193626105"/>
                    </a:ext>
                  </a:extLst>
                </a:gridCol>
              </a:tblGrid>
              <a:tr h="486327">
                <a:tc>
                  <a:txBody>
                    <a:bodyPr/>
                    <a:lstStyle/>
                    <a:p>
                      <a:r>
                        <a:rPr lang="en-US" dirty="0"/>
                        <a:t>Test case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407865989"/>
                  </a:ext>
                </a:extLst>
              </a:tr>
              <a:tr h="486327">
                <a:tc>
                  <a:txBody>
                    <a:bodyPr/>
                    <a:lstStyle/>
                    <a:p>
                      <a:r>
                        <a:rPr lang="en-US" dirty="0"/>
                        <a:t>T001</a:t>
                      </a:r>
                      <a:endParaRPr lang="en-IN" dirty="0"/>
                    </a:p>
                  </a:txBody>
                  <a:tcPr/>
                </a:tc>
                <a:tc>
                  <a:txBody>
                    <a:bodyPr/>
                    <a:lstStyle/>
                    <a:p>
                      <a:r>
                        <a:rPr lang="en-US" sz="1800" b="0" i="0" kern="1200" dirty="0">
                          <a:solidFill>
                            <a:schemeClr val="dk1"/>
                          </a:solidFill>
                          <a:effectLst/>
                          <a:latin typeface="+mn-lt"/>
                          <a:ea typeface="+mn-ea"/>
                          <a:cs typeface="+mn-cs"/>
                        </a:rPr>
                        <a:t>Verify if a user will be able to login with a valid username and valid password.</a:t>
                      </a:r>
                      <a:endParaRPr lang="en-IN" dirty="0"/>
                    </a:p>
                  </a:txBody>
                  <a:tcPr/>
                </a:tc>
                <a:extLst>
                  <a:ext uri="{0D108BD9-81ED-4DB2-BD59-A6C34878D82A}">
                    <a16:rowId xmlns:a16="http://schemas.microsoft.com/office/drawing/2014/main" val="4091481940"/>
                  </a:ext>
                </a:extLst>
              </a:tr>
              <a:tr h="486327">
                <a:tc>
                  <a:txBody>
                    <a:bodyPr/>
                    <a:lstStyle/>
                    <a:p>
                      <a:r>
                        <a:rPr lang="en-US" dirty="0"/>
                        <a:t>T002</a:t>
                      </a:r>
                      <a:endParaRPr lang="en-IN" dirty="0"/>
                    </a:p>
                  </a:txBody>
                  <a:tcPr/>
                </a:tc>
                <a:tc>
                  <a:txBody>
                    <a:bodyPr/>
                    <a:lstStyle/>
                    <a:p>
                      <a:r>
                        <a:rPr lang="en-US" sz="1800" b="0" i="0" kern="1200" dirty="0">
                          <a:solidFill>
                            <a:schemeClr val="dk1"/>
                          </a:solidFill>
                          <a:effectLst/>
                          <a:latin typeface="+mn-lt"/>
                          <a:ea typeface="+mn-ea"/>
                          <a:cs typeface="+mn-cs"/>
                        </a:rPr>
                        <a:t>Verify the ‘Forgot Password’ functionality.</a:t>
                      </a:r>
                      <a:endParaRPr lang="en-IN" dirty="0"/>
                    </a:p>
                  </a:txBody>
                  <a:tcPr/>
                </a:tc>
                <a:extLst>
                  <a:ext uri="{0D108BD9-81ED-4DB2-BD59-A6C34878D82A}">
                    <a16:rowId xmlns:a16="http://schemas.microsoft.com/office/drawing/2014/main" val="1881060374"/>
                  </a:ext>
                </a:extLst>
              </a:tr>
              <a:tr h="486327">
                <a:tc>
                  <a:txBody>
                    <a:bodyPr/>
                    <a:lstStyle/>
                    <a:p>
                      <a:r>
                        <a:rPr lang="en-US" dirty="0"/>
                        <a:t>T003</a:t>
                      </a:r>
                      <a:endParaRPr lang="en-IN" dirty="0"/>
                    </a:p>
                  </a:txBody>
                  <a:tcPr/>
                </a:tc>
                <a:tc>
                  <a:txBody>
                    <a:bodyPr/>
                    <a:lstStyle/>
                    <a:p>
                      <a:r>
                        <a:rPr lang="en-US" sz="1800" b="0" i="0" kern="1200" dirty="0">
                          <a:solidFill>
                            <a:schemeClr val="dk1"/>
                          </a:solidFill>
                          <a:effectLst/>
                          <a:latin typeface="+mn-lt"/>
                          <a:ea typeface="+mn-ea"/>
                          <a:cs typeface="+mn-cs"/>
                        </a:rPr>
                        <a:t>Verify the messages for invalid login.</a:t>
                      </a:r>
                      <a:endParaRPr lang="en-IN" dirty="0"/>
                    </a:p>
                  </a:txBody>
                  <a:tcPr/>
                </a:tc>
                <a:extLst>
                  <a:ext uri="{0D108BD9-81ED-4DB2-BD59-A6C34878D82A}">
                    <a16:rowId xmlns:a16="http://schemas.microsoft.com/office/drawing/2014/main" val="3226979841"/>
                  </a:ext>
                </a:extLst>
              </a:tr>
              <a:tr h="486327">
                <a:tc>
                  <a:txBody>
                    <a:bodyPr/>
                    <a:lstStyle/>
                    <a:p>
                      <a:r>
                        <a:rPr lang="en-US" dirty="0"/>
                        <a:t>T004</a:t>
                      </a:r>
                      <a:endParaRPr lang="en-IN" dirty="0"/>
                    </a:p>
                  </a:txBody>
                  <a:tcPr/>
                </a:tc>
                <a:tc>
                  <a:txBody>
                    <a:bodyPr/>
                    <a:lstStyle/>
                    <a:p>
                      <a:r>
                        <a:rPr lang="en-US" sz="1800" b="0" i="0" kern="1200" dirty="0">
                          <a:solidFill>
                            <a:schemeClr val="dk1"/>
                          </a:solidFill>
                          <a:effectLst/>
                          <a:latin typeface="+mn-lt"/>
                          <a:ea typeface="+mn-ea"/>
                          <a:cs typeface="+mn-cs"/>
                        </a:rPr>
                        <a:t>Verify the ‘Remember Me’ functionality.</a:t>
                      </a:r>
                      <a:endParaRPr lang="en-IN" dirty="0"/>
                    </a:p>
                  </a:txBody>
                  <a:tcPr/>
                </a:tc>
                <a:extLst>
                  <a:ext uri="{0D108BD9-81ED-4DB2-BD59-A6C34878D82A}">
                    <a16:rowId xmlns:a16="http://schemas.microsoft.com/office/drawing/2014/main" val="4292227635"/>
                  </a:ext>
                </a:extLst>
              </a:tr>
              <a:tr h="486327">
                <a:tc>
                  <a:txBody>
                    <a:bodyPr/>
                    <a:lstStyle/>
                    <a:p>
                      <a:r>
                        <a:rPr lang="en-US" dirty="0"/>
                        <a:t>T005</a:t>
                      </a:r>
                      <a:endParaRPr lang="en-IN" dirty="0"/>
                    </a:p>
                  </a:txBody>
                  <a:tcPr/>
                </a:tc>
                <a:tc>
                  <a:txBody>
                    <a:bodyPr/>
                    <a:lstStyle/>
                    <a:p>
                      <a:r>
                        <a:rPr lang="en-US" sz="1800" b="0" i="0" kern="1200" dirty="0">
                          <a:solidFill>
                            <a:schemeClr val="dk1"/>
                          </a:solidFill>
                          <a:effectLst/>
                          <a:latin typeface="+mn-lt"/>
                          <a:ea typeface="+mn-ea"/>
                          <a:cs typeface="+mn-cs"/>
                        </a:rPr>
                        <a:t>Verify if a user is able to login with a new password only after he/she has changed the password.</a:t>
                      </a:r>
                      <a:endParaRPr lang="en-IN" dirty="0"/>
                    </a:p>
                  </a:txBody>
                  <a:tcPr/>
                </a:tc>
                <a:extLst>
                  <a:ext uri="{0D108BD9-81ED-4DB2-BD59-A6C34878D82A}">
                    <a16:rowId xmlns:a16="http://schemas.microsoft.com/office/drawing/2014/main" val="3910514894"/>
                  </a:ext>
                </a:extLst>
              </a:tr>
              <a:tr h="486327">
                <a:tc>
                  <a:txBody>
                    <a:bodyPr/>
                    <a:lstStyle/>
                    <a:p>
                      <a:r>
                        <a:rPr lang="en-US" dirty="0"/>
                        <a:t>T006</a:t>
                      </a:r>
                      <a:endParaRPr lang="en-IN" dirty="0"/>
                    </a:p>
                  </a:txBody>
                  <a:tcPr/>
                </a:tc>
                <a:tc>
                  <a:txBody>
                    <a:bodyPr/>
                    <a:lstStyle/>
                    <a:p>
                      <a:r>
                        <a:rPr lang="en-US" sz="1800" b="0" i="0" kern="1200" dirty="0">
                          <a:solidFill>
                            <a:schemeClr val="dk1"/>
                          </a:solidFill>
                          <a:effectLst/>
                          <a:latin typeface="+mn-lt"/>
                          <a:ea typeface="+mn-ea"/>
                          <a:cs typeface="+mn-cs"/>
                        </a:rPr>
                        <a:t>Verify if the login page allows to log in simultaneously with different credentials in a different browser.</a:t>
                      </a:r>
                      <a:endParaRPr lang="en-IN" dirty="0"/>
                    </a:p>
                  </a:txBody>
                  <a:tcPr/>
                </a:tc>
                <a:extLst>
                  <a:ext uri="{0D108BD9-81ED-4DB2-BD59-A6C34878D82A}">
                    <a16:rowId xmlns:a16="http://schemas.microsoft.com/office/drawing/2014/main" val="3827016309"/>
                  </a:ext>
                </a:extLst>
              </a:tr>
            </a:tbl>
          </a:graphicData>
        </a:graphic>
      </p:graphicFrame>
    </p:spTree>
    <p:extLst>
      <p:ext uri="{BB962C8B-B14F-4D97-AF65-F5344CB8AC3E}">
        <p14:creationId xmlns:p14="http://schemas.microsoft.com/office/powerpoint/2010/main" val="69642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9C58-9B40-EE1B-1616-828C67F20124}"/>
              </a:ext>
            </a:extLst>
          </p:cNvPr>
          <p:cNvSpPr>
            <a:spLocks noGrp="1"/>
          </p:cNvSpPr>
          <p:nvPr>
            <p:ph type="title"/>
          </p:nvPr>
        </p:nvSpPr>
        <p:spPr>
          <a:xfrm>
            <a:off x="1451580" y="1263192"/>
            <a:ext cx="9558928" cy="590562"/>
          </a:xfrm>
        </p:spPr>
        <p:txBody>
          <a:bodyPr>
            <a:normAutofit fontScale="90000"/>
          </a:bodyPr>
          <a:lstStyle/>
          <a:p>
            <a:r>
              <a:rPr lang="en-US" sz="4000" cap="none" dirty="0"/>
              <a:t>Negative test cases for login page:</a:t>
            </a:r>
            <a:endParaRPr lang="en-IN" sz="4000" cap="none" dirty="0"/>
          </a:p>
        </p:txBody>
      </p:sp>
      <p:graphicFrame>
        <p:nvGraphicFramePr>
          <p:cNvPr id="4" name="Table 4">
            <a:extLst>
              <a:ext uri="{FF2B5EF4-FFF2-40B4-BE49-F238E27FC236}">
                <a16:creationId xmlns:a16="http://schemas.microsoft.com/office/drawing/2014/main" id="{A1356FF8-E073-06B9-3BDC-3053B906D90D}"/>
              </a:ext>
            </a:extLst>
          </p:cNvPr>
          <p:cNvGraphicFramePr>
            <a:graphicFrameLocks noGrp="1"/>
          </p:cNvGraphicFramePr>
          <p:nvPr>
            <p:ph idx="1"/>
            <p:extLst>
              <p:ext uri="{D42A27DB-BD31-4B8C-83A1-F6EECF244321}">
                <p14:modId xmlns:p14="http://schemas.microsoft.com/office/powerpoint/2010/main" val="2121295145"/>
              </p:ext>
            </p:extLst>
          </p:nvPr>
        </p:nvGraphicFramePr>
        <p:xfrm>
          <a:off x="1561331" y="1940710"/>
          <a:ext cx="9138092" cy="4361535"/>
        </p:xfrm>
        <a:graphic>
          <a:graphicData uri="http://schemas.openxmlformats.org/drawingml/2006/table">
            <a:tbl>
              <a:tblPr firstRow="1" bandRow="1">
                <a:tableStyleId>{5C22544A-7EE6-4342-B048-85BDC9FD1C3A}</a:tableStyleId>
              </a:tblPr>
              <a:tblGrid>
                <a:gridCol w="2078581">
                  <a:extLst>
                    <a:ext uri="{9D8B030D-6E8A-4147-A177-3AD203B41FA5}">
                      <a16:colId xmlns:a16="http://schemas.microsoft.com/office/drawing/2014/main" val="3952324516"/>
                    </a:ext>
                  </a:extLst>
                </a:gridCol>
                <a:gridCol w="7059511">
                  <a:extLst>
                    <a:ext uri="{9D8B030D-6E8A-4147-A177-3AD203B41FA5}">
                      <a16:colId xmlns:a16="http://schemas.microsoft.com/office/drawing/2014/main" val="3952176592"/>
                    </a:ext>
                  </a:extLst>
                </a:gridCol>
              </a:tblGrid>
              <a:tr h="391315">
                <a:tc>
                  <a:txBody>
                    <a:bodyPr/>
                    <a:lstStyle/>
                    <a:p>
                      <a:r>
                        <a:rPr lang="en-US" dirty="0"/>
                        <a:t>Test case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269863031"/>
                  </a:ext>
                </a:extLst>
              </a:tr>
              <a:tr h="684802">
                <a:tc>
                  <a:txBody>
                    <a:bodyPr/>
                    <a:lstStyle/>
                    <a:p>
                      <a:r>
                        <a:rPr lang="en-US" dirty="0"/>
                        <a:t>T001</a:t>
                      </a:r>
                      <a:endParaRPr lang="en-IN" dirty="0"/>
                    </a:p>
                  </a:txBody>
                  <a:tcPr/>
                </a:tc>
                <a:tc>
                  <a:txBody>
                    <a:bodyPr/>
                    <a:lstStyle/>
                    <a:p>
                      <a:r>
                        <a:rPr lang="en-US" sz="1800" b="0" i="0" kern="1200" dirty="0">
                          <a:solidFill>
                            <a:schemeClr val="dk1"/>
                          </a:solidFill>
                          <a:effectLst/>
                          <a:latin typeface="+mn-lt"/>
                          <a:ea typeface="+mn-ea"/>
                          <a:cs typeface="+mn-cs"/>
                        </a:rPr>
                        <a:t>Verify if a user cannot login with a valid username and an invalid password.</a:t>
                      </a:r>
                      <a:endParaRPr lang="en-IN" dirty="0"/>
                    </a:p>
                  </a:txBody>
                  <a:tcPr/>
                </a:tc>
                <a:extLst>
                  <a:ext uri="{0D108BD9-81ED-4DB2-BD59-A6C34878D82A}">
                    <a16:rowId xmlns:a16="http://schemas.microsoft.com/office/drawing/2014/main" val="1173055544"/>
                  </a:ext>
                </a:extLst>
              </a:tr>
              <a:tr h="684802">
                <a:tc>
                  <a:txBody>
                    <a:bodyPr/>
                    <a:lstStyle/>
                    <a:p>
                      <a:r>
                        <a:rPr lang="en-US" dirty="0"/>
                        <a:t>T002</a:t>
                      </a:r>
                      <a:endParaRPr lang="en-IN" dirty="0"/>
                    </a:p>
                  </a:txBody>
                  <a:tcPr/>
                </a:tc>
                <a:tc>
                  <a:txBody>
                    <a:bodyPr/>
                    <a:lstStyle/>
                    <a:p>
                      <a:r>
                        <a:rPr lang="en-US" sz="1800" b="0" i="0" kern="1200" dirty="0">
                          <a:solidFill>
                            <a:schemeClr val="dk1"/>
                          </a:solidFill>
                          <a:effectLst/>
                          <a:latin typeface="+mn-lt"/>
                          <a:ea typeface="+mn-ea"/>
                          <a:cs typeface="+mn-cs"/>
                        </a:rPr>
                        <a:t>Verify the login page for both, when the field is blank and Submit button is clicked.</a:t>
                      </a:r>
                      <a:endParaRPr lang="en-IN" dirty="0"/>
                    </a:p>
                  </a:txBody>
                  <a:tcPr/>
                </a:tc>
                <a:extLst>
                  <a:ext uri="{0D108BD9-81ED-4DB2-BD59-A6C34878D82A}">
                    <a16:rowId xmlns:a16="http://schemas.microsoft.com/office/drawing/2014/main" val="2253352496"/>
                  </a:ext>
                </a:extLst>
              </a:tr>
              <a:tr h="684802">
                <a:tc>
                  <a:txBody>
                    <a:bodyPr/>
                    <a:lstStyle/>
                    <a:p>
                      <a:r>
                        <a:rPr lang="en-US" dirty="0"/>
                        <a:t>T003</a:t>
                      </a:r>
                      <a:endParaRPr lang="en-IN" dirty="0"/>
                    </a:p>
                  </a:txBody>
                  <a:tcPr/>
                </a:tc>
                <a:tc>
                  <a:txBody>
                    <a:bodyPr/>
                    <a:lstStyle/>
                    <a:p>
                      <a:r>
                        <a:rPr lang="en-US" sz="1800" b="0" i="0" kern="1200" dirty="0">
                          <a:solidFill>
                            <a:schemeClr val="dk1"/>
                          </a:solidFill>
                          <a:effectLst/>
                          <a:latin typeface="+mn-lt"/>
                          <a:ea typeface="+mn-ea"/>
                          <a:cs typeface="+mn-cs"/>
                        </a:rPr>
                        <a:t>Verify if a user cannot enter the characters more than the specified range in each field (Username and Password).</a:t>
                      </a:r>
                      <a:endParaRPr lang="en-IN" dirty="0"/>
                    </a:p>
                  </a:txBody>
                  <a:tcPr/>
                </a:tc>
                <a:extLst>
                  <a:ext uri="{0D108BD9-81ED-4DB2-BD59-A6C34878D82A}">
                    <a16:rowId xmlns:a16="http://schemas.microsoft.com/office/drawing/2014/main" val="2437590586"/>
                  </a:ext>
                </a:extLst>
              </a:tr>
              <a:tr h="884419">
                <a:tc>
                  <a:txBody>
                    <a:bodyPr/>
                    <a:lstStyle/>
                    <a:p>
                      <a:r>
                        <a:rPr lang="en-US" dirty="0"/>
                        <a:t>T004</a:t>
                      </a:r>
                      <a:endParaRPr lang="en-IN" dirty="0"/>
                    </a:p>
                  </a:txBody>
                  <a:tcPr/>
                </a:tc>
                <a:tc>
                  <a:txBody>
                    <a:bodyPr/>
                    <a:lstStyle/>
                    <a:p>
                      <a:r>
                        <a:rPr lang="en-US" sz="1800" b="0" i="0" kern="1200" dirty="0">
                          <a:solidFill>
                            <a:schemeClr val="dk1"/>
                          </a:solidFill>
                          <a:effectLst/>
                          <a:latin typeface="+mn-lt"/>
                          <a:ea typeface="+mn-ea"/>
                          <a:cs typeface="+mn-cs"/>
                        </a:rPr>
                        <a:t>Verify the login page by pressing ‘Back button’ of the browser. It should not allow you to enter into the system once you log out.</a:t>
                      </a:r>
                      <a:endParaRPr lang="en-IN" dirty="0"/>
                    </a:p>
                  </a:txBody>
                  <a:tcPr/>
                </a:tc>
                <a:extLst>
                  <a:ext uri="{0D108BD9-81ED-4DB2-BD59-A6C34878D82A}">
                    <a16:rowId xmlns:a16="http://schemas.microsoft.com/office/drawing/2014/main" val="1871835771"/>
                  </a:ext>
                </a:extLst>
              </a:tr>
              <a:tr h="391315">
                <a:tc>
                  <a:txBody>
                    <a:bodyPr/>
                    <a:lstStyle/>
                    <a:p>
                      <a:r>
                        <a:rPr lang="en-US" dirty="0"/>
                        <a:t>T005</a:t>
                      </a:r>
                      <a:endParaRPr lang="en-IN" dirty="0"/>
                    </a:p>
                  </a:txBody>
                  <a:tcPr/>
                </a:tc>
                <a:tc>
                  <a:txBody>
                    <a:bodyPr/>
                    <a:lstStyle/>
                    <a:p>
                      <a:r>
                        <a:rPr lang="en-US" sz="1800" b="0" i="0" kern="1200" dirty="0">
                          <a:solidFill>
                            <a:schemeClr val="dk1"/>
                          </a:solidFill>
                          <a:effectLst/>
                          <a:latin typeface="+mn-lt"/>
                          <a:ea typeface="+mn-ea"/>
                          <a:cs typeface="+mn-cs"/>
                        </a:rPr>
                        <a:t>Verify the Login page against SQL injection attack.</a:t>
                      </a:r>
                      <a:endParaRPr lang="en-IN" dirty="0"/>
                    </a:p>
                  </a:txBody>
                  <a:tcPr/>
                </a:tc>
                <a:extLst>
                  <a:ext uri="{0D108BD9-81ED-4DB2-BD59-A6C34878D82A}">
                    <a16:rowId xmlns:a16="http://schemas.microsoft.com/office/drawing/2014/main" val="3167860891"/>
                  </a:ext>
                </a:extLst>
              </a:tr>
              <a:tr h="391315">
                <a:tc>
                  <a:txBody>
                    <a:bodyPr/>
                    <a:lstStyle/>
                    <a:p>
                      <a:r>
                        <a:rPr lang="en-US" dirty="0"/>
                        <a:t>T006</a:t>
                      </a:r>
                      <a:endParaRPr lang="en-IN" dirty="0"/>
                    </a:p>
                  </a:txBody>
                  <a:tcPr/>
                </a:tc>
                <a:tc>
                  <a:txBody>
                    <a:bodyPr/>
                    <a:lstStyle/>
                    <a:p>
                      <a:r>
                        <a:rPr lang="en-US" sz="1800" b="0" i="0" kern="1200" dirty="0">
                          <a:solidFill>
                            <a:schemeClr val="dk1"/>
                          </a:solidFill>
                          <a:effectLst/>
                          <a:latin typeface="+mn-lt"/>
                          <a:ea typeface="+mn-ea"/>
                          <a:cs typeface="+mn-cs"/>
                        </a:rPr>
                        <a:t>Verify if a user should not be allowed to log in with different credentials from the same browser at the same time.</a:t>
                      </a:r>
                      <a:endParaRPr lang="en-IN" dirty="0"/>
                    </a:p>
                  </a:txBody>
                  <a:tcPr/>
                </a:tc>
                <a:extLst>
                  <a:ext uri="{0D108BD9-81ED-4DB2-BD59-A6C34878D82A}">
                    <a16:rowId xmlns:a16="http://schemas.microsoft.com/office/drawing/2014/main" val="2551800589"/>
                  </a:ext>
                </a:extLst>
              </a:tr>
            </a:tbl>
          </a:graphicData>
        </a:graphic>
      </p:graphicFrame>
    </p:spTree>
    <p:extLst>
      <p:ext uri="{BB962C8B-B14F-4D97-AF65-F5344CB8AC3E}">
        <p14:creationId xmlns:p14="http://schemas.microsoft.com/office/powerpoint/2010/main" val="1631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A11A-3C47-D69D-71F2-4E41B2F894BD}"/>
              </a:ext>
            </a:extLst>
          </p:cNvPr>
          <p:cNvSpPr>
            <a:spLocks noGrp="1"/>
          </p:cNvSpPr>
          <p:nvPr>
            <p:ph type="title"/>
          </p:nvPr>
        </p:nvSpPr>
        <p:spPr>
          <a:xfrm>
            <a:off x="1451579" y="433633"/>
            <a:ext cx="9603275" cy="1743959"/>
          </a:xfrm>
        </p:spPr>
        <p:txBody>
          <a:bodyPr>
            <a:normAutofit/>
          </a:bodyPr>
          <a:lstStyle/>
          <a:p>
            <a:r>
              <a:rPr lang="en-US" sz="5400" cap="none" dirty="0"/>
              <a:t>Test scenario for registration page in e-insurance applications:</a:t>
            </a:r>
            <a:endParaRPr lang="en-IN" sz="5400" cap="none" dirty="0"/>
          </a:p>
        </p:txBody>
      </p:sp>
      <p:sp>
        <p:nvSpPr>
          <p:cNvPr id="3" name="Content Placeholder 2">
            <a:extLst>
              <a:ext uri="{FF2B5EF4-FFF2-40B4-BE49-F238E27FC236}">
                <a16:creationId xmlns:a16="http://schemas.microsoft.com/office/drawing/2014/main" id="{BDC6EEB0-EB67-C72E-2FB4-1038569886DC}"/>
              </a:ext>
            </a:extLst>
          </p:cNvPr>
          <p:cNvSpPr>
            <a:spLocks noGrp="1"/>
          </p:cNvSpPr>
          <p:nvPr>
            <p:ph idx="1"/>
          </p:nvPr>
        </p:nvSpPr>
        <p:spPr>
          <a:xfrm>
            <a:off x="1525599" y="2017336"/>
            <a:ext cx="10116503" cy="4769963"/>
          </a:xfrm>
        </p:spPr>
        <p:txBody>
          <a:bodyPr>
            <a:normAutofit fontScale="92500"/>
          </a:bodyPr>
          <a:lstStyle/>
          <a:p>
            <a:pPr algn="l">
              <a:buFont typeface="+mj-lt"/>
              <a:buAutoNum type="arabicPeriod"/>
            </a:pPr>
            <a:r>
              <a:rPr lang="en-US" b="0" i="0" dirty="0">
                <a:solidFill>
                  <a:srgbClr val="2D3748"/>
                </a:solidFill>
                <a:effectLst/>
                <a:latin typeface="-apple-system"/>
              </a:rPr>
              <a:t>Verify that the Registration form contains Username, First Name, Last Name, Password, Confirm Password, Email Id, Phone number, Date of birth, Gender, Location, Terms of use, Submit, Login (If you already have an account)</a:t>
            </a:r>
          </a:p>
          <a:p>
            <a:pPr algn="l">
              <a:buFont typeface="+mj-lt"/>
              <a:buAutoNum type="arabicPeriod"/>
            </a:pPr>
            <a:r>
              <a:rPr lang="en-US" b="0" i="0" dirty="0">
                <a:solidFill>
                  <a:srgbClr val="2D3748"/>
                </a:solidFill>
                <a:effectLst/>
                <a:latin typeface="-apple-system"/>
              </a:rPr>
              <a:t>Verify that tab functionality is working properly or not</a:t>
            </a:r>
          </a:p>
          <a:p>
            <a:pPr algn="l">
              <a:buFont typeface="+mj-lt"/>
              <a:buAutoNum type="arabicPeriod"/>
            </a:pPr>
            <a:r>
              <a:rPr lang="en-US" b="0" i="0" dirty="0">
                <a:solidFill>
                  <a:srgbClr val="2D3748"/>
                </a:solidFill>
                <a:effectLst/>
                <a:latin typeface="-apple-system"/>
              </a:rPr>
              <a:t>Verify that Enter/Tab key works as a substitute for the Submit button</a:t>
            </a:r>
          </a:p>
          <a:p>
            <a:pPr algn="l">
              <a:buFont typeface="+mj-lt"/>
              <a:buAutoNum type="arabicPeriod"/>
            </a:pPr>
            <a:r>
              <a:rPr lang="en-US" b="0" i="0" dirty="0">
                <a:solidFill>
                  <a:srgbClr val="2D3748"/>
                </a:solidFill>
                <a:effectLst/>
                <a:latin typeface="-apple-system"/>
              </a:rPr>
              <a:t>Verify that all the fields such as Username, First Name, Last Name, Password and other fields have a valid placeholder</a:t>
            </a:r>
          </a:p>
          <a:p>
            <a:pPr algn="l">
              <a:buFont typeface="+mj-lt"/>
              <a:buAutoNum type="arabicPeriod"/>
            </a:pPr>
            <a:r>
              <a:rPr lang="en-US" b="0" i="0" dirty="0">
                <a:solidFill>
                  <a:srgbClr val="2D3748"/>
                </a:solidFill>
                <a:effectLst/>
                <a:latin typeface="-apple-system"/>
              </a:rPr>
              <a:t>Verify that the labels float upward when the text field is in focus or filled (In case of floating label)</a:t>
            </a:r>
          </a:p>
          <a:p>
            <a:pPr algn="l">
              <a:buFont typeface="+mj-lt"/>
              <a:buAutoNum type="arabicPeriod"/>
            </a:pPr>
            <a:r>
              <a:rPr lang="en-US" b="0" i="0" dirty="0">
                <a:solidFill>
                  <a:srgbClr val="2D3748"/>
                </a:solidFill>
                <a:effectLst/>
                <a:latin typeface="-apple-system"/>
              </a:rPr>
              <a:t>Verify that all the required/mandatory fields are marked with * against the field</a:t>
            </a:r>
          </a:p>
          <a:p>
            <a:pPr algn="l">
              <a:buFont typeface="+mj-lt"/>
              <a:buAutoNum type="arabicPeriod"/>
            </a:pPr>
            <a:r>
              <a:rPr lang="en-US" b="0" i="0" dirty="0">
                <a:solidFill>
                  <a:srgbClr val="2D3748"/>
                </a:solidFill>
                <a:effectLst/>
                <a:latin typeface="-apple-system"/>
              </a:rPr>
              <a:t>Verify that clicking on submit button after entering all the mandatory fields, submits the data to the server</a:t>
            </a:r>
            <a:r>
              <a:rPr lang="en-US" dirty="0">
                <a:solidFill>
                  <a:srgbClr val="2D3748"/>
                </a:solidFill>
                <a:latin typeface="-apple-system"/>
              </a:rPr>
              <a:t>.</a:t>
            </a:r>
            <a:endParaRPr lang="en-US" b="0" i="0" dirty="0">
              <a:solidFill>
                <a:srgbClr val="2D3748"/>
              </a:solidFill>
              <a:effectLst/>
              <a:latin typeface="-apple-system"/>
            </a:endParaRPr>
          </a:p>
        </p:txBody>
      </p:sp>
    </p:spTree>
    <p:extLst>
      <p:ext uri="{BB962C8B-B14F-4D97-AF65-F5344CB8AC3E}">
        <p14:creationId xmlns:p14="http://schemas.microsoft.com/office/powerpoint/2010/main" val="326514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3688-E49E-AB31-F77B-2A7D6490EF96}"/>
              </a:ext>
            </a:extLst>
          </p:cNvPr>
          <p:cNvSpPr>
            <a:spLocks noGrp="1"/>
          </p:cNvSpPr>
          <p:nvPr>
            <p:ph type="title"/>
          </p:nvPr>
        </p:nvSpPr>
        <p:spPr>
          <a:xfrm>
            <a:off x="1451580" y="1263191"/>
            <a:ext cx="8267456" cy="603315"/>
          </a:xfrm>
        </p:spPr>
        <p:txBody>
          <a:bodyPr>
            <a:normAutofit fontScale="90000"/>
          </a:bodyPr>
          <a:lstStyle/>
          <a:p>
            <a:r>
              <a:rPr lang="en-US" sz="4000" cap="none" dirty="0"/>
              <a:t>Positive test cases for registration page:</a:t>
            </a:r>
            <a:endParaRPr lang="en-IN" sz="4000" cap="none" dirty="0"/>
          </a:p>
        </p:txBody>
      </p:sp>
      <p:graphicFrame>
        <p:nvGraphicFramePr>
          <p:cNvPr id="4" name="Table 4">
            <a:extLst>
              <a:ext uri="{FF2B5EF4-FFF2-40B4-BE49-F238E27FC236}">
                <a16:creationId xmlns:a16="http://schemas.microsoft.com/office/drawing/2014/main" id="{A7AB1654-1266-4987-BC61-246658693767}"/>
              </a:ext>
            </a:extLst>
          </p:cNvPr>
          <p:cNvGraphicFramePr>
            <a:graphicFrameLocks noGrp="1"/>
          </p:cNvGraphicFramePr>
          <p:nvPr>
            <p:ph idx="1"/>
            <p:extLst>
              <p:ext uri="{D42A27DB-BD31-4B8C-83A1-F6EECF244321}">
                <p14:modId xmlns:p14="http://schemas.microsoft.com/office/powerpoint/2010/main" val="4229327218"/>
              </p:ext>
            </p:extLst>
          </p:nvPr>
        </p:nvGraphicFramePr>
        <p:xfrm>
          <a:off x="1450975" y="2016123"/>
          <a:ext cx="8569718" cy="3432569"/>
        </p:xfrm>
        <a:graphic>
          <a:graphicData uri="http://schemas.openxmlformats.org/drawingml/2006/table">
            <a:tbl>
              <a:tblPr firstRow="1" bandRow="1">
                <a:tableStyleId>{5C22544A-7EE6-4342-B048-85BDC9FD1C3A}</a:tableStyleId>
              </a:tblPr>
              <a:tblGrid>
                <a:gridCol w="1311079">
                  <a:extLst>
                    <a:ext uri="{9D8B030D-6E8A-4147-A177-3AD203B41FA5}">
                      <a16:colId xmlns:a16="http://schemas.microsoft.com/office/drawing/2014/main" val="3717594617"/>
                    </a:ext>
                  </a:extLst>
                </a:gridCol>
                <a:gridCol w="7258639">
                  <a:extLst>
                    <a:ext uri="{9D8B030D-6E8A-4147-A177-3AD203B41FA5}">
                      <a16:colId xmlns:a16="http://schemas.microsoft.com/office/drawing/2014/main" val="2504921185"/>
                    </a:ext>
                  </a:extLst>
                </a:gridCol>
              </a:tblGrid>
              <a:tr h="490367">
                <a:tc>
                  <a:txBody>
                    <a:bodyPr/>
                    <a:lstStyle/>
                    <a:p>
                      <a:r>
                        <a:rPr lang="en-US" dirty="0"/>
                        <a:t>Test case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443930968"/>
                  </a:ext>
                </a:extLst>
              </a:tr>
              <a:tr h="490367">
                <a:tc>
                  <a:txBody>
                    <a:bodyPr/>
                    <a:lstStyle/>
                    <a:p>
                      <a:r>
                        <a:rPr lang="en-US" dirty="0"/>
                        <a:t>T001</a:t>
                      </a:r>
                      <a:endParaRPr lang="en-IN" dirty="0"/>
                    </a:p>
                  </a:txBody>
                  <a:tcPr/>
                </a:tc>
                <a:tc>
                  <a:txBody>
                    <a:bodyPr/>
                    <a:lstStyle/>
                    <a:p>
                      <a:r>
                        <a:rPr lang="en-US" sz="1800" b="0" i="0" kern="1200" dirty="0">
                          <a:solidFill>
                            <a:schemeClr val="dk1"/>
                          </a:solidFill>
                          <a:effectLst/>
                          <a:latin typeface="+mn-lt"/>
                          <a:ea typeface="+mn-ea"/>
                          <a:cs typeface="+mn-cs"/>
                        </a:rPr>
                        <a:t>Check all the text boxes, radio buttons, buttons, etc.</a:t>
                      </a:r>
                      <a:endParaRPr lang="en-IN" dirty="0"/>
                    </a:p>
                  </a:txBody>
                  <a:tcPr/>
                </a:tc>
                <a:extLst>
                  <a:ext uri="{0D108BD9-81ED-4DB2-BD59-A6C34878D82A}">
                    <a16:rowId xmlns:a16="http://schemas.microsoft.com/office/drawing/2014/main" val="3587250788"/>
                  </a:ext>
                </a:extLst>
              </a:tr>
              <a:tr h="490367">
                <a:tc>
                  <a:txBody>
                    <a:bodyPr/>
                    <a:lstStyle/>
                    <a:p>
                      <a:r>
                        <a:rPr lang="en-US" dirty="0"/>
                        <a:t>T002</a:t>
                      </a:r>
                      <a:endParaRPr lang="en-IN" dirty="0"/>
                    </a:p>
                  </a:txBody>
                  <a:tcPr/>
                </a:tc>
                <a:tc>
                  <a:txBody>
                    <a:bodyPr/>
                    <a:lstStyle/>
                    <a:p>
                      <a:r>
                        <a:rPr lang="en-US" sz="1800" b="0" i="0" kern="1200" dirty="0">
                          <a:solidFill>
                            <a:schemeClr val="dk1"/>
                          </a:solidFill>
                          <a:effectLst/>
                          <a:latin typeface="+mn-lt"/>
                          <a:ea typeface="+mn-ea"/>
                          <a:cs typeface="+mn-cs"/>
                        </a:rPr>
                        <a:t>Check user should Register by filling all the required fields.</a:t>
                      </a:r>
                      <a:endParaRPr lang="en-IN" dirty="0"/>
                    </a:p>
                  </a:txBody>
                  <a:tcPr/>
                </a:tc>
                <a:extLst>
                  <a:ext uri="{0D108BD9-81ED-4DB2-BD59-A6C34878D82A}">
                    <a16:rowId xmlns:a16="http://schemas.microsoft.com/office/drawing/2014/main" val="551467764"/>
                  </a:ext>
                </a:extLst>
              </a:tr>
              <a:tr h="490367">
                <a:tc>
                  <a:txBody>
                    <a:bodyPr/>
                    <a:lstStyle/>
                    <a:p>
                      <a:r>
                        <a:rPr lang="en-US" dirty="0"/>
                        <a:t>T003</a:t>
                      </a:r>
                      <a:endParaRPr lang="en-IN" dirty="0"/>
                    </a:p>
                  </a:txBody>
                  <a:tcPr/>
                </a:tc>
                <a:tc>
                  <a:txBody>
                    <a:bodyPr/>
                    <a:lstStyle/>
                    <a:p>
                      <a:r>
                        <a:rPr lang="en-US" sz="1800" b="0" i="0" kern="1200" dirty="0">
                          <a:solidFill>
                            <a:schemeClr val="dk1"/>
                          </a:solidFill>
                          <a:effectLst/>
                          <a:latin typeface="+mn-lt"/>
                          <a:ea typeface="+mn-ea"/>
                          <a:cs typeface="+mn-cs"/>
                        </a:rPr>
                        <a:t>Check all the optional fields when filling data.</a:t>
                      </a:r>
                      <a:endParaRPr lang="en-IN" dirty="0"/>
                    </a:p>
                  </a:txBody>
                  <a:tcPr/>
                </a:tc>
                <a:extLst>
                  <a:ext uri="{0D108BD9-81ED-4DB2-BD59-A6C34878D82A}">
                    <a16:rowId xmlns:a16="http://schemas.microsoft.com/office/drawing/2014/main" val="448508195"/>
                  </a:ext>
                </a:extLst>
              </a:tr>
              <a:tr h="490367">
                <a:tc>
                  <a:txBody>
                    <a:bodyPr/>
                    <a:lstStyle/>
                    <a:p>
                      <a:r>
                        <a:rPr lang="en-US" dirty="0"/>
                        <a:t>T004</a:t>
                      </a:r>
                      <a:endParaRPr lang="en-IN" dirty="0"/>
                    </a:p>
                  </a:txBody>
                  <a:tcPr/>
                </a:tc>
                <a:tc>
                  <a:txBody>
                    <a:bodyPr/>
                    <a:lstStyle/>
                    <a:p>
                      <a:r>
                        <a:rPr lang="en-US" sz="1800" b="0" i="0" kern="1200" dirty="0">
                          <a:solidFill>
                            <a:schemeClr val="dk1"/>
                          </a:solidFill>
                          <a:effectLst/>
                          <a:latin typeface="+mn-lt"/>
                          <a:ea typeface="+mn-ea"/>
                          <a:cs typeface="+mn-cs"/>
                        </a:rPr>
                        <a:t>Check all the valid emails.</a:t>
                      </a:r>
                      <a:endParaRPr lang="en-IN" dirty="0"/>
                    </a:p>
                  </a:txBody>
                  <a:tcPr/>
                </a:tc>
                <a:extLst>
                  <a:ext uri="{0D108BD9-81ED-4DB2-BD59-A6C34878D82A}">
                    <a16:rowId xmlns:a16="http://schemas.microsoft.com/office/drawing/2014/main" val="3910948723"/>
                  </a:ext>
                </a:extLst>
              </a:tr>
              <a:tr h="490367">
                <a:tc>
                  <a:txBody>
                    <a:bodyPr/>
                    <a:lstStyle/>
                    <a:p>
                      <a:r>
                        <a:rPr lang="en-US" dirty="0"/>
                        <a:t>T005</a:t>
                      </a:r>
                      <a:endParaRPr lang="en-IN" dirty="0"/>
                    </a:p>
                  </a:txBody>
                  <a:tcPr/>
                </a:tc>
                <a:tc>
                  <a:txBody>
                    <a:bodyPr/>
                    <a:lstStyle/>
                    <a:p>
                      <a:r>
                        <a:rPr lang="en-US" sz="1800" b="0" i="0" kern="1200" dirty="0">
                          <a:solidFill>
                            <a:schemeClr val="dk1"/>
                          </a:solidFill>
                          <a:effectLst/>
                          <a:latin typeface="+mn-lt"/>
                          <a:ea typeface="+mn-ea"/>
                          <a:cs typeface="+mn-cs"/>
                        </a:rPr>
                        <a:t>Check the phone number when passing alphanumeric data.</a:t>
                      </a:r>
                      <a:endParaRPr lang="en-IN" dirty="0"/>
                    </a:p>
                  </a:txBody>
                  <a:tcPr/>
                </a:tc>
                <a:extLst>
                  <a:ext uri="{0D108BD9-81ED-4DB2-BD59-A6C34878D82A}">
                    <a16:rowId xmlns:a16="http://schemas.microsoft.com/office/drawing/2014/main" val="2263979356"/>
                  </a:ext>
                </a:extLst>
              </a:tr>
              <a:tr h="490367">
                <a:tc>
                  <a:txBody>
                    <a:bodyPr/>
                    <a:lstStyle/>
                    <a:p>
                      <a:r>
                        <a:rPr lang="en-US" dirty="0"/>
                        <a:t>T006</a:t>
                      </a:r>
                      <a:endParaRPr lang="en-IN" dirty="0"/>
                    </a:p>
                  </a:txBody>
                  <a:tcPr/>
                </a:tc>
                <a:tc>
                  <a:txBody>
                    <a:bodyPr/>
                    <a:lstStyle/>
                    <a:p>
                      <a:r>
                        <a:rPr lang="en-US" sz="1800" b="0" i="0" kern="1200" dirty="0">
                          <a:solidFill>
                            <a:schemeClr val="dk1"/>
                          </a:solidFill>
                          <a:effectLst/>
                          <a:latin typeface="+mn-lt"/>
                          <a:ea typeface="+mn-ea"/>
                          <a:cs typeface="+mn-cs"/>
                        </a:rPr>
                        <a:t>Verify user can verify its Email ID.</a:t>
                      </a:r>
                      <a:endParaRPr lang="en-IN" dirty="0"/>
                    </a:p>
                  </a:txBody>
                  <a:tcPr/>
                </a:tc>
                <a:extLst>
                  <a:ext uri="{0D108BD9-81ED-4DB2-BD59-A6C34878D82A}">
                    <a16:rowId xmlns:a16="http://schemas.microsoft.com/office/drawing/2014/main" val="2970466599"/>
                  </a:ext>
                </a:extLst>
              </a:tr>
            </a:tbl>
          </a:graphicData>
        </a:graphic>
      </p:graphicFrame>
    </p:spTree>
    <p:extLst>
      <p:ext uri="{BB962C8B-B14F-4D97-AF65-F5344CB8AC3E}">
        <p14:creationId xmlns:p14="http://schemas.microsoft.com/office/powerpoint/2010/main" val="71958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D08C-C7E3-BAD5-B267-45F50EE93AC4}"/>
              </a:ext>
            </a:extLst>
          </p:cNvPr>
          <p:cNvSpPr>
            <a:spLocks noGrp="1"/>
          </p:cNvSpPr>
          <p:nvPr>
            <p:ph type="title"/>
          </p:nvPr>
        </p:nvSpPr>
        <p:spPr/>
        <p:txBody>
          <a:bodyPr>
            <a:normAutofit/>
          </a:bodyPr>
          <a:lstStyle/>
          <a:p>
            <a:r>
              <a:rPr lang="en-US" sz="4000" cap="none" dirty="0"/>
              <a:t>Negative test cases for registration page:</a:t>
            </a:r>
            <a:endParaRPr lang="en-IN" sz="4000" cap="none" dirty="0"/>
          </a:p>
        </p:txBody>
      </p:sp>
      <p:graphicFrame>
        <p:nvGraphicFramePr>
          <p:cNvPr id="4" name="Table 4">
            <a:extLst>
              <a:ext uri="{FF2B5EF4-FFF2-40B4-BE49-F238E27FC236}">
                <a16:creationId xmlns:a16="http://schemas.microsoft.com/office/drawing/2014/main" id="{FB511962-9206-70ED-D0F4-60D90FFA9689}"/>
              </a:ext>
            </a:extLst>
          </p:cNvPr>
          <p:cNvGraphicFramePr>
            <a:graphicFrameLocks noGrp="1"/>
          </p:cNvGraphicFramePr>
          <p:nvPr>
            <p:ph idx="1"/>
            <p:extLst>
              <p:ext uri="{D42A27DB-BD31-4B8C-83A1-F6EECF244321}">
                <p14:modId xmlns:p14="http://schemas.microsoft.com/office/powerpoint/2010/main" val="3402011878"/>
              </p:ext>
            </p:extLst>
          </p:nvPr>
        </p:nvGraphicFramePr>
        <p:xfrm>
          <a:off x="1450973" y="2016124"/>
          <a:ext cx="8946792" cy="3724800"/>
        </p:xfrm>
        <a:graphic>
          <a:graphicData uri="http://schemas.openxmlformats.org/drawingml/2006/table">
            <a:tbl>
              <a:tblPr firstRow="1" bandRow="1">
                <a:tableStyleId>{5C22544A-7EE6-4342-B048-85BDC9FD1C3A}</a:tableStyleId>
              </a:tblPr>
              <a:tblGrid>
                <a:gridCol w="1556178">
                  <a:extLst>
                    <a:ext uri="{9D8B030D-6E8A-4147-A177-3AD203B41FA5}">
                      <a16:colId xmlns:a16="http://schemas.microsoft.com/office/drawing/2014/main" val="300219302"/>
                    </a:ext>
                  </a:extLst>
                </a:gridCol>
                <a:gridCol w="7390614">
                  <a:extLst>
                    <a:ext uri="{9D8B030D-6E8A-4147-A177-3AD203B41FA5}">
                      <a16:colId xmlns:a16="http://schemas.microsoft.com/office/drawing/2014/main" val="1952544552"/>
                    </a:ext>
                  </a:extLst>
                </a:gridCol>
              </a:tblGrid>
              <a:tr h="620800">
                <a:tc>
                  <a:txBody>
                    <a:bodyPr/>
                    <a:lstStyle/>
                    <a:p>
                      <a:r>
                        <a:rPr lang="en-US" dirty="0"/>
                        <a:t>Test case</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2854944939"/>
                  </a:ext>
                </a:extLst>
              </a:tr>
              <a:tr h="620800">
                <a:tc>
                  <a:txBody>
                    <a:bodyPr/>
                    <a:lstStyle/>
                    <a:p>
                      <a:r>
                        <a:rPr lang="en-US" dirty="0"/>
                        <a:t>TC-01</a:t>
                      </a:r>
                      <a:endParaRPr lang="en-IN" dirty="0"/>
                    </a:p>
                  </a:txBody>
                  <a:tcPr/>
                </a:tc>
                <a:tc>
                  <a:txBody>
                    <a:bodyPr/>
                    <a:lstStyle/>
                    <a:p>
                      <a:r>
                        <a:rPr lang="en-US" sz="1800" b="0" i="0" kern="1200" dirty="0">
                          <a:solidFill>
                            <a:schemeClr val="dk1"/>
                          </a:solidFill>
                          <a:effectLst/>
                          <a:latin typeface="+mn-lt"/>
                          <a:ea typeface="+mn-ea"/>
                          <a:cs typeface="+mn-cs"/>
                        </a:rPr>
                        <a:t>Check the required fields by not filling any data</a:t>
                      </a:r>
                      <a:endParaRPr lang="en-IN" dirty="0"/>
                    </a:p>
                  </a:txBody>
                  <a:tcPr/>
                </a:tc>
                <a:extLst>
                  <a:ext uri="{0D108BD9-81ED-4DB2-BD59-A6C34878D82A}">
                    <a16:rowId xmlns:a16="http://schemas.microsoft.com/office/drawing/2014/main" val="923847629"/>
                  </a:ext>
                </a:extLst>
              </a:tr>
              <a:tr h="620800">
                <a:tc>
                  <a:txBody>
                    <a:bodyPr/>
                    <a:lstStyle/>
                    <a:p>
                      <a:r>
                        <a:rPr lang="en-US" dirty="0"/>
                        <a:t>TC-02</a:t>
                      </a:r>
                      <a:endParaRPr lang="en-IN" dirty="0"/>
                    </a:p>
                  </a:txBody>
                  <a:tcPr/>
                </a:tc>
                <a:tc>
                  <a:txBody>
                    <a:bodyPr/>
                    <a:lstStyle/>
                    <a:p>
                      <a:r>
                        <a:rPr lang="en-US" sz="1800" b="0" i="0" kern="1200" dirty="0">
                          <a:solidFill>
                            <a:schemeClr val="dk1"/>
                          </a:solidFill>
                          <a:effectLst/>
                          <a:latin typeface="+mn-lt"/>
                          <a:ea typeface="+mn-ea"/>
                          <a:cs typeface="+mn-cs"/>
                        </a:rPr>
                        <a:t>Check all the optional fields when do not fill data</a:t>
                      </a:r>
                      <a:endParaRPr lang="en-IN" dirty="0"/>
                    </a:p>
                  </a:txBody>
                  <a:tcPr/>
                </a:tc>
                <a:extLst>
                  <a:ext uri="{0D108BD9-81ED-4DB2-BD59-A6C34878D82A}">
                    <a16:rowId xmlns:a16="http://schemas.microsoft.com/office/drawing/2014/main" val="3887723381"/>
                  </a:ext>
                </a:extLst>
              </a:tr>
              <a:tr h="620800">
                <a:tc>
                  <a:txBody>
                    <a:bodyPr/>
                    <a:lstStyle/>
                    <a:p>
                      <a:r>
                        <a:rPr lang="en-US" dirty="0"/>
                        <a:t>TC-03</a:t>
                      </a:r>
                      <a:endParaRPr lang="en-IN" dirty="0"/>
                    </a:p>
                  </a:txBody>
                  <a:tcPr/>
                </a:tc>
                <a:tc>
                  <a:txBody>
                    <a:bodyPr/>
                    <a:lstStyle/>
                    <a:p>
                      <a:r>
                        <a:rPr lang="en-US" sz="1800" b="0" i="0" kern="1200" dirty="0">
                          <a:solidFill>
                            <a:schemeClr val="dk1"/>
                          </a:solidFill>
                          <a:effectLst/>
                          <a:latin typeface="+mn-lt"/>
                          <a:ea typeface="+mn-ea"/>
                          <a:cs typeface="+mn-cs"/>
                        </a:rPr>
                        <a:t>Check the phone number when not pass country code</a:t>
                      </a:r>
                      <a:endParaRPr lang="en-IN" dirty="0"/>
                    </a:p>
                  </a:txBody>
                  <a:tcPr/>
                </a:tc>
                <a:extLst>
                  <a:ext uri="{0D108BD9-81ED-4DB2-BD59-A6C34878D82A}">
                    <a16:rowId xmlns:a16="http://schemas.microsoft.com/office/drawing/2014/main" val="2867780708"/>
                  </a:ext>
                </a:extLst>
              </a:tr>
              <a:tr h="620800">
                <a:tc>
                  <a:txBody>
                    <a:bodyPr/>
                    <a:lstStyle/>
                    <a:p>
                      <a:r>
                        <a:rPr lang="en-US" dirty="0"/>
                        <a:t>TC-04</a:t>
                      </a:r>
                      <a:endParaRPr lang="en-IN" dirty="0"/>
                    </a:p>
                  </a:txBody>
                  <a:tcPr/>
                </a:tc>
                <a:tc>
                  <a:txBody>
                    <a:bodyPr/>
                    <a:lstStyle/>
                    <a:p>
                      <a:r>
                        <a:rPr lang="en-US" sz="1800" b="0" i="0" kern="1200" dirty="0">
                          <a:solidFill>
                            <a:schemeClr val="dk1"/>
                          </a:solidFill>
                          <a:effectLst/>
                          <a:latin typeface="+mn-lt"/>
                          <a:ea typeface="+mn-ea"/>
                          <a:cs typeface="+mn-cs"/>
                        </a:rPr>
                        <a:t>Verify if the length of the phone number is incorrect i.e. less than 10.</a:t>
                      </a:r>
                      <a:endParaRPr lang="en-IN" dirty="0"/>
                    </a:p>
                  </a:txBody>
                  <a:tcPr/>
                </a:tc>
                <a:extLst>
                  <a:ext uri="{0D108BD9-81ED-4DB2-BD59-A6C34878D82A}">
                    <a16:rowId xmlns:a16="http://schemas.microsoft.com/office/drawing/2014/main" val="518301986"/>
                  </a:ext>
                </a:extLst>
              </a:tr>
              <a:tr h="620800">
                <a:tc>
                  <a:txBody>
                    <a:bodyPr/>
                    <a:lstStyle/>
                    <a:p>
                      <a:r>
                        <a:rPr lang="en-US" dirty="0"/>
                        <a:t>TC-05</a:t>
                      </a:r>
                      <a:endParaRPr lang="en-IN" dirty="0"/>
                    </a:p>
                  </a:txBody>
                  <a:tcPr/>
                </a:tc>
                <a:tc>
                  <a:txBody>
                    <a:bodyPr/>
                    <a:lstStyle/>
                    <a:p>
                      <a:r>
                        <a:rPr lang="en-US" sz="1800" b="0" i="0" kern="1200" dirty="0">
                          <a:solidFill>
                            <a:schemeClr val="dk1"/>
                          </a:solidFill>
                          <a:effectLst/>
                          <a:latin typeface="+mn-lt"/>
                          <a:ea typeface="+mn-ea"/>
                          <a:cs typeface="+mn-cs"/>
                        </a:rPr>
                        <a:t>Verify if the length of the phone number is incorrect i.e. more than 10</a:t>
                      </a:r>
                      <a:endParaRPr lang="en-IN" dirty="0"/>
                    </a:p>
                  </a:txBody>
                  <a:tcPr/>
                </a:tc>
                <a:extLst>
                  <a:ext uri="{0D108BD9-81ED-4DB2-BD59-A6C34878D82A}">
                    <a16:rowId xmlns:a16="http://schemas.microsoft.com/office/drawing/2014/main" val="3077907826"/>
                  </a:ext>
                </a:extLst>
              </a:tr>
            </a:tbl>
          </a:graphicData>
        </a:graphic>
      </p:graphicFrame>
    </p:spTree>
    <p:extLst>
      <p:ext uri="{BB962C8B-B14F-4D97-AF65-F5344CB8AC3E}">
        <p14:creationId xmlns:p14="http://schemas.microsoft.com/office/powerpoint/2010/main" val="298779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26" name="Picture 2" descr="Thank you slide free | Thank you slides for ppt | Thank you PPT">
            <a:extLst>
              <a:ext uri="{FF2B5EF4-FFF2-40B4-BE49-F238E27FC236}">
                <a16:creationId xmlns:a16="http://schemas.microsoft.com/office/drawing/2014/main" id="{E7ED07FD-8C73-ED3E-E6CE-F1A6071E6E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5239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116</TotalTime>
  <Words>659</Words>
  <Application>Microsoft Office PowerPoint</Application>
  <PresentationFormat>Widescreen</PresentationFormat>
  <Paragraphs>81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Gallery</vt:lpstr>
      <vt:lpstr>E-Insurance applications                                 R.Varshitha           </vt:lpstr>
      <vt:lpstr>aim:</vt:lpstr>
      <vt:lpstr>Test scenario for login page in e-insurance applications:</vt:lpstr>
      <vt:lpstr>Positive test cases for login page:</vt:lpstr>
      <vt:lpstr>Negative test cases for login page:</vt:lpstr>
      <vt:lpstr>Test scenario for registration page in e-insurance applications:</vt:lpstr>
      <vt:lpstr>Positive test cases for registration page:</vt:lpstr>
      <vt:lpstr>Negative test cases for registration page: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E-Insurance applications                                 R.Varshitha           </dc:title>
  <dc:creator>varshitha raavi</dc:creator>
  <cp:lastModifiedBy>varshitha raavi</cp:lastModifiedBy>
  <cp:revision>2</cp:revision>
  <dcterms:created xsi:type="dcterms:W3CDTF">2022-09-16T03:02:46Z</dcterms:created>
  <dcterms:modified xsi:type="dcterms:W3CDTF">2022-09-30T12:22:04Z</dcterms:modified>
</cp:coreProperties>
</file>