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59" r:id="rId6"/>
    <p:sldId id="2457" r:id="rId7"/>
    <p:sldId id="2436" r:id="rId8"/>
    <p:sldId id="2458" r:id="rId9"/>
    <p:sldId id="2456" r:id="rId10"/>
    <p:sldId id="2459" r:id="rId11"/>
    <p:sldId id="2461" r:id="rId12"/>
    <p:sldId id="24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78" y="10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xmlns="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xmlns="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16A7FA3-8C13-4E5A-88C4-4357C8ACD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xmlns="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xmlns="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xmlns="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xmlns="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A8588E-221D-4931-A290-C5C418443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xmlns="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xmlns="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xmlns="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xmlns="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xmlns="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xmlns="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93AF7-D4DC-42B5-8A4F-B5F3ABBB03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xmlns="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xmlns="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xmlns="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xmlns="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xmlns="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xmlns="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xmlns="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xmlns="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xmlns="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xmlns="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42043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8276" y="5224357"/>
            <a:ext cx="3613210" cy="1096545"/>
          </a:xfrm>
        </p:spPr>
        <p:txBody>
          <a:bodyPr/>
          <a:lstStyle/>
          <a:p>
            <a:r>
              <a:rPr lang="en-US" dirty="0" err="1"/>
              <a:t>pandhi</a:t>
            </a:r>
            <a:r>
              <a:rPr lang="en-US" dirty="0"/>
              <a:t> Renuka id: 6167     </a:t>
            </a:r>
          </a:p>
          <a:p>
            <a:r>
              <a:rPr lang="en-US" dirty="0"/>
              <a:t>Nitin </a:t>
            </a:r>
            <a:r>
              <a:rPr lang="en-US" dirty="0" err="1"/>
              <a:t>kumar</a:t>
            </a:r>
            <a:r>
              <a:rPr lang="en-US" dirty="0"/>
              <a:t> gaur   id:6168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66C8CD-7DA3-4C37-AC79-A2FB51EED9C8}"/>
              </a:ext>
            </a:extLst>
          </p:cNvPr>
          <p:cNvSpPr txBox="1"/>
          <p:nvPr/>
        </p:nvSpPr>
        <p:spPr>
          <a:xfrm>
            <a:off x="248575" y="5922140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: 24/09/2021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xmlns="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8288" y="898068"/>
            <a:ext cx="5652783" cy="464871"/>
          </a:xfrm>
        </p:spPr>
        <p:txBody>
          <a:bodyPr/>
          <a:lstStyle/>
          <a:p>
            <a:r>
              <a:rPr lang="en-US" dirty="0"/>
              <a:t>UML(unified Modeling Language)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549" y="2000627"/>
            <a:ext cx="6775451" cy="360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UML (Unified Modeling Language) is a standard language for specifying, visualizing, constructing, and documenting the artifacts of software systems.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Its Technical method to explain the future product by just drawing some diagram and define the flow of execution of software system.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UML is a modeling toolkit that guides the creation and notation of many types of diagrams, including behavior diagrams, interaction diagrams, and structure diagrams.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xmlns="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-1083075" y="-34494"/>
            <a:ext cx="6096000" cy="68679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080CCA-50E5-4EBF-9D1B-9FAA4FC9A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833" y="-34494"/>
            <a:ext cx="9828411" cy="66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xmlns="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763013"/>
            <a:ext cx="10787270" cy="653781"/>
          </a:xfrm>
        </p:spPr>
        <p:txBody>
          <a:bodyPr>
            <a:normAutofit fontScale="9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b="1" dirty="0"/>
              <a:t>1</a:t>
            </a:r>
            <a:r>
              <a:rPr lang="en-US" sz="2700" dirty="0"/>
              <a:t>.Sequence diagrams describe interactions among classes in terms of an exchange of messages over time. They're also called event diagrams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b="1" dirty="0"/>
              <a:t>2</a:t>
            </a:r>
            <a:r>
              <a:rPr lang="en-US" sz="2700" dirty="0"/>
              <a:t>.  A sequence diagram is a type of interaction diagram because it describes how—and in what order—a group of objects works together. These diagrams are used by software developers and business professionals to understand requirements for a new system or to document an existing process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spc="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27753" y="122109"/>
            <a:ext cx="5167313" cy="518795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215DDE3-1EC3-4D4C-B62F-F2A0C5A5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769" y="656574"/>
            <a:ext cx="7874493" cy="462012"/>
          </a:xfrm>
        </p:spPr>
        <p:txBody>
          <a:bodyPr/>
          <a:lstStyle/>
          <a:p>
            <a:pPr algn="l"/>
            <a:r>
              <a:rPr lang="en-US" b="1" i="0" dirty="0" smtClean="0">
                <a:effectLst/>
                <a:latin typeface="Graphik"/>
              </a:rPr>
              <a:t>Basic symbols and components of sequence diagram</a:t>
            </a:r>
            <a:endParaRPr lang="en-US" b="1" i="0" dirty="0">
              <a:effectLst/>
              <a:latin typeface="Graphi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FFB8DE-5BCB-4AC5-BB25-9B548373B0AC}"/>
              </a:ext>
            </a:extLst>
          </p:cNvPr>
          <p:cNvSpPr txBox="1"/>
          <p:nvPr/>
        </p:nvSpPr>
        <p:spPr>
          <a:xfrm>
            <a:off x="385011" y="1668944"/>
            <a:ext cx="1146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    </a:t>
            </a:r>
            <a:r>
              <a:rPr lang="en-US" dirty="0" smtClean="0"/>
              <a:t>                                                                      Name                                                                                  Description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789" y="2570994"/>
            <a:ext cx="962527" cy="36094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7200" y="3513221"/>
            <a:ext cx="385011" cy="64970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utoShape 8" descr="actor symbol"/>
          <p:cNvSpPr>
            <a:spLocks noChangeAspect="1" noChangeArrowheads="1"/>
          </p:cNvSpPr>
          <p:nvPr/>
        </p:nvSpPr>
        <p:spPr bwMode="auto">
          <a:xfrm>
            <a:off x="1949206" y="26857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84637"/>
              </p:ext>
            </p:extLst>
          </p:nvPr>
        </p:nvGraphicFramePr>
        <p:xfrm>
          <a:off x="4207223" y="2340161"/>
          <a:ext cx="1783269" cy="655320"/>
        </p:xfrm>
        <a:graphic>
          <a:graphicData uri="http://schemas.openxmlformats.org/drawingml/2006/table">
            <a:tbl>
              <a:tblPr/>
              <a:tblGrid>
                <a:gridCol w="1783269"/>
              </a:tblGrid>
              <a:tr h="601806">
                <a:tc>
                  <a:txBody>
                    <a:bodyPr/>
                    <a:lstStyle/>
                    <a:p>
                      <a:pPr fontAlgn="ctr"/>
                      <a:r>
                        <a:rPr lang="en-US" dirty="0" smtClean="0">
                          <a:effectLst/>
                        </a:rPr>
                        <a:t>Object symbol</a:t>
                      </a:r>
                      <a:endParaRPr lang="en-IN" dirty="0">
                        <a:effectLst/>
                      </a:endParaRPr>
                    </a:p>
                  </a:txBody>
                  <a:tcPr marR="228600" marT="152400" marB="228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408985" y="2029456"/>
            <a:ext cx="4783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 </a:t>
            </a:r>
            <a:r>
              <a:rPr lang="en-US" dirty="0" smtClean="0"/>
              <a:t>symbol demonstrates </a:t>
            </a:r>
            <a:r>
              <a:rPr lang="en-US" dirty="0"/>
              <a:t>how an object will behave in the context of the system</a:t>
            </a: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>
            <a:off x="105509" y="1970829"/>
            <a:ext cx="12086492" cy="58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143074" y="3598985"/>
            <a:ext cx="18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Activation box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281882" y="3321986"/>
            <a:ext cx="4900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Represents </a:t>
            </a:r>
            <a:r>
              <a:rPr lang="en-US" dirty="0"/>
              <a:t>the time needed for an object to complete a task. The longer the task will take, the longer the activation box becomes.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385011" y="4744206"/>
            <a:ext cx="398584" cy="3868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4303" y="5216769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0789" y="5392615"/>
            <a:ext cx="637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57554" y="5595116"/>
            <a:ext cx="199292" cy="234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4303" y="5568462"/>
            <a:ext cx="197749" cy="26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07223" y="4876800"/>
            <a:ext cx="160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Actor symbol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408984" y="4769730"/>
            <a:ext cx="454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entities that interact with or are </a:t>
            </a:r>
            <a:r>
              <a:rPr lang="en-US" dirty="0" smtClean="0"/>
              <a:t>external to </a:t>
            </a:r>
            <a:r>
              <a:rPr lang="en-US" dirty="0"/>
              <a:t>the system.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254006" y="1970829"/>
            <a:ext cx="0" cy="488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743944" y="1970829"/>
            <a:ext cx="0" cy="488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5215DDE3-1EC3-4D4C-B62F-F2A0C5A5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725" y="177114"/>
            <a:ext cx="8575963" cy="556442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en-US" sz="1600" b="1" i="0" dirty="0" smtClean="0">
                <a:solidFill>
                  <a:schemeClr val="bg1"/>
                </a:solidFill>
                <a:effectLst/>
                <a:latin typeface="Graphik"/>
              </a:rPr>
              <a:t>                         Basic symbols and components of sequence diagram</a:t>
            </a:r>
            <a:endParaRPr lang="en-US" sz="1600" b="1" i="0" dirty="0">
              <a:solidFill>
                <a:schemeClr val="bg1"/>
              </a:solidFill>
              <a:effectLst/>
              <a:latin typeface="Graphi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336" y="1353744"/>
            <a:ext cx="10245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Symbol                                                                          Name                                                                        Description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6492" y="2590800"/>
            <a:ext cx="1207477" cy="6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063961" y="3282572"/>
            <a:ext cx="37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795846" y="4091353"/>
            <a:ext cx="429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Used </a:t>
            </a:r>
            <a:r>
              <a:rPr lang="en-US" dirty="0"/>
              <a:t>to </a:t>
            </a:r>
            <a:r>
              <a:rPr lang="en-US" dirty="0" smtClean="0"/>
              <a:t>model if/then</a:t>
            </a:r>
            <a:r>
              <a:rPr lang="en-US" dirty="0"/>
              <a:t> scenarios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323385" y="2590799"/>
            <a:ext cx="37631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2C33"/>
                </a:solidFill>
                <a:latin typeface="Graphik"/>
              </a:rPr>
              <a:t>Represents the passage of time as it extends downward</a:t>
            </a:r>
            <a:r>
              <a:rPr lang="en-US" sz="1200" dirty="0">
                <a:solidFill>
                  <a:srgbClr val="282C33"/>
                </a:solidFill>
                <a:latin typeface="Graphik"/>
              </a:rPr>
              <a:t>. </a:t>
            </a:r>
            <a:endParaRPr lang="en-IN" sz="1200" dirty="0"/>
          </a:p>
        </p:txBody>
      </p:sp>
      <p:sp>
        <p:nvSpPr>
          <p:cNvPr id="17" name="Rectangle 16"/>
          <p:cNvSpPr/>
          <p:nvPr/>
        </p:nvSpPr>
        <p:spPr>
          <a:xfrm>
            <a:off x="539262" y="4091354"/>
            <a:ext cx="1324707" cy="72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(condition)</a:t>
            </a:r>
            <a:endParaRPr lang="en-IN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39262" y="4091355"/>
            <a:ext cx="524699" cy="199292"/>
          </a:xfrm>
          <a:prstGeom prst="snip1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42876"/>
              </p:ext>
            </p:extLst>
          </p:nvPr>
        </p:nvGraphicFramePr>
        <p:xfrm>
          <a:off x="4947138" y="4091354"/>
          <a:ext cx="2661139" cy="541020"/>
        </p:xfrm>
        <a:graphic>
          <a:graphicData uri="http://schemas.openxmlformats.org/drawingml/2006/table">
            <a:tbl>
              <a:tblPr/>
              <a:tblGrid>
                <a:gridCol w="2661139"/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>
                          <a:effectLst/>
                        </a:rPr>
                        <a:t>Option </a:t>
                      </a:r>
                      <a:r>
                        <a:rPr lang="en-IN" dirty="0">
                          <a:effectLst/>
                        </a:rPr>
                        <a:t>loop symbol</a:t>
                      </a:r>
                    </a:p>
                  </a:txBody>
                  <a:tcPr marR="228600" marT="38100" marB="228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39262" y="5626965"/>
            <a:ext cx="1324707" cy="84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----------------</a:t>
            </a:r>
            <a:endParaRPr lang="en-IN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539262" y="5626966"/>
            <a:ext cx="902675" cy="175957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938454" y="604763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IN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3973"/>
              </p:ext>
            </p:extLst>
          </p:nvPr>
        </p:nvGraphicFramePr>
        <p:xfrm>
          <a:off x="4947137" y="2763633"/>
          <a:ext cx="2381509" cy="815340"/>
        </p:xfrm>
        <a:graphic>
          <a:graphicData uri="http://schemas.openxmlformats.org/drawingml/2006/table">
            <a:tbl>
              <a:tblPr/>
              <a:tblGrid>
                <a:gridCol w="2381509"/>
              </a:tblGrid>
              <a:tr h="518939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Lifeline symbol</a:t>
                      </a:r>
                    </a:p>
                  </a:txBody>
                  <a:tcPr marR="228600" marT="38100" marB="228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14580" y="5530278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Alternative symbol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316283" y="5183192"/>
            <a:ext cx="371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Symbolizes a choice (that is usually mutually exclusive) between two or more message sequences</a:t>
            </a:r>
            <a:r>
              <a:rPr lang="en-IN" dirty="0"/>
              <a:t> </a:t>
            </a:r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-8776" y="2138018"/>
            <a:ext cx="12192000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388659" y="1282220"/>
            <a:ext cx="31565" cy="546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473446" y="1282219"/>
            <a:ext cx="25721" cy="546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0" y="1280398"/>
            <a:ext cx="12157997" cy="4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714218" y="6179127"/>
            <a:ext cx="3810000" cy="678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85394"/>
              </p:ext>
            </p:extLst>
          </p:nvPr>
        </p:nvGraphicFramePr>
        <p:xfrm>
          <a:off x="13855" y="1237129"/>
          <a:ext cx="11979363" cy="660700"/>
        </p:xfrm>
        <a:graphic>
          <a:graphicData uri="http://schemas.openxmlformats.org/drawingml/2006/table">
            <a:tbl>
              <a:tblPr/>
              <a:tblGrid>
                <a:gridCol w="4064567"/>
                <a:gridCol w="3957398"/>
                <a:gridCol w="3957398"/>
              </a:tblGrid>
              <a:tr h="66070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Symbol</a:t>
                      </a:r>
                    </a:p>
                  </a:txBody>
                  <a:tcPr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A4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effectLst/>
                        </a:rPr>
                        <a:t>                         Name</a:t>
                      </a:r>
                      <a:endParaRPr lang="en-IN" b="0" dirty="0">
                        <a:effectLst/>
                      </a:endParaRPr>
                    </a:p>
                  </a:txBody>
                  <a:tcPr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A4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effectLst/>
                        </a:rPr>
                        <a:t>                            Description</a:t>
                      </a:r>
                      <a:endParaRPr lang="en-IN" b="0" dirty="0">
                        <a:effectLst/>
                      </a:endParaRPr>
                    </a:p>
                  </a:txBody>
                  <a:tcPr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A4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26541" y="2312893"/>
            <a:ext cx="297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Synchronous message symbol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255494" y="2312893"/>
            <a:ext cx="19229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637929" y="2151528"/>
            <a:ext cx="4355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symbol is used when a sender must wait for a response to a message before it continues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24835" y="3563471"/>
            <a:ext cx="3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Asynchronous message symbol</a:t>
            </a:r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490013" y="3328557"/>
            <a:ext cx="4503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Asynchronous </a:t>
            </a:r>
            <a:r>
              <a:rPr lang="en-US" dirty="0"/>
              <a:t>messages don't require a response before the sender continues. Only the call should be included in the diagram.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5494" y="3724835"/>
            <a:ext cx="1922930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67635" y="4760259"/>
            <a:ext cx="391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Asynchronous create message symbol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490012" y="4612342"/>
            <a:ext cx="431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Represented by a dashed line with a lined arrowhead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55495" y="4760259"/>
            <a:ext cx="192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&lt;---------------------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375213" y="5916706"/>
            <a:ext cx="395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Asynchronous create message symbol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490012" y="5652655"/>
            <a:ext cx="4503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Represented by a dashed line with a lined arrowhead. This message creates a new object.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55494" y="5681179"/>
            <a:ext cx="16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- -- - - -  - -- - &gt;</a:t>
            </a: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879003" y="1897829"/>
            <a:ext cx="41563" cy="493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022029" y="1922401"/>
            <a:ext cx="41563" cy="493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12371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89768" y="209510"/>
            <a:ext cx="6558496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Common message symbols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0436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0801" y="83127"/>
            <a:ext cx="7606145" cy="83991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330037"/>
            <a:ext cx="9373704" cy="47798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38400" y="83127"/>
            <a:ext cx="7910945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Example of Sequence Diagram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63269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0836" y="2466109"/>
            <a:ext cx="11536364" cy="1662546"/>
          </a:xfrm>
        </p:spPr>
        <p:txBody>
          <a:bodyPr/>
          <a:lstStyle/>
          <a:p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80508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purl.org/dc/dcmitype/"/>
    <ds:schemaRef ds:uri="71af3243-3dd4-4a8d-8c0d-dd76da1f02a5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197</TotalTime>
  <Words>335</Words>
  <Application>Microsoft Office PowerPoint</Application>
  <PresentationFormat>Widescreen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Biome Light</vt:lpstr>
      <vt:lpstr>Calibri</vt:lpstr>
      <vt:lpstr>Calibri Light</vt:lpstr>
      <vt:lpstr>Graphik</vt:lpstr>
      <vt:lpstr>Wingdings</vt:lpstr>
      <vt:lpstr>Office Theme</vt:lpstr>
      <vt:lpstr>Sequence Diagram</vt:lpstr>
      <vt:lpstr>PowerPoint Presentation</vt:lpstr>
      <vt:lpstr>What’s next</vt:lpstr>
      <vt:lpstr>           1.Sequence diagrams describe interactions among classes in terms of an exchange of messages over time. They're also called event diagrams  2.  A sequence diagram is a type of interaction diagram because it describes how—and in what order—a group of objects works together. These diagrams are used by software developers and business professionals to understand requirements for a new system or to document an existing process </vt:lpstr>
      <vt:lpstr>Basic symbols and components of sequence diagram</vt:lpstr>
      <vt:lpstr>                         Basic symbols and components of sequence diagram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Nitin Gaur</dc:creator>
  <cp:lastModifiedBy>HP</cp:lastModifiedBy>
  <cp:revision>16</cp:revision>
  <dcterms:created xsi:type="dcterms:W3CDTF">2021-09-23T15:59:22Z</dcterms:created>
  <dcterms:modified xsi:type="dcterms:W3CDTF">2021-09-23T19:20:18Z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