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2" r:id="rId3"/>
    <p:sldId id="261" r:id="rId4"/>
    <p:sldId id="265" r:id="rId5"/>
    <p:sldId id="258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787CF-8F45-418E-A008-D1F42A2D64A0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E47B6-98A8-4FC2-9EF7-3A1E59D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5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E47B6-98A8-4FC2-9EF7-3A1E59D77B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8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E47B6-98A8-4FC2-9EF7-3A1E59D77B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06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E47B6-98A8-4FC2-9EF7-3A1E59D77B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9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E0D3-BF87-6947-4581-FC49C7CC8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95FD1-806A-A406-E7DC-719C95116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49123-4A92-8DBF-6083-E44A90CA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F29A-1E0D-402B-B280-AB7F4D2D618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AB636-D9AF-F935-EB6A-C70131E9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1CF89-F400-832A-5C27-AB1559A6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AAC8-728C-4593-A84A-9C50215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3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8D4-11DB-8175-EAFC-A3AF268B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23439-E84B-CE94-8336-5E5FD21B7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77467-2C9D-308B-02A9-F340F786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F29A-1E0D-402B-B280-AB7F4D2D618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13E6-6F06-47BC-8693-FC203ED3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C7781-CBA3-BC6E-3507-02E96936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AAC8-728C-4593-A84A-9C50215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4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6E262-C91D-67E1-2555-BE4B5A54E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BA3A9-3194-A57D-10B5-8033D60CE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B4ACC-C765-A0F1-FA39-D836F3CF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F29A-1E0D-402B-B280-AB7F4D2D618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A812A-F043-123C-7469-62FEEB33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2446-F8A9-E957-81EF-78AF3359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AAC8-728C-4593-A84A-9C50215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5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DD9E-6DC5-134B-17F1-41A40340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D48F3-2E5A-3D75-CADA-C174C1F0A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2746A-C32B-A691-08AE-9F48D993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F29A-1E0D-402B-B280-AB7F4D2D618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E0E96-E658-38B6-D251-41DF9978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3A25-E102-FB88-5235-59C98EBF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AAC8-728C-4593-A84A-9C50215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90D3-24B7-A5FE-3F06-AD516D48A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20E06-507E-25D2-0F83-DDA9764D3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25F3B-6A79-EE5A-A0A4-55007438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F29A-1E0D-402B-B280-AB7F4D2D618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781C1-BA24-95D9-2252-BAE5DA66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B25C9-03AC-910B-2DA8-47192542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AAC8-728C-4593-A84A-9C50215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FE0D-6488-11B6-5D13-62C70359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EDBB7-29E8-C2A7-8DFA-83E5AE0A3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A69DA-F5E6-8EDC-99F8-86102508F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8DAE7-6D27-EA5B-3B8B-2D803C1E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F29A-1E0D-402B-B280-AB7F4D2D618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9890E-4B44-10E1-F7CF-2665CDD7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51591-91B9-2B45-96FA-5D9640C6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AAC8-728C-4593-A84A-9C50215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4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4A17A-62A2-04CF-B83A-0BC4DD54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FBB66-6EBE-FC14-5CBF-A7724B62B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C283E-6D6C-49FD-DA99-EA88DC332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34694D-5340-DAF6-BD2C-DD61FFEF2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941C5-9AC9-60C8-3851-F2F7BDB2D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728E20-F4B6-C51B-C190-7A2A1A41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F29A-1E0D-402B-B280-AB7F4D2D618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4E6F6-28AC-0B4C-8D33-6090232C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F5F3C-C7E3-5321-CB1E-09E5C5DE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AAC8-728C-4593-A84A-9C50215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0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9CE0-7CCE-CDED-1B28-61381E28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6D32E-703D-AEAE-80C6-717279D6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F29A-1E0D-402B-B280-AB7F4D2D618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5858F-AD64-C26D-CD6F-03F09A65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7CB64-0A65-5E99-FEA8-9D01B549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AAC8-728C-4593-A84A-9C50215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5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4ECD3-A526-7862-8F68-6C6FFC52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F29A-1E0D-402B-B280-AB7F4D2D618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C8194-DF0A-E802-0332-DD33B58E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837E3-0742-3CAA-F4B3-6E97F807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AAC8-728C-4593-A84A-9C50215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9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6CB7-69AA-AA9C-31B7-3E623809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C0182-885F-6C76-6A09-7CF20C1E9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10A9B-845E-60FF-C480-40DBA3F4D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F5D32-AB00-D279-81FC-2B5C8A89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F29A-1E0D-402B-B280-AB7F4D2D618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47722-B71E-4037-A6CC-D48ACD8E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CEE3D-1A36-7EDC-D728-C09267E7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AAC8-728C-4593-A84A-9C50215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0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3312-F61E-E55E-B9C0-A845EBB35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C8DD5-FFF1-1C58-4442-28DAA2A10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A9934-BE15-7446-89A6-F8906449C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B4354-46B3-811D-EC3E-F2883C32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F29A-1E0D-402B-B280-AB7F4D2D618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A003B-1630-60F0-2C91-2032383F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2CF9D-B53E-D635-B07C-7DD2991E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AAC8-728C-4593-A84A-9C50215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5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9FAA3-EFCB-25A8-E317-5838994A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AFEE8-19EC-9F6A-2E3B-F71D15C23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A749B-A857-9AC2-165F-7AB371064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45F29A-1E0D-402B-B280-AB7F4D2D618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E116B-5906-93A0-C64C-9DA72E318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82718-5845-D480-EC35-B524DBCAC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32AAC8-728C-4593-A84A-9C50215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9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ed rose on top of a gravestone">
            <a:extLst>
              <a:ext uri="{FF2B5EF4-FFF2-40B4-BE49-F238E27FC236}">
                <a16:creationId xmlns:a16="http://schemas.microsoft.com/office/drawing/2014/main" id="{4ECAE5A5-D8EA-EB64-3E0A-E6D09BF45B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84" r="-1" b="-1"/>
          <a:stretch/>
        </p:blipFill>
        <p:spPr>
          <a:xfrm>
            <a:off x="1" y="10"/>
            <a:ext cx="8613647" cy="685799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3D9580-84C7-2BD1-6317-60F13DA5BD7C}"/>
              </a:ext>
            </a:extLst>
          </p:cNvPr>
          <p:cNvSpPr txBox="1"/>
          <p:nvPr/>
        </p:nvSpPr>
        <p:spPr>
          <a:xfrm>
            <a:off x="7935402" y="351561"/>
            <a:ext cx="4169512" cy="36920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latin typeface="+mj-lt"/>
                <a:ea typeface="+mj-ea"/>
                <a:cs typeface="+mj-cs"/>
              </a:rPr>
              <a:t>Historic Nashville City Cemetery 1846-1979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6FFF81-571C-C30A-330D-AD3D994E0727}"/>
              </a:ext>
            </a:extLst>
          </p:cNvPr>
          <p:cNvSpPr txBox="1"/>
          <p:nvPr/>
        </p:nvSpPr>
        <p:spPr>
          <a:xfrm>
            <a:off x="7935402" y="4629235"/>
            <a:ext cx="4169511" cy="11314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i="0" dirty="0">
                <a:solidFill>
                  <a:srgbClr val="111111"/>
                </a:solidFill>
                <a:effectLst/>
                <a:latin typeface="-apple-system"/>
              </a:rPr>
              <a:t>The Journey of Preservation: Evolving Efforts and Growing Awareness.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86D1A-67F2-8152-8B04-29D2E57013A4}"/>
              </a:ext>
            </a:extLst>
          </p:cNvPr>
          <p:cNvSpPr txBox="1"/>
          <p:nvPr/>
        </p:nvSpPr>
        <p:spPr>
          <a:xfrm>
            <a:off x="9786257" y="643345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By: Renuka Deshmukh</a:t>
            </a:r>
          </a:p>
        </p:txBody>
      </p:sp>
    </p:spTree>
    <p:extLst>
      <p:ext uri="{BB962C8B-B14F-4D97-AF65-F5344CB8AC3E}">
        <p14:creationId xmlns:p14="http://schemas.microsoft.com/office/powerpoint/2010/main" val="353065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ated driveway with trees and a statue&#10;&#10;Description automatically generated">
            <a:extLst>
              <a:ext uri="{FF2B5EF4-FFF2-40B4-BE49-F238E27FC236}">
                <a16:creationId xmlns:a16="http://schemas.microsoft.com/office/drawing/2014/main" id="{BEB1141B-99A5-2A69-8F16-56129DC44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6" t="909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85213-7639-8CC2-D944-ADFBC43D99B8}"/>
              </a:ext>
            </a:extLst>
          </p:cNvPr>
          <p:cNvSpPr txBox="1"/>
          <p:nvPr/>
        </p:nvSpPr>
        <p:spPr>
          <a:xfrm>
            <a:off x="7463419" y="-40259"/>
            <a:ext cx="4726958" cy="737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Preserving the 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E49D4-745D-E1E8-50D4-31F84A3C3C7A}"/>
              </a:ext>
            </a:extLst>
          </p:cNvPr>
          <p:cNvSpPr txBox="1"/>
          <p:nvPr/>
        </p:nvSpPr>
        <p:spPr>
          <a:xfrm>
            <a:off x="7463418" y="1062991"/>
            <a:ext cx="4726957" cy="1336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Nashville City Cemetery was listed on the National Register of Historic Places in 1972.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8431BD-9D7A-1B70-120C-92A3CC4D8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55025"/>
              </p:ext>
            </p:extLst>
          </p:nvPr>
        </p:nvGraphicFramePr>
        <p:xfrm>
          <a:off x="7463418" y="2649651"/>
          <a:ext cx="4609734" cy="3957978"/>
        </p:xfrm>
        <a:graphic>
          <a:graphicData uri="http://schemas.openxmlformats.org/drawingml/2006/table">
            <a:tbl>
              <a:tblPr/>
              <a:tblGrid>
                <a:gridCol w="1065973">
                  <a:extLst>
                    <a:ext uri="{9D8B030D-6E8A-4147-A177-3AD203B41FA5}">
                      <a16:colId xmlns:a16="http://schemas.microsoft.com/office/drawing/2014/main" val="2431655784"/>
                    </a:ext>
                  </a:extLst>
                </a:gridCol>
                <a:gridCol w="3543761">
                  <a:extLst>
                    <a:ext uri="{9D8B030D-6E8A-4147-A177-3AD203B41FA5}">
                      <a16:colId xmlns:a16="http://schemas.microsoft.com/office/drawing/2014/main" val="4039855732"/>
                    </a:ext>
                  </a:extLst>
                </a:gridCol>
              </a:tblGrid>
              <a:tr h="550783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2000" b="0" i="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</a:p>
                  </a:txBody>
                  <a:tcPr marL="84115" marR="58413" marT="70096" marB="7009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2000" b="0" i="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Listed in 1972</a:t>
                      </a:r>
                      <a:endParaRPr lang="en-US" sz="2000" b="0" i="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413" marR="84115" marT="70096" marB="7009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715001"/>
                  </a:ext>
                </a:extLst>
              </a:tr>
              <a:tr h="880159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2000" b="0" i="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Why</a:t>
                      </a:r>
                    </a:p>
                  </a:txBody>
                  <a:tcPr marL="84115" marR="58413" marT="70096" marB="7009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2000" b="0" i="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its historical and architectural significance</a:t>
                      </a:r>
                      <a:endParaRPr lang="en-US" sz="2000" b="0" i="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413" marR="84115" marT="70096" marB="7009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698796"/>
                  </a:ext>
                </a:extLst>
              </a:tr>
              <a:tr h="2527036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2000" b="0" i="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Benefits</a:t>
                      </a:r>
                    </a:p>
                  </a:txBody>
                  <a:tcPr marL="84115" marR="58413" marT="70096" marB="7009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2000" b="0" i="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cemetery is protected, preserved, and restored. The Nashville City Cemetery Association works with the Historical Commission to raise awareness and care for the cemetery.</a:t>
                      </a:r>
                      <a:endParaRPr lang="en-US" sz="2000" b="0" i="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413" marR="84115" marT="70096" marB="7009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983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83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5B672-E252-FDBC-D413-86B1F26ECF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"/>
          <a:stretch/>
        </p:blipFill>
        <p:spPr>
          <a:xfrm>
            <a:off x="1" y="10"/>
            <a:ext cx="9226295" cy="6857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4A80D8-3ECE-87A8-F93E-49B47D717625}"/>
              </a:ext>
            </a:extLst>
          </p:cNvPr>
          <p:cNvSpPr txBox="1"/>
          <p:nvPr/>
        </p:nvSpPr>
        <p:spPr>
          <a:xfrm>
            <a:off x="7531610" y="365125"/>
            <a:ext cx="448621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Early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>
                <a:latin typeface="+mj-lt"/>
                <a:ea typeface="+mj-ea"/>
                <a:cs typeface="+mj-cs"/>
              </a:rPr>
              <a:t>practices of Preservation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A1D087-B141-E364-A3CD-A6CBAE9CBF2F}"/>
              </a:ext>
            </a:extLst>
          </p:cNvPr>
          <p:cNvSpPr txBox="1"/>
          <p:nvPr/>
        </p:nvSpPr>
        <p:spPr>
          <a:xfrm>
            <a:off x="7531609" y="2434200"/>
            <a:ext cx="4562419" cy="4195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Maintenance:</a:t>
            </a:r>
            <a:r>
              <a:rPr lang="en-US" sz="2000" dirty="0">
                <a:solidFill>
                  <a:schemeClr val="tx2"/>
                </a:solidFill>
              </a:rPr>
              <a:t>  The sale of lots and by other fees, such as for digging graves by appointed Sexton.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Manual recording: </a:t>
            </a:r>
            <a:r>
              <a:rPr lang="en-US" sz="2000" dirty="0">
                <a:solidFill>
                  <a:schemeClr val="tx2"/>
                </a:solidFill>
              </a:rPr>
              <a:t>In 1822 Captain Alpha Kingsley was hired to be the first sexton of the new city cemetery. He was also responsible for Interment books.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Vandalization and Loss of records:</a:t>
            </a:r>
            <a:r>
              <a:rPr lang="en-US" sz="2000" dirty="0">
                <a:solidFill>
                  <a:schemeClr val="tx2"/>
                </a:solidFill>
              </a:rPr>
              <a:t> Loss of burial records along with vandalism happened between 1822 and 1846 during Civil War.</a:t>
            </a:r>
          </a:p>
        </p:txBody>
      </p:sp>
    </p:spTree>
    <p:extLst>
      <p:ext uri="{BB962C8B-B14F-4D97-AF65-F5344CB8AC3E}">
        <p14:creationId xmlns:p14="http://schemas.microsoft.com/office/powerpoint/2010/main" val="145457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454A52C-338E-DF86-7932-D6BECB364C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3244"/>
          <a:stretch/>
        </p:blipFill>
        <p:spPr>
          <a:xfrm>
            <a:off x="1" y="10"/>
            <a:ext cx="7750195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8634B-D00A-0198-8515-6E96F2F55816}"/>
              </a:ext>
            </a:extLst>
          </p:cNvPr>
          <p:cNvSpPr txBox="1"/>
          <p:nvPr/>
        </p:nvSpPr>
        <p:spPr>
          <a:xfrm>
            <a:off x="7889098" y="354239"/>
            <a:ext cx="4160951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D8FEF-E53C-0908-A2E6-31EE571468E6}"/>
              </a:ext>
            </a:extLst>
          </p:cNvPr>
          <p:cNvSpPr txBox="1"/>
          <p:nvPr/>
        </p:nvSpPr>
        <p:spPr>
          <a:xfrm>
            <a:off x="7892144" y="2183829"/>
            <a:ext cx="4198404" cy="4162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Aptos (Body)"/>
                <a:cs typeface="Times New Roman" panose="02020603050405020304" pitchFamily="18" charset="0"/>
              </a:rPr>
              <a:t>Nashville city cemetery association NCCA f</a:t>
            </a:r>
            <a:r>
              <a:rPr lang="en-US" sz="2000" dirty="0"/>
              <a:t>ormed in 1998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 by a group of citizens interested in restoring the Nashville City Cemetery.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Aptos (Body)"/>
                <a:cs typeface="Times New Roman" panose="02020603050405020304" pitchFamily="18" charset="0"/>
              </a:rPr>
              <a:t> </a:t>
            </a:r>
            <a:endParaRPr lang="en-US" sz="2000" dirty="0">
              <a:latin typeface="Aptos (Body)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Aptos (Body)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 (Body)"/>
                <a:cs typeface="Times New Roman" panose="02020603050405020304" pitchFamily="18" charset="0"/>
              </a:rPr>
              <a:t>Tours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 (Body)"/>
                <a:cs typeface="Times New Roman" panose="02020603050405020304" pitchFamily="18" charset="0"/>
              </a:rPr>
              <a:t>Scavenger hunts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 (Body)"/>
                <a:cs typeface="Times New Roman" panose="02020603050405020304" pitchFamily="18" charset="0"/>
              </a:rPr>
              <a:t>Website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 (Body)"/>
                <a:cs typeface="Times New Roman" panose="02020603050405020304" pitchFamily="18" charset="0"/>
              </a:rPr>
              <a:t>Membership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 (Body)"/>
                <a:cs typeface="Times New Roman" panose="02020603050405020304" pitchFamily="18" charset="0"/>
              </a:rPr>
              <a:t>Partnerships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effectLst/>
              <a:latin typeface="Aptos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effectLst/>
              <a:latin typeface="Aptos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Aptos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Aptos (Body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CFE79C-66E1-E036-1E09-EAB110B5522E}"/>
              </a:ext>
            </a:extLst>
          </p:cNvPr>
          <p:cNvSpPr txBox="1"/>
          <p:nvPr/>
        </p:nvSpPr>
        <p:spPr>
          <a:xfrm>
            <a:off x="8041498" y="506639"/>
            <a:ext cx="4160951" cy="1340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Awareness Programs:</a:t>
            </a:r>
          </a:p>
        </p:txBody>
      </p:sp>
    </p:spTree>
    <p:extLst>
      <p:ext uri="{BB962C8B-B14F-4D97-AF65-F5344CB8AC3E}">
        <p14:creationId xmlns:p14="http://schemas.microsoft.com/office/powerpoint/2010/main" val="150830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4537B5F-B4C3-D90B-5C08-9380A5D3C6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16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03466-F746-57C1-B257-34BC8B47675B}"/>
              </a:ext>
            </a:extLst>
          </p:cNvPr>
          <p:cNvSpPr txBox="1"/>
          <p:nvPr/>
        </p:nvSpPr>
        <p:spPr>
          <a:xfrm>
            <a:off x="8032352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Questions: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132CE7-072B-B574-0BE1-11D3973F5611}"/>
              </a:ext>
            </a:extLst>
          </p:cNvPr>
          <p:cNvSpPr txBox="1"/>
          <p:nvPr/>
        </p:nvSpPr>
        <p:spPr>
          <a:xfrm>
            <a:off x="8032351" y="2265037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 (Body)"/>
                <a:cs typeface="Times New Roman" panose="02020603050405020304" pitchFamily="18" charset="0"/>
              </a:rPr>
              <a:t>How can I contribute?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Aptos (Body)"/>
              <a:cs typeface="Times New Roman" panose="02020603050405020304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 (Body)"/>
                <a:cs typeface="Times New Roman" panose="02020603050405020304" pitchFamily="18" charset="0"/>
              </a:rPr>
              <a:t>What can be done along with existing awareness programs and events?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Aptos (Body)"/>
              <a:cs typeface="Times New Roman" panose="02020603050405020304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 (Body)"/>
                <a:cs typeface="Times New Roman" panose="02020603050405020304" pitchFamily="18" charset="0"/>
              </a:rPr>
              <a:t>How to balance new surge of growth of a Nashville city area and a preservation efforts of city history?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401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holding a book&#10;&#10;Description automatically generated">
            <a:extLst>
              <a:ext uri="{FF2B5EF4-FFF2-40B4-BE49-F238E27FC236}">
                <a16:creationId xmlns:a16="http://schemas.microsoft.com/office/drawing/2014/main" id="{587C7504-B25A-00CA-A9F5-D9B0FF37AF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07" b="8833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03466-F746-57C1-B257-34BC8B47675B}"/>
              </a:ext>
            </a:extLst>
          </p:cNvPr>
          <p:cNvSpPr txBox="1"/>
          <p:nvPr/>
        </p:nvSpPr>
        <p:spPr>
          <a:xfrm>
            <a:off x="753161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Possible Solution: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132CE7-072B-B574-0BE1-11D3973F5611}"/>
              </a:ext>
            </a:extLst>
          </p:cNvPr>
          <p:cNvSpPr txBox="1"/>
          <p:nvPr/>
        </p:nvSpPr>
        <p:spPr>
          <a:xfrm>
            <a:off x="7529457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Making future generation part of the city history</a:t>
            </a:r>
          </a:p>
          <a:p>
            <a:pPr marL="1714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Introducing City based curriculum in existing Social Study subject in early childhood years. 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Adding historic places of city, it’s significance and program to build respect about it.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902B52-97FB-BD0D-944C-D6547DFED64F}"/>
              </a:ext>
            </a:extLst>
          </p:cNvPr>
          <p:cNvSpPr txBox="1"/>
          <p:nvPr/>
        </p:nvSpPr>
        <p:spPr>
          <a:xfrm>
            <a:off x="3635829" y="2035628"/>
            <a:ext cx="259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Social Studies</a:t>
            </a:r>
          </a:p>
        </p:txBody>
      </p:sp>
    </p:spTree>
    <p:extLst>
      <p:ext uri="{BB962C8B-B14F-4D97-AF65-F5344CB8AC3E}">
        <p14:creationId xmlns:p14="http://schemas.microsoft.com/office/powerpoint/2010/main" val="311255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41A2A3-279C-6D7E-5720-247F342025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08" b="33404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9316C-46D9-80E3-20B7-7C3787853F8C}"/>
              </a:ext>
            </a:extLst>
          </p:cNvPr>
          <p:cNvSpPr txBox="1"/>
          <p:nvPr/>
        </p:nvSpPr>
        <p:spPr>
          <a:xfrm>
            <a:off x="7948284" y="87085"/>
            <a:ext cx="3445765" cy="121330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dirty="0"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01849A-D8EF-E566-EA97-3826591DE713}"/>
              </a:ext>
            </a:extLst>
          </p:cNvPr>
          <p:cNvSpPr txBox="1"/>
          <p:nvPr/>
        </p:nvSpPr>
        <p:spPr>
          <a:xfrm>
            <a:off x="7948284" y="25104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Resources: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https://thenashvillecitycemetery.org/restoration-history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https://library.nashville.org/blog/2022/02/tales-crypt-nashville-city-cemetery-edition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Generic Google search for images and information.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Dataset provided by Historic Nashville city cemetery association.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869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312</Words>
  <Application>Microsoft Office PowerPoint</Application>
  <PresentationFormat>Widescreen</PresentationFormat>
  <Paragraphs>58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-apple-system</vt:lpstr>
      <vt:lpstr>Aptos</vt:lpstr>
      <vt:lpstr>Aptos (Body)</vt:lpstr>
      <vt:lpstr>Aptos Display</vt:lpstr>
      <vt:lpstr>Arial</vt:lpstr>
      <vt:lpstr>Calibri</vt:lpstr>
      <vt:lpstr>Google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Shishir Deshmukh</dc:creator>
  <cp:lastModifiedBy>Shreya Deshmukh</cp:lastModifiedBy>
  <cp:revision>67</cp:revision>
  <dcterms:created xsi:type="dcterms:W3CDTF">2024-09-24T19:16:56Z</dcterms:created>
  <dcterms:modified xsi:type="dcterms:W3CDTF">2024-09-27T01:22:28Z</dcterms:modified>
</cp:coreProperties>
</file>