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omments/comment1.xml" ContentType="application/vnd.openxmlformats-officedocument.presentationml.comments+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1"/>
  </p:notesMasterIdLst>
  <p:sldIdLst>
    <p:sldId id="290" r:id="rId2"/>
    <p:sldId id="256" r:id="rId3"/>
    <p:sldId id="257" r:id="rId4"/>
    <p:sldId id="260" r:id="rId5"/>
    <p:sldId id="261" r:id="rId6"/>
    <p:sldId id="269" r:id="rId7"/>
    <p:sldId id="288" r:id="rId8"/>
    <p:sldId id="289" r:id="rId9"/>
    <p:sldId id="268" r:id="rId10"/>
    <p:sldId id="270" r:id="rId11"/>
    <p:sldId id="271" r:id="rId12"/>
    <p:sldId id="274" r:id="rId13"/>
    <p:sldId id="275" r:id="rId14"/>
    <p:sldId id="276" r:id="rId15"/>
    <p:sldId id="300" r:id="rId16"/>
    <p:sldId id="301" r:id="rId17"/>
    <p:sldId id="291" r:id="rId18"/>
    <p:sldId id="292" r:id="rId19"/>
    <p:sldId id="293" r:id="rId20"/>
    <p:sldId id="294" r:id="rId21"/>
    <p:sldId id="295" r:id="rId22"/>
    <p:sldId id="296" r:id="rId23"/>
    <p:sldId id="297" r:id="rId24"/>
    <p:sldId id="298" r:id="rId25"/>
    <p:sldId id="299" r:id="rId26"/>
    <p:sldId id="284" r:id="rId27"/>
    <p:sldId id="285" r:id="rId28"/>
    <p:sldId id="302" r:id="rId29"/>
    <p:sldId id="303"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P" initials="H" lastIdx="1" clrIdx="0">
    <p:extLst>
      <p:ext uri="{19B8F6BF-5375-455C-9EA6-DF929625EA0E}">
        <p15:presenceInfo xmlns:p15="http://schemas.microsoft.com/office/powerpoint/2012/main" userId="HP"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854" autoAdjust="0"/>
    <p:restoredTop sz="94660"/>
  </p:normalViewPr>
  <p:slideViewPr>
    <p:cSldViewPr>
      <p:cViewPr varScale="1">
        <p:scale>
          <a:sx n="88" d="100"/>
          <a:sy n="88" d="100"/>
        </p:scale>
        <p:origin x="1114" y="8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2-10-06T13:49:37.157" idx="1">
    <p:pos x="10" y="10"/>
    <p:text/>
    <p:extLst>
      <p:ext uri="{C676402C-5697-4E1C-873F-D02D1690AC5C}">
        <p15:threadingInfo xmlns:p15="http://schemas.microsoft.com/office/powerpoint/2012/main" timeZoneBias="-33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E40448C-1DF8-4B26-9D8C-B78184EF615E}" type="datetimeFigureOut">
              <a:rPr lang="en-US" smtClean="0"/>
              <a:t>9/8/2023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3BF477-8274-46E8-938F-92637D9D7DBF}"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43BF477-8274-46E8-938F-92637D9D7DBF}" type="slidenum">
              <a:rPr lang="en-US" smtClean="0"/>
              <a:t>8</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a:t>Click to edit Master title style</a:t>
            </a:r>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bwMode="auto">
          <a:xfrm rot="5400000">
            <a:off x="7764621" y="1174097"/>
            <a:ext cx="2286000" cy="381000"/>
          </a:xfrm>
        </p:spPr>
        <p:txBody>
          <a:bodyPr/>
          <a:lstStyle/>
          <a:p>
            <a:fld id="{1D8BD707-D9CF-40AE-B4C6-C98DA3205C09}" type="datetimeFigureOut">
              <a:rPr lang="en-US" smtClean="0"/>
              <a:t>9/8/2023</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B6F15528-21DE-4FAA-801E-634DDDAF4B2B}"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t>9/8/2023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t>9/8/2023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4"/>
          </p:nvPr>
        </p:nvSpPr>
        <p:spPr/>
        <p:txBody>
          <a:bodyPr rtlCol="0"/>
          <a:lstStyle/>
          <a:p>
            <a:fld id="{1D8BD707-D9CF-40AE-B4C6-C98DA3205C09}" type="datetimeFigureOut">
              <a:rPr lang="en-US" smtClean="0"/>
              <a:t>9/8/2023</a:t>
            </a:fld>
            <a:endParaRPr lang="en-US"/>
          </a:p>
        </p:txBody>
      </p:sp>
      <p:sp>
        <p:nvSpPr>
          <p:cNvPr id="9" name="Slide Number Placeholder 8"/>
          <p:cNvSpPr>
            <a:spLocks noGrp="1"/>
          </p:cNvSpPr>
          <p:nvPr>
            <p:ph type="sldNum" sz="quarter" idx="15"/>
          </p:nvPr>
        </p:nvSpPr>
        <p:spPr/>
        <p:txBody>
          <a:bodyPr rtlCol="0"/>
          <a:lstStyle/>
          <a:p>
            <a:fld id="{B6F15528-21DE-4FAA-801E-634DDDAF4B2B}" type="slidenum">
              <a:rPr lang="en-US" smtClean="0"/>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a:t>Click to edit Master title style</a:t>
            </a:r>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1D8BD707-D9CF-40AE-B4C6-C98DA3205C09}" type="datetimeFigureOut">
              <a:rPr lang="en-US" smtClean="0"/>
              <a:t>9/8/2023</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B6F15528-21DE-4FAA-801E-634DDDAF4B2B}"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1D8BD707-D9CF-40AE-B4C6-C98DA3205C09}" type="datetimeFigureOut">
              <a:rPr lang="en-US" smtClean="0"/>
              <a:t>9/8/2023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a:t>Click to edit Master title style</a:t>
            </a:r>
          </a:p>
        </p:txBody>
      </p:sp>
      <p:sp>
        <p:nvSpPr>
          <p:cNvPr id="7" name="Date Placeholder 6"/>
          <p:cNvSpPr>
            <a:spLocks noGrp="1"/>
          </p:cNvSpPr>
          <p:nvPr>
            <p:ph type="dt" sz="half" idx="10"/>
          </p:nvPr>
        </p:nvSpPr>
        <p:spPr/>
        <p:txBody>
          <a:bodyPr/>
          <a:lstStyle/>
          <a:p>
            <a:fld id="{1D8BD707-D9CF-40AE-B4C6-C98DA3205C09}" type="datetimeFigureOut">
              <a:rPr lang="en-US" smtClean="0"/>
              <a:t>9/8/2023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6" name="Date Placeholder 5"/>
          <p:cNvSpPr>
            <a:spLocks noGrp="1"/>
          </p:cNvSpPr>
          <p:nvPr>
            <p:ph type="dt" sz="half" idx="10"/>
          </p:nvPr>
        </p:nvSpPr>
        <p:spPr/>
        <p:txBody>
          <a:bodyPr rtlCol="0"/>
          <a:lstStyle/>
          <a:p>
            <a:fld id="{1D8BD707-D9CF-40AE-B4C6-C98DA3205C09}" type="datetimeFigureOut">
              <a:rPr lang="en-US" smtClean="0"/>
              <a:t>9/8/2023</a:t>
            </a:fld>
            <a:endParaRPr lang="en-US"/>
          </a:p>
        </p:txBody>
      </p:sp>
      <p:sp>
        <p:nvSpPr>
          <p:cNvPr id="7" name="Slide Number Placeholder 6"/>
          <p:cNvSpPr>
            <a:spLocks noGrp="1"/>
          </p:cNvSpPr>
          <p:nvPr>
            <p:ph type="sldNum" sz="quarter" idx="11"/>
          </p:nvPr>
        </p:nvSpPr>
        <p:spPr/>
        <p:txBody>
          <a:bodyPr rtlCol="0"/>
          <a:lstStyle/>
          <a:p>
            <a:fld id="{B6F15528-21DE-4FAA-801E-634DDDAF4B2B}" type="slidenum">
              <a:rPr lang="en-US" smtClean="0"/>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9/8/2023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a:t>Click to edit Master title style</a:t>
            </a:r>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1" name="Date Placeholder 20"/>
          <p:cNvSpPr>
            <a:spLocks noGrp="1"/>
          </p:cNvSpPr>
          <p:nvPr>
            <p:ph type="dt" sz="half" idx="14"/>
          </p:nvPr>
        </p:nvSpPr>
        <p:spPr/>
        <p:txBody>
          <a:bodyPr rtlCol="0"/>
          <a:lstStyle/>
          <a:p>
            <a:fld id="{1D8BD707-D9CF-40AE-B4C6-C98DA3205C09}" type="datetimeFigureOut">
              <a:rPr lang="en-US" smtClean="0"/>
              <a:t>9/8/2023</a:t>
            </a:fld>
            <a:endParaRPr lang="en-US"/>
          </a:p>
        </p:txBody>
      </p:sp>
      <p:sp>
        <p:nvSpPr>
          <p:cNvPr id="22" name="Slide Number Placeholder 21"/>
          <p:cNvSpPr>
            <a:spLocks noGrp="1"/>
          </p:cNvSpPr>
          <p:nvPr>
            <p:ph type="sldNum" sz="quarter" idx="15"/>
          </p:nvPr>
        </p:nvSpPr>
        <p:spPr/>
        <p:txBody>
          <a:bodyPr rtlCol="0"/>
          <a:lstStyle/>
          <a:p>
            <a:fld id="{B6F15528-21DE-4FAA-801E-634DDDAF4B2B}" type="slidenum">
              <a:rPr lang="en-US" smtClean="0"/>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a:t>Click to edit Master title style</a:t>
            </a:r>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1D8BD707-D9CF-40AE-B4C6-C98DA3205C09}" type="datetimeFigureOut">
              <a:rPr lang="en-US" smtClean="0"/>
              <a:t>9/8/2023</a:t>
            </a:fld>
            <a:endParaRPr lang="en-US"/>
          </a:p>
        </p:txBody>
      </p:sp>
      <p:sp>
        <p:nvSpPr>
          <p:cNvPr id="18" name="Slide Number Placeholder 17"/>
          <p:cNvSpPr>
            <a:spLocks noGrp="1"/>
          </p:cNvSpPr>
          <p:nvPr>
            <p:ph type="sldNum" sz="quarter" idx="11"/>
          </p:nvPr>
        </p:nvSpPr>
        <p:spPr/>
        <p:txBody>
          <a:bodyPr rtlCol="0"/>
          <a:lstStyle/>
          <a:p>
            <a:fld id="{B6F15528-21DE-4FAA-801E-634DDDAF4B2B}" type="slidenum">
              <a:rPr lang="en-US" smtClean="0"/>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a:t>Click to edit Master title style</a:t>
            </a:r>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1D8BD707-D9CF-40AE-B4C6-C98DA3205C09}" type="datetimeFigureOut">
              <a:rPr lang="en-US" smtClean="0"/>
              <a:t>9/8/2023</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B6F15528-21DE-4FAA-801E-634DDDAF4B2B}"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panose="05000000000000000000"/>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panose="05020102010507070707"/>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panose="05000000000000000000"/>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panose="05000000000000000000"/>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panose="05020102010507070707"/>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panose="05000000000000000000"/>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1.jpeg" descr="IMG_256">
            <a:extLst>
              <a:ext uri="{FF2B5EF4-FFF2-40B4-BE49-F238E27FC236}">
                <a16:creationId xmlns:a16="http://schemas.microsoft.com/office/drawing/2014/main" id="{5F84B7BF-BC0E-4859-9428-41A40635FD37}"/>
              </a:ext>
            </a:extLst>
          </p:cNvPr>
          <p:cNvPicPr/>
          <p:nvPr/>
        </p:nvPicPr>
        <p:blipFill>
          <a:blip r:embed="rId2" cstate="print"/>
          <a:stretch>
            <a:fillRect/>
          </a:stretch>
        </p:blipFill>
        <p:spPr>
          <a:xfrm>
            <a:off x="2971800" y="1066800"/>
            <a:ext cx="2667000" cy="2213291"/>
          </a:xfrm>
          <a:prstGeom prst="rect">
            <a:avLst/>
          </a:prstGeom>
        </p:spPr>
      </p:pic>
      <p:sp>
        <p:nvSpPr>
          <p:cNvPr id="3" name="Title 2">
            <a:extLst>
              <a:ext uri="{FF2B5EF4-FFF2-40B4-BE49-F238E27FC236}">
                <a16:creationId xmlns:a16="http://schemas.microsoft.com/office/drawing/2014/main" id="{4B988BF8-382F-4B07-99F9-81064D4B477D}"/>
              </a:ext>
            </a:extLst>
          </p:cNvPr>
          <p:cNvSpPr>
            <a:spLocks noGrp="1"/>
          </p:cNvSpPr>
          <p:nvPr>
            <p:ph type="title"/>
          </p:nvPr>
        </p:nvSpPr>
        <p:spPr/>
        <p:txBody>
          <a:bodyPr>
            <a:normAutofit/>
          </a:bodyPr>
          <a:lstStyle/>
          <a:p>
            <a:r>
              <a:rPr lang="en-IN" sz="1400" dirty="0"/>
              <a:t>  </a:t>
            </a:r>
          </a:p>
        </p:txBody>
      </p:sp>
      <p:sp>
        <p:nvSpPr>
          <p:cNvPr id="4" name="Content Placeholder 3">
            <a:extLst>
              <a:ext uri="{FF2B5EF4-FFF2-40B4-BE49-F238E27FC236}">
                <a16:creationId xmlns:a16="http://schemas.microsoft.com/office/drawing/2014/main" id="{6B3AFFB0-DE4A-4315-B516-ACEAD44D063E}"/>
              </a:ext>
            </a:extLst>
          </p:cNvPr>
          <p:cNvSpPr>
            <a:spLocks noGrp="1"/>
          </p:cNvSpPr>
          <p:nvPr>
            <p:ph sz="quarter" idx="1"/>
          </p:nvPr>
        </p:nvSpPr>
        <p:spPr>
          <a:xfrm>
            <a:off x="609600" y="3798571"/>
            <a:ext cx="8153400" cy="2784791"/>
          </a:xfrm>
        </p:spPr>
        <p:txBody>
          <a:bodyPr>
            <a:normAutofit/>
          </a:bodyPr>
          <a:lstStyle/>
          <a:p>
            <a:pPr marL="0" indent="0">
              <a:buNone/>
            </a:pPr>
            <a:r>
              <a:rPr lang="en-IN" sz="1400" dirty="0"/>
              <a:t>		           Under the Esteemed Guidance of</a:t>
            </a:r>
            <a:br>
              <a:rPr lang="en-IN" sz="1400" dirty="0"/>
            </a:br>
            <a:r>
              <a:rPr lang="en-IN" sz="1400" dirty="0"/>
              <a:t>			 P NARENDRA BABU</a:t>
            </a:r>
            <a:br>
              <a:rPr lang="en-IN" sz="1400" dirty="0"/>
            </a:br>
            <a:r>
              <a:rPr lang="en-IN" sz="1400" dirty="0"/>
              <a:t>                             	               (Associate Prof of CSE Dept)</a:t>
            </a:r>
            <a:br>
              <a:rPr lang="en-IN" sz="1400" dirty="0"/>
            </a:br>
            <a:r>
              <a:rPr lang="en-IN" sz="1400" dirty="0"/>
              <a:t>  </a:t>
            </a:r>
            <a:br>
              <a:rPr lang="en-IN" sz="1400" dirty="0"/>
            </a:br>
            <a:br>
              <a:rPr lang="en-IN" sz="1400" dirty="0"/>
            </a:br>
            <a:r>
              <a:rPr lang="en-IN" sz="1400" dirty="0"/>
              <a:t>			                     Submitted by-	19KN1A05D6</a:t>
            </a:r>
            <a:br>
              <a:rPr lang="en-IN" sz="1400" dirty="0"/>
            </a:br>
            <a:r>
              <a:rPr lang="en-IN" sz="1400" dirty="0"/>
              <a:t>						19KN1A05F3</a:t>
            </a:r>
            <a:br>
              <a:rPr lang="en-IN" sz="1400" dirty="0"/>
            </a:br>
            <a:r>
              <a:rPr lang="en-IN" sz="1400" dirty="0"/>
              <a:t>						19KN1A05H8							20KN5A0514</a:t>
            </a:r>
            <a:br>
              <a:rPr lang="en-IN" sz="1400" dirty="0"/>
            </a:br>
            <a:br>
              <a:rPr lang="en-IN" sz="1400" dirty="0"/>
            </a:br>
            <a:r>
              <a:rPr lang="en-IN" sz="1400" dirty="0"/>
              <a:t>						</a:t>
            </a:r>
          </a:p>
        </p:txBody>
      </p:sp>
    </p:spTree>
    <p:extLst>
      <p:ext uri="{BB962C8B-B14F-4D97-AF65-F5344CB8AC3E}">
        <p14:creationId xmlns:p14="http://schemas.microsoft.com/office/powerpoint/2010/main" val="36994044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457200"/>
            <a:ext cx="8229600" cy="6019800"/>
          </a:xfrm>
        </p:spPr>
        <p:txBody>
          <a:bodyPr>
            <a:normAutofit/>
          </a:bodyPr>
          <a:lstStyle/>
          <a:p>
            <a:pPr algn="just">
              <a:buNone/>
            </a:pPr>
            <a:r>
              <a:rPr lang="en-US" sz="1600" b="1" dirty="0"/>
              <a:t>UML DIAGRAMS</a:t>
            </a:r>
            <a:endParaRPr lang="en-US" sz="1600" dirty="0"/>
          </a:p>
          <a:p>
            <a:pPr algn="just">
              <a:buNone/>
            </a:pPr>
            <a:r>
              <a:rPr lang="en-US" sz="1600" b="1" dirty="0"/>
              <a:t>Class Diagram</a:t>
            </a:r>
          </a:p>
          <a:p>
            <a:pPr algn="just">
              <a:buNone/>
            </a:pPr>
            <a:r>
              <a:rPr lang="en-US" sz="1600" dirty="0">
                <a:latin typeface="Times New Roman" panose="02020603050405020304" pitchFamily="18" charset="0"/>
                <a:cs typeface="Times New Roman" panose="02020603050405020304" pitchFamily="18" charset="0"/>
              </a:rPr>
              <a:t>		</a:t>
            </a:r>
          </a:p>
        </p:txBody>
      </p:sp>
      <p:pic>
        <p:nvPicPr>
          <p:cNvPr id="5" name="Picture 4"/>
          <p:cNvPicPr/>
          <p:nvPr/>
        </p:nvPicPr>
        <p:blipFill>
          <a:blip r:embed="rId2">
            <a:extLst>
              <a:ext uri="{28A0092B-C50C-407E-A947-70E740481C1C}">
                <a14:useLocalDpi xmlns:a14="http://schemas.microsoft.com/office/drawing/2010/main" val="0"/>
              </a:ext>
            </a:extLst>
          </a:blip>
          <a:srcRect/>
          <a:stretch>
            <a:fillRect/>
          </a:stretch>
        </p:blipFill>
        <p:spPr bwMode="auto">
          <a:xfrm>
            <a:off x="2590800" y="2531744"/>
            <a:ext cx="3014980" cy="280225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457200"/>
            <a:ext cx="8229600" cy="6019800"/>
          </a:xfrm>
        </p:spPr>
        <p:txBody>
          <a:bodyPr>
            <a:normAutofit/>
          </a:bodyPr>
          <a:lstStyle/>
          <a:p>
            <a:pPr algn="just">
              <a:buNone/>
            </a:pPr>
            <a:r>
              <a:rPr lang="en-US" sz="1600" b="1" dirty="0" err="1"/>
              <a:t>Usecase</a:t>
            </a:r>
            <a:r>
              <a:rPr lang="en-US" sz="1600" b="1" dirty="0"/>
              <a:t> Diagram</a:t>
            </a:r>
          </a:p>
          <a:p>
            <a:pPr algn="just">
              <a:buNone/>
            </a:pPr>
            <a:endParaRPr lang="en-US" sz="1600" b="1" dirty="0">
              <a:latin typeface="Times New Roman" panose="02020603050405020304" pitchFamily="18" charset="0"/>
              <a:cs typeface="Times New Roman" panose="02020603050405020304" pitchFamily="18" charset="0"/>
            </a:endParaRPr>
          </a:p>
          <a:p>
            <a:pPr algn="just">
              <a:buNone/>
            </a:pPr>
            <a:r>
              <a:rPr lang="en-US" sz="1600" dirty="0">
                <a:latin typeface="Times New Roman" panose="02020603050405020304" pitchFamily="18" charset="0"/>
                <a:cs typeface="Times New Roman" panose="02020603050405020304" pitchFamily="18" charset="0"/>
              </a:rPr>
              <a:t>		</a:t>
            </a:r>
          </a:p>
        </p:txBody>
      </p:sp>
      <p:pic>
        <p:nvPicPr>
          <p:cNvPr id="5" name="Picture 4"/>
          <p:cNvPicPr/>
          <p:nvPr/>
        </p:nvPicPr>
        <p:blipFill>
          <a:blip r:embed="rId2">
            <a:extLst>
              <a:ext uri="{28A0092B-C50C-407E-A947-70E740481C1C}">
                <a14:useLocalDpi xmlns:a14="http://schemas.microsoft.com/office/drawing/2010/main" val="0"/>
              </a:ext>
            </a:extLst>
          </a:blip>
          <a:srcRect/>
          <a:stretch>
            <a:fillRect/>
          </a:stretch>
        </p:blipFill>
        <p:spPr bwMode="auto">
          <a:xfrm>
            <a:off x="1916906" y="778669"/>
            <a:ext cx="5310187" cy="5376862"/>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457200"/>
            <a:ext cx="8229600" cy="6019800"/>
          </a:xfrm>
        </p:spPr>
        <p:txBody>
          <a:bodyPr>
            <a:normAutofit/>
          </a:bodyPr>
          <a:lstStyle/>
          <a:p>
            <a:pPr algn="just">
              <a:buNone/>
            </a:pPr>
            <a:r>
              <a:rPr lang="en-US" sz="1600" b="1" dirty="0"/>
              <a:t>Activity Diagram</a:t>
            </a:r>
          </a:p>
          <a:p>
            <a:pPr algn="just">
              <a:buNone/>
            </a:pPr>
            <a:r>
              <a:rPr lang="en-US" sz="1600" dirty="0">
                <a:latin typeface="Times New Roman" panose="02020603050405020304" pitchFamily="18" charset="0"/>
                <a:cs typeface="Times New Roman" panose="02020603050405020304" pitchFamily="18" charset="0"/>
              </a:rPr>
              <a:t>		Represents the flow of the streamed data and it’s processing</a:t>
            </a:r>
          </a:p>
          <a:p>
            <a:pPr algn="just">
              <a:buNone/>
            </a:pPr>
            <a:endParaRPr lang="en-US" sz="1600" dirty="0">
              <a:latin typeface="Times New Roman" panose="02020603050405020304" pitchFamily="18" charset="0"/>
              <a:cs typeface="Times New Roman" panose="02020603050405020304" pitchFamily="18" charset="0"/>
            </a:endParaRPr>
          </a:p>
        </p:txBody>
      </p:sp>
      <p:grpSp>
        <p:nvGrpSpPr>
          <p:cNvPr id="2" name="Group 4">
            <a:extLst>
              <a:ext uri="{FF2B5EF4-FFF2-40B4-BE49-F238E27FC236}">
                <a16:creationId xmlns:a16="http://schemas.microsoft.com/office/drawing/2014/main" id="{B07101A2-39E1-49B0-ADFB-DF7182126174}"/>
              </a:ext>
            </a:extLst>
          </p:cNvPr>
          <p:cNvGrpSpPr>
            <a:grpSpLocks noChangeAspect="1"/>
          </p:cNvGrpSpPr>
          <p:nvPr/>
        </p:nvGrpSpPr>
        <p:grpSpPr bwMode="auto">
          <a:xfrm>
            <a:off x="3235325" y="1081088"/>
            <a:ext cx="2673350" cy="4695825"/>
            <a:chOff x="2038" y="681"/>
            <a:chExt cx="1684" cy="2958"/>
          </a:xfrm>
        </p:grpSpPr>
        <p:sp>
          <p:nvSpPr>
            <p:cNvPr id="5" name="AutoShape 3">
              <a:extLst>
                <a:ext uri="{FF2B5EF4-FFF2-40B4-BE49-F238E27FC236}">
                  <a16:creationId xmlns:a16="http://schemas.microsoft.com/office/drawing/2014/main" id="{A6999E26-8C06-4D44-9C1A-BF01C9708792}"/>
                </a:ext>
              </a:extLst>
            </p:cNvPr>
            <p:cNvSpPr>
              <a:spLocks noChangeAspect="1" noChangeArrowheads="1" noTextEdit="1"/>
            </p:cNvSpPr>
            <p:nvPr/>
          </p:nvSpPr>
          <p:spPr bwMode="auto">
            <a:xfrm>
              <a:off x="2038" y="681"/>
              <a:ext cx="1684" cy="29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6" name="Oval 5">
              <a:extLst>
                <a:ext uri="{FF2B5EF4-FFF2-40B4-BE49-F238E27FC236}">
                  <a16:creationId xmlns:a16="http://schemas.microsoft.com/office/drawing/2014/main" id="{14F01598-2B32-4108-BDF2-D635C20FE7E3}"/>
                </a:ext>
              </a:extLst>
            </p:cNvPr>
            <p:cNvSpPr>
              <a:spLocks noChangeArrowheads="1"/>
            </p:cNvSpPr>
            <p:nvPr/>
          </p:nvSpPr>
          <p:spPr bwMode="auto">
            <a:xfrm>
              <a:off x="2765" y="777"/>
              <a:ext cx="86" cy="86"/>
            </a:xfrm>
            <a:prstGeom prst="ellipse">
              <a:avLst/>
            </a:prstGeom>
            <a:solidFill>
              <a:srgbClr val="800000"/>
            </a:solidFill>
            <a:ln w="7938">
              <a:solidFill>
                <a:srgbClr val="800000"/>
              </a:solid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7" name="Rectangle 6">
              <a:extLst>
                <a:ext uri="{FF2B5EF4-FFF2-40B4-BE49-F238E27FC236}">
                  <a16:creationId xmlns:a16="http://schemas.microsoft.com/office/drawing/2014/main" id="{7A2D3089-C385-43DD-9875-572937705D20}"/>
                </a:ext>
              </a:extLst>
            </p:cNvPr>
            <p:cNvSpPr>
              <a:spLocks noChangeArrowheads="1"/>
            </p:cNvSpPr>
            <p:nvPr/>
          </p:nvSpPr>
          <p:spPr bwMode="auto">
            <a:xfrm>
              <a:off x="2134" y="1060"/>
              <a:ext cx="1488" cy="24"/>
            </a:xfrm>
            <a:prstGeom prst="rect">
              <a:avLst/>
            </a:prstGeom>
            <a:solidFill>
              <a:srgbClr val="800000"/>
            </a:solidFill>
            <a:ln w="7938">
              <a:solidFill>
                <a:srgbClr val="8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 name="AutoShape 7">
              <a:extLst>
                <a:ext uri="{FF2B5EF4-FFF2-40B4-BE49-F238E27FC236}">
                  <a16:creationId xmlns:a16="http://schemas.microsoft.com/office/drawing/2014/main" id="{33FFAF03-CF51-42B9-8BA4-E47E6FCDA22E}"/>
                </a:ext>
              </a:extLst>
            </p:cNvPr>
            <p:cNvSpPr>
              <a:spLocks noChangeArrowheads="1"/>
            </p:cNvSpPr>
            <p:nvPr/>
          </p:nvSpPr>
          <p:spPr bwMode="auto">
            <a:xfrm>
              <a:off x="2574" y="1218"/>
              <a:ext cx="512" cy="182"/>
            </a:xfrm>
            <a:prstGeom prst="roundRect">
              <a:avLst>
                <a:gd name="adj" fmla="val 47370"/>
              </a:avLst>
            </a:prstGeom>
            <a:solidFill>
              <a:srgbClr val="FFFFB9"/>
            </a:solidFill>
            <a:ln w="7938">
              <a:solidFill>
                <a:srgbClr val="800000"/>
              </a:solid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9" name="Rectangle 8">
              <a:extLst>
                <a:ext uri="{FF2B5EF4-FFF2-40B4-BE49-F238E27FC236}">
                  <a16:creationId xmlns:a16="http://schemas.microsoft.com/office/drawing/2014/main" id="{36C32884-5ADF-4F70-BA76-FE6D3797B94E}"/>
                </a:ext>
              </a:extLst>
            </p:cNvPr>
            <p:cNvSpPr>
              <a:spLocks noChangeArrowheads="1"/>
            </p:cNvSpPr>
            <p:nvPr/>
          </p:nvSpPr>
          <p:spPr bwMode="auto">
            <a:xfrm>
              <a:off x="2736" y="1237"/>
              <a:ext cx="136" cy="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800" dirty="0">
                  <a:solidFill>
                    <a:srgbClr val="000000"/>
                  </a:solidFill>
                  <a:latin typeface="Tahoma" panose="020B0604030504040204" pitchFamily="34" charset="0"/>
                </a:rPr>
                <a:t>Start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AutoShape 9">
              <a:extLst>
                <a:ext uri="{FF2B5EF4-FFF2-40B4-BE49-F238E27FC236}">
                  <a16:creationId xmlns:a16="http://schemas.microsoft.com/office/drawing/2014/main" id="{8BAE4F5F-0D85-4BAF-BF4F-DD4CEEC52E00}"/>
                </a:ext>
              </a:extLst>
            </p:cNvPr>
            <p:cNvSpPr>
              <a:spLocks noChangeArrowheads="1"/>
            </p:cNvSpPr>
            <p:nvPr/>
          </p:nvSpPr>
          <p:spPr bwMode="auto">
            <a:xfrm>
              <a:off x="2555" y="1582"/>
              <a:ext cx="545" cy="182"/>
            </a:xfrm>
            <a:prstGeom prst="roundRect">
              <a:avLst>
                <a:gd name="adj" fmla="val 50000"/>
              </a:avLst>
            </a:prstGeom>
            <a:solidFill>
              <a:srgbClr val="FFFFB9"/>
            </a:solidFill>
            <a:ln w="7938">
              <a:solidFill>
                <a:srgbClr val="800000"/>
              </a:solid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11" name="Rectangle 10">
              <a:extLst>
                <a:ext uri="{FF2B5EF4-FFF2-40B4-BE49-F238E27FC236}">
                  <a16:creationId xmlns:a16="http://schemas.microsoft.com/office/drawing/2014/main" id="{376CB3D1-8110-40CD-9784-CDC8A0FCC0FD}"/>
                </a:ext>
              </a:extLst>
            </p:cNvPr>
            <p:cNvSpPr>
              <a:spLocks noChangeArrowheads="1"/>
            </p:cNvSpPr>
            <p:nvPr/>
          </p:nvSpPr>
          <p:spPr bwMode="auto">
            <a:xfrm>
              <a:off x="2655" y="1601"/>
              <a:ext cx="383" cy="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rgbClr val="000000"/>
                  </a:solidFill>
                  <a:effectLst/>
                  <a:latin typeface="Tahoma" panose="020B0604030504040204" pitchFamily="34" charset="0"/>
                </a:rPr>
                <a:t>Load dataset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2" name="AutoShape 11">
              <a:extLst>
                <a:ext uri="{FF2B5EF4-FFF2-40B4-BE49-F238E27FC236}">
                  <a16:creationId xmlns:a16="http://schemas.microsoft.com/office/drawing/2014/main" id="{32F21034-2372-4DAB-9B9B-008C08897C6A}"/>
                </a:ext>
              </a:extLst>
            </p:cNvPr>
            <p:cNvSpPr>
              <a:spLocks noChangeArrowheads="1"/>
            </p:cNvSpPr>
            <p:nvPr/>
          </p:nvSpPr>
          <p:spPr bwMode="auto">
            <a:xfrm>
              <a:off x="2516" y="1927"/>
              <a:ext cx="627" cy="183"/>
            </a:xfrm>
            <a:prstGeom prst="roundRect">
              <a:avLst>
                <a:gd name="adj" fmla="val 52630"/>
              </a:avLst>
            </a:prstGeom>
            <a:solidFill>
              <a:srgbClr val="FFFFB9"/>
            </a:solidFill>
            <a:ln w="7938">
              <a:solidFill>
                <a:srgbClr val="800000"/>
              </a:solid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13" name="Rectangle 12">
              <a:extLst>
                <a:ext uri="{FF2B5EF4-FFF2-40B4-BE49-F238E27FC236}">
                  <a16:creationId xmlns:a16="http://schemas.microsoft.com/office/drawing/2014/main" id="{CC7D7C86-D653-4718-BA12-73AFAC1E987A}"/>
                </a:ext>
              </a:extLst>
            </p:cNvPr>
            <p:cNvSpPr>
              <a:spLocks noChangeArrowheads="1"/>
            </p:cNvSpPr>
            <p:nvPr/>
          </p:nvSpPr>
          <p:spPr bwMode="auto">
            <a:xfrm>
              <a:off x="2569" y="1947"/>
              <a:ext cx="555" cy="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rgbClr val="000000"/>
                  </a:solidFill>
                  <a:effectLst/>
                  <a:latin typeface="Tahoma" panose="020B0604030504040204" pitchFamily="34" charset="0"/>
                </a:rPr>
                <a:t>Data preprocessing</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4" name="AutoShape 13">
              <a:extLst>
                <a:ext uri="{FF2B5EF4-FFF2-40B4-BE49-F238E27FC236}">
                  <a16:creationId xmlns:a16="http://schemas.microsoft.com/office/drawing/2014/main" id="{71C45D06-C548-4E49-A540-88DF73F6E241}"/>
                </a:ext>
              </a:extLst>
            </p:cNvPr>
            <p:cNvSpPr>
              <a:spLocks noChangeArrowheads="1"/>
            </p:cNvSpPr>
            <p:nvPr/>
          </p:nvSpPr>
          <p:spPr bwMode="auto">
            <a:xfrm>
              <a:off x="2555" y="2656"/>
              <a:ext cx="607" cy="182"/>
            </a:xfrm>
            <a:prstGeom prst="roundRect">
              <a:avLst>
                <a:gd name="adj" fmla="val 52630"/>
              </a:avLst>
            </a:prstGeom>
            <a:solidFill>
              <a:srgbClr val="FFFFB9"/>
            </a:solidFill>
            <a:ln w="7938">
              <a:solidFill>
                <a:srgbClr val="800000"/>
              </a:solid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15" name="Rectangle 14">
              <a:extLst>
                <a:ext uri="{FF2B5EF4-FFF2-40B4-BE49-F238E27FC236}">
                  <a16:creationId xmlns:a16="http://schemas.microsoft.com/office/drawing/2014/main" id="{19DE9BB1-04DC-4A73-A643-9ECD0B512B21}"/>
                </a:ext>
              </a:extLst>
            </p:cNvPr>
            <p:cNvSpPr>
              <a:spLocks noChangeArrowheads="1"/>
            </p:cNvSpPr>
            <p:nvPr/>
          </p:nvSpPr>
          <p:spPr bwMode="auto">
            <a:xfrm>
              <a:off x="2607" y="2675"/>
              <a:ext cx="536" cy="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rgbClr val="000000"/>
                  </a:solidFill>
                  <a:effectLst/>
                  <a:latin typeface="Tahoma" panose="020B0604030504040204" pitchFamily="34" charset="0"/>
                </a:rPr>
                <a:t>Calculate accuracy</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6" name="AutoShape 15">
              <a:extLst>
                <a:ext uri="{FF2B5EF4-FFF2-40B4-BE49-F238E27FC236}">
                  <a16:creationId xmlns:a16="http://schemas.microsoft.com/office/drawing/2014/main" id="{ADD612D3-8CC6-4F60-99DD-C7B539A11611}"/>
                </a:ext>
              </a:extLst>
            </p:cNvPr>
            <p:cNvSpPr>
              <a:spLocks noChangeArrowheads="1"/>
            </p:cNvSpPr>
            <p:nvPr/>
          </p:nvSpPr>
          <p:spPr bwMode="auto">
            <a:xfrm>
              <a:off x="2593" y="3021"/>
              <a:ext cx="555" cy="182"/>
            </a:xfrm>
            <a:prstGeom prst="roundRect">
              <a:avLst>
                <a:gd name="adj" fmla="val 51315"/>
              </a:avLst>
            </a:prstGeom>
            <a:solidFill>
              <a:srgbClr val="FFFFB9"/>
            </a:solidFill>
            <a:ln w="7938">
              <a:solidFill>
                <a:srgbClr val="800000"/>
              </a:solid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17" name="Rectangle 16">
              <a:extLst>
                <a:ext uri="{FF2B5EF4-FFF2-40B4-BE49-F238E27FC236}">
                  <a16:creationId xmlns:a16="http://schemas.microsoft.com/office/drawing/2014/main" id="{BD249DAD-0AF8-43E2-A7F7-E9A2A1B7F810}"/>
                </a:ext>
              </a:extLst>
            </p:cNvPr>
            <p:cNvSpPr>
              <a:spLocks noChangeArrowheads="1"/>
            </p:cNvSpPr>
            <p:nvPr/>
          </p:nvSpPr>
          <p:spPr bwMode="auto">
            <a:xfrm>
              <a:off x="2646" y="3040"/>
              <a:ext cx="488" cy="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rgbClr val="000000"/>
                  </a:solidFill>
                  <a:effectLst/>
                  <a:latin typeface="Tahoma" panose="020B0604030504040204" pitchFamily="34" charset="0"/>
                </a:rPr>
                <a:t>Diaplay accuracy</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8" name="AutoShape 17">
              <a:extLst>
                <a:ext uri="{FF2B5EF4-FFF2-40B4-BE49-F238E27FC236}">
                  <a16:creationId xmlns:a16="http://schemas.microsoft.com/office/drawing/2014/main" id="{AAAFFAB8-4E2B-46BF-B88D-829AD49CF748}"/>
                </a:ext>
              </a:extLst>
            </p:cNvPr>
            <p:cNvSpPr>
              <a:spLocks noChangeArrowheads="1"/>
            </p:cNvSpPr>
            <p:nvPr/>
          </p:nvSpPr>
          <p:spPr bwMode="auto">
            <a:xfrm>
              <a:off x="2593" y="2292"/>
              <a:ext cx="545" cy="182"/>
            </a:xfrm>
            <a:prstGeom prst="roundRect">
              <a:avLst>
                <a:gd name="adj" fmla="val 50000"/>
              </a:avLst>
            </a:prstGeom>
            <a:solidFill>
              <a:srgbClr val="FFFFB9"/>
            </a:solidFill>
            <a:ln w="7938">
              <a:solidFill>
                <a:srgbClr val="800000"/>
              </a:solid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19" name="Rectangle 18">
              <a:extLst>
                <a:ext uri="{FF2B5EF4-FFF2-40B4-BE49-F238E27FC236}">
                  <a16:creationId xmlns:a16="http://schemas.microsoft.com/office/drawing/2014/main" id="{8F3061F5-4711-4255-9B52-B6E5EAC3B386}"/>
                </a:ext>
              </a:extLst>
            </p:cNvPr>
            <p:cNvSpPr>
              <a:spLocks noChangeArrowheads="1"/>
            </p:cNvSpPr>
            <p:nvPr/>
          </p:nvSpPr>
          <p:spPr bwMode="auto">
            <a:xfrm>
              <a:off x="2693" y="2311"/>
              <a:ext cx="383" cy="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rgbClr val="000000"/>
                  </a:solidFill>
                  <a:effectLst/>
                  <a:latin typeface="Tahoma" panose="020B0604030504040204" pitchFamily="34" charset="0"/>
                </a:rPr>
                <a:t>Data filtering</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0" name="Oval 19">
              <a:extLst>
                <a:ext uri="{FF2B5EF4-FFF2-40B4-BE49-F238E27FC236}">
                  <a16:creationId xmlns:a16="http://schemas.microsoft.com/office/drawing/2014/main" id="{CAB39BC7-73CA-47A4-B761-CDD0A02A5A39}"/>
                </a:ext>
              </a:extLst>
            </p:cNvPr>
            <p:cNvSpPr>
              <a:spLocks noChangeArrowheads="1"/>
            </p:cNvSpPr>
            <p:nvPr/>
          </p:nvSpPr>
          <p:spPr bwMode="auto">
            <a:xfrm>
              <a:off x="2803" y="3423"/>
              <a:ext cx="115" cy="115"/>
            </a:xfrm>
            <a:prstGeom prst="ellipse">
              <a:avLst/>
            </a:prstGeom>
            <a:solidFill>
              <a:srgbClr val="FFFFFF"/>
            </a:solidFill>
            <a:ln w="7938">
              <a:solidFill>
                <a:srgbClr val="800000"/>
              </a:solid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21" name="Oval 20">
              <a:extLst>
                <a:ext uri="{FF2B5EF4-FFF2-40B4-BE49-F238E27FC236}">
                  <a16:creationId xmlns:a16="http://schemas.microsoft.com/office/drawing/2014/main" id="{4C416590-1230-4E0D-813E-97F62323A94E}"/>
                </a:ext>
              </a:extLst>
            </p:cNvPr>
            <p:cNvSpPr>
              <a:spLocks noChangeArrowheads="1"/>
            </p:cNvSpPr>
            <p:nvPr/>
          </p:nvSpPr>
          <p:spPr bwMode="auto">
            <a:xfrm>
              <a:off x="2827" y="3447"/>
              <a:ext cx="67" cy="67"/>
            </a:xfrm>
            <a:prstGeom prst="ellipse">
              <a:avLst/>
            </a:prstGeom>
            <a:solidFill>
              <a:srgbClr val="800000"/>
            </a:solidFill>
            <a:ln w="7938">
              <a:solidFill>
                <a:srgbClr val="800000"/>
              </a:solid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22" name="Line 21">
              <a:extLst>
                <a:ext uri="{FF2B5EF4-FFF2-40B4-BE49-F238E27FC236}">
                  <a16:creationId xmlns:a16="http://schemas.microsoft.com/office/drawing/2014/main" id="{E5E7BD66-6535-445A-BC85-43CE97D7CFEC}"/>
                </a:ext>
              </a:extLst>
            </p:cNvPr>
            <p:cNvSpPr>
              <a:spLocks noChangeShapeType="1"/>
            </p:cNvSpPr>
            <p:nvPr/>
          </p:nvSpPr>
          <p:spPr bwMode="auto">
            <a:xfrm flipH="1">
              <a:off x="2827" y="1405"/>
              <a:ext cx="5" cy="177"/>
            </a:xfrm>
            <a:prstGeom prst="line">
              <a:avLst/>
            </a:prstGeom>
            <a:noFill/>
            <a:ln w="7938">
              <a:solidFill>
                <a:srgbClr val="8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3" name="Freeform 22">
              <a:extLst>
                <a:ext uri="{FF2B5EF4-FFF2-40B4-BE49-F238E27FC236}">
                  <a16:creationId xmlns:a16="http://schemas.microsoft.com/office/drawing/2014/main" id="{C4AB6864-0070-465A-8087-BB2BDB915678}"/>
                </a:ext>
              </a:extLst>
            </p:cNvPr>
            <p:cNvSpPr>
              <a:spLocks/>
            </p:cNvSpPr>
            <p:nvPr/>
          </p:nvSpPr>
          <p:spPr bwMode="auto">
            <a:xfrm>
              <a:off x="2813" y="1534"/>
              <a:ext cx="34" cy="48"/>
            </a:xfrm>
            <a:custGeom>
              <a:avLst/>
              <a:gdLst>
                <a:gd name="T0" fmla="*/ 0 w 34"/>
                <a:gd name="T1" fmla="*/ 0 h 48"/>
                <a:gd name="T2" fmla="*/ 14 w 34"/>
                <a:gd name="T3" fmla="*/ 48 h 48"/>
                <a:gd name="T4" fmla="*/ 34 w 34"/>
                <a:gd name="T5" fmla="*/ 0 h 48"/>
              </a:gdLst>
              <a:ahLst/>
              <a:cxnLst>
                <a:cxn ang="0">
                  <a:pos x="T0" y="T1"/>
                </a:cxn>
                <a:cxn ang="0">
                  <a:pos x="T2" y="T3"/>
                </a:cxn>
                <a:cxn ang="0">
                  <a:pos x="T4" y="T5"/>
                </a:cxn>
              </a:cxnLst>
              <a:rect l="0" t="0" r="r" b="b"/>
              <a:pathLst>
                <a:path w="34" h="48">
                  <a:moveTo>
                    <a:pt x="0" y="0"/>
                  </a:moveTo>
                  <a:lnTo>
                    <a:pt x="14" y="48"/>
                  </a:lnTo>
                  <a:lnTo>
                    <a:pt x="34" y="0"/>
                  </a:lnTo>
                </a:path>
              </a:pathLst>
            </a:custGeom>
            <a:noFill/>
            <a:ln w="7938">
              <a:solidFill>
                <a:srgbClr val="8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4" name="Line 23">
              <a:extLst>
                <a:ext uri="{FF2B5EF4-FFF2-40B4-BE49-F238E27FC236}">
                  <a16:creationId xmlns:a16="http://schemas.microsoft.com/office/drawing/2014/main" id="{1A945AA1-A091-426F-950B-106283E25A2E}"/>
                </a:ext>
              </a:extLst>
            </p:cNvPr>
            <p:cNvSpPr>
              <a:spLocks noChangeShapeType="1"/>
            </p:cNvSpPr>
            <p:nvPr/>
          </p:nvSpPr>
          <p:spPr bwMode="auto">
            <a:xfrm>
              <a:off x="2827" y="1769"/>
              <a:ext cx="5" cy="158"/>
            </a:xfrm>
            <a:prstGeom prst="line">
              <a:avLst/>
            </a:prstGeom>
            <a:noFill/>
            <a:ln w="7938">
              <a:solidFill>
                <a:srgbClr val="8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5" name="Freeform 24">
              <a:extLst>
                <a:ext uri="{FF2B5EF4-FFF2-40B4-BE49-F238E27FC236}">
                  <a16:creationId xmlns:a16="http://schemas.microsoft.com/office/drawing/2014/main" id="{5BD93588-E150-4449-8B26-03E0F73D5B3B}"/>
                </a:ext>
              </a:extLst>
            </p:cNvPr>
            <p:cNvSpPr>
              <a:spLocks/>
            </p:cNvSpPr>
            <p:nvPr/>
          </p:nvSpPr>
          <p:spPr bwMode="auto">
            <a:xfrm>
              <a:off x="2813" y="1880"/>
              <a:ext cx="34" cy="47"/>
            </a:xfrm>
            <a:custGeom>
              <a:avLst/>
              <a:gdLst>
                <a:gd name="T0" fmla="*/ 0 w 34"/>
                <a:gd name="T1" fmla="*/ 0 h 47"/>
                <a:gd name="T2" fmla="*/ 19 w 34"/>
                <a:gd name="T3" fmla="*/ 47 h 47"/>
                <a:gd name="T4" fmla="*/ 34 w 34"/>
                <a:gd name="T5" fmla="*/ 0 h 47"/>
              </a:gdLst>
              <a:ahLst/>
              <a:cxnLst>
                <a:cxn ang="0">
                  <a:pos x="T0" y="T1"/>
                </a:cxn>
                <a:cxn ang="0">
                  <a:pos x="T2" y="T3"/>
                </a:cxn>
                <a:cxn ang="0">
                  <a:pos x="T4" y="T5"/>
                </a:cxn>
              </a:cxnLst>
              <a:rect l="0" t="0" r="r" b="b"/>
              <a:pathLst>
                <a:path w="34" h="47">
                  <a:moveTo>
                    <a:pt x="0" y="0"/>
                  </a:moveTo>
                  <a:lnTo>
                    <a:pt x="19" y="47"/>
                  </a:lnTo>
                  <a:lnTo>
                    <a:pt x="34" y="0"/>
                  </a:lnTo>
                </a:path>
              </a:pathLst>
            </a:custGeom>
            <a:noFill/>
            <a:ln w="7938">
              <a:solidFill>
                <a:srgbClr val="8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6" name="Line 25">
              <a:extLst>
                <a:ext uri="{FF2B5EF4-FFF2-40B4-BE49-F238E27FC236}">
                  <a16:creationId xmlns:a16="http://schemas.microsoft.com/office/drawing/2014/main" id="{A141CAF8-663A-4955-811C-6685061E4E0A}"/>
                </a:ext>
              </a:extLst>
            </p:cNvPr>
            <p:cNvSpPr>
              <a:spLocks noChangeShapeType="1"/>
            </p:cNvSpPr>
            <p:nvPr/>
          </p:nvSpPr>
          <p:spPr bwMode="auto">
            <a:xfrm>
              <a:off x="2842" y="2114"/>
              <a:ext cx="14" cy="178"/>
            </a:xfrm>
            <a:prstGeom prst="line">
              <a:avLst/>
            </a:prstGeom>
            <a:noFill/>
            <a:ln w="7938">
              <a:solidFill>
                <a:srgbClr val="8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7" name="Freeform 26">
              <a:extLst>
                <a:ext uri="{FF2B5EF4-FFF2-40B4-BE49-F238E27FC236}">
                  <a16:creationId xmlns:a16="http://schemas.microsoft.com/office/drawing/2014/main" id="{D06BC193-4085-4383-9BAA-AB44603770DF}"/>
                </a:ext>
              </a:extLst>
            </p:cNvPr>
            <p:cNvSpPr>
              <a:spLocks/>
            </p:cNvSpPr>
            <p:nvPr/>
          </p:nvSpPr>
          <p:spPr bwMode="auto">
            <a:xfrm>
              <a:off x="2832" y="2244"/>
              <a:ext cx="38" cy="48"/>
            </a:xfrm>
            <a:custGeom>
              <a:avLst/>
              <a:gdLst>
                <a:gd name="T0" fmla="*/ 0 w 38"/>
                <a:gd name="T1" fmla="*/ 5 h 48"/>
                <a:gd name="T2" fmla="*/ 24 w 38"/>
                <a:gd name="T3" fmla="*/ 48 h 48"/>
                <a:gd name="T4" fmla="*/ 38 w 38"/>
                <a:gd name="T5" fmla="*/ 0 h 48"/>
              </a:gdLst>
              <a:ahLst/>
              <a:cxnLst>
                <a:cxn ang="0">
                  <a:pos x="T0" y="T1"/>
                </a:cxn>
                <a:cxn ang="0">
                  <a:pos x="T2" y="T3"/>
                </a:cxn>
                <a:cxn ang="0">
                  <a:pos x="T4" y="T5"/>
                </a:cxn>
              </a:cxnLst>
              <a:rect l="0" t="0" r="r" b="b"/>
              <a:pathLst>
                <a:path w="38" h="48">
                  <a:moveTo>
                    <a:pt x="0" y="5"/>
                  </a:moveTo>
                  <a:lnTo>
                    <a:pt x="24" y="48"/>
                  </a:lnTo>
                  <a:lnTo>
                    <a:pt x="38" y="0"/>
                  </a:lnTo>
                </a:path>
              </a:pathLst>
            </a:custGeom>
            <a:noFill/>
            <a:ln w="7938">
              <a:solidFill>
                <a:srgbClr val="8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8" name="Line 27">
              <a:extLst>
                <a:ext uri="{FF2B5EF4-FFF2-40B4-BE49-F238E27FC236}">
                  <a16:creationId xmlns:a16="http://schemas.microsoft.com/office/drawing/2014/main" id="{44A5FF68-D7DF-4BD3-A038-0F30814FDCC7}"/>
                </a:ext>
              </a:extLst>
            </p:cNvPr>
            <p:cNvSpPr>
              <a:spLocks noChangeShapeType="1"/>
            </p:cNvSpPr>
            <p:nvPr/>
          </p:nvSpPr>
          <p:spPr bwMode="auto">
            <a:xfrm flipH="1">
              <a:off x="2861" y="2479"/>
              <a:ext cx="5" cy="177"/>
            </a:xfrm>
            <a:prstGeom prst="line">
              <a:avLst/>
            </a:prstGeom>
            <a:noFill/>
            <a:ln w="7938">
              <a:solidFill>
                <a:srgbClr val="8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9" name="Freeform 28">
              <a:extLst>
                <a:ext uri="{FF2B5EF4-FFF2-40B4-BE49-F238E27FC236}">
                  <a16:creationId xmlns:a16="http://schemas.microsoft.com/office/drawing/2014/main" id="{899023F6-8F6C-4129-99B8-27A3BDF194F4}"/>
                </a:ext>
              </a:extLst>
            </p:cNvPr>
            <p:cNvSpPr>
              <a:spLocks/>
            </p:cNvSpPr>
            <p:nvPr/>
          </p:nvSpPr>
          <p:spPr bwMode="auto">
            <a:xfrm>
              <a:off x="2847" y="2608"/>
              <a:ext cx="33" cy="48"/>
            </a:xfrm>
            <a:custGeom>
              <a:avLst/>
              <a:gdLst>
                <a:gd name="T0" fmla="*/ 0 w 33"/>
                <a:gd name="T1" fmla="*/ 0 h 48"/>
                <a:gd name="T2" fmla="*/ 14 w 33"/>
                <a:gd name="T3" fmla="*/ 48 h 48"/>
                <a:gd name="T4" fmla="*/ 33 w 33"/>
                <a:gd name="T5" fmla="*/ 0 h 48"/>
              </a:gdLst>
              <a:ahLst/>
              <a:cxnLst>
                <a:cxn ang="0">
                  <a:pos x="T0" y="T1"/>
                </a:cxn>
                <a:cxn ang="0">
                  <a:pos x="T2" y="T3"/>
                </a:cxn>
                <a:cxn ang="0">
                  <a:pos x="T4" y="T5"/>
                </a:cxn>
              </a:cxnLst>
              <a:rect l="0" t="0" r="r" b="b"/>
              <a:pathLst>
                <a:path w="33" h="48">
                  <a:moveTo>
                    <a:pt x="0" y="0"/>
                  </a:moveTo>
                  <a:lnTo>
                    <a:pt x="14" y="48"/>
                  </a:lnTo>
                  <a:lnTo>
                    <a:pt x="33" y="0"/>
                  </a:lnTo>
                </a:path>
              </a:pathLst>
            </a:custGeom>
            <a:noFill/>
            <a:ln w="7938">
              <a:solidFill>
                <a:srgbClr val="8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0" name="Line 29">
              <a:extLst>
                <a:ext uri="{FF2B5EF4-FFF2-40B4-BE49-F238E27FC236}">
                  <a16:creationId xmlns:a16="http://schemas.microsoft.com/office/drawing/2014/main" id="{3333EBBE-3EFF-49BE-911A-F7BA676D8BCF}"/>
                </a:ext>
              </a:extLst>
            </p:cNvPr>
            <p:cNvSpPr>
              <a:spLocks noChangeShapeType="1"/>
            </p:cNvSpPr>
            <p:nvPr/>
          </p:nvSpPr>
          <p:spPr bwMode="auto">
            <a:xfrm>
              <a:off x="2866" y="2843"/>
              <a:ext cx="4" cy="178"/>
            </a:xfrm>
            <a:prstGeom prst="line">
              <a:avLst/>
            </a:prstGeom>
            <a:noFill/>
            <a:ln w="7938">
              <a:solidFill>
                <a:srgbClr val="8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1" name="Freeform 30">
              <a:extLst>
                <a:ext uri="{FF2B5EF4-FFF2-40B4-BE49-F238E27FC236}">
                  <a16:creationId xmlns:a16="http://schemas.microsoft.com/office/drawing/2014/main" id="{7F3B9B43-C282-4AC9-B7D7-9E967C32FA33}"/>
                </a:ext>
              </a:extLst>
            </p:cNvPr>
            <p:cNvSpPr>
              <a:spLocks/>
            </p:cNvSpPr>
            <p:nvPr/>
          </p:nvSpPr>
          <p:spPr bwMode="auto">
            <a:xfrm>
              <a:off x="2851" y="2973"/>
              <a:ext cx="34" cy="48"/>
            </a:xfrm>
            <a:custGeom>
              <a:avLst/>
              <a:gdLst>
                <a:gd name="T0" fmla="*/ 0 w 34"/>
                <a:gd name="T1" fmla="*/ 0 h 48"/>
                <a:gd name="T2" fmla="*/ 19 w 34"/>
                <a:gd name="T3" fmla="*/ 48 h 48"/>
                <a:gd name="T4" fmla="*/ 34 w 34"/>
                <a:gd name="T5" fmla="*/ 0 h 48"/>
              </a:gdLst>
              <a:ahLst/>
              <a:cxnLst>
                <a:cxn ang="0">
                  <a:pos x="T0" y="T1"/>
                </a:cxn>
                <a:cxn ang="0">
                  <a:pos x="T2" y="T3"/>
                </a:cxn>
                <a:cxn ang="0">
                  <a:pos x="T4" y="T5"/>
                </a:cxn>
              </a:cxnLst>
              <a:rect l="0" t="0" r="r" b="b"/>
              <a:pathLst>
                <a:path w="34" h="48">
                  <a:moveTo>
                    <a:pt x="0" y="0"/>
                  </a:moveTo>
                  <a:lnTo>
                    <a:pt x="19" y="48"/>
                  </a:lnTo>
                  <a:lnTo>
                    <a:pt x="34" y="0"/>
                  </a:lnTo>
                </a:path>
              </a:pathLst>
            </a:custGeom>
            <a:noFill/>
            <a:ln w="7938">
              <a:solidFill>
                <a:srgbClr val="8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2" name="Line 31">
              <a:extLst>
                <a:ext uri="{FF2B5EF4-FFF2-40B4-BE49-F238E27FC236}">
                  <a16:creationId xmlns:a16="http://schemas.microsoft.com/office/drawing/2014/main" id="{078F2B2D-B92B-43FF-86A8-96C60C1E31C3}"/>
                </a:ext>
              </a:extLst>
            </p:cNvPr>
            <p:cNvSpPr>
              <a:spLocks noChangeShapeType="1"/>
            </p:cNvSpPr>
            <p:nvPr/>
          </p:nvSpPr>
          <p:spPr bwMode="auto">
            <a:xfrm flipH="1">
              <a:off x="2861" y="3208"/>
              <a:ext cx="5" cy="215"/>
            </a:xfrm>
            <a:prstGeom prst="line">
              <a:avLst/>
            </a:prstGeom>
            <a:noFill/>
            <a:ln w="7938">
              <a:solidFill>
                <a:srgbClr val="8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3" name="Freeform 32">
              <a:extLst>
                <a:ext uri="{FF2B5EF4-FFF2-40B4-BE49-F238E27FC236}">
                  <a16:creationId xmlns:a16="http://schemas.microsoft.com/office/drawing/2014/main" id="{ACCC8357-FFFA-4033-BFDA-35E377CB1F2A}"/>
                </a:ext>
              </a:extLst>
            </p:cNvPr>
            <p:cNvSpPr>
              <a:spLocks/>
            </p:cNvSpPr>
            <p:nvPr/>
          </p:nvSpPr>
          <p:spPr bwMode="auto">
            <a:xfrm>
              <a:off x="2847" y="3375"/>
              <a:ext cx="33" cy="48"/>
            </a:xfrm>
            <a:custGeom>
              <a:avLst/>
              <a:gdLst>
                <a:gd name="T0" fmla="*/ 0 w 33"/>
                <a:gd name="T1" fmla="*/ 0 h 48"/>
                <a:gd name="T2" fmla="*/ 14 w 33"/>
                <a:gd name="T3" fmla="*/ 48 h 48"/>
                <a:gd name="T4" fmla="*/ 33 w 33"/>
                <a:gd name="T5" fmla="*/ 0 h 48"/>
              </a:gdLst>
              <a:ahLst/>
              <a:cxnLst>
                <a:cxn ang="0">
                  <a:pos x="T0" y="T1"/>
                </a:cxn>
                <a:cxn ang="0">
                  <a:pos x="T2" y="T3"/>
                </a:cxn>
                <a:cxn ang="0">
                  <a:pos x="T4" y="T5"/>
                </a:cxn>
              </a:cxnLst>
              <a:rect l="0" t="0" r="r" b="b"/>
              <a:pathLst>
                <a:path w="33" h="48">
                  <a:moveTo>
                    <a:pt x="0" y="0"/>
                  </a:moveTo>
                  <a:lnTo>
                    <a:pt x="14" y="48"/>
                  </a:lnTo>
                  <a:lnTo>
                    <a:pt x="33" y="0"/>
                  </a:lnTo>
                </a:path>
              </a:pathLst>
            </a:custGeom>
            <a:noFill/>
            <a:ln w="7938">
              <a:solidFill>
                <a:srgbClr val="8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4" name="Line 33">
              <a:extLst>
                <a:ext uri="{FF2B5EF4-FFF2-40B4-BE49-F238E27FC236}">
                  <a16:creationId xmlns:a16="http://schemas.microsoft.com/office/drawing/2014/main" id="{22DFB350-F45F-4910-8BAC-48859AA80B55}"/>
                </a:ext>
              </a:extLst>
            </p:cNvPr>
            <p:cNvSpPr>
              <a:spLocks noChangeShapeType="1"/>
            </p:cNvSpPr>
            <p:nvPr/>
          </p:nvSpPr>
          <p:spPr bwMode="auto">
            <a:xfrm>
              <a:off x="2808" y="868"/>
              <a:ext cx="19" cy="350"/>
            </a:xfrm>
            <a:prstGeom prst="line">
              <a:avLst/>
            </a:prstGeom>
            <a:noFill/>
            <a:ln w="7938">
              <a:solidFill>
                <a:srgbClr val="8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5" name="Freeform 34">
              <a:extLst>
                <a:ext uri="{FF2B5EF4-FFF2-40B4-BE49-F238E27FC236}">
                  <a16:creationId xmlns:a16="http://schemas.microsoft.com/office/drawing/2014/main" id="{DA602734-7B71-4E2D-ADD8-3A1684C68D90}"/>
                </a:ext>
              </a:extLst>
            </p:cNvPr>
            <p:cNvSpPr>
              <a:spLocks/>
            </p:cNvSpPr>
            <p:nvPr/>
          </p:nvSpPr>
          <p:spPr bwMode="auto">
            <a:xfrm>
              <a:off x="2808" y="1170"/>
              <a:ext cx="34" cy="48"/>
            </a:xfrm>
            <a:custGeom>
              <a:avLst/>
              <a:gdLst>
                <a:gd name="T0" fmla="*/ 0 w 34"/>
                <a:gd name="T1" fmla="*/ 5 h 48"/>
                <a:gd name="T2" fmla="*/ 19 w 34"/>
                <a:gd name="T3" fmla="*/ 48 h 48"/>
                <a:gd name="T4" fmla="*/ 34 w 34"/>
                <a:gd name="T5" fmla="*/ 0 h 48"/>
              </a:gdLst>
              <a:ahLst/>
              <a:cxnLst>
                <a:cxn ang="0">
                  <a:pos x="T0" y="T1"/>
                </a:cxn>
                <a:cxn ang="0">
                  <a:pos x="T2" y="T3"/>
                </a:cxn>
                <a:cxn ang="0">
                  <a:pos x="T4" y="T5"/>
                </a:cxn>
              </a:cxnLst>
              <a:rect l="0" t="0" r="r" b="b"/>
              <a:pathLst>
                <a:path w="34" h="48">
                  <a:moveTo>
                    <a:pt x="0" y="5"/>
                  </a:moveTo>
                  <a:lnTo>
                    <a:pt x="19" y="48"/>
                  </a:lnTo>
                  <a:lnTo>
                    <a:pt x="34" y="0"/>
                  </a:lnTo>
                </a:path>
              </a:pathLst>
            </a:custGeom>
            <a:noFill/>
            <a:ln w="7938">
              <a:solidFill>
                <a:srgbClr val="8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457200"/>
            <a:ext cx="8229600" cy="6019800"/>
          </a:xfrm>
        </p:spPr>
        <p:txBody>
          <a:bodyPr>
            <a:normAutofit/>
          </a:bodyPr>
          <a:lstStyle/>
          <a:p>
            <a:pPr>
              <a:buNone/>
            </a:pPr>
            <a:r>
              <a:rPr lang="en-US" sz="1600" b="1" dirty="0"/>
              <a:t>Sequence  Diagram</a:t>
            </a:r>
          </a:p>
          <a:p>
            <a:pPr>
              <a:buNone/>
            </a:pPr>
            <a:endParaRPr lang="en-US" sz="1600" b="1" dirty="0"/>
          </a:p>
          <a:p>
            <a:pPr>
              <a:buNone/>
            </a:pPr>
            <a:r>
              <a:rPr lang="en-US" sz="1600" dirty="0">
                <a:latin typeface="Times New Roman" panose="02020603050405020304" pitchFamily="18" charset="0"/>
                <a:cs typeface="Times New Roman" panose="02020603050405020304" pitchFamily="18" charset="0"/>
              </a:rPr>
              <a:t>		.</a:t>
            </a:r>
          </a:p>
          <a:p>
            <a:pPr algn="just">
              <a:buNone/>
            </a:pPr>
            <a:endParaRPr lang="en-US" sz="1600" dirty="0">
              <a:latin typeface="Times New Roman" panose="02020603050405020304" pitchFamily="18" charset="0"/>
              <a:cs typeface="Times New Roman" panose="02020603050405020304" pitchFamily="18" charset="0"/>
            </a:endParaRPr>
          </a:p>
        </p:txBody>
      </p:sp>
      <p:pic>
        <p:nvPicPr>
          <p:cNvPr id="5" name="Picture 4"/>
          <p:cNvPicPr/>
          <p:nvPr/>
        </p:nvPicPr>
        <p:blipFill>
          <a:blip r:embed="rId2">
            <a:extLst>
              <a:ext uri="{28A0092B-C50C-407E-A947-70E740481C1C}">
                <a14:useLocalDpi xmlns:a14="http://schemas.microsoft.com/office/drawing/2010/main" val="0"/>
              </a:ext>
            </a:extLst>
          </a:blip>
          <a:srcRect/>
          <a:stretch>
            <a:fillRect/>
          </a:stretch>
        </p:blipFill>
        <p:spPr bwMode="auto">
          <a:xfrm>
            <a:off x="2005012" y="1495425"/>
            <a:ext cx="5133975" cy="53625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457200"/>
            <a:ext cx="8229600" cy="6019800"/>
          </a:xfrm>
        </p:spPr>
        <p:txBody>
          <a:bodyPr>
            <a:normAutofit/>
          </a:bodyPr>
          <a:lstStyle/>
          <a:p>
            <a:pPr>
              <a:buNone/>
            </a:pPr>
            <a:r>
              <a:rPr lang="en-US" sz="1600" b="1" dirty="0"/>
              <a:t>Collaboration Diagram</a:t>
            </a:r>
          </a:p>
          <a:p>
            <a:pPr>
              <a:buNone/>
            </a:pPr>
            <a:endParaRPr lang="en-US" sz="1600" b="1" dirty="0"/>
          </a:p>
          <a:p>
            <a:pPr>
              <a:buNone/>
            </a:pPr>
            <a:r>
              <a:rPr lang="en-US" sz="1600" b="1" dirty="0">
                <a:latin typeface="Times New Roman" panose="02020603050405020304" pitchFamily="18" charset="0"/>
                <a:cs typeface="Times New Roman" panose="02020603050405020304" pitchFamily="18" charset="0"/>
              </a:rPr>
              <a:t>		</a:t>
            </a:r>
            <a:endParaRPr lang="en-US" sz="1600" dirty="0">
              <a:latin typeface="Times New Roman" panose="02020603050405020304" pitchFamily="18" charset="0"/>
              <a:cs typeface="Times New Roman" panose="02020603050405020304" pitchFamily="18" charset="0"/>
            </a:endParaRPr>
          </a:p>
        </p:txBody>
      </p:sp>
      <p:pic>
        <p:nvPicPr>
          <p:cNvPr id="5" name="Picture 4"/>
          <p:cNvPicPr/>
          <p:nvPr/>
        </p:nvPicPr>
        <p:blipFill>
          <a:blip r:embed="rId2">
            <a:extLst>
              <a:ext uri="{28A0092B-C50C-407E-A947-70E740481C1C}">
                <a14:useLocalDpi xmlns:a14="http://schemas.microsoft.com/office/drawing/2010/main" val="0"/>
              </a:ext>
            </a:extLst>
          </a:blip>
          <a:srcRect/>
          <a:stretch>
            <a:fillRect/>
          </a:stretch>
        </p:blipFill>
        <p:spPr bwMode="auto">
          <a:xfrm>
            <a:off x="1600200" y="2837497"/>
            <a:ext cx="5943600" cy="2191703"/>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737B53-D8AC-4025-9B24-FDE186248A33}"/>
              </a:ext>
            </a:extLst>
          </p:cNvPr>
          <p:cNvSpPr>
            <a:spLocks noGrp="1"/>
          </p:cNvSpPr>
          <p:nvPr>
            <p:ph type="title"/>
          </p:nvPr>
        </p:nvSpPr>
        <p:spPr>
          <a:xfrm>
            <a:off x="457200" y="274638"/>
            <a:ext cx="7467600" cy="639762"/>
          </a:xfrm>
        </p:spPr>
        <p:txBody>
          <a:bodyPr/>
          <a:lstStyle/>
          <a:p>
            <a:r>
              <a:rPr lang="en-IN" dirty="0"/>
              <a:t>Sample code</a:t>
            </a:r>
          </a:p>
        </p:txBody>
      </p:sp>
      <p:sp>
        <p:nvSpPr>
          <p:cNvPr id="3" name="Content Placeholder 2">
            <a:extLst>
              <a:ext uri="{FF2B5EF4-FFF2-40B4-BE49-F238E27FC236}">
                <a16:creationId xmlns:a16="http://schemas.microsoft.com/office/drawing/2014/main" id="{3B780A6A-AC04-B583-0B29-C877A3D9E6DF}"/>
              </a:ext>
            </a:extLst>
          </p:cNvPr>
          <p:cNvSpPr>
            <a:spLocks noGrp="1"/>
          </p:cNvSpPr>
          <p:nvPr>
            <p:ph sz="quarter" idx="1"/>
          </p:nvPr>
        </p:nvSpPr>
        <p:spPr>
          <a:xfrm>
            <a:off x="457200" y="1219200"/>
            <a:ext cx="7467600" cy="5254752"/>
          </a:xfrm>
        </p:spPr>
        <p:txBody>
          <a:bodyPr>
            <a:normAutofit fontScale="70000" lnSpcReduction="20000"/>
          </a:bodyPr>
          <a:lstStyle/>
          <a:p>
            <a:pPr marL="0" indent="0">
              <a:buNone/>
            </a:pPr>
            <a:r>
              <a:rPr lang="en-IN" dirty="0"/>
              <a:t>#Training dataset using SVM</a:t>
            </a:r>
          </a:p>
          <a:p>
            <a:pPr marL="0" indent="0">
              <a:buNone/>
            </a:pPr>
            <a:r>
              <a:rPr lang="en-IN" dirty="0"/>
              <a:t>def </a:t>
            </a:r>
            <a:r>
              <a:rPr lang="en-IN" dirty="0" err="1"/>
              <a:t>runSVM</a:t>
            </a:r>
            <a:r>
              <a:rPr lang="en-IN" dirty="0"/>
              <a:t>():</a:t>
            </a:r>
          </a:p>
          <a:p>
            <a:pPr marL="0" indent="0">
              <a:buNone/>
            </a:pPr>
            <a:r>
              <a:rPr lang="en-IN" dirty="0"/>
              <a:t>    </a:t>
            </a:r>
            <a:r>
              <a:rPr lang="en-IN" dirty="0" err="1"/>
              <a:t>text.delete</a:t>
            </a:r>
            <a:r>
              <a:rPr lang="en-IN" dirty="0"/>
              <a:t>('1.0', END)</a:t>
            </a:r>
          </a:p>
          <a:p>
            <a:pPr marL="0" indent="0">
              <a:buNone/>
            </a:pPr>
            <a:r>
              <a:rPr lang="en-IN" dirty="0"/>
              <a:t>    global </a:t>
            </a:r>
            <a:r>
              <a:rPr lang="en-IN" dirty="0" err="1"/>
              <a:t>svm_acc</a:t>
            </a:r>
            <a:endParaRPr lang="en-IN" dirty="0"/>
          </a:p>
          <a:p>
            <a:pPr marL="0" indent="0">
              <a:buNone/>
            </a:pPr>
            <a:r>
              <a:rPr lang="en-IN" dirty="0"/>
              <a:t>    global classifier</a:t>
            </a:r>
          </a:p>
          <a:p>
            <a:pPr marL="0" indent="0">
              <a:buNone/>
            </a:pPr>
            <a:r>
              <a:rPr lang="en-IN" dirty="0"/>
              <a:t>    global X, Y, </a:t>
            </a:r>
            <a:r>
              <a:rPr lang="en-IN" dirty="0" err="1"/>
              <a:t>X_train</a:t>
            </a:r>
            <a:r>
              <a:rPr lang="en-IN" dirty="0"/>
              <a:t>, </a:t>
            </a:r>
            <a:r>
              <a:rPr lang="en-IN" dirty="0" err="1"/>
              <a:t>X_test</a:t>
            </a:r>
            <a:r>
              <a:rPr lang="en-IN" dirty="0"/>
              <a:t>, </a:t>
            </a:r>
            <a:r>
              <a:rPr lang="en-IN" dirty="0" err="1"/>
              <a:t>y_train</a:t>
            </a:r>
            <a:r>
              <a:rPr lang="en-IN" dirty="0"/>
              <a:t>, </a:t>
            </a:r>
            <a:r>
              <a:rPr lang="en-IN" dirty="0" err="1"/>
              <a:t>y_test</a:t>
            </a:r>
            <a:endParaRPr lang="en-IN" dirty="0"/>
          </a:p>
          <a:p>
            <a:pPr marL="0" indent="0">
              <a:buNone/>
            </a:pPr>
            <a:r>
              <a:rPr lang="en-IN" dirty="0"/>
              <a:t>    total = </a:t>
            </a:r>
            <a:r>
              <a:rPr lang="en-IN" dirty="0" err="1"/>
              <a:t>X_train.shape</a:t>
            </a:r>
            <a:r>
              <a:rPr lang="en-IN" dirty="0"/>
              <a:t>[1];</a:t>
            </a:r>
          </a:p>
          <a:p>
            <a:pPr marL="0" indent="0">
              <a:buNone/>
            </a:pPr>
            <a:r>
              <a:rPr lang="en-IN" dirty="0"/>
              <a:t>    X_train1 = </a:t>
            </a:r>
            <a:r>
              <a:rPr lang="en-IN" dirty="0" err="1"/>
              <a:t>SelectKBest</a:t>
            </a:r>
            <a:r>
              <a:rPr lang="en-IN" dirty="0"/>
              <a:t>(chi2,15).</a:t>
            </a:r>
            <a:r>
              <a:rPr lang="en-IN" dirty="0" err="1"/>
              <a:t>fit_transform</a:t>
            </a:r>
            <a:r>
              <a:rPr lang="en-IN" dirty="0"/>
              <a:t>(</a:t>
            </a:r>
            <a:r>
              <a:rPr lang="en-IN" dirty="0" err="1"/>
              <a:t>X_train</a:t>
            </a:r>
            <a:r>
              <a:rPr lang="en-IN" dirty="0"/>
              <a:t>, </a:t>
            </a:r>
            <a:r>
              <a:rPr lang="en-IN" dirty="0" err="1"/>
              <a:t>y_train</a:t>
            </a:r>
            <a:r>
              <a:rPr lang="en-IN" dirty="0"/>
              <a:t>)</a:t>
            </a:r>
          </a:p>
          <a:p>
            <a:pPr marL="0" indent="0">
              <a:buNone/>
            </a:pPr>
            <a:r>
              <a:rPr lang="en-IN" dirty="0"/>
              <a:t>    X_test1 = </a:t>
            </a:r>
            <a:r>
              <a:rPr lang="en-IN" dirty="0" err="1"/>
              <a:t>SelectKBest</a:t>
            </a:r>
            <a:r>
              <a:rPr lang="en-IN" dirty="0"/>
              <a:t>(chi2,15).</a:t>
            </a:r>
            <a:r>
              <a:rPr lang="en-IN" dirty="0" err="1"/>
              <a:t>fit_transform</a:t>
            </a:r>
            <a:r>
              <a:rPr lang="en-IN" dirty="0"/>
              <a:t>(</a:t>
            </a:r>
            <a:r>
              <a:rPr lang="en-IN" dirty="0" err="1"/>
              <a:t>X_test,y_test</a:t>
            </a:r>
            <a:r>
              <a:rPr lang="en-IN" dirty="0"/>
              <a:t>)</a:t>
            </a:r>
          </a:p>
          <a:p>
            <a:pPr marL="0" indent="0">
              <a:buNone/>
            </a:pPr>
            <a:r>
              <a:rPr lang="en-IN" dirty="0"/>
              <a:t>    </a:t>
            </a:r>
            <a:r>
              <a:rPr lang="en-IN" dirty="0" err="1"/>
              <a:t>text.insert</a:t>
            </a:r>
            <a:r>
              <a:rPr lang="en-IN" dirty="0"/>
              <a:t>(</a:t>
            </a:r>
            <a:r>
              <a:rPr lang="en-IN" dirty="0" err="1"/>
              <a:t>END,"Total</a:t>
            </a:r>
            <a:r>
              <a:rPr lang="en-IN" dirty="0"/>
              <a:t> Features : "+str(total)+"\n")</a:t>
            </a:r>
          </a:p>
          <a:p>
            <a:pPr marL="0" indent="0">
              <a:buNone/>
            </a:pPr>
            <a:r>
              <a:rPr lang="en-IN" dirty="0"/>
              <a:t>    </a:t>
            </a:r>
            <a:r>
              <a:rPr lang="en-IN" dirty="0" err="1"/>
              <a:t>text.insert</a:t>
            </a:r>
            <a:r>
              <a:rPr lang="en-IN" dirty="0"/>
              <a:t>(</a:t>
            </a:r>
            <a:r>
              <a:rPr lang="en-IN" dirty="0" err="1"/>
              <a:t>END,"Features</a:t>
            </a:r>
            <a:r>
              <a:rPr lang="en-IN" dirty="0"/>
              <a:t> set reduce after applying features selection concept : "+str((total - </a:t>
            </a:r>
            <a:r>
              <a:rPr lang="en-IN" dirty="0" err="1"/>
              <a:t>X_train.shape</a:t>
            </a:r>
            <a:r>
              <a:rPr lang="en-IN" dirty="0"/>
              <a:t>[1]))+"\n\n")</a:t>
            </a:r>
          </a:p>
          <a:p>
            <a:pPr marL="0" indent="0">
              <a:buNone/>
            </a:pPr>
            <a:r>
              <a:rPr lang="en-IN" dirty="0"/>
              <a:t>    </a:t>
            </a:r>
            <a:r>
              <a:rPr lang="en-IN" dirty="0" err="1"/>
              <a:t>cls</a:t>
            </a:r>
            <a:r>
              <a:rPr lang="en-IN" dirty="0"/>
              <a:t> = </a:t>
            </a:r>
            <a:r>
              <a:rPr lang="en-IN" dirty="0" err="1"/>
              <a:t>svm.SVC</a:t>
            </a:r>
            <a:r>
              <a:rPr lang="en-IN" dirty="0"/>
              <a:t>(kernel='</a:t>
            </a:r>
            <a:r>
              <a:rPr lang="en-IN" dirty="0" err="1"/>
              <a:t>rbf</a:t>
            </a:r>
            <a:r>
              <a:rPr lang="en-IN" dirty="0"/>
              <a:t>', </a:t>
            </a:r>
            <a:r>
              <a:rPr lang="en-IN" dirty="0" err="1"/>
              <a:t>class_weight</a:t>
            </a:r>
            <a:r>
              <a:rPr lang="en-IN" dirty="0"/>
              <a:t>='balanced', probability=True)</a:t>
            </a:r>
          </a:p>
          <a:p>
            <a:pPr marL="0" indent="0">
              <a:buNone/>
            </a:pPr>
            <a:r>
              <a:rPr lang="en-IN" dirty="0"/>
              <a:t>    </a:t>
            </a:r>
            <a:r>
              <a:rPr lang="en-IN" dirty="0" err="1"/>
              <a:t>cls.fit</a:t>
            </a:r>
            <a:r>
              <a:rPr lang="en-IN" dirty="0"/>
              <a:t>(</a:t>
            </a:r>
            <a:r>
              <a:rPr lang="en-IN" dirty="0" err="1"/>
              <a:t>X_train</a:t>
            </a:r>
            <a:r>
              <a:rPr lang="en-IN" dirty="0"/>
              <a:t>, </a:t>
            </a:r>
            <a:r>
              <a:rPr lang="en-IN" dirty="0" err="1"/>
              <a:t>y_train</a:t>
            </a:r>
            <a:r>
              <a:rPr lang="en-IN" dirty="0"/>
              <a:t>) </a:t>
            </a:r>
          </a:p>
          <a:p>
            <a:pPr marL="0" indent="0">
              <a:buNone/>
            </a:pPr>
            <a:r>
              <a:rPr lang="en-IN" dirty="0"/>
              <a:t>    </a:t>
            </a:r>
            <a:r>
              <a:rPr lang="en-IN" dirty="0" err="1"/>
              <a:t>text.insert</a:t>
            </a:r>
            <a:r>
              <a:rPr lang="en-IN" dirty="0"/>
              <a:t>(</a:t>
            </a:r>
            <a:r>
              <a:rPr lang="en-IN" dirty="0" err="1"/>
              <a:t>END,"Prediction</a:t>
            </a:r>
            <a:r>
              <a:rPr lang="en-IN" dirty="0"/>
              <a:t> Results\n\n") </a:t>
            </a:r>
          </a:p>
          <a:p>
            <a:pPr marL="0" indent="0">
              <a:buNone/>
            </a:pPr>
            <a:r>
              <a:rPr lang="en-IN" dirty="0"/>
              <a:t>    </a:t>
            </a:r>
            <a:r>
              <a:rPr lang="en-IN" dirty="0" err="1"/>
              <a:t>prediction_data</a:t>
            </a:r>
            <a:r>
              <a:rPr lang="en-IN" dirty="0"/>
              <a:t> = prediction(</a:t>
            </a:r>
            <a:r>
              <a:rPr lang="en-IN" dirty="0" err="1"/>
              <a:t>X_test</a:t>
            </a:r>
            <a:r>
              <a:rPr lang="en-IN" dirty="0"/>
              <a:t>, </a:t>
            </a:r>
            <a:r>
              <a:rPr lang="en-IN" dirty="0" err="1"/>
              <a:t>cls</a:t>
            </a:r>
            <a:r>
              <a:rPr lang="en-IN" dirty="0"/>
              <a:t>) </a:t>
            </a:r>
          </a:p>
          <a:p>
            <a:pPr marL="0" indent="0">
              <a:buNone/>
            </a:pPr>
            <a:r>
              <a:rPr lang="en-IN" dirty="0"/>
              <a:t>    </a:t>
            </a:r>
            <a:r>
              <a:rPr lang="en-IN" dirty="0" err="1"/>
              <a:t>svm_acc</a:t>
            </a:r>
            <a:r>
              <a:rPr lang="en-IN" dirty="0"/>
              <a:t> = </a:t>
            </a:r>
            <a:r>
              <a:rPr lang="en-IN" dirty="0" err="1"/>
              <a:t>cal_accuracy</a:t>
            </a:r>
            <a:r>
              <a:rPr lang="en-IN" dirty="0"/>
              <a:t>(</a:t>
            </a:r>
            <a:r>
              <a:rPr lang="en-IN" dirty="0" err="1"/>
              <a:t>y_test</a:t>
            </a:r>
            <a:r>
              <a:rPr lang="en-IN" dirty="0"/>
              <a:t>, </a:t>
            </a:r>
            <a:r>
              <a:rPr lang="en-IN" dirty="0" err="1"/>
              <a:t>prediction_data,'SVM</a:t>
            </a:r>
            <a:r>
              <a:rPr lang="en-IN" dirty="0"/>
              <a:t> Accuracy, Classification Report &amp; Confusion Matrix')</a:t>
            </a:r>
          </a:p>
          <a:p>
            <a:pPr marL="0" indent="0">
              <a:buNone/>
            </a:pPr>
            <a:r>
              <a:rPr lang="en-IN" dirty="0"/>
              <a:t>    classifier = </a:t>
            </a:r>
            <a:r>
              <a:rPr lang="en-IN" dirty="0" err="1"/>
              <a:t>cls</a:t>
            </a:r>
            <a:endParaRPr lang="en-IN" dirty="0"/>
          </a:p>
          <a:p>
            <a:endParaRPr lang="en-IN" dirty="0"/>
          </a:p>
        </p:txBody>
      </p:sp>
    </p:spTree>
    <p:extLst>
      <p:ext uri="{BB962C8B-B14F-4D97-AF65-F5344CB8AC3E}">
        <p14:creationId xmlns:p14="http://schemas.microsoft.com/office/powerpoint/2010/main" val="9768996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544071-AB97-1313-63C8-338573D81F99}"/>
              </a:ext>
            </a:extLst>
          </p:cNvPr>
          <p:cNvSpPr>
            <a:spLocks noGrp="1"/>
          </p:cNvSpPr>
          <p:nvPr>
            <p:ph type="title"/>
          </p:nvPr>
        </p:nvSpPr>
        <p:spPr>
          <a:xfrm>
            <a:off x="457200" y="274638"/>
            <a:ext cx="7467600" cy="258762"/>
          </a:xfrm>
        </p:spPr>
        <p:txBody>
          <a:bodyPr>
            <a:normAutofit fontScale="90000"/>
          </a:bodyPr>
          <a:lstStyle/>
          <a:p>
            <a:r>
              <a:rPr lang="en-IN" dirty="0"/>
              <a:t> </a:t>
            </a:r>
          </a:p>
        </p:txBody>
      </p:sp>
      <p:sp>
        <p:nvSpPr>
          <p:cNvPr id="3" name="Content Placeholder 2">
            <a:extLst>
              <a:ext uri="{FF2B5EF4-FFF2-40B4-BE49-F238E27FC236}">
                <a16:creationId xmlns:a16="http://schemas.microsoft.com/office/drawing/2014/main" id="{D9A88B1D-34AF-A475-D141-42A7B775FF83}"/>
              </a:ext>
            </a:extLst>
          </p:cNvPr>
          <p:cNvSpPr>
            <a:spLocks noGrp="1"/>
          </p:cNvSpPr>
          <p:nvPr>
            <p:ph sz="quarter" idx="1"/>
          </p:nvPr>
        </p:nvSpPr>
        <p:spPr>
          <a:xfrm>
            <a:off x="457200" y="914400"/>
            <a:ext cx="7467600" cy="5559552"/>
          </a:xfrm>
        </p:spPr>
        <p:txBody>
          <a:bodyPr>
            <a:normAutofit fontScale="47500" lnSpcReduction="20000"/>
          </a:bodyPr>
          <a:lstStyle/>
          <a:p>
            <a:pPr marL="0" indent="0">
              <a:buNone/>
            </a:pPr>
            <a:r>
              <a:rPr lang="en-IN" sz="2900" dirty="0"/>
              <a:t>#Applying ANN algorithm</a:t>
            </a:r>
          </a:p>
          <a:p>
            <a:pPr marL="0" indent="0">
              <a:buNone/>
            </a:pPr>
            <a:r>
              <a:rPr lang="en-IN" sz="2900" dirty="0"/>
              <a:t>def </a:t>
            </a:r>
            <a:r>
              <a:rPr lang="en-IN" sz="2900" dirty="0" err="1"/>
              <a:t>runANN</a:t>
            </a:r>
            <a:r>
              <a:rPr lang="en-IN" sz="2900" dirty="0"/>
              <a:t>():</a:t>
            </a:r>
          </a:p>
          <a:p>
            <a:pPr marL="0" indent="0">
              <a:buNone/>
            </a:pPr>
            <a:r>
              <a:rPr lang="en-IN" sz="2900" dirty="0"/>
              <a:t>    </a:t>
            </a:r>
            <a:r>
              <a:rPr lang="en-IN" sz="2900" dirty="0" err="1"/>
              <a:t>text.delete</a:t>
            </a:r>
            <a:r>
              <a:rPr lang="en-IN" sz="2900" dirty="0"/>
              <a:t>('1.0', END)</a:t>
            </a:r>
          </a:p>
          <a:p>
            <a:pPr marL="0" indent="0">
              <a:buNone/>
            </a:pPr>
            <a:r>
              <a:rPr lang="en-IN" sz="2900" dirty="0"/>
              <a:t>    global </a:t>
            </a:r>
            <a:r>
              <a:rPr lang="en-IN" sz="2900" dirty="0" err="1"/>
              <a:t>ann_acc</a:t>
            </a:r>
            <a:endParaRPr lang="en-IN" sz="2900" dirty="0"/>
          </a:p>
          <a:p>
            <a:pPr marL="0" indent="0">
              <a:buNone/>
            </a:pPr>
            <a:r>
              <a:rPr lang="en-IN" sz="2900" dirty="0"/>
              <a:t>    global X, Y, </a:t>
            </a:r>
            <a:r>
              <a:rPr lang="en-IN" sz="2900" dirty="0" err="1"/>
              <a:t>X_train</a:t>
            </a:r>
            <a:r>
              <a:rPr lang="en-IN" sz="2900" dirty="0"/>
              <a:t>, </a:t>
            </a:r>
            <a:r>
              <a:rPr lang="en-IN" sz="2900" dirty="0" err="1"/>
              <a:t>X_test</a:t>
            </a:r>
            <a:r>
              <a:rPr lang="en-IN" sz="2900" dirty="0"/>
              <a:t>, </a:t>
            </a:r>
            <a:r>
              <a:rPr lang="en-IN" sz="2900" dirty="0" err="1"/>
              <a:t>y_train</a:t>
            </a:r>
            <a:r>
              <a:rPr lang="en-IN" sz="2900" dirty="0"/>
              <a:t>, </a:t>
            </a:r>
            <a:r>
              <a:rPr lang="en-IN" sz="2900" dirty="0" err="1"/>
              <a:t>y_test</a:t>
            </a:r>
            <a:endParaRPr lang="en-IN" sz="2900" dirty="0"/>
          </a:p>
          <a:p>
            <a:pPr marL="0" indent="0">
              <a:buNone/>
            </a:pPr>
            <a:r>
              <a:rPr lang="en-IN" sz="2900" dirty="0"/>
              <a:t>    total = </a:t>
            </a:r>
            <a:r>
              <a:rPr lang="en-IN" sz="2900" dirty="0" err="1"/>
              <a:t>X_train.shape</a:t>
            </a:r>
            <a:r>
              <a:rPr lang="en-IN" sz="2900" dirty="0"/>
              <a:t>[1];</a:t>
            </a:r>
          </a:p>
          <a:p>
            <a:pPr marL="0" indent="0">
              <a:buNone/>
            </a:pPr>
            <a:r>
              <a:rPr lang="en-IN" sz="2900" dirty="0"/>
              <a:t>    </a:t>
            </a:r>
            <a:r>
              <a:rPr lang="en-IN" sz="2900" dirty="0" err="1"/>
              <a:t>X_train</a:t>
            </a:r>
            <a:r>
              <a:rPr lang="en-IN" sz="2900" dirty="0"/>
              <a:t> = </a:t>
            </a:r>
            <a:r>
              <a:rPr lang="en-IN" sz="2900" dirty="0" err="1"/>
              <a:t>SelectKBest</a:t>
            </a:r>
            <a:r>
              <a:rPr lang="en-IN" sz="2900" dirty="0"/>
              <a:t>(chi2,25).</a:t>
            </a:r>
            <a:r>
              <a:rPr lang="en-IN" sz="2900" dirty="0" err="1"/>
              <a:t>fit_transform</a:t>
            </a:r>
            <a:r>
              <a:rPr lang="en-IN" sz="2900" dirty="0"/>
              <a:t>(</a:t>
            </a:r>
            <a:r>
              <a:rPr lang="en-IN" sz="2900" dirty="0" err="1"/>
              <a:t>X_train</a:t>
            </a:r>
            <a:r>
              <a:rPr lang="en-IN" sz="2900" dirty="0"/>
              <a:t>, </a:t>
            </a:r>
            <a:r>
              <a:rPr lang="en-IN" sz="2900" dirty="0" err="1"/>
              <a:t>y_train</a:t>
            </a:r>
            <a:r>
              <a:rPr lang="en-IN" sz="2900" dirty="0"/>
              <a:t>)</a:t>
            </a:r>
          </a:p>
          <a:p>
            <a:pPr marL="0" indent="0">
              <a:buNone/>
            </a:pPr>
            <a:r>
              <a:rPr lang="en-IN" sz="2900" dirty="0"/>
              <a:t>    </a:t>
            </a:r>
            <a:r>
              <a:rPr lang="en-IN" sz="2900" dirty="0" err="1"/>
              <a:t>X_test</a:t>
            </a:r>
            <a:r>
              <a:rPr lang="en-IN" sz="2900" dirty="0"/>
              <a:t> = </a:t>
            </a:r>
            <a:r>
              <a:rPr lang="en-IN" sz="2900" dirty="0" err="1"/>
              <a:t>SelectKBest</a:t>
            </a:r>
            <a:r>
              <a:rPr lang="en-IN" sz="2900" dirty="0"/>
              <a:t>(chi2,25).</a:t>
            </a:r>
            <a:r>
              <a:rPr lang="en-IN" sz="2900" dirty="0" err="1"/>
              <a:t>fit_transform</a:t>
            </a:r>
            <a:r>
              <a:rPr lang="en-IN" sz="2900" dirty="0"/>
              <a:t>(</a:t>
            </a:r>
            <a:r>
              <a:rPr lang="en-IN" sz="2900" dirty="0" err="1"/>
              <a:t>X_test,y_test</a:t>
            </a:r>
            <a:r>
              <a:rPr lang="en-IN" sz="2900" dirty="0"/>
              <a:t>)</a:t>
            </a:r>
          </a:p>
          <a:p>
            <a:pPr marL="0" indent="0">
              <a:buNone/>
            </a:pPr>
            <a:r>
              <a:rPr lang="en-IN" sz="2900" dirty="0"/>
              <a:t>    </a:t>
            </a:r>
            <a:r>
              <a:rPr lang="en-IN" sz="2900" dirty="0" err="1"/>
              <a:t>text.insert</a:t>
            </a:r>
            <a:r>
              <a:rPr lang="en-IN" sz="2900" dirty="0"/>
              <a:t>(</a:t>
            </a:r>
            <a:r>
              <a:rPr lang="en-IN" sz="2900" dirty="0" err="1"/>
              <a:t>END,"Total</a:t>
            </a:r>
            <a:r>
              <a:rPr lang="en-IN" sz="2900" dirty="0"/>
              <a:t> Features : "+str(total)+"\n")</a:t>
            </a:r>
          </a:p>
          <a:p>
            <a:pPr marL="0" indent="0">
              <a:buNone/>
            </a:pPr>
            <a:r>
              <a:rPr lang="en-IN" sz="2900" dirty="0"/>
              <a:t>    </a:t>
            </a:r>
            <a:r>
              <a:rPr lang="en-IN" sz="2900" dirty="0" err="1"/>
              <a:t>text.insert</a:t>
            </a:r>
            <a:r>
              <a:rPr lang="en-IN" sz="2900" dirty="0"/>
              <a:t>(</a:t>
            </a:r>
            <a:r>
              <a:rPr lang="en-IN" sz="2900" dirty="0" err="1"/>
              <a:t>END,"Features</a:t>
            </a:r>
            <a:r>
              <a:rPr lang="en-IN" sz="2900" dirty="0"/>
              <a:t> set reduce after applying features selection concept : "+str((total - </a:t>
            </a:r>
            <a:r>
              <a:rPr lang="en-IN" sz="2900" dirty="0" err="1"/>
              <a:t>X_train.shape</a:t>
            </a:r>
            <a:r>
              <a:rPr lang="en-IN" sz="2900" dirty="0"/>
              <a:t>[1]))+"\n\n")</a:t>
            </a:r>
          </a:p>
          <a:p>
            <a:pPr marL="0" indent="0">
              <a:buNone/>
            </a:pPr>
            <a:r>
              <a:rPr lang="en-IN" sz="2900" dirty="0"/>
              <a:t>    model = Sequential()</a:t>
            </a:r>
          </a:p>
          <a:p>
            <a:pPr marL="0" indent="0">
              <a:buNone/>
            </a:pPr>
            <a:r>
              <a:rPr lang="en-IN" sz="2900" dirty="0"/>
              <a:t>    </a:t>
            </a:r>
            <a:r>
              <a:rPr lang="en-IN" sz="2900" dirty="0" err="1"/>
              <a:t>model.add</a:t>
            </a:r>
            <a:r>
              <a:rPr lang="en-IN" sz="2900" dirty="0"/>
              <a:t>(Dense(30, </a:t>
            </a:r>
            <a:r>
              <a:rPr lang="en-IN" sz="2900" dirty="0" err="1"/>
              <a:t>input_dim</a:t>
            </a:r>
            <a:r>
              <a:rPr lang="en-IN" sz="2900" dirty="0"/>
              <a:t>=25, activation='</a:t>
            </a:r>
            <a:r>
              <a:rPr lang="en-IN" sz="2900" dirty="0" err="1"/>
              <a:t>relu</a:t>
            </a:r>
            <a:r>
              <a:rPr lang="en-IN" sz="2900" dirty="0"/>
              <a:t>'))</a:t>
            </a:r>
          </a:p>
          <a:p>
            <a:pPr marL="0" indent="0">
              <a:buNone/>
            </a:pPr>
            <a:r>
              <a:rPr lang="en-IN" sz="2900" dirty="0"/>
              <a:t>    </a:t>
            </a:r>
            <a:r>
              <a:rPr lang="en-IN" sz="2900" dirty="0" err="1"/>
              <a:t>model.add</a:t>
            </a:r>
            <a:r>
              <a:rPr lang="en-IN" sz="2900" dirty="0"/>
              <a:t>(Dense(25, activation='</a:t>
            </a:r>
            <a:r>
              <a:rPr lang="en-IN" sz="2900" dirty="0" err="1"/>
              <a:t>relu</a:t>
            </a:r>
            <a:r>
              <a:rPr lang="en-IN" sz="2900" dirty="0"/>
              <a:t>'))</a:t>
            </a:r>
          </a:p>
          <a:p>
            <a:pPr marL="0" indent="0">
              <a:buNone/>
            </a:pPr>
            <a:r>
              <a:rPr lang="en-IN" sz="2900" dirty="0"/>
              <a:t>    </a:t>
            </a:r>
            <a:r>
              <a:rPr lang="en-IN" sz="2900" dirty="0" err="1"/>
              <a:t>model.add</a:t>
            </a:r>
            <a:r>
              <a:rPr lang="en-IN" sz="2900" dirty="0"/>
              <a:t>(Dense(1, activation='sigmoid'))</a:t>
            </a:r>
          </a:p>
          <a:p>
            <a:pPr marL="0" indent="0">
              <a:buNone/>
            </a:pPr>
            <a:r>
              <a:rPr lang="en-IN" sz="2900" dirty="0"/>
              <a:t>    </a:t>
            </a:r>
            <a:r>
              <a:rPr lang="en-IN" sz="2900" dirty="0" err="1"/>
              <a:t>model.compile</a:t>
            </a:r>
            <a:r>
              <a:rPr lang="en-IN" sz="2900" dirty="0"/>
              <a:t>(loss='</a:t>
            </a:r>
            <a:r>
              <a:rPr lang="en-IN" sz="2900" dirty="0" err="1"/>
              <a:t>binary_crossentropy</a:t>
            </a:r>
            <a:r>
              <a:rPr lang="en-IN" sz="2900" dirty="0"/>
              <a:t>', optimizer='</a:t>
            </a:r>
            <a:r>
              <a:rPr lang="en-IN" sz="2900" dirty="0" err="1"/>
              <a:t>adam</a:t>
            </a:r>
            <a:r>
              <a:rPr lang="en-IN" sz="2900" dirty="0"/>
              <a:t>', metrics=['accuracy'])</a:t>
            </a:r>
          </a:p>
          <a:p>
            <a:pPr marL="0" indent="0">
              <a:buNone/>
            </a:pPr>
            <a:r>
              <a:rPr lang="en-IN" sz="2900" dirty="0"/>
              <a:t>    </a:t>
            </a:r>
            <a:r>
              <a:rPr lang="en-IN" sz="2900" dirty="0" err="1"/>
              <a:t>model.fit</a:t>
            </a:r>
            <a:r>
              <a:rPr lang="en-IN" sz="2900" dirty="0"/>
              <a:t>(</a:t>
            </a:r>
            <a:r>
              <a:rPr lang="en-IN" sz="2900" dirty="0" err="1"/>
              <a:t>X_train</a:t>
            </a:r>
            <a:r>
              <a:rPr lang="en-IN" sz="2900" dirty="0"/>
              <a:t>, </a:t>
            </a:r>
            <a:r>
              <a:rPr lang="en-IN" sz="2900" dirty="0" err="1"/>
              <a:t>y_train</a:t>
            </a:r>
            <a:r>
              <a:rPr lang="en-IN" sz="2900" dirty="0"/>
              <a:t>, epochs=100, </a:t>
            </a:r>
            <a:r>
              <a:rPr lang="en-IN" sz="2900" dirty="0" err="1"/>
              <a:t>batch_size</a:t>
            </a:r>
            <a:r>
              <a:rPr lang="en-IN" sz="2900" dirty="0"/>
              <a:t>=32)</a:t>
            </a:r>
          </a:p>
          <a:p>
            <a:pPr marL="0" indent="0">
              <a:buNone/>
            </a:pPr>
            <a:r>
              <a:rPr lang="en-IN" sz="2900" dirty="0"/>
              <a:t>    _, </a:t>
            </a:r>
            <a:r>
              <a:rPr lang="en-IN" sz="2900" dirty="0" err="1"/>
              <a:t>ann_acc</a:t>
            </a:r>
            <a:r>
              <a:rPr lang="en-IN" sz="2900" dirty="0"/>
              <a:t> = </a:t>
            </a:r>
            <a:r>
              <a:rPr lang="en-IN" sz="2900" dirty="0" err="1"/>
              <a:t>model.evaluate</a:t>
            </a:r>
            <a:r>
              <a:rPr lang="en-IN" sz="2900" dirty="0"/>
              <a:t>(</a:t>
            </a:r>
            <a:r>
              <a:rPr lang="en-IN" sz="2900" dirty="0" err="1"/>
              <a:t>X_train</a:t>
            </a:r>
            <a:r>
              <a:rPr lang="en-IN" sz="2900" dirty="0"/>
              <a:t>, </a:t>
            </a:r>
            <a:r>
              <a:rPr lang="en-IN" sz="2900" dirty="0" err="1"/>
              <a:t>y_train</a:t>
            </a:r>
            <a:r>
              <a:rPr lang="en-IN" sz="2900" dirty="0"/>
              <a:t>)</a:t>
            </a:r>
          </a:p>
          <a:p>
            <a:pPr marL="0" indent="0">
              <a:buNone/>
            </a:pPr>
            <a:r>
              <a:rPr lang="en-IN" sz="2900" dirty="0"/>
              <a:t>    </a:t>
            </a:r>
            <a:r>
              <a:rPr lang="en-IN" sz="2900" dirty="0" err="1"/>
              <a:t>ann_acc</a:t>
            </a:r>
            <a:r>
              <a:rPr lang="en-IN" sz="2900" dirty="0"/>
              <a:t> = </a:t>
            </a:r>
            <a:r>
              <a:rPr lang="en-IN" sz="2900" dirty="0" err="1"/>
              <a:t>ann_acc</a:t>
            </a:r>
            <a:r>
              <a:rPr lang="en-IN" sz="2900" dirty="0"/>
              <a:t>*100</a:t>
            </a:r>
          </a:p>
          <a:p>
            <a:pPr marL="0" indent="0">
              <a:buNone/>
            </a:pPr>
            <a:r>
              <a:rPr lang="en-IN" sz="2900" dirty="0"/>
              <a:t>    </a:t>
            </a:r>
            <a:r>
              <a:rPr lang="en-IN" sz="2900" dirty="0" err="1"/>
              <a:t>text.insert</a:t>
            </a:r>
            <a:r>
              <a:rPr lang="en-IN" sz="2900" dirty="0"/>
              <a:t>(END,"ANN Accuracy : "+str(</a:t>
            </a:r>
            <a:r>
              <a:rPr lang="en-IN" sz="2900" dirty="0" err="1"/>
              <a:t>ann_acc</a:t>
            </a:r>
            <a:r>
              <a:rPr lang="en-IN" sz="2900" dirty="0"/>
              <a:t>)+"\n\n")</a:t>
            </a:r>
          </a:p>
          <a:p>
            <a:pPr marL="0" indent="0">
              <a:buNone/>
            </a:pPr>
            <a:r>
              <a:rPr lang="en-IN" dirty="0"/>
              <a:t> </a:t>
            </a:r>
          </a:p>
        </p:txBody>
      </p:sp>
    </p:spTree>
    <p:extLst>
      <p:ext uri="{BB962C8B-B14F-4D97-AF65-F5344CB8AC3E}">
        <p14:creationId xmlns:p14="http://schemas.microsoft.com/office/powerpoint/2010/main" val="23888010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12B265-8A86-2145-1761-D592D5AF8A20}"/>
              </a:ext>
            </a:extLst>
          </p:cNvPr>
          <p:cNvSpPr>
            <a:spLocks noGrp="1"/>
          </p:cNvSpPr>
          <p:nvPr>
            <p:ph type="title"/>
          </p:nvPr>
        </p:nvSpPr>
        <p:spPr>
          <a:xfrm>
            <a:off x="457200" y="274638"/>
            <a:ext cx="7467600" cy="563562"/>
          </a:xfrm>
        </p:spPr>
        <p:txBody>
          <a:bodyPr>
            <a:normAutofit/>
          </a:bodyPr>
          <a:lstStyle/>
          <a:p>
            <a:r>
              <a:rPr lang="en-IN" dirty="0"/>
              <a:t>Output screenshots:</a:t>
            </a:r>
          </a:p>
        </p:txBody>
      </p:sp>
      <p:pic>
        <p:nvPicPr>
          <p:cNvPr id="4" name="Content Placeholder 3">
            <a:extLst>
              <a:ext uri="{FF2B5EF4-FFF2-40B4-BE49-F238E27FC236}">
                <a16:creationId xmlns:a16="http://schemas.microsoft.com/office/drawing/2014/main" id="{E3B39958-2AA9-141E-E46F-FBE34FA8F61C}"/>
              </a:ext>
            </a:extLst>
          </p:cNvPr>
          <p:cNvPicPr>
            <a:picLocks noGrp="1"/>
          </p:cNvPicPr>
          <p:nvPr>
            <p:ph sz="quarter" idx="1"/>
          </p:nvPr>
        </p:nvPicPr>
        <p:blipFill>
          <a:blip r:embed="rId2"/>
          <a:stretch>
            <a:fillRect/>
          </a:stretch>
        </p:blipFill>
        <p:spPr>
          <a:xfrm>
            <a:off x="505570" y="1524000"/>
            <a:ext cx="7696200" cy="4459849"/>
          </a:xfrm>
          <a:prstGeom prst="rect">
            <a:avLst/>
          </a:prstGeom>
        </p:spPr>
      </p:pic>
    </p:spTree>
    <p:extLst>
      <p:ext uri="{BB962C8B-B14F-4D97-AF65-F5344CB8AC3E}">
        <p14:creationId xmlns:p14="http://schemas.microsoft.com/office/powerpoint/2010/main" val="21454495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1BE690-6F7D-0504-2CD6-39DFB4D62526}"/>
              </a:ext>
            </a:extLst>
          </p:cNvPr>
          <p:cNvSpPr>
            <a:spLocks noGrp="1"/>
          </p:cNvSpPr>
          <p:nvPr>
            <p:ph type="title"/>
          </p:nvPr>
        </p:nvSpPr>
        <p:spPr/>
        <p:txBody>
          <a:bodyPr>
            <a:normAutofit/>
          </a:bodyPr>
          <a:lstStyle/>
          <a:p>
            <a:r>
              <a:rPr lang="en-IN" sz="1800" dirty="0"/>
              <a:t>Uploading dataset</a:t>
            </a:r>
          </a:p>
        </p:txBody>
      </p:sp>
      <p:pic>
        <p:nvPicPr>
          <p:cNvPr id="4" name="Content Placeholder 4">
            <a:extLst>
              <a:ext uri="{FF2B5EF4-FFF2-40B4-BE49-F238E27FC236}">
                <a16:creationId xmlns:a16="http://schemas.microsoft.com/office/drawing/2014/main" id="{250423EA-3555-8441-E815-FB0B95294B10}"/>
              </a:ext>
            </a:extLst>
          </p:cNvPr>
          <p:cNvPicPr>
            <a:picLocks noGrp="1"/>
          </p:cNvPicPr>
          <p:nvPr>
            <p:ph sz="quarter" idx="1"/>
          </p:nvPr>
        </p:nvPicPr>
        <p:blipFill>
          <a:blip r:embed="rId2"/>
          <a:stretch>
            <a:fillRect/>
          </a:stretch>
        </p:blipFill>
        <p:spPr>
          <a:xfrm>
            <a:off x="457200" y="1937775"/>
            <a:ext cx="7467600" cy="4198474"/>
          </a:xfrm>
          <a:prstGeom prst="rect">
            <a:avLst/>
          </a:prstGeom>
        </p:spPr>
      </p:pic>
    </p:spTree>
    <p:extLst>
      <p:ext uri="{BB962C8B-B14F-4D97-AF65-F5344CB8AC3E}">
        <p14:creationId xmlns:p14="http://schemas.microsoft.com/office/powerpoint/2010/main" val="38075741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73F241-58CE-60C1-5E67-1D71882A3E21}"/>
              </a:ext>
            </a:extLst>
          </p:cNvPr>
          <p:cNvSpPr>
            <a:spLocks noGrp="1"/>
          </p:cNvSpPr>
          <p:nvPr>
            <p:ph type="title"/>
          </p:nvPr>
        </p:nvSpPr>
        <p:spPr/>
        <p:txBody>
          <a:bodyPr>
            <a:normAutofit/>
          </a:bodyPr>
          <a:lstStyle/>
          <a:p>
            <a:r>
              <a:rPr lang="en-IN" sz="1800" dirty="0"/>
              <a:t>Dataset after pre-processing </a:t>
            </a:r>
          </a:p>
        </p:txBody>
      </p:sp>
      <p:pic>
        <p:nvPicPr>
          <p:cNvPr id="4" name="Content Placeholder 4">
            <a:extLst>
              <a:ext uri="{FF2B5EF4-FFF2-40B4-BE49-F238E27FC236}">
                <a16:creationId xmlns:a16="http://schemas.microsoft.com/office/drawing/2014/main" id="{6C2110F9-AA67-FCEF-330C-6071268048F0}"/>
              </a:ext>
            </a:extLst>
          </p:cNvPr>
          <p:cNvPicPr>
            <a:picLocks noGrp="1"/>
          </p:cNvPicPr>
          <p:nvPr>
            <p:ph sz="quarter" idx="1"/>
          </p:nvPr>
        </p:nvPicPr>
        <p:blipFill>
          <a:blip r:embed="rId2"/>
          <a:stretch>
            <a:fillRect/>
          </a:stretch>
        </p:blipFill>
        <p:spPr>
          <a:xfrm>
            <a:off x="457200" y="1937775"/>
            <a:ext cx="7467600" cy="4198474"/>
          </a:xfrm>
          <a:prstGeom prst="rect">
            <a:avLst/>
          </a:prstGeom>
        </p:spPr>
      </p:pic>
    </p:spTree>
    <p:extLst>
      <p:ext uri="{BB962C8B-B14F-4D97-AF65-F5344CB8AC3E}">
        <p14:creationId xmlns:p14="http://schemas.microsoft.com/office/powerpoint/2010/main" val="9454134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041" name="Rectangle 1030">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Network Intrusion - Detection and Prevention">
            <a:extLst>
              <a:ext uri="{FF2B5EF4-FFF2-40B4-BE49-F238E27FC236}">
                <a16:creationId xmlns:a16="http://schemas.microsoft.com/office/drawing/2014/main" id="{38F92F5B-0926-4F42-EAE3-EFDC998372A9}"/>
              </a:ext>
            </a:extLst>
          </p:cNvPr>
          <p:cNvPicPr>
            <a:picLocks noChangeAspect="1" noChangeArrowheads="1"/>
          </p:cNvPicPr>
          <p:nvPr/>
        </p:nvPicPr>
        <p:blipFill rotWithShape="1">
          <a:blip r:embed="rId2">
            <a:alphaModFix amt="50000"/>
            <a:extLst>
              <a:ext uri="{28A0092B-C50C-407E-A947-70E740481C1C}">
                <a14:useLocalDpi xmlns:a14="http://schemas.microsoft.com/office/drawing/2010/main" val="0"/>
              </a:ext>
            </a:extLst>
          </a:blip>
          <a:srcRect l="13159" r="6507" b="-2"/>
          <a:stretch/>
        </p:blipFill>
        <p:spPr bwMode="auto">
          <a:xfrm>
            <a:off x="20" y="1"/>
            <a:ext cx="9143980" cy="6857999"/>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ctrTitle"/>
          </p:nvPr>
        </p:nvSpPr>
        <p:spPr>
          <a:xfrm>
            <a:off x="1143000" y="1122362"/>
            <a:ext cx="6858000" cy="2900518"/>
          </a:xfrm>
        </p:spPr>
        <p:txBody>
          <a:bodyPr>
            <a:normAutofit/>
          </a:bodyPr>
          <a:lstStyle/>
          <a:p>
            <a:r>
              <a:rPr lang="en-US">
                <a:solidFill>
                  <a:srgbClr val="FFFFFF"/>
                </a:solidFill>
              </a:rPr>
              <a:t>Network Intrusion Detection system using Supervised Machine Learning techniques</a:t>
            </a:r>
          </a:p>
        </p:txBody>
      </p:sp>
    </p:spTree>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13C96B-E115-2C3C-6EEC-2A5A332E91C0}"/>
              </a:ext>
            </a:extLst>
          </p:cNvPr>
          <p:cNvSpPr>
            <a:spLocks noGrp="1"/>
          </p:cNvSpPr>
          <p:nvPr>
            <p:ph type="title"/>
          </p:nvPr>
        </p:nvSpPr>
        <p:spPr/>
        <p:txBody>
          <a:bodyPr>
            <a:normAutofit/>
          </a:bodyPr>
          <a:lstStyle/>
          <a:p>
            <a:r>
              <a:rPr lang="en-IN" sz="1800" dirty="0">
                <a:effectLst/>
                <a:latin typeface="Times New Roman" panose="02020603050405020304" pitchFamily="18" charset="0"/>
                <a:ea typeface="Calibri" panose="020F0502020204030204" pitchFamily="34" charset="0"/>
              </a:rPr>
              <a:t>dataset contains total 1244 records and 995 used for training and 249 used for testing</a:t>
            </a:r>
            <a:endParaRPr lang="en-IN" sz="1800" dirty="0"/>
          </a:p>
        </p:txBody>
      </p:sp>
      <p:pic>
        <p:nvPicPr>
          <p:cNvPr id="4" name="Content Placeholder 3">
            <a:extLst>
              <a:ext uri="{FF2B5EF4-FFF2-40B4-BE49-F238E27FC236}">
                <a16:creationId xmlns:a16="http://schemas.microsoft.com/office/drawing/2014/main" id="{24D2A29F-8BEE-C1A8-9388-1E3D020C366F}"/>
              </a:ext>
            </a:extLst>
          </p:cNvPr>
          <p:cNvPicPr>
            <a:picLocks noGrp="1"/>
          </p:cNvPicPr>
          <p:nvPr>
            <p:ph sz="quarter" idx="1"/>
          </p:nvPr>
        </p:nvPicPr>
        <p:blipFill>
          <a:blip r:embed="rId2"/>
          <a:stretch>
            <a:fillRect/>
          </a:stretch>
        </p:blipFill>
        <p:spPr>
          <a:xfrm>
            <a:off x="609600" y="1752600"/>
            <a:ext cx="7467600" cy="4198474"/>
          </a:xfrm>
          <a:prstGeom prst="rect">
            <a:avLst/>
          </a:prstGeom>
        </p:spPr>
      </p:pic>
    </p:spTree>
    <p:extLst>
      <p:ext uri="{BB962C8B-B14F-4D97-AF65-F5344CB8AC3E}">
        <p14:creationId xmlns:p14="http://schemas.microsoft.com/office/powerpoint/2010/main" val="37772615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382E0F-255A-CD54-DBBF-53242DB64870}"/>
              </a:ext>
            </a:extLst>
          </p:cNvPr>
          <p:cNvSpPr>
            <a:spLocks noGrp="1"/>
          </p:cNvSpPr>
          <p:nvPr>
            <p:ph type="title"/>
          </p:nvPr>
        </p:nvSpPr>
        <p:spPr>
          <a:xfrm>
            <a:off x="483042" y="381000"/>
            <a:ext cx="7467600" cy="1143000"/>
          </a:xfrm>
        </p:spPr>
        <p:txBody>
          <a:bodyPr>
            <a:normAutofit/>
          </a:bodyPr>
          <a:lstStyle/>
          <a:p>
            <a:r>
              <a:rPr lang="en-IN" sz="1800" dirty="0">
                <a:effectLst/>
                <a:latin typeface="Times New Roman" panose="02020603050405020304" pitchFamily="18" charset="0"/>
                <a:ea typeface="Calibri" panose="020F0502020204030204" pitchFamily="34" charset="0"/>
              </a:rPr>
              <a:t>we can see with SVM we got 84.73% accuracy, now click on ‘Run ANN Algorithm’ to calculate ANN accuracy</a:t>
            </a:r>
            <a:endParaRPr lang="en-IN" sz="1800" dirty="0"/>
          </a:p>
        </p:txBody>
      </p:sp>
      <p:pic>
        <p:nvPicPr>
          <p:cNvPr id="4" name="Content Placeholder 3">
            <a:extLst>
              <a:ext uri="{FF2B5EF4-FFF2-40B4-BE49-F238E27FC236}">
                <a16:creationId xmlns:a16="http://schemas.microsoft.com/office/drawing/2014/main" id="{99F29819-BD8B-7BCD-AF51-C7F3989A5E1F}"/>
              </a:ext>
            </a:extLst>
          </p:cNvPr>
          <p:cNvPicPr>
            <a:picLocks noGrp="1"/>
          </p:cNvPicPr>
          <p:nvPr>
            <p:ph sz="quarter" idx="1"/>
          </p:nvPr>
        </p:nvPicPr>
        <p:blipFill>
          <a:blip r:embed="rId2"/>
          <a:stretch>
            <a:fillRect/>
          </a:stretch>
        </p:blipFill>
        <p:spPr>
          <a:xfrm>
            <a:off x="457200" y="1937775"/>
            <a:ext cx="7467600" cy="4198474"/>
          </a:xfrm>
          <a:prstGeom prst="rect">
            <a:avLst/>
          </a:prstGeom>
        </p:spPr>
      </p:pic>
    </p:spTree>
    <p:extLst>
      <p:ext uri="{BB962C8B-B14F-4D97-AF65-F5344CB8AC3E}">
        <p14:creationId xmlns:p14="http://schemas.microsoft.com/office/powerpoint/2010/main" val="3659959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5144FB-94D6-B12E-C21B-349154E65090}"/>
              </a:ext>
            </a:extLst>
          </p:cNvPr>
          <p:cNvSpPr>
            <a:spLocks noGrp="1"/>
          </p:cNvSpPr>
          <p:nvPr>
            <p:ph type="title"/>
          </p:nvPr>
        </p:nvSpPr>
        <p:spPr/>
        <p:txBody>
          <a:bodyPr>
            <a:normAutofit/>
          </a:bodyPr>
          <a:lstStyle/>
          <a:p>
            <a:r>
              <a:rPr lang="en-IN" sz="1800" dirty="0">
                <a:effectLst/>
                <a:latin typeface="Times New Roman" panose="02020603050405020304" pitchFamily="18" charset="0"/>
                <a:ea typeface="Calibri" panose="020F0502020204030204" pitchFamily="34" charset="0"/>
                <a:cs typeface="Times New Roman" panose="02020603050405020304" pitchFamily="18" charset="0"/>
              </a:rPr>
              <a:t>we got 96.88% accuracy, now we will click on ‘Upload Test Data &amp; Detect Attack’ button to upload test data and to predict whether test data is normal or contains attack</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2000" dirty="0"/>
          </a:p>
        </p:txBody>
      </p:sp>
      <p:pic>
        <p:nvPicPr>
          <p:cNvPr id="4" name="Content Placeholder 3">
            <a:extLst>
              <a:ext uri="{FF2B5EF4-FFF2-40B4-BE49-F238E27FC236}">
                <a16:creationId xmlns:a16="http://schemas.microsoft.com/office/drawing/2014/main" id="{32C2F963-7948-4F9C-7A9E-36452E342751}"/>
              </a:ext>
            </a:extLst>
          </p:cNvPr>
          <p:cNvPicPr>
            <a:picLocks noGrp="1"/>
          </p:cNvPicPr>
          <p:nvPr>
            <p:ph sz="quarter" idx="1"/>
          </p:nvPr>
        </p:nvPicPr>
        <p:blipFill>
          <a:blip r:embed="rId2"/>
          <a:stretch>
            <a:fillRect/>
          </a:stretch>
        </p:blipFill>
        <p:spPr>
          <a:xfrm>
            <a:off x="457200" y="1937775"/>
            <a:ext cx="7467600" cy="4198474"/>
          </a:xfrm>
          <a:prstGeom prst="rect">
            <a:avLst/>
          </a:prstGeom>
        </p:spPr>
      </p:pic>
    </p:spTree>
    <p:extLst>
      <p:ext uri="{BB962C8B-B14F-4D97-AF65-F5344CB8AC3E}">
        <p14:creationId xmlns:p14="http://schemas.microsoft.com/office/powerpoint/2010/main" val="25027036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D34046-CBD9-AC76-1D38-4946BF3C37CE}"/>
              </a:ext>
            </a:extLst>
          </p:cNvPr>
          <p:cNvSpPr>
            <a:spLocks noGrp="1"/>
          </p:cNvSpPr>
          <p:nvPr>
            <p:ph type="title"/>
          </p:nvPr>
        </p:nvSpPr>
        <p:spPr>
          <a:xfrm>
            <a:off x="533400" y="304800"/>
            <a:ext cx="7467600" cy="1143000"/>
          </a:xfrm>
        </p:spPr>
        <p:txBody>
          <a:bodyPr>
            <a:normAutofit/>
          </a:bodyPr>
          <a:lstStyle/>
          <a:p>
            <a:r>
              <a:rPr lang="en-IN" sz="1800" dirty="0">
                <a:effectLst/>
                <a:latin typeface="Times New Roman" panose="02020603050405020304" pitchFamily="18" charset="0"/>
                <a:ea typeface="Calibri" panose="020F0502020204030204" pitchFamily="34" charset="0"/>
              </a:rPr>
              <a:t>uploading ‘</a:t>
            </a:r>
            <a:r>
              <a:rPr lang="en-IN" sz="1800" dirty="0" err="1">
                <a:effectLst/>
                <a:latin typeface="Times New Roman" panose="02020603050405020304" pitchFamily="18" charset="0"/>
                <a:ea typeface="Calibri" panose="020F0502020204030204" pitchFamily="34" charset="0"/>
              </a:rPr>
              <a:t>test_data</a:t>
            </a:r>
            <a:r>
              <a:rPr lang="en-IN" sz="1800" dirty="0">
                <a:effectLst/>
                <a:latin typeface="Times New Roman" panose="02020603050405020304" pitchFamily="18" charset="0"/>
                <a:ea typeface="Calibri" panose="020F0502020204030204" pitchFamily="34" charset="0"/>
              </a:rPr>
              <a:t>’ file which contains test record</a:t>
            </a:r>
            <a:endParaRPr lang="en-IN" sz="1800" dirty="0"/>
          </a:p>
        </p:txBody>
      </p:sp>
      <p:pic>
        <p:nvPicPr>
          <p:cNvPr id="4" name="Content Placeholder 3">
            <a:extLst>
              <a:ext uri="{FF2B5EF4-FFF2-40B4-BE49-F238E27FC236}">
                <a16:creationId xmlns:a16="http://schemas.microsoft.com/office/drawing/2014/main" id="{D39B3FC3-F87C-AADE-1219-B458E1676052}"/>
              </a:ext>
            </a:extLst>
          </p:cNvPr>
          <p:cNvPicPr>
            <a:picLocks noGrp="1"/>
          </p:cNvPicPr>
          <p:nvPr>
            <p:ph sz="quarter" idx="1"/>
          </p:nvPr>
        </p:nvPicPr>
        <p:blipFill>
          <a:blip r:embed="rId2"/>
          <a:stretch>
            <a:fillRect/>
          </a:stretch>
        </p:blipFill>
        <p:spPr>
          <a:xfrm>
            <a:off x="457200" y="1937775"/>
            <a:ext cx="7467600" cy="4198474"/>
          </a:xfrm>
          <a:prstGeom prst="rect">
            <a:avLst/>
          </a:prstGeom>
        </p:spPr>
      </p:pic>
    </p:spTree>
    <p:extLst>
      <p:ext uri="{BB962C8B-B14F-4D97-AF65-F5344CB8AC3E}">
        <p14:creationId xmlns:p14="http://schemas.microsoft.com/office/powerpoint/2010/main" val="39172317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7EF734-27DD-9F5A-7196-1F842B84D64D}"/>
              </a:ext>
            </a:extLst>
          </p:cNvPr>
          <p:cNvSpPr>
            <a:spLocks noGrp="1"/>
          </p:cNvSpPr>
          <p:nvPr>
            <p:ph type="title"/>
          </p:nvPr>
        </p:nvSpPr>
        <p:spPr/>
        <p:txBody>
          <a:bodyPr>
            <a:normAutofit/>
          </a:bodyPr>
          <a:lstStyle/>
          <a:p>
            <a:r>
              <a:rPr lang="en-IN" sz="1800" dirty="0">
                <a:effectLst/>
                <a:latin typeface="Times New Roman" panose="02020603050405020304" pitchFamily="18" charset="0"/>
                <a:ea typeface="Calibri" panose="020F0502020204030204" pitchFamily="34" charset="0"/>
              </a:rPr>
              <a:t>we got predicted results as ‘Normal Signatures’ or ‘infected’ record for each test record</a:t>
            </a:r>
            <a:endParaRPr lang="en-IN" sz="1800" dirty="0"/>
          </a:p>
        </p:txBody>
      </p:sp>
      <p:pic>
        <p:nvPicPr>
          <p:cNvPr id="4" name="Content Placeholder 3">
            <a:extLst>
              <a:ext uri="{FF2B5EF4-FFF2-40B4-BE49-F238E27FC236}">
                <a16:creationId xmlns:a16="http://schemas.microsoft.com/office/drawing/2014/main" id="{4A94CDD2-C6A4-8B8E-9C9C-30FA40BAF4F0}"/>
              </a:ext>
            </a:extLst>
          </p:cNvPr>
          <p:cNvPicPr>
            <a:picLocks noGrp="1"/>
          </p:cNvPicPr>
          <p:nvPr>
            <p:ph sz="quarter" idx="1"/>
          </p:nvPr>
        </p:nvPicPr>
        <p:blipFill>
          <a:blip r:embed="rId2"/>
          <a:stretch>
            <a:fillRect/>
          </a:stretch>
        </p:blipFill>
        <p:spPr>
          <a:xfrm>
            <a:off x="457200" y="1937775"/>
            <a:ext cx="7467600" cy="4198474"/>
          </a:xfrm>
          <a:prstGeom prst="rect">
            <a:avLst/>
          </a:prstGeom>
        </p:spPr>
      </p:pic>
    </p:spTree>
    <p:extLst>
      <p:ext uri="{BB962C8B-B14F-4D97-AF65-F5344CB8AC3E}">
        <p14:creationId xmlns:p14="http://schemas.microsoft.com/office/powerpoint/2010/main" val="27272891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21840E-FE40-32D6-7E83-348E20DB936B}"/>
              </a:ext>
            </a:extLst>
          </p:cNvPr>
          <p:cNvSpPr>
            <a:spLocks noGrp="1"/>
          </p:cNvSpPr>
          <p:nvPr>
            <p:ph type="title"/>
          </p:nvPr>
        </p:nvSpPr>
        <p:spPr/>
        <p:txBody>
          <a:bodyPr>
            <a:normAutofit/>
          </a:bodyPr>
          <a:lstStyle/>
          <a:p>
            <a:r>
              <a:rPr lang="en-IN" sz="1800" dirty="0">
                <a:effectLst/>
                <a:latin typeface="Times New Roman" panose="02020603050405020304" pitchFamily="18" charset="0"/>
                <a:ea typeface="Calibri" panose="020F0502020204030204" pitchFamily="34" charset="0"/>
                <a:cs typeface="Times New Roman" panose="02020603050405020304" pitchFamily="18" charset="0"/>
              </a:rPr>
              <a:t>we can see ANN got better accuracy compare to SVM, in above graph x-axis contains algorithm name and y-axis represents accuracy of that algorithms</a:t>
            </a:r>
            <a:endParaRPr lang="en-IN" sz="1800" dirty="0"/>
          </a:p>
        </p:txBody>
      </p:sp>
      <p:pic>
        <p:nvPicPr>
          <p:cNvPr id="7" name="Content Placeholder 3">
            <a:extLst>
              <a:ext uri="{FF2B5EF4-FFF2-40B4-BE49-F238E27FC236}">
                <a16:creationId xmlns:a16="http://schemas.microsoft.com/office/drawing/2014/main" id="{AB964315-9AD3-B7D8-0EFB-61F8CE8CD32A}"/>
              </a:ext>
            </a:extLst>
          </p:cNvPr>
          <p:cNvPicPr>
            <a:picLocks noGrp="1"/>
          </p:cNvPicPr>
          <p:nvPr>
            <p:ph sz="quarter" idx="1"/>
          </p:nvPr>
        </p:nvPicPr>
        <p:blipFill>
          <a:blip r:embed="rId2"/>
          <a:stretch>
            <a:fillRect/>
          </a:stretch>
        </p:blipFill>
        <p:spPr>
          <a:xfrm>
            <a:off x="457200" y="1524000"/>
            <a:ext cx="7467600" cy="4612249"/>
          </a:xfrm>
          <a:prstGeom prst="rect">
            <a:avLst/>
          </a:prstGeom>
        </p:spPr>
      </p:pic>
    </p:spTree>
    <p:extLst>
      <p:ext uri="{BB962C8B-B14F-4D97-AF65-F5344CB8AC3E}">
        <p14:creationId xmlns:p14="http://schemas.microsoft.com/office/powerpoint/2010/main" val="38479837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457200"/>
            <a:ext cx="8229600" cy="6019800"/>
          </a:xfrm>
        </p:spPr>
        <p:txBody>
          <a:bodyPr>
            <a:normAutofit/>
          </a:bodyPr>
          <a:lstStyle/>
          <a:p>
            <a:pPr>
              <a:lnSpc>
                <a:spcPct val="150000"/>
              </a:lnSpc>
              <a:spcAft>
                <a:spcPts val="0"/>
              </a:spcAft>
              <a:buNone/>
            </a:pPr>
            <a:r>
              <a:rPr lang="en-US" sz="1800" b="1" dirty="0">
                <a:solidFill>
                  <a:srgbClr val="000000"/>
                </a:solidFill>
                <a:latin typeface="Times New Roman" panose="02020603050405020304"/>
                <a:ea typeface="Times New Roman" panose="02020603050405020304"/>
              </a:rPr>
              <a:t>CONCLUSION</a:t>
            </a:r>
          </a:p>
          <a:p>
            <a:pPr>
              <a:lnSpc>
                <a:spcPct val="150000"/>
              </a:lnSpc>
              <a:spcAft>
                <a:spcPts val="0"/>
              </a:spcAft>
              <a:buNone/>
            </a:pPr>
            <a:endParaRPr lang="en-US" sz="1800" b="1" dirty="0">
              <a:solidFill>
                <a:srgbClr val="000000"/>
              </a:solidFill>
              <a:latin typeface="Times New Roman" panose="02020603050405020304"/>
              <a:ea typeface="Times New Roman" panose="02020603050405020304"/>
            </a:endParaRPr>
          </a:p>
          <a:p>
            <a:pPr algn="just">
              <a:lnSpc>
                <a:spcPct val="150000"/>
              </a:lnSpc>
              <a:spcAft>
                <a:spcPts val="0"/>
              </a:spcAft>
              <a:buNone/>
            </a:pPr>
            <a:r>
              <a:rPr lang="en-US" sz="1600" dirty="0">
                <a:solidFill>
                  <a:srgbClr val="000000"/>
                </a:solidFill>
                <a:latin typeface="Times New Roman" panose="02020603050405020304"/>
                <a:ea typeface="Times New Roman" panose="02020603050405020304"/>
              </a:rPr>
              <a:t>	 we conclude, different machine learning models using different machine learning algorithms and different feature selection methods to find a best model. The analysis of the result shows that the model built using ANN and feature selection outperformed all other models in classifying network traffic correctly with detection rate of 95% approximately. </a:t>
            </a:r>
          </a:p>
          <a:p>
            <a:pPr algn="just">
              <a:lnSpc>
                <a:spcPct val="150000"/>
              </a:lnSpc>
              <a:spcAft>
                <a:spcPts val="0"/>
              </a:spcAft>
              <a:buNone/>
            </a:pPr>
            <a:endParaRPr lang="en-US" sz="1600" dirty="0">
              <a:solidFill>
                <a:srgbClr val="000000"/>
              </a:solidFill>
              <a:latin typeface="Times New Roman" panose="02020603050405020304"/>
              <a:cs typeface="Times New Roman" panose="02020603050405020304" pitchFamily="18" charset="0"/>
            </a:endParaRPr>
          </a:p>
          <a:p>
            <a:pPr algn="just">
              <a:lnSpc>
                <a:spcPct val="150000"/>
              </a:lnSpc>
              <a:spcAft>
                <a:spcPts val="0"/>
              </a:spcAft>
              <a:buNone/>
            </a:pPr>
            <a:endParaRPr lang="en-US" sz="1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457200"/>
            <a:ext cx="8229600" cy="6019800"/>
          </a:xfrm>
        </p:spPr>
        <p:txBody>
          <a:bodyPr>
            <a:normAutofit/>
          </a:bodyPr>
          <a:lstStyle/>
          <a:p>
            <a:pPr>
              <a:lnSpc>
                <a:spcPct val="150000"/>
              </a:lnSpc>
              <a:spcAft>
                <a:spcPts val="0"/>
              </a:spcAft>
              <a:buNone/>
              <a:tabLst>
                <a:tab pos="1771650" algn="l"/>
              </a:tabLst>
            </a:pPr>
            <a:r>
              <a:rPr lang="en-US" sz="2000" b="1" dirty="0">
                <a:solidFill>
                  <a:srgbClr val="000000"/>
                </a:solidFill>
                <a:latin typeface="Times New Roman" panose="02020603050405020304"/>
                <a:ea typeface="Times New Roman" panose="02020603050405020304"/>
              </a:rPr>
              <a:t>FUTURE ENHANCEMENT</a:t>
            </a:r>
            <a:endParaRPr lang="en-US" sz="1400" dirty="0">
              <a:latin typeface="Times New Roman" panose="02020603050405020304"/>
              <a:ea typeface="Times New Roman" panose="02020603050405020304"/>
            </a:endParaRPr>
          </a:p>
          <a:p>
            <a:pPr algn="just">
              <a:lnSpc>
                <a:spcPct val="150000"/>
              </a:lnSpc>
              <a:spcAft>
                <a:spcPts val="0"/>
              </a:spcAft>
              <a:buNone/>
            </a:pPr>
            <a:r>
              <a:rPr lang="en-US" sz="1600" dirty="0">
                <a:solidFill>
                  <a:srgbClr val="000000"/>
                </a:solidFill>
                <a:latin typeface="Times New Roman" panose="02020603050405020304"/>
                <a:ea typeface="Times New Roman" panose="02020603050405020304"/>
              </a:rPr>
              <a:t>                We believe that these findings will contribute to research further in the domain of building a detection system that can detect known attacks as well as novel attacks. The intrusion detection system exist today can only detect known attacks. Detecting new attacks or zero day attack still remains a research topic due to the high false positive rate of the existing systems.</a:t>
            </a:r>
            <a:endParaRPr lang="en-US" sz="1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7B0185-44A8-498E-B26C-15D8A8652C71}"/>
              </a:ext>
            </a:extLst>
          </p:cNvPr>
          <p:cNvSpPr>
            <a:spLocks noGrp="1"/>
          </p:cNvSpPr>
          <p:nvPr>
            <p:ph type="title"/>
          </p:nvPr>
        </p:nvSpPr>
        <p:spPr>
          <a:xfrm>
            <a:off x="457200" y="274638"/>
            <a:ext cx="7467600" cy="715962"/>
          </a:xfrm>
        </p:spPr>
        <p:txBody>
          <a:bodyPr/>
          <a:lstStyle/>
          <a:p>
            <a:r>
              <a:rPr lang="en-IN" dirty="0"/>
              <a:t>references</a:t>
            </a:r>
          </a:p>
        </p:txBody>
      </p:sp>
      <p:sp>
        <p:nvSpPr>
          <p:cNvPr id="3" name="Content Placeholder 2">
            <a:extLst>
              <a:ext uri="{FF2B5EF4-FFF2-40B4-BE49-F238E27FC236}">
                <a16:creationId xmlns:a16="http://schemas.microsoft.com/office/drawing/2014/main" id="{9066DBC8-D9EF-EDA7-A418-D3C0EE26D800}"/>
              </a:ext>
            </a:extLst>
          </p:cNvPr>
          <p:cNvSpPr>
            <a:spLocks noGrp="1"/>
          </p:cNvSpPr>
          <p:nvPr>
            <p:ph sz="quarter" idx="1"/>
          </p:nvPr>
        </p:nvSpPr>
        <p:spPr>
          <a:xfrm>
            <a:off x="457200" y="1143000"/>
            <a:ext cx="7467600" cy="5330952"/>
          </a:xfrm>
        </p:spPr>
        <p:txBody>
          <a:bodyPr>
            <a:normAutofit fontScale="77500" lnSpcReduction="20000"/>
          </a:bodyPr>
          <a:lstStyle/>
          <a:p>
            <a:pPr marL="342900" marR="219710" lvl="0" indent="-342900" algn="just">
              <a:lnSpc>
                <a:spcPct val="150000"/>
              </a:lnSpc>
              <a:spcAft>
                <a:spcPts val="0"/>
              </a:spcAft>
              <a:buSzPts val="1200"/>
              <a:buFont typeface="Times New Roman" panose="02020603050405020304" pitchFamily="18" charset="0"/>
              <a:buAutoNum type="arabicPeriod"/>
              <a:tabLst>
                <a:tab pos="382905" algn="l"/>
              </a:tabLst>
            </a:pPr>
            <a:r>
              <a:rPr lang="en-US" sz="1800">
                <a:effectLst/>
                <a:latin typeface="Times New Roman" panose="02020603050405020304" pitchFamily="18" charset="0"/>
                <a:ea typeface="Times New Roman" panose="02020603050405020304" pitchFamily="18" charset="0"/>
              </a:rPr>
              <a:t>P. Alaei and F. Noorbehbahani, “Incremental anomaly-based intrusion detection system</a:t>
            </a:r>
            <a:r>
              <a:rPr lang="en-US" sz="1800" spc="5">
                <a:effectLst/>
                <a:latin typeface="Times New Roman" panose="02020603050405020304" pitchFamily="18" charset="0"/>
                <a:ea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rPr>
              <a:t>using limited labeled data,” in Web Research (ICWR), 2017 3th International Conference on,</a:t>
            </a:r>
            <a:r>
              <a:rPr lang="en-US" sz="1800" spc="5">
                <a:effectLst/>
                <a:latin typeface="Times New Roman" panose="02020603050405020304" pitchFamily="18" charset="0"/>
                <a:ea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rPr>
              <a:t>2017, pp.</a:t>
            </a:r>
            <a:r>
              <a:rPr lang="en-US" sz="1800" spc="-5">
                <a:effectLst/>
                <a:latin typeface="Times New Roman" panose="02020603050405020304" pitchFamily="18" charset="0"/>
                <a:ea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rPr>
              <a:t>178–184.</a:t>
            </a:r>
            <a:endParaRPr lang="en-IN" sz="1800">
              <a:effectLst/>
              <a:latin typeface="Times New Roman" panose="02020603050405020304" pitchFamily="18" charset="0"/>
              <a:ea typeface="Times New Roman" panose="02020603050405020304" pitchFamily="18" charset="0"/>
            </a:endParaRPr>
          </a:p>
          <a:p>
            <a:pPr marL="342900" marR="219710" lvl="0" indent="-342900" algn="just">
              <a:lnSpc>
                <a:spcPct val="150000"/>
              </a:lnSpc>
              <a:spcAft>
                <a:spcPts val="0"/>
              </a:spcAft>
              <a:buSzPts val="1200"/>
              <a:buFont typeface="Times New Roman" panose="02020603050405020304" pitchFamily="18" charset="0"/>
              <a:buAutoNum type="arabicPeriod"/>
              <a:tabLst>
                <a:tab pos="434975" algn="l"/>
              </a:tabLst>
            </a:pPr>
            <a:r>
              <a:rPr lang="en-US" sz="1800">
                <a:effectLst/>
                <a:latin typeface="Times New Roman" panose="02020603050405020304" pitchFamily="18" charset="0"/>
                <a:ea typeface="Times New Roman" panose="02020603050405020304" pitchFamily="18" charset="0"/>
              </a:rPr>
              <a:t>M. Saber, S. Chadli, M. Emharraf, and I. El Farissi, “Modeling and implementation</a:t>
            </a:r>
            <a:r>
              <a:rPr lang="en-US" sz="1800" spc="5">
                <a:effectLst/>
                <a:latin typeface="Times New Roman" panose="02020603050405020304" pitchFamily="18" charset="0"/>
                <a:ea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rPr>
              <a:t>approach</a:t>
            </a:r>
            <a:r>
              <a:rPr lang="en-US" sz="1800" spc="5">
                <a:effectLst/>
                <a:latin typeface="Times New Roman" panose="02020603050405020304" pitchFamily="18" charset="0"/>
                <a:ea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rPr>
              <a:t>to</a:t>
            </a:r>
            <a:r>
              <a:rPr lang="en-US" sz="1800" spc="5">
                <a:effectLst/>
                <a:latin typeface="Times New Roman" panose="02020603050405020304" pitchFamily="18" charset="0"/>
                <a:ea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rPr>
              <a:t>evaluate</a:t>
            </a:r>
            <a:r>
              <a:rPr lang="en-US" sz="1800" spc="5">
                <a:effectLst/>
                <a:latin typeface="Times New Roman" panose="02020603050405020304" pitchFamily="18" charset="0"/>
                <a:ea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rPr>
              <a:t>the</a:t>
            </a:r>
            <a:r>
              <a:rPr lang="en-US" sz="1800" spc="5">
                <a:effectLst/>
                <a:latin typeface="Times New Roman" panose="02020603050405020304" pitchFamily="18" charset="0"/>
                <a:ea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rPr>
              <a:t>intrusion</a:t>
            </a:r>
            <a:r>
              <a:rPr lang="en-US" sz="1800" spc="5">
                <a:effectLst/>
                <a:latin typeface="Times New Roman" panose="02020603050405020304" pitchFamily="18" charset="0"/>
                <a:ea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rPr>
              <a:t>detection</a:t>
            </a:r>
            <a:r>
              <a:rPr lang="en-US" sz="1800" spc="5">
                <a:effectLst/>
                <a:latin typeface="Times New Roman" panose="02020603050405020304" pitchFamily="18" charset="0"/>
                <a:ea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rPr>
              <a:t>system,”</a:t>
            </a:r>
            <a:r>
              <a:rPr lang="en-US" sz="1800" spc="5">
                <a:effectLst/>
                <a:latin typeface="Times New Roman" panose="02020603050405020304" pitchFamily="18" charset="0"/>
                <a:ea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rPr>
              <a:t>in</a:t>
            </a:r>
            <a:r>
              <a:rPr lang="en-US" sz="1800" spc="5">
                <a:effectLst/>
                <a:latin typeface="Times New Roman" panose="02020603050405020304" pitchFamily="18" charset="0"/>
                <a:ea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rPr>
              <a:t>International</a:t>
            </a:r>
            <a:r>
              <a:rPr lang="en-US" sz="1800" spc="5">
                <a:effectLst/>
                <a:latin typeface="Times New Roman" panose="02020603050405020304" pitchFamily="18" charset="0"/>
                <a:ea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rPr>
              <a:t>Conference</a:t>
            </a:r>
            <a:r>
              <a:rPr lang="en-US" sz="1800" spc="5">
                <a:effectLst/>
                <a:latin typeface="Times New Roman" panose="02020603050405020304" pitchFamily="18" charset="0"/>
                <a:ea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rPr>
              <a:t>on</a:t>
            </a:r>
            <a:r>
              <a:rPr lang="en-US" sz="1800" spc="5">
                <a:effectLst/>
                <a:latin typeface="Times New Roman" panose="02020603050405020304" pitchFamily="18" charset="0"/>
                <a:ea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rPr>
              <a:t>Networked</a:t>
            </a:r>
            <a:r>
              <a:rPr lang="en-US" sz="1800" spc="-5">
                <a:effectLst/>
                <a:latin typeface="Times New Roman" panose="02020603050405020304" pitchFamily="18" charset="0"/>
                <a:ea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rPr>
              <a:t>Systems, 2015, pp. 513–517.</a:t>
            </a:r>
            <a:endParaRPr lang="en-IN" sz="1800">
              <a:effectLst/>
              <a:latin typeface="Times New Roman" panose="02020603050405020304" pitchFamily="18" charset="0"/>
              <a:ea typeface="Times New Roman" panose="02020603050405020304" pitchFamily="18" charset="0"/>
            </a:endParaRPr>
          </a:p>
          <a:p>
            <a:pPr marL="342900" marR="219710" lvl="0" indent="-342900" algn="just">
              <a:lnSpc>
                <a:spcPct val="150000"/>
              </a:lnSpc>
              <a:spcAft>
                <a:spcPts val="0"/>
              </a:spcAft>
              <a:buSzPts val="1200"/>
              <a:buFont typeface="Times New Roman" panose="02020603050405020304" pitchFamily="18" charset="0"/>
              <a:buAutoNum type="arabicPeriod"/>
              <a:tabLst>
                <a:tab pos="407670" algn="l"/>
              </a:tabLst>
            </a:pPr>
            <a:r>
              <a:rPr lang="en-US" sz="1800">
                <a:effectLst/>
                <a:latin typeface="Times New Roman" panose="02020603050405020304" pitchFamily="18" charset="0"/>
                <a:ea typeface="Times New Roman" panose="02020603050405020304" pitchFamily="18" charset="0"/>
              </a:rPr>
              <a:t>M.</a:t>
            </a:r>
            <a:r>
              <a:rPr lang="en-US" sz="1800" spc="5">
                <a:effectLst/>
                <a:latin typeface="Times New Roman" panose="02020603050405020304" pitchFamily="18" charset="0"/>
                <a:ea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rPr>
              <a:t>Tavallaee,</a:t>
            </a:r>
            <a:r>
              <a:rPr lang="en-US" sz="1800" spc="5">
                <a:effectLst/>
                <a:latin typeface="Times New Roman" panose="02020603050405020304" pitchFamily="18" charset="0"/>
                <a:ea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rPr>
              <a:t>N.</a:t>
            </a:r>
            <a:r>
              <a:rPr lang="en-US" sz="1800" spc="5">
                <a:effectLst/>
                <a:latin typeface="Times New Roman" panose="02020603050405020304" pitchFamily="18" charset="0"/>
                <a:ea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rPr>
              <a:t>Stakhanova,</a:t>
            </a:r>
            <a:r>
              <a:rPr lang="en-US" sz="1800" spc="5">
                <a:effectLst/>
                <a:latin typeface="Times New Roman" panose="02020603050405020304" pitchFamily="18" charset="0"/>
                <a:ea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rPr>
              <a:t>and</a:t>
            </a:r>
            <a:r>
              <a:rPr lang="en-US" sz="1800" spc="5">
                <a:effectLst/>
                <a:latin typeface="Times New Roman" panose="02020603050405020304" pitchFamily="18" charset="0"/>
                <a:ea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rPr>
              <a:t>A.</a:t>
            </a:r>
            <a:r>
              <a:rPr lang="en-US" sz="1800" spc="5">
                <a:effectLst/>
                <a:latin typeface="Times New Roman" panose="02020603050405020304" pitchFamily="18" charset="0"/>
                <a:ea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rPr>
              <a:t>A.</a:t>
            </a:r>
            <a:r>
              <a:rPr lang="en-US" sz="1800" spc="5">
                <a:effectLst/>
                <a:latin typeface="Times New Roman" panose="02020603050405020304" pitchFamily="18" charset="0"/>
                <a:ea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rPr>
              <a:t>Ghorbani,</a:t>
            </a:r>
            <a:r>
              <a:rPr lang="en-US" sz="1800" spc="5">
                <a:effectLst/>
                <a:latin typeface="Times New Roman" panose="02020603050405020304" pitchFamily="18" charset="0"/>
                <a:ea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rPr>
              <a:t>“Toward</a:t>
            </a:r>
            <a:r>
              <a:rPr lang="en-US" sz="1800" spc="5">
                <a:effectLst/>
                <a:latin typeface="Times New Roman" panose="02020603050405020304" pitchFamily="18" charset="0"/>
                <a:ea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rPr>
              <a:t>credible</a:t>
            </a:r>
            <a:r>
              <a:rPr lang="en-US" sz="1800" spc="5">
                <a:effectLst/>
                <a:latin typeface="Times New Roman" panose="02020603050405020304" pitchFamily="18" charset="0"/>
                <a:ea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rPr>
              <a:t>evaluation</a:t>
            </a:r>
            <a:r>
              <a:rPr lang="en-US" sz="1800" spc="5">
                <a:effectLst/>
                <a:latin typeface="Times New Roman" panose="02020603050405020304" pitchFamily="18" charset="0"/>
                <a:ea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rPr>
              <a:t>of</a:t>
            </a:r>
            <a:r>
              <a:rPr lang="en-US" sz="1800" spc="-285">
                <a:effectLst/>
                <a:latin typeface="Times New Roman" panose="02020603050405020304" pitchFamily="18" charset="0"/>
                <a:ea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rPr>
              <a:t>anomaly-based</a:t>
            </a:r>
            <a:r>
              <a:rPr lang="en-US" sz="1800" spc="5">
                <a:effectLst/>
                <a:latin typeface="Times New Roman" panose="02020603050405020304" pitchFamily="18" charset="0"/>
                <a:ea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rPr>
              <a:t>intrusion-detection</a:t>
            </a:r>
            <a:r>
              <a:rPr lang="en-US" sz="1800" spc="5">
                <a:effectLst/>
                <a:latin typeface="Times New Roman" panose="02020603050405020304" pitchFamily="18" charset="0"/>
                <a:ea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rPr>
              <a:t>methods,”</a:t>
            </a:r>
            <a:r>
              <a:rPr lang="en-US" sz="1800" spc="5">
                <a:effectLst/>
                <a:latin typeface="Times New Roman" panose="02020603050405020304" pitchFamily="18" charset="0"/>
                <a:ea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rPr>
              <a:t>IEEE</a:t>
            </a:r>
            <a:r>
              <a:rPr lang="en-US" sz="1800" spc="5">
                <a:effectLst/>
                <a:latin typeface="Times New Roman" panose="02020603050405020304" pitchFamily="18" charset="0"/>
                <a:ea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rPr>
              <a:t>Transactions</a:t>
            </a:r>
            <a:r>
              <a:rPr lang="en-US" sz="1800" spc="5">
                <a:effectLst/>
                <a:latin typeface="Times New Roman" panose="02020603050405020304" pitchFamily="18" charset="0"/>
                <a:ea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rPr>
              <a:t>on</a:t>
            </a:r>
            <a:r>
              <a:rPr lang="en-US" sz="1800" spc="5">
                <a:effectLst/>
                <a:latin typeface="Times New Roman" panose="02020603050405020304" pitchFamily="18" charset="0"/>
                <a:ea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rPr>
              <a:t>Systems,</a:t>
            </a:r>
            <a:r>
              <a:rPr lang="en-US" sz="1800" spc="5">
                <a:effectLst/>
                <a:latin typeface="Times New Roman" panose="02020603050405020304" pitchFamily="18" charset="0"/>
                <a:ea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rPr>
              <a:t>Man,</a:t>
            </a:r>
            <a:r>
              <a:rPr lang="en-US" sz="1800" spc="5">
                <a:effectLst/>
                <a:latin typeface="Times New Roman" panose="02020603050405020304" pitchFamily="18" charset="0"/>
                <a:ea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rPr>
              <a:t>and</a:t>
            </a:r>
            <a:r>
              <a:rPr lang="en-US" sz="1800" spc="5">
                <a:effectLst/>
                <a:latin typeface="Times New Roman" panose="02020603050405020304" pitchFamily="18" charset="0"/>
                <a:ea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rPr>
              <a:t>Cybernetics,</a:t>
            </a:r>
            <a:r>
              <a:rPr lang="en-US" sz="1800" spc="-5">
                <a:effectLst/>
                <a:latin typeface="Times New Roman" panose="02020603050405020304" pitchFamily="18" charset="0"/>
                <a:ea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rPr>
              <a:t>Part C (Applications and Reviews),</a:t>
            </a:r>
            <a:r>
              <a:rPr lang="en-US" sz="1800" spc="-5">
                <a:effectLst/>
                <a:latin typeface="Times New Roman" panose="02020603050405020304" pitchFamily="18" charset="0"/>
                <a:ea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rPr>
              <a:t>vol. 40, no. 5, pp. 516–524,</a:t>
            </a:r>
            <a:r>
              <a:rPr lang="en-US" sz="1800" spc="-5">
                <a:effectLst/>
                <a:latin typeface="Times New Roman" panose="02020603050405020304" pitchFamily="18" charset="0"/>
                <a:ea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rPr>
              <a:t>2010.</a:t>
            </a:r>
            <a:endParaRPr lang="en-IN" sz="1800">
              <a:effectLst/>
              <a:latin typeface="Times New Roman" panose="02020603050405020304" pitchFamily="18" charset="0"/>
              <a:ea typeface="Times New Roman" panose="02020603050405020304" pitchFamily="18" charset="0"/>
            </a:endParaRPr>
          </a:p>
          <a:p>
            <a:pPr marL="342900" marR="219710" lvl="0" indent="-342900" algn="just">
              <a:lnSpc>
                <a:spcPct val="150000"/>
              </a:lnSpc>
              <a:spcBef>
                <a:spcPts val="5"/>
              </a:spcBef>
              <a:spcAft>
                <a:spcPts val="0"/>
              </a:spcAft>
              <a:buSzPts val="1200"/>
              <a:buFont typeface="Times New Roman" panose="02020603050405020304" pitchFamily="18" charset="0"/>
              <a:buAutoNum type="arabicPeriod"/>
              <a:tabLst>
                <a:tab pos="404495" algn="l"/>
              </a:tabLst>
            </a:pPr>
            <a:r>
              <a:rPr lang="en-US" sz="1800">
                <a:effectLst/>
                <a:latin typeface="Times New Roman" panose="02020603050405020304" pitchFamily="18" charset="0"/>
                <a:ea typeface="Times New Roman" panose="02020603050405020304" pitchFamily="18" charset="0"/>
              </a:rPr>
              <a:t>A.</a:t>
            </a:r>
            <a:r>
              <a:rPr lang="en-US" sz="1800" spc="-30">
                <a:effectLst/>
                <a:latin typeface="Times New Roman" panose="02020603050405020304" pitchFamily="18" charset="0"/>
                <a:ea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rPr>
              <a:t>S.</a:t>
            </a:r>
            <a:r>
              <a:rPr lang="en-US" sz="1800" spc="-30">
                <a:effectLst/>
                <a:latin typeface="Times New Roman" panose="02020603050405020304" pitchFamily="18" charset="0"/>
                <a:ea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rPr>
              <a:t>Ashoor</a:t>
            </a:r>
            <a:r>
              <a:rPr lang="en-US" sz="1800" spc="-35">
                <a:effectLst/>
                <a:latin typeface="Times New Roman" panose="02020603050405020304" pitchFamily="18" charset="0"/>
                <a:ea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rPr>
              <a:t>and</a:t>
            </a:r>
            <a:r>
              <a:rPr lang="en-US" sz="1800" spc="-30">
                <a:effectLst/>
                <a:latin typeface="Times New Roman" panose="02020603050405020304" pitchFamily="18" charset="0"/>
                <a:ea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rPr>
              <a:t>S.</a:t>
            </a:r>
            <a:r>
              <a:rPr lang="en-US" sz="1800" spc="-50">
                <a:effectLst/>
                <a:latin typeface="Times New Roman" panose="02020603050405020304" pitchFamily="18" charset="0"/>
                <a:ea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rPr>
              <a:t>Gore,</a:t>
            </a:r>
            <a:r>
              <a:rPr lang="en-US" sz="1800" spc="-30">
                <a:effectLst/>
                <a:latin typeface="Times New Roman" panose="02020603050405020304" pitchFamily="18" charset="0"/>
                <a:ea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rPr>
              <a:t>“Importance</a:t>
            </a:r>
            <a:r>
              <a:rPr lang="en-US" sz="1800" spc="-35">
                <a:effectLst/>
                <a:latin typeface="Times New Roman" panose="02020603050405020304" pitchFamily="18" charset="0"/>
                <a:ea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rPr>
              <a:t>of</a:t>
            </a:r>
            <a:r>
              <a:rPr lang="en-US" sz="1800" spc="-30">
                <a:effectLst/>
                <a:latin typeface="Times New Roman" panose="02020603050405020304" pitchFamily="18" charset="0"/>
                <a:ea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rPr>
              <a:t>intrusion</a:t>
            </a:r>
            <a:r>
              <a:rPr lang="en-US" sz="1800" spc="-25">
                <a:effectLst/>
                <a:latin typeface="Times New Roman" panose="02020603050405020304" pitchFamily="18" charset="0"/>
                <a:ea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rPr>
              <a:t>detection</a:t>
            </a:r>
            <a:r>
              <a:rPr lang="en-US" sz="1800" spc="-30">
                <a:effectLst/>
                <a:latin typeface="Times New Roman" panose="02020603050405020304" pitchFamily="18" charset="0"/>
                <a:ea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rPr>
              <a:t>system</a:t>
            </a:r>
            <a:r>
              <a:rPr lang="en-US" sz="1800" spc="-25">
                <a:effectLst/>
                <a:latin typeface="Times New Roman" panose="02020603050405020304" pitchFamily="18" charset="0"/>
                <a:ea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rPr>
              <a:t>(IDS),”</a:t>
            </a:r>
            <a:r>
              <a:rPr lang="en-US" sz="1800" spc="-35">
                <a:effectLst/>
                <a:latin typeface="Times New Roman" panose="02020603050405020304" pitchFamily="18" charset="0"/>
                <a:ea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rPr>
              <a:t>International</a:t>
            </a:r>
            <a:r>
              <a:rPr lang="en-US" sz="1800" spc="-285">
                <a:effectLst/>
                <a:latin typeface="Times New Roman" panose="02020603050405020304" pitchFamily="18" charset="0"/>
                <a:ea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rPr>
              <a:t>Journal</a:t>
            </a:r>
            <a:r>
              <a:rPr lang="en-US" sz="1800" spc="-5">
                <a:effectLst/>
                <a:latin typeface="Times New Roman" panose="02020603050405020304" pitchFamily="18" charset="0"/>
                <a:ea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rPr>
              <a:t>of Scientific</a:t>
            </a:r>
            <a:r>
              <a:rPr lang="en-US" sz="1800" spc="-5">
                <a:effectLst/>
                <a:latin typeface="Times New Roman" panose="02020603050405020304" pitchFamily="18" charset="0"/>
                <a:ea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rPr>
              <a:t>and</a:t>
            </a:r>
            <a:r>
              <a:rPr lang="en-US" sz="1800" spc="10">
                <a:effectLst/>
                <a:latin typeface="Times New Roman" panose="02020603050405020304" pitchFamily="18" charset="0"/>
                <a:ea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rPr>
              <a:t>Engineering Research, vol. 2, no.</a:t>
            </a:r>
            <a:r>
              <a:rPr lang="en-US" sz="1800" spc="-5">
                <a:effectLst/>
                <a:latin typeface="Times New Roman" panose="02020603050405020304" pitchFamily="18" charset="0"/>
                <a:ea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rPr>
              <a:t>1, pp. 1–4, 2011.</a:t>
            </a:r>
          </a:p>
          <a:p>
            <a:pPr marL="342900" marR="219710" lvl="0" indent="-342900" algn="just">
              <a:lnSpc>
                <a:spcPct val="150000"/>
              </a:lnSpc>
              <a:spcAft>
                <a:spcPts val="0"/>
              </a:spcAft>
              <a:buSzPts val="1200"/>
              <a:buFont typeface="Times New Roman" panose="02020603050405020304" pitchFamily="18" charset="0"/>
              <a:buAutoNum type="arabicPeriod"/>
              <a:tabLst>
                <a:tab pos="361950" algn="l"/>
              </a:tabLst>
            </a:pPr>
            <a:r>
              <a:rPr lang="en-US" sz="1800">
                <a:effectLst/>
                <a:latin typeface="Times New Roman" panose="02020603050405020304" pitchFamily="18" charset="0"/>
                <a:ea typeface="Times New Roman" panose="02020603050405020304" pitchFamily="18" charset="0"/>
              </a:rPr>
              <a:t>M.</a:t>
            </a:r>
            <a:r>
              <a:rPr lang="en-US" sz="1800" spc="-60">
                <a:effectLst/>
                <a:latin typeface="Times New Roman" panose="02020603050405020304" pitchFamily="18" charset="0"/>
                <a:ea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rPr>
              <a:t>Zamani</a:t>
            </a:r>
            <a:r>
              <a:rPr lang="en-US" sz="1800" spc="-55">
                <a:effectLst/>
                <a:latin typeface="Times New Roman" panose="02020603050405020304" pitchFamily="18" charset="0"/>
                <a:ea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rPr>
              <a:t>and</a:t>
            </a:r>
            <a:r>
              <a:rPr lang="en-US" sz="1800" spc="-55">
                <a:effectLst/>
                <a:latin typeface="Times New Roman" panose="02020603050405020304" pitchFamily="18" charset="0"/>
                <a:ea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rPr>
              <a:t>M.</a:t>
            </a:r>
            <a:r>
              <a:rPr lang="en-US" sz="1800" spc="-55">
                <a:effectLst/>
                <a:latin typeface="Times New Roman" panose="02020603050405020304" pitchFamily="18" charset="0"/>
                <a:ea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rPr>
              <a:t>Movahedi,</a:t>
            </a:r>
            <a:r>
              <a:rPr lang="en-US" sz="1800" spc="-55">
                <a:effectLst/>
                <a:latin typeface="Times New Roman" panose="02020603050405020304" pitchFamily="18" charset="0"/>
                <a:ea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rPr>
              <a:t>“Machine</a:t>
            </a:r>
            <a:r>
              <a:rPr lang="en-US" sz="1800" spc="-60">
                <a:effectLst/>
                <a:latin typeface="Times New Roman" panose="02020603050405020304" pitchFamily="18" charset="0"/>
                <a:ea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rPr>
              <a:t>learning</a:t>
            </a:r>
            <a:r>
              <a:rPr lang="en-US" sz="1800" spc="-55">
                <a:effectLst/>
                <a:latin typeface="Times New Roman" panose="02020603050405020304" pitchFamily="18" charset="0"/>
                <a:ea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rPr>
              <a:t>techniques</a:t>
            </a:r>
            <a:r>
              <a:rPr lang="en-US" sz="1800" spc="-60">
                <a:effectLst/>
                <a:latin typeface="Times New Roman" panose="02020603050405020304" pitchFamily="18" charset="0"/>
                <a:ea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rPr>
              <a:t>for</a:t>
            </a:r>
            <a:r>
              <a:rPr lang="en-US" sz="1800" spc="-65">
                <a:effectLst/>
                <a:latin typeface="Times New Roman" panose="02020603050405020304" pitchFamily="18" charset="0"/>
                <a:ea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rPr>
              <a:t>intrusion</a:t>
            </a:r>
            <a:r>
              <a:rPr lang="en-US" sz="1800" spc="-55">
                <a:effectLst/>
                <a:latin typeface="Times New Roman" panose="02020603050405020304" pitchFamily="18" charset="0"/>
                <a:ea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rPr>
              <a:t>detection,”</a:t>
            </a:r>
            <a:r>
              <a:rPr lang="en-US" sz="1800" spc="-60">
                <a:effectLst/>
                <a:latin typeface="Times New Roman" panose="02020603050405020304" pitchFamily="18" charset="0"/>
                <a:ea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rPr>
              <a:t>arXiv</a:t>
            </a:r>
            <a:r>
              <a:rPr lang="en-US" sz="1800" spc="-290">
                <a:effectLst/>
                <a:latin typeface="Times New Roman" panose="02020603050405020304" pitchFamily="18" charset="0"/>
                <a:ea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rPr>
              <a:t>preprint</a:t>
            </a:r>
            <a:r>
              <a:rPr lang="en-US" sz="1800" spc="-5">
                <a:effectLst/>
                <a:latin typeface="Times New Roman" panose="02020603050405020304" pitchFamily="18" charset="0"/>
                <a:ea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rPr>
              <a:t>arXiv:1312.2177, 2013.</a:t>
            </a:r>
            <a:endParaRPr lang="en-IN" sz="1800">
              <a:effectLst/>
              <a:latin typeface="Times New Roman" panose="02020603050405020304" pitchFamily="18" charset="0"/>
              <a:ea typeface="Times New Roman" panose="02020603050405020304" pitchFamily="18" charset="0"/>
            </a:endParaRPr>
          </a:p>
          <a:p>
            <a:pPr marL="342900" marR="219710" lvl="0" indent="-342900" algn="just">
              <a:lnSpc>
                <a:spcPct val="150000"/>
              </a:lnSpc>
              <a:spcAft>
                <a:spcPts val="0"/>
              </a:spcAft>
              <a:buSzPts val="1200"/>
              <a:buFont typeface="Times New Roman" panose="02020603050405020304" pitchFamily="18" charset="0"/>
              <a:buAutoNum type="arabicPeriod"/>
              <a:tabLst>
                <a:tab pos="465455" algn="l"/>
              </a:tabLst>
            </a:pPr>
            <a:r>
              <a:rPr lang="en-US" sz="1800">
                <a:effectLst/>
                <a:latin typeface="Times New Roman" panose="02020603050405020304" pitchFamily="18" charset="0"/>
                <a:ea typeface="Times New Roman" panose="02020603050405020304" pitchFamily="18" charset="0"/>
              </a:rPr>
              <a:t>N.</a:t>
            </a:r>
            <a:r>
              <a:rPr lang="en-US" sz="1800" spc="5">
                <a:effectLst/>
                <a:latin typeface="Times New Roman" panose="02020603050405020304" pitchFamily="18" charset="0"/>
                <a:ea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rPr>
              <a:t>Chakraborty,</a:t>
            </a:r>
            <a:r>
              <a:rPr lang="en-US" sz="1800" spc="5">
                <a:effectLst/>
                <a:latin typeface="Times New Roman" panose="02020603050405020304" pitchFamily="18" charset="0"/>
                <a:ea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rPr>
              <a:t>“Intrusion</a:t>
            </a:r>
            <a:r>
              <a:rPr lang="en-US" sz="1800" spc="5">
                <a:effectLst/>
                <a:latin typeface="Times New Roman" panose="02020603050405020304" pitchFamily="18" charset="0"/>
                <a:ea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rPr>
              <a:t>detection</a:t>
            </a:r>
            <a:r>
              <a:rPr lang="en-US" sz="1800" spc="5">
                <a:effectLst/>
                <a:latin typeface="Times New Roman" panose="02020603050405020304" pitchFamily="18" charset="0"/>
                <a:ea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rPr>
              <a:t>system</a:t>
            </a:r>
            <a:r>
              <a:rPr lang="en-US" sz="1800" spc="5">
                <a:effectLst/>
                <a:latin typeface="Times New Roman" panose="02020603050405020304" pitchFamily="18" charset="0"/>
                <a:ea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rPr>
              <a:t>and</a:t>
            </a:r>
            <a:r>
              <a:rPr lang="en-US" sz="1800" spc="5">
                <a:effectLst/>
                <a:latin typeface="Times New Roman" panose="02020603050405020304" pitchFamily="18" charset="0"/>
                <a:ea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rPr>
              <a:t>intrusion</a:t>
            </a:r>
            <a:r>
              <a:rPr lang="en-US" sz="1800" spc="5">
                <a:effectLst/>
                <a:latin typeface="Times New Roman" panose="02020603050405020304" pitchFamily="18" charset="0"/>
                <a:ea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rPr>
              <a:t>prevention</a:t>
            </a:r>
            <a:r>
              <a:rPr lang="en-US" sz="1800" spc="5">
                <a:effectLst/>
                <a:latin typeface="Times New Roman" panose="02020603050405020304" pitchFamily="18" charset="0"/>
                <a:ea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rPr>
              <a:t>system:</a:t>
            </a:r>
            <a:r>
              <a:rPr lang="en-US" sz="1800" spc="5">
                <a:effectLst/>
                <a:latin typeface="Times New Roman" panose="02020603050405020304" pitchFamily="18" charset="0"/>
                <a:ea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rPr>
              <a:t>A</a:t>
            </a:r>
            <a:r>
              <a:rPr lang="en-US" sz="1800" spc="5">
                <a:effectLst/>
                <a:latin typeface="Times New Roman" panose="02020603050405020304" pitchFamily="18" charset="0"/>
                <a:ea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rPr>
              <a:t>comparative</a:t>
            </a:r>
            <a:r>
              <a:rPr lang="en-US" sz="1800" spc="-60">
                <a:effectLst/>
                <a:latin typeface="Times New Roman" panose="02020603050405020304" pitchFamily="18" charset="0"/>
                <a:ea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rPr>
              <a:t>study,”</a:t>
            </a:r>
            <a:r>
              <a:rPr lang="en-US" sz="1800" spc="-40">
                <a:effectLst/>
                <a:latin typeface="Times New Roman" panose="02020603050405020304" pitchFamily="18" charset="0"/>
                <a:ea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rPr>
              <a:t>International</a:t>
            </a:r>
            <a:r>
              <a:rPr lang="en-US" sz="1800" spc="-40">
                <a:effectLst/>
                <a:latin typeface="Times New Roman" panose="02020603050405020304" pitchFamily="18" charset="0"/>
                <a:ea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rPr>
              <a:t>Journal</a:t>
            </a:r>
            <a:r>
              <a:rPr lang="en-US" sz="1800" spc="-50">
                <a:effectLst/>
                <a:latin typeface="Times New Roman" panose="02020603050405020304" pitchFamily="18" charset="0"/>
                <a:ea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rPr>
              <a:t>of</a:t>
            </a:r>
            <a:r>
              <a:rPr lang="en-US" sz="1800" spc="-50">
                <a:effectLst/>
                <a:latin typeface="Times New Roman" panose="02020603050405020304" pitchFamily="18" charset="0"/>
                <a:ea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rPr>
              <a:t>Computing</a:t>
            </a:r>
            <a:r>
              <a:rPr lang="en-US" sz="1800" spc="-50">
                <a:effectLst/>
                <a:latin typeface="Times New Roman" panose="02020603050405020304" pitchFamily="18" charset="0"/>
                <a:ea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rPr>
              <a:t>and</a:t>
            </a:r>
            <a:r>
              <a:rPr lang="en-US" sz="1800" spc="-50">
                <a:effectLst/>
                <a:latin typeface="Times New Roman" panose="02020603050405020304" pitchFamily="18" charset="0"/>
                <a:ea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rPr>
              <a:t>Business</a:t>
            </a:r>
            <a:r>
              <a:rPr lang="en-US" sz="1800" spc="-45">
                <a:effectLst/>
                <a:latin typeface="Times New Roman" panose="02020603050405020304" pitchFamily="18" charset="0"/>
                <a:ea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rPr>
              <a:t>Research</a:t>
            </a:r>
            <a:r>
              <a:rPr lang="en-US" sz="1800" spc="-55">
                <a:effectLst/>
                <a:latin typeface="Times New Roman" panose="02020603050405020304" pitchFamily="18" charset="0"/>
                <a:ea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rPr>
              <a:t>(IJCBR)</a:t>
            </a:r>
            <a:r>
              <a:rPr lang="en-US" sz="1800" spc="-40">
                <a:effectLst/>
                <a:latin typeface="Times New Roman" panose="02020603050405020304" pitchFamily="18" charset="0"/>
                <a:ea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rPr>
              <a:t>ISSN</a:t>
            </a:r>
            <a:r>
              <a:rPr lang="en-US" sz="1800" spc="-290">
                <a:effectLst/>
                <a:latin typeface="Times New Roman" panose="02020603050405020304" pitchFamily="18" charset="0"/>
                <a:ea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rPr>
              <a:t>(Online),</a:t>
            </a:r>
            <a:r>
              <a:rPr lang="en-US" sz="1800" spc="-5">
                <a:effectLst/>
                <a:latin typeface="Times New Roman" panose="02020603050405020304" pitchFamily="18" charset="0"/>
                <a:ea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rPr>
              <a:t>pp.</a:t>
            </a:r>
            <a:r>
              <a:rPr lang="en-US" sz="1800" spc="-5">
                <a:effectLst/>
                <a:latin typeface="Times New Roman" panose="02020603050405020304" pitchFamily="18" charset="0"/>
                <a:ea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rPr>
              <a:t>2229–6166,</a:t>
            </a:r>
            <a:r>
              <a:rPr lang="en-US" sz="1800" spc="10">
                <a:effectLst/>
                <a:latin typeface="Times New Roman" panose="02020603050405020304" pitchFamily="18" charset="0"/>
                <a:ea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rPr>
              <a:t>2013.</a:t>
            </a:r>
            <a:endParaRPr lang="en-IN" sz="1800">
              <a:effectLst/>
              <a:latin typeface="Times New Roman" panose="02020603050405020304" pitchFamily="18" charset="0"/>
              <a:ea typeface="Times New Roman" panose="02020603050405020304" pitchFamily="18" charset="0"/>
            </a:endParaRPr>
          </a:p>
          <a:p>
            <a:pPr marL="0" marR="219710" lvl="0" indent="0" algn="just">
              <a:lnSpc>
                <a:spcPct val="150000"/>
              </a:lnSpc>
              <a:spcBef>
                <a:spcPts val="5"/>
              </a:spcBef>
              <a:spcAft>
                <a:spcPts val="0"/>
              </a:spcAft>
              <a:buSzPts val="1200"/>
              <a:buNone/>
              <a:tabLst>
                <a:tab pos="404495" algn="l"/>
              </a:tabLst>
            </a:pPr>
            <a:endParaRPr lang="en-IN" sz="180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337298785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98" name="Rectangle 2074">
            <a:extLst>
              <a:ext uri="{FF2B5EF4-FFF2-40B4-BE49-F238E27FC236}">
                <a16:creationId xmlns:a16="http://schemas.microsoft.com/office/drawing/2014/main" id="{3A930249-8242-4E2B-AF17-C018264883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99" name="Rectangle 2076">
            <a:extLst>
              <a:ext uri="{FF2B5EF4-FFF2-40B4-BE49-F238E27FC236}">
                <a16:creationId xmlns:a16="http://schemas.microsoft.com/office/drawing/2014/main" id="{A5BDD999-C5E1-4B3E-A710-7686738191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pic>
        <p:nvPicPr>
          <p:cNvPr id="2050" name="Picture 2" descr="31,840 Thank You Stock Photos - Free &amp; Royalty-Free Stock Photos from  Dreamstime">
            <a:extLst>
              <a:ext uri="{FF2B5EF4-FFF2-40B4-BE49-F238E27FC236}">
                <a16:creationId xmlns:a16="http://schemas.microsoft.com/office/drawing/2014/main" id="{739280FC-C8EA-35B3-2C31-F3EAFB6CEC3E}"/>
              </a:ext>
            </a:extLst>
          </p:cNvPr>
          <p:cNvPicPr>
            <a:picLocks noChangeAspect="1" noChangeArrowheads="1"/>
          </p:cNvPicPr>
          <p:nvPr/>
        </p:nvPicPr>
        <p:blipFill rotWithShape="1">
          <a:blip r:embed="rId2">
            <a:alphaModFix amt="80000"/>
            <a:extLst>
              <a:ext uri="{28A0092B-C50C-407E-A947-70E740481C1C}">
                <a14:useLocalDpi xmlns:a14="http://schemas.microsoft.com/office/drawing/2010/main" val="0"/>
              </a:ext>
            </a:extLst>
          </a:blip>
          <a:srcRect r="3666"/>
          <a:stretch/>
        </p:blipFill>
        <p:spPr bwMode="auto">
          <a:xfrm>
            <a:off x="20" y="10"/>
            <a:ext cx="9143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46339497-34B3-C66B-0542-9756D945CC66}"/>
              </a:ext>
            </a:extLst>
          </p:cNvPr>
          <p:cNvSpPr>
            <a:spLocks noGrp="1"/>
          </p:cNvSpPr>
          <p:nvPr>
            <p:ph type="ctrTitle"/>
          </p:nvPr>
        </p:nvSpPr>
        <p:spPr>
          <a:xfrm>
            <a:off x="898635" y="1122363"/>
            <a:ext cx="7346728" cy="2220774"/>
          </a:xfrm>
        </p:spPr>
        <p:txBody>
          <a:bodyPr>
            <a:normAutofit/>
          </a:bodyPr>
          <a:lstStyle/>
          <a:p>
            <a:r>
              <a:rPr lang="en-IN" sz="4500">
                <a:solidFill>
                  <a:srgbClr val="000000"/>
                </a:solidFill>
              </a:rPr>
              <a:t>      </a:t>
            </a:r>
          </a:p>
        </p:txBody>
      </p:sp>
      <p:sp>
        <p:nvSpPr>
          <p:cNvPr id="3" name="Subtitle 2">
            <a:extLst>
              <a:ext uri="{FF2B5EF4-FFF2-40B4-BE49-F238E27FC236}">
                <a16:creationId xmlns:a16="http://schemas.microsoft.com/office/drawing/2014/main" id="{B41A284F-25A0-AB74-3BBA-61DA52DE164D}"/>
              </a:ext>
            </a:extLst>
          </p:cNvPr>
          <p:cNvSpPr>
            <a:spLocks noGrp="1"/>
          </p:cNvSpPr>
          <p:nvPr>
            <p:ph type="subTitle" idx="1"/>
          </p:nvPr>
        </p:nvSpPr>
        <p:spPr>
          <a:xfrm>
            <a:off x="898635" y="3514852"/>
            <a:ext cx="7346728" cy="1742948"/>
          </a:xfrm>
        </p:spPr>
        <p:txBody>
          <a:bodyPr>
            <a:normAutofit/>
          </a:bodyPr>
          <a:lstStyle/>
          <a:p>
            <a:r>
              <a:rPr lang="en-IN">
                <a:solidFill>
                  <a:srgbClr val="000000"/>
                </a:solidFill>
              </a:rPr>
              <a:t>    </a:t>
            </a:r>
          </a:p>
        </p:txBody>
      </p:sp>
    </p:spTree>
    <p:extLst>
      <p:ext uri="{BB962C8B-B14F-4D97-AF65-F5344CB8AC3E}">
        <p14:creationId xmlns:p14="http://schemas.microsoft.com/office/powerpoint/2010/main" val="16501192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457200"/>
            <a:ext cx="8229600" cy="6019800"/>
          </a:xfrm>
        </p:spPr>
        <p:txBody>
          <a:bodyPr>
            <a:normAutofit/>
          </a:bodyPr>
          <a:lstStyle/>
          <a:p>
            <a:pPr>
              <a:spcBef>
                <a:spcPts val="430"/>
              </a:spcBef>
              <a:spcAft>
                <a:spcPts val="0"/>
              </a:spcAft>
              <a:buNone/>
            </a:pPr>
            <a:r>
              <a:rPr lang="en-US" sz="2000" b="1" dirty="0">
                <a:latin typeface="Times New Roman" panose="02020603050405020304"/>
                <a:ea typeface="Times New Roman" panose="02020603050405020304"/>
              </a:rPr>
              <a:t>ABSTRACT</a:t>
            </a:r>
            <a:endParaRPr lang="en-US" sz="1400" dirty="0">
              <a:latin typeface="Times New Roman" panose="02020603050405020304"/>
              <a:ea typeface="Times New Roman" panose="02020603050405020304"/>
            </a:endParaRPr>
          </a:p>
          <a:p>
            <a:pPr>
              <a:spcBef>
                <a:spcPts val="20"/>
              </a:spcBef>
              <a:spcAft>
                <a:spcPts val="0"/>
              </a:spcAft>
              <a:buNone/>
            </a:pPr>
            <a:r>
              <a:rPr lang="en-US" sz="2400" b="1" dirty="0">
                <a:latin typeface="Times New Roman" panose="02020603050405020304"/>
                <a:ea typeface="Times New Roman" panose="02020603050405020304"/>
              </a:rPr>
              <a:t> </a:t>
            </a:r>
            <a:endParaRPr lang="en-US" sz="1600" dirty="0">
              <a:latin typeface="Times New Roman" panose="02020603050405020304"/>
              <a:ea typeface="Times New Roman" panose="02020603050405020304"/>
            </a:endParaRPr>
          </a:p>
          <a:p>
            <a:pPr algn="just">
              <a:lnSpc>
                <a:spcPct val="150000"/>
              </a:lnSpc>
              <a:spcAft>
                <a:spcPts val="0"/>
              </a:spcAft>
              <a:buNone/>
            </a:pPr>
            <a:r>
              <a:rPr lang="en-US" sz="1600" dirty="0">
                <a:solidFill>
                  <a:srgbClr val="000000"/>
                </a:solidFill>
                <a:latin typeface="Times New Roman" panose="02020603050405020304"/>
                <a:ea typeface="Times New Roman" panose="02020603050405020304"/>
              </a:rPr>
              <a:t>		A novel supervised machine learning system is developed to classify network traffic whether it is malicious or benign. To find the best model considering detection success rate, combination of supervised learning algorithm and feature selection method have been used. Through this study, it is found that Artificial Neural Network (ANN) based machine learning with wrapper feature selection outperform support vector machine (SVM) technique while classifying network traffic. To evaluate the performance, NSL-KDD dataset is used to classify network traffic using SVM and ANN supervised machine learning techniques. Comparative study shows that the proposed model is efficient than other existing models with respect to intrusion detection success rate.</a:t>
            </a:r>
            <a:endParaRPr lang="en-US" sz="1600" dirty="0">
              <a:latin typeface="Times New Roman" panose="02020603050405020304"/>
              <a:ea typeface="Times New Roman" panose="02020603050405020304"/>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457200"/>
            <a:ext cx="8229600" cy="6019800"/>
          </a:xfrm>
        </p:spPr>
        <p:txBody>
          <a:bodyPr>
            <a:normAutofit/>
          </a:bodyPr>
          <a:lstStyle/>
          <a:p>
            <a:pPr algn="just">
              <a:lnSpc>
                <a:spcPct val="150000"/>
              </a:lnSpc>
              <a:spcAft>
                <a:spcPts val="0"/>
              </a:spcAft>
              <a:buNone/>
              <a:tabLst>
                <a:tab pos="1771650" algn="l"/>
              </a:tabLst>
            </a:pPr>
            <a:r>
              <a:rPr lang="en-US" sz="1800" b="1" dirty="0">
                <a:solidFill>
                  <a:srgbClr val="000000"/>
                </a:solidFill>
                <a:latin typeface="Times New Roman" panose="02020603050405020304"/>
                <a:ea typeface="Times New Roman" panose="02020603050405020304"/>
              </a:rPr>
              <a:t>EXISTING SYSTEM</a:t>
            </a:r>
            <a:endParaRPr lang="en-US" sz="1400" dirty="0">
              <a:latin typeface="Times New Roman" panose="02020603050405020304"/>
              <a:ea typeface="Times New Roman" panose="02020603050405020304"/>
            </a:endParaRPr>
          </a:p>
          <a:p>
            <a:pPr algn="just">
              <a:spcAft>
                <a:spcPts val="0"/>
              </a:spcAft>
              <a:buNone/>
            </a:pPr>
            <a:endParaRPr lang="en-US" sz="1400" dirty="0">
              <a:solidFill>
                <a:srgbClr val="000000"/>
              </a:solidFill>
              <a:latin typeface="Times New Roman" panose="02020603050405020304"/>
              <a:ea typeface="Times New Roman" panose="02020603050405020304"/>
            </a:endParaRPr>
          </a:p>
          <a:p>
            <a:pPr algn="just">
              <a:lnSpc>
                <a:spcPct val="150000"/>
              </a:lnSpc>
              <a:spcAft>
                <a:spcPts val="0"/>
              </a:spcAft>
              <a:buNone/>
              <a:tabLst>
                <a:tab pos="1771650" algn="l"/>
                <a:tab pos="2971800" algn="ctr"/>
              </a:tabLst>
            </a:pPr>
            <a:endParaRPr lang="en-US" sz="1600" b="1" dirty="0">
              <a:solidFill>
                <a:srgbClr val="000000"/>
              </a:solidFill>
              <a:latin typeface="Times New Roman" panose="02020603050405020304"/>
              <a:ea typeface="Times New Roman" panose="02020603050405020304"/>
            </a:endParaRPr>
          </a:p>
          <a:p>
            <a:pPr marL="0" marR="0" algn="just">
              <a:lnSpc>
                <a:spcPct val="115000"/>
              </a:lnSpc>
              <a:spcBef>
                <a:spcPts val="0"/>
              </a:spcBef>
              <a:spcAft>
                <a:spcPts val="10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major challenges in evaluating performance of network IDS is the unavailability of a comprehensive network-based data set. Most of the proposed anomaly-based techniques found in the literature were evaluated using KDD CUP 99 dataset . In </a:t>
            </a:r>
            <a:r>
              <a:rPr lang="en-US" sz="1800" dirty="0">
                <a:latin typeface="Times New Roman" panose="02020603050405020304" pitchFamily="18" charset="0"/>
                <a:ea typeface="Calibri" panose="020F0502020204030204" pitchFamily="34" charset="0"/>
                <a:cs typeface="Times New Roman" panose="02020603050405020304" pitchFamily="18" charset="0"/>
              </a:rPr>
              <a:t>the existed system we used Decision Tree</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algorithm for network intrusion.</a:t>
            </a:r>
          </a:p>
          <a:p>
            <a:pPr>
              <a:buNone/>
            </a:pPr>
            <a:br>
              <a:rPr lang="en-US" sz="1800" dirty="0">
                <a:latin typeface="Symbol" panose="05050102010706020507"/>
                <a:ea typeface="Times New Roman" panose="02020603050405020304"/>
                <a:cs typeface="Times New Roman" panose="02020603050405020304"/>
              </a:rPr>
            </a:br>
            <a:endParaRPr lang="en-US" sz="1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457200"/>
            <a:ext cx="8229600" cy="6019800"/>
          </a:xfrm>
        </p:spPr>
        <p:txBody>
          <a:bodyPr>
            <a:normAutofit/>
          </a:bodyPr>
          <a:lstStyle/>
          <a:p>
            <a:pPr algn="just">
              <a:lnSpc>
                <a:spcPct val="150000"/>
              </a:lnSpc>
              <a:spcAft>
                <a:spcPts val="0"/>
              </a:spcAft>
              <a:buNone/>
              <a:tabLst>
                <a:tab pos="1771650" algn="l"/>
                <a:tab pos="2276475" algn="l"/>
              </a:tabLst>
            </a:pPr>
            <a:r>
              <a:rPr lang="en-US" sz="1800" b="1" dirty="0">
                <a:solidFill>
                  <a:srgbClr val="000000"/>
                </a:solidFill>
                <a:latin typeface="Times New Roman" panose="02020603050405020304"/>
                <a:ea typeface="Times New Roman" panose="02020603050405020304"/>
              </a:rPr>
              <a:t>PROPOSED SYSTEM</a:t>
            </a:r>
            <a:endParaRPr lang="en-US" sz="1400" dirty="0">
              <a:latin typeface="Times New Roman" panose="02020603050405020304"/>
              <a:ea typeface="Times New Roman" panose="02020603050405020304"/>
            </a:endParaRPr>
          </a:p>
          <a:p>
            <a:pPr algn="just">
              <a:lnSpc>
                <a:spcPct val="150000"/>
              </a:lnSpc>
              <a:spcAft>
                <a:spcPts val="0"/>
              </a:spcAft>
              <a:buNone/>
            </a:pPr>
            <a:r>
              <a:rPr lang="en-US" sz="1600" dirty="0">
                <a:solidFill>
                  <a:srgbClr val="000000"/>
                </a:solidFill>
                <a:latin typeface="Times New Roman" panose="02020603050405020304"/>
                <a:ea typeface="Times New Roman" panose="02020603050405020304"/>
              </a:rPr>
              <a:t>	</a:t>
            </a:r>
          </a:p>
          <a:p>
            <a:pPr marL="0" marR="0" algn="just">
              <a:lnSpc>
                <a:spcPct val="115000"/>
              </a:lnSpc>
              <a:spcBef>
                <a:spcPts val="0"/>
              </a:spcBef>
              <a:spcAft>
                <a:spcPts val="10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system proposed is composed of feature selection and learning algorithm like –SVM and ANN </a:t>
            </a:r>
            <a:r>
              <a:rPr lang="en-US" sz="1800" dirty="0">
                <a:latin typeface="Times New Roman" panose="02020603050405020304" pitchFamily="18" charset="0"/>
                <a:ea typeface="Calibri" panose="020F0502020204030204" pitchFamily="34" charset="0"/>
                <a:cs typeface="Times New Roman" panose="02020603050405020304" pitchFamily="18" charset="0"/>
              </a:rPr>
              <a: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Feature selection component are responsible to extract most relevant features or attributes to identify the instance to a particular group or class. The learning algorithm component builds the necessary intelligence or knowledge using the result found from the feature selection component. Using the training dataset    NSL KDD, the model gets trained and builds its intelligence. Then the learned intelligences are applied to the testing dataset to measure the accuracy of  the model correctly classified on 	unseen 	data.</a:t>
            </a:r>
            <a:endParaRPr lang="en-US" sz="1800" dirty="0">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15000"/>
              </a:lnSpc>
              <a:spcBef>
                <a:spcPts val="0"/>
              </a:spcBef>
              <a:spcAft>
                <a:spcPts val="1000"/>
              </a:spcAft>
            </a:pPr>
            <a:r>
              <a:rPr lang="en-GB" sz="1800" dirty="0">
                <a:latin typeface="Times New Roman" panose="02020603050405020304" pitchFamily="18" charset="0"/>
                <a:cs typeface="Times New Roman" panose="02020603050405020304" pitchFamily="18" charset="0"/>
              </a:rPr>
              <a:t>NSL-KDD is a data set suggested to solve some of the inherent problems of the KDD'99 data set</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buNone/>
            </a:pPr>
            <a:endParaRPr lang="en-US" sz="1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457200"/>
            <a:ext cx="8229600" cy="6019800"/>
          </a:xfrm>
        </p:spPr>
        <p:txBody>
          <a:bodyPr>
            <a:normAutofit/>
          </a:bodyPr>
          <a:lstStyle/>
          <a:p>
            <a:pPr algn="just">
              <a:buNone/>
            </a:pPr>
            <a:r>
              <a:rPr lang="en-US" b="1" dirty="0">
                <a:latin typeface="Times New Roman" panose="02020603050405020304" pitchFamily="18" charset="0"/>
                <a:cs typeface="Times New Roman" panose="02020603050405020304" pitchFamily="18" charset="0"/>
              </a:rPr>
              <a:t>Process Flow Diagram</a:t>
            </a:r>
            <a:endParaRPr lang="en-US" dirty="0">
              <a:latin typeface="Times New Roman" panose="02020603050405020304" pitchFamily="18" charset="0"/>
              <a:cs typeface="Times New Roman" panose="02020603050405020304" pitchFamily="18" charset="0"/>
            </a:endParaRPr>
          </a:p>
          <a:p>
            <a:pPr algn="just">
              <a:buNone/>
            </a:pPr>
            <a:endParaRPr lang="en-US" sz="16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2438400" y="1197645"/>
            <a:ext cx="5412376" cy="5660354"/>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200" b="1" dirty="0">
                <a:solidFill>
                  <a:srgbClr val="000000"/>
                </a:solidFill>
                <a:latin typeface="Times New Roman" panose="02020603050405020304"/>
                <a:ea typeface="Times New Roman" panose="02020603050405020304"/>
              </a:rPr>
              <a:t>TECHNIQUE USED OR ALGORITHM USED</a:t>
            </a:r>
            <a:br>
              <a:rPr lang="en-US" sz="3200" dirty="0">
                <a:latin typeface="Times New Roman" panose="02020603050405020304"/>
                <a:ea typeface="Times New Roman" panose="02020603050405020304"/>
              </a:rPr>
            </a:br>
            <a:endParaRPr lang="en-US" dirty="0"/>
          </a:p>
        </p:txBody>
      </p:sp>
      <p:sp>
        <p:nvSpPr>
          <p:cNvPr id="3" name="Content Placeholder 2"/>
          <p:cNvSpPr>
            <a:spLocks noGrp="1"/>
          </p:cNvSpPr>
          <p:nvPr>
            <p:ph sz="quarter" idx="1"/>
          </p:nvPr>
        </p:nvSpPr>
        <p:spPr>
          <a:xfrm>
            <a:off x="609600" y="1600200"/>
            <a:ext cx="7467600" cy="4983162"/>
          </a:xfrm>
        </p:spPr>
        <p:txBody>
          <a:bodyPr>
            <a:normAutofit/>
          </a:bodyPr>
          <a:lstStyle/>
          <a:p>
            <a:pPr marL="0" marR="0" algn="just">
              <a:lnSpc>
                <a:spcPct val="115000"/>
              </a:lnSpc>
              <a:spcBef>
                <a:spcPts val="0"/>
              </a:spcBef>
              <a:spcAft>
                <a:spcPts val="10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IDS will be trained with all possible attacks signatures with machine learning algorithms and then generate train model, whenever new request signatures arrived then this model applied on new request to determine whether it contains normal or attack signatures.</a:t>
            </a:r>
          </a:p>
          <a:p>
            <a:pPr marL="0" marR="0" algn="just">
              <a:lnSpc>
                <a:spcPct val="115000"/>
              </a:lnSpc>
              <a:spcBef>
                <a:spcPts val="0"/>
              </a:spcBef>
              <a:spcAft>
                <a:spcPts val="10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we are evaluating performance of two machine learning algorithms such as Support Vector Machine and Artificial Neural Network. ANN outperform existing SVM in terms of accuracy.</a:t>
            </a:r>
          </a:p>
          <a:p>
            <a:pPr marL="0" marR="0" algn="just">
              <a:lnSpc>
                <a:spcPct val="115000"/>
              </a:lnSpc>
              <a:spcBef>
                <a:spcPts val="0"/>
              </a:spcBef>
              <a:spcAft>
                <a:spcPts val="1000"/>
              </a:spcAft>
            </a:pP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15000"/>
              </a:lnSpc>
              <a:spcBef>
                <a:spcPts val="0"/>
              </a:spcBef>
              <a:spcAft>
                <a:spcPts val="1000"/>
              </a:spcAft>
            </a:pPr>
            <a:endParaRPr lang="en-IN" sz="1800" dirty="0">
              <a:latin typeface="Times New Roman" panose="02020603050405020304" pitchFamily="18" charset="0"/>
              <a:ea typeface="Calibri" panose="020F0502020204030204" pitchFamily="34" charset="0"/>
              <a:cs typeface="Times New Roman" panose="02020603050405020304" pitchFamily="18" charset="0"/>
            </a:endParaRPr>
          </a:p>
          <a:p>
            <a:pPr marL="0" marR="0" indent="0" algn="just">
              <a:lnSpc>
                <a:spcPct val="115000"/>
              </a:lnSpc>
              <a:spcBef>
                <a:spcPts val="0"/>
              </a:spcBef>
              <a:spcAft>
                <a:spcPts val="1000"/>
              </a:spcAft>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0" marR="0" algn="just">
              <a:lnSpc>
                <a:spcPct val="115000"/>
              </a:lnSpc>
              <a:spcBef>
                <a:spcPts val="0"/>
              </a:spcBef>
              <a:spcAft>
                <a:spcPts val="1000"/>
              </a:spcAft>
            </a:pPr>
            <a:r>
              <a:rPr lang="en-IN" sz="2800" dirty="0">
                <a:effectLst/>
                <a:latin typeface="Times New Roman" panose="02020603050405020304" pitchFamily="18" charset="0"/>
                <a:ea typeface="Calibri" panose="020F0502020204030204" pitchFamily="34" charset="0"/>
                <a:cs typeface="Times New Roman" panose="02020603050405020304" pitchFamily="18" charset="0"/>
              </a:rPr>
              <a:t>evaluating performance of SVM and ANN.</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Content Placeholder 2"/>
          <p:cNvSpPr>
            <a:spLocks noGrp="1"/>
          </p:cNvSpPr>
          <p:nvPr>
            <p:ph sz="quarter" idx="1"/>
          </p:nvPr>
        </p:nvSpPr>
        <p:spPr/>
        <p:txBody>
          <a:bodyPr/>
          <a:lstStyle/>
          <a:p>
            <a:pPr marL="0" marR="0" algn="just">
              <a:lnSpc>
                <a:spcPct val="115000"/>
              </a:lnSpc>
              <a:spcBef>
                <a:spcPts val="0"/>
              </a:spcBef>
              <a:spcAft>
                <a:spcPts val="10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In this algorithms we applied Correlation Based and Chi-Square Based feature selection algorithms to reduce dataset size, this feature selection algorithms removed irrelevant data from dataset and then used model with important features, due to this features selection algorithms dataset size will reduce and accuracy of prediction will increase.</a:t>
            </a:r>
          </a:p>
          <a:p>
            <a:pPr marL="0" algn="just">
              <a:lnSpc>
                <a:spcPct val="115000"/>
              </a:lnSpc>
              <a:spcBef>
                <a:spcPts val="0"/>
              </a:spcBef>
              <a:spcAft>
                <a:spcPts val="1000"/>
              </a:spcAft>
            </a:pPr>
            <a:r>
              <a:rPr lang="en-IN" sz="1800" dirty="0">
                <a:latin typeface="Times New Roman" panose="02020603050405020304" pitchFamily="18" charset="0"/>
                <a:ea typeface="Calibri" panose="020F0502020204030204" pitchFamily="34" charset="0"/>
                <a:cs typeface="Times New Roman" panose="02020603050405020304" pitchFamily="18" charset="0"/>
              </a:rPr>
              <a:t>Both SVM and ANN are Supervised Machine Learning Algorithm used for classification . It is to classify whether it is a  normal or attack signatures.</a:t>
            </a:r>
          </a:p>
          <a:p>
            <a:pPr marL="0" marR="0" algn="just">
              <a:lnSpc>
                <a:spcPct val="115000"/>
              </a:lnSpc>
              <a:spcBef>
                <a:spcPts val="0"/>
              </a:spcBef>
              <a:spcAft>
                <a:spcPts val="100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15000"/>
              </a:lnSpc>
              <a:spcBef>
                <a:spcPts val="0"/>
              </a:spcBef>
              <a:spcAft>
                <a:spcPts val="100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457200"/>
            <a:ext cx="8229600" cy="6019800"/>
          </a:xfrm>
        </p:spPr>
        <p:txBody>
          <a:bodyPr>
            <a:normAutofit/>
          </a:bodyPr>
          <a:lstStyle/>
          <a:p>
            <a:pPr>
              <a:buNone/>
            </a:pPr>
            <a:endParaRPr lang="en-US" sz="1600" dirty="0">
              <a:latin typeface="Times New Roman" panose="02020603050405020304" pitchFamily="18" charset="0"/>
              <a:cs typeface="Times New Roman" panose="02020603050405020304" pitchFamily="18" charset="0"/>
            </a:endParaRPr>
          </a:p>
          <a:p>
            <a:pPr>
              <a:buNone/>
            </a:pPr>
            <a:endParaRPr lang="en-US" sz="1600" dirty="0">
              <a:latin typeface="Times New Roman" panose="02020603050405020304" pitchFamily="18" charset="0"/>
              <a:cs typeface="Times New Roman" panose="02020603050405020304" pitchFamily="18" charset="0"/>
            </a:endParaRPr>
          </a:p>
          <a:p>
            <a:pPr>
              <a:buNone/>
            </a:pPr>
            <a:endParaRPr lang="en-US" sz="1600" dirty="0">
              <a:latin typeface="Times New Roman" panose="02020603050405020304" pitchFamily="18" charset="0"/>
              <a:cs typeface="Times New Roman" panose="02020603050405020304" pitchFamily="18" charset="0"/>
            </a:endParaRPr>
          </a:p>
          <a:p>
            <a:pPr>
              <a:buNone/>
            </a:pPr>
            <a:r>
              <a:rPr lang="en-US" sz="1600" b="1" dirty="0">
                <a:latin typeface="Times New Roman" panose="02020603050405020304" pitchFamily="18" charset="0"/>
                <a:cs typeface="Times New Roman" panose="02020603050405020304" pitchFamily="18" charset="0"/>
              </a:rPr>
              <a:t>HARDWARE REQUIREMENTS</a:t>
            </a:r>
          </a:p>
          <a:p>
            <a:pPr lvl="0">
              <a:buNone/>
            </a:pPr>
            <a:r>
              <a:rPr lang="en-US" sz="1600" dirty="0">
                <a:latin typeface="Times New Roman" panose="02020603050405020304" pitchFamily="18" charset="0"/>
                <a:cs typeface="Times New Roman" panose="02020603050405020304" pitchFamily="18" charset="0"/>
              </a:rPr>
              <a:t>PROCESSOR		:  	PENTIUM IV 2.6 GHz</a:t>
            </a:r>
          </a:p>
          <a:p>
            <a:pPr lvl="0">
              <a:buNone/>
            </a:pPr>
            <a:r>
              <a:rPr lang="en-US" sz="1600" dirty="0">
                <a:latin typeface="Times New Roman" panose="02020603050405020304" pitchFamily="18" charset="0"/>
                <a:cs typeface="Times New Roman" panose="02020603050405020304" pitchFamily="18" charset="0"/>
              </a:rPr>
              <a:t>RAM			:	512 MB </a:t>
            </a:r>
          </a:p>
          <a:p>
            <a:pPr lvl="0">
              <a:buNone/>
            </a:pPr>
            <a:r>
              <a:rPr lang="en-US" sz="1600" dirty="0">
                <a:latin typeface="Times New Roman" panose="02020603050405020304" pitchFamily="18" charset="0"/>
                <a:cs typeface="Times New Roman" panose="02020603050405020304" pitchFamily="18" charset="0"/>
              </a:rPr>
              <a:t>HARD DISK 		:	40 GB</a:t>
            </a:r>
            <a:endParaRPr lang="en-IN" sz="1600" dirty="0">
              <a:latin typeface="Times New Roman" panose="02020603050405020304" pitchFamily="18" charset="0"/>
              <a:cs typeface="Times New Roman" panose="02020603050405020304" pitchFamily="18" charset="0"/>
            </a:endParaRPr>
          </a:p>
          <a:p>
            <a:pPr lvl="0">
              <a:buNone/>
            </a:pPr>
            <a:endParaRPr lang="en-IN" sz="1600" dirty="0">
              <a:latin typeface="Times New Roman" panose="02020603050405020304" pitchFamily="18" charset="0"/>
              <a:cs typeface="Times New Roman" panose="02020603050405020304" pitchFamily="18" charset="0"/>
            </a:endParaRPr>
          </a:p>
          <a:p>
            <a:pPr lvl="0">
              <a:buNone/>
            </a:pPr>
            <a:endParaRPr lang="en-US" sz="1600" dirty="0">
              <a:latin typeface="Times New Roman" panose="02020603050405020304" pitchFamily="18" charset="0"/>
              <a:cs typeface="Times New Roman" panose="02020603050405020304" pitchFamily="18" charset="0"/>
            </a:endParaRPr>
          </a:p>
          <a:p>
            <a:pPr algn="just">
              <a:buNone/>
            </a:pPr>
            <a:r>
              <a:rPr lang="en-US" sz="1600" b="1" dirty="0">
                <a:latin typeface="Times New Roman" panose="02020603050405020304" pitchFamily="18" charset="0"/>
                <a:cs typeface="Times New Roman" panose="02020603050405020304" pitchFamily="18" charset="0"/>
              </a:rPr>
              <a:t>SOFTWARE REQUIREMENTS</a:t>
            </a:r>
          </a:p>
          <a:p>
            <a:pPr algn="just">
              <a:buNone/>
            </a:pPr>
            <a:r>
              <a:rPr lang="en-US" sz="1600" dirty="0">
                <a:latin typeface="Times New Roman" panose="02020603050405020304" pitchFamily="18" charset="0"/>
                <a:cs typeface="Times New Roman" panose="02020603050405020304" pitchFamily="18" charset="0"/>
              </a:rPr>
              <a:t>Front End 			:  	PYTHON </a:t>
            </a:r>
          </a:p>
          <a:p>
            <a:pPr algn="just">
              <a:buNone/>
            </a:pPr>
            <a:r>
              <a:rPr lang="en-US" sz="1600" dirty="0">
                <a:latin typeface="Times New Roman" panose="02020603050405020304" pitchFamily="18" charset="0"/>
                <a:cs typeface="Times New Roman" panose="02020603050405020304" pitchFamily="18" charset="0"/>
              </a:rPr>
              <a:t>Operating System 		:  	Windows 7</a:t>
            </a:r>
          </a:p>
          <a:p>
            <a:pPr algn="just">
              <a:buNone/>
            </a:pPr>
            <a:r>
              <a:rPr lang="en-US" sz="1600" dirty="0">
                <a:latin typeface="Times New Roman" panose="02020603050405020304" pitchFamily="18" charset="0"/>
                <a:cs typeface="Times New Roman" panose="02020603050405020304" pitchFamily="18" charset="0"/>
              </a:rPr>
              <a:t>IDE			:	</a:t>
            </a:r>
            <a:r>
              <a:rPr lang="en-US" sz="1600" dirty="0" err="1">
                <a:latin typeface="Times New Roman" panose="02020603050405020304" pitchFamily="18" charset="0"/>
                <a:cs typeface="Times New Roman" panose="02020603050405020304" pitchFamily="18" charset="0"/>
              </a:rPr>
              <a:t>Pycharm</a:t>
            </a:r>
            <a:endParaRPr lang="en-US" sz="1600" dirty="0">
              <a:latin typeface="Times New Roman" panose="02020603050405020304" pitchFamily="18" charset="0"/>
              <a:cs typeface="Times New Roman" panose="02020603050405020304" pitchFamily="18" charset="0"/>
            </a:endParaRPr>
          </a:p>
          <a:p>
            <a:pPr algn="just">
              <a:buNone/>
            </a:pPr>
            <a:endParaRPr lang="en-US" sz="1600" dirty="0">
              <a:latin typeface="Times New Roman" panose="02020603050405020304" pitchFamily="18" charset="0"/>
              <a:cs typeface="Times New Roman" panose="02020603050405020304" pitchFamily="18" charset="0"/>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Oriel</Template>
  <TotalTime>245</TotalTime>
  <Words>1672</Words>
  <Application>Microsoft Office PowerPoint</Application>
  <PresentationFormat>On-screen Show (4:3)</PresentationFormat>
  <Paragraphs>119</Paragraphs>
  <Slides>29</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29</vt:i4>
      </vt:variant>
    </vt:vector>
  </HeadingPairs>
  <TitlesOfParts>
    <vt:vector size="38" baseType="lpstr">
      <vt:lpstr>Arial</vt:lpstr>
      <vt:lpstr>Calibri</vt:lpstr>
      <vt:lpstr>Century Schoolbook</vt:lpstr>
      <vt:lpstr>Symbol</vt:lpstr>
      <vt:lpstr>Tahoma</vt:lpstr>
      <vt:lpstr>Times New Roman</vt:lpstr>
      <vt:lpstr>Wingdings</vt:lpstr>
      <vt:lpstr>Wingdings 2</vt:lpstr>
      <vt:lpstr>Oriel</vt:lpstr>
      <vt:lpstr>  </vt:lpstr>
      <vt:lpstr>Network Intrusion Detection system using Supervised Machine Learning techniques</vt:lpstr>
      <vt:lpstr>PowerPoint Presentation</vt:lpstr>
      <vt:lpstr>PowerPoint Presentation</vt:lpstr>
      <vt:lpstr>PowerPoint Presentation</vt:lpstr>
      <vt:lpstr>PowerPoint Presentation</vt:lpstr>
      <vt:lpstr>TECHNIQUE USED OR ALGORITHM USED </vt:lpstr>
      <vt:lpstr>evaluating performance of SVM and ANN.</vt:lpstr>
      <vt:lpstr>PowerPoint Presentation</vt:lpstr>
      <vt:lpstr>PowerPoint Presentation</vt:lpstr>
      <vt:lpstr>PowerPoint Presentation</vt:lpstr>
      <vt:lpstr>PowerPoint Presentation</vt:lpstr>
      <vt:lpstr>PowerPoint Presentation</vt:lpstr>
      <vt:lpstr>PowerPoint Presentation</vt:lpstr>
      <vt:lpstr>Sample code</vt:lpstr>
      <vt:lpstr> </vt:lpstr>
      <vt:lpstr>Output screenshots:</vt:lpstr>
      <vt:lpstr>Uploading dataset</vt:lpstr>
      <vt:lpstr>Dataset after pre-processing </vt:lpstr>
      <vt:lpstr>dataset contains total 1244 records and 995 used for training and 249 used for testing</vt:lpstr>
      <vt:lpstr>we can see with SVM we got 84.73% accuracy, now click on ‘Run ANN Algorithm’ to calculate ANN accuracy</vt:lpstr>
      <vt:lpstr>we got 96.88% accuracy, now we will click on ‘Upload Test Data &amp; Detect Attack’ button to upload test data and to predict whether test data is normal or contains attack.</vt:lpstr>
      <vt:lpstr>uploading ‘test_data’ file which contains test record</vt:lpstr>
      <vt:lpstr>we got predicted results as ‘Normal Signatures’ or ‘infected’ record for each test record</vt:lpstr>
      <vt:lpstr>we can see ANN got better accuracy compare to SVM, in above graph x-axis contains algorithm name and y-axis represents accuracy of that algorithms</vt:lpstr>
      <vt:lpstr>PowerPoint Presentation</vt:lpstr>
      <vt:lpstr>PowerPoint Presentation</vt:lpstr>
      <vt:lpstr>references</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Dhanesh Pachipulusu</cp:lastModifiedBy>
  <cp:revision>86</cp:revision>
  <dcterms:created xsi:type="dcterms:W3CDTF">2006-08-16T00:00:00Z</dcterms:created>
  <dcterms:modified xsi:type="dcterms:W3CDTF">2023-09-08T08:19:43Z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2A5C6AA850E34646BD1FF531156FEC33</vt:lpwstr>
  </property>
  <property fmtid="{D5CDD505-2E9C-101B-9397-08002B2CF9AE}" pid="3" name="KSOProductBuildVer">
    <vt:lpwstr>1033-11.2.0.11210</vt:lpwstr>
  </property>
</Properties>
</file>