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Book Antiqu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rsIVzTHo3i7kkdUqmqB0uqBQ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9401E9-6B0A-4231-B356-EC480843B3B7}">
  <a:tblStyle styleId="{1F9401E9-6B0A-4231-B356-EC480843B3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okAntiqua-bold.fntdata"/><Relationship Id="rId25" Type="http://schemas.openxmlformats.org/officeDocument/2006/relationships/font" Target="fonts/BookAntiqua-regular.fntdata"/><Relationship Id="rId28" Type="http://schemas.openxmlformats.org/officeDocument/2006/relationships/font" Target="fonts/BookAntiqua-boldItalic.fntdata"/><Relationship Id="rId27" Type="http://schemas.openxmlformats.org/officeDocument/2006/relationships/font" Target="fonts/BookAntiqu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6c4f84fa7_11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f6c4f84fa7_11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96193a6b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f96193a6b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f96193a6b4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Reduction of SL from 99.99 to 95 over 3 years period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Strategy: 	1st year set SL 99.5% ($250k reduction in inventory)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Allocate part of saved 250k to the unmet demand. Discounts for preorders.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2nd year lower SL to 99-97.5%. Put some marketing effort to switch customer to discounted pre ordering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3rd year set the SL of 97.5-95%. Keep promotion of discounted pre ordering.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3 years if considerable amount of demand can be shifted into discounted pre ordering then we can decrease SL as low as 95%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internal platform for demand forecast and 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sourcing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Short to midterm: Create internal platform that is fed with internal data and further is fed by data from the customers as well.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Use the platform to calculate where are the possible 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 outs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might be and use virtual pooling strategy to get available product from the closest 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warehouse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Long term make the platform transparent by real time data exchange between all the stakeholders.</a:t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6c4f84fa7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6c4f84fa7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f6c4f84fa7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4cd8b441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4cd8b441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14cd8b441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1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corecards to determine performance:</a:t>
            </a:r>
            <a:endParaRPr sz="11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can score an employee based on few metrics as follows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Operation metrics:</a:t>
            </a: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These can include productivity, efficiency, and capacity utilization measures.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Sales Metrics: These can include sales volume, sales growth, and sales conversion rates.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Compliance Metrics:</a:t>
            </a: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These can include compliance with regulatory requirements and adherence to policies and procedures.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 the end of each quarter, buyers will be evaluated and downsized accordingly based on the scorecards(performance). 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Commission based salaries: </a:t>
            </a:r>
            <a:endParaRPr sz="11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buyer's pay will be following a straight commission policy where they earn a percentage of the revenue they generate. In other words, the buyer earns a commission on each sale they make, without any base salary component.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6540503" y="0"/>
            <a:ext cx="5651496" cy="6858000"/>
          </a:xfrm>
          <a:custGeom>
            <a:rect b="b" l="l" r="r" t="t"/>
            <a:pathLst>
              <a:path extrusionOk="0" h="6858000" w="4238622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6256868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6062136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" name="Google Shape;22;p15"/>
          <p:cNvSpPr txBox="1"/>
          <p:nvPr>
            <p:ph type="ctrTitle"/>
          </p:nvPr>
        </p:nvSpPr>
        <p:spPr>
          <a:xfrm>
            <a:off x="1295401" y="1873584"/>
            <a:ext cx="512064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3" name="Google Shape;23;p15"/>
          <p:cNvSpPr/>
          <p:nvPr>
            <p:ph idx="2" type="pic"/>
          </p:nvPr>
        </p:nvSpPr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subTitle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ictures with Captions">
  <p:cSld name="Two Pictures with Captio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8" name="Google Shape;78;p24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9" name="Google Shape;79;p24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0" name="Google Shape;80;p24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" name="Google Shape;81;p2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2" name="Google Shape;82;p24"/>
          <p:cNvSpPr/>
          <p:nvPr>
            <p:ph idx="2" type="pic"/>
          </p:nvPr>
        </p:nvSpPr>
        <p:spPr>
          <a:xfrm>
            <a:off x="1298448" y="1828801"/>
            <a:ext cx="4572000" cy="3428999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1371273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descr="An empty placeholder to add an image. Click on the placeholder and select the image that you wish to add" id="84" name="Google Shape;84;p24"/>
          <p:cNvSpPr/>
          <p:nvPr>
            <p:ph idx="3" type="pic"/>
          </p:nvPr>
        </p:nvSpPr>
        <p:spPr>
          <a:xfrm>
            <a:off x="6324600" y="1828801"/>
            <a:ext cx="4572000" cy="3428999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4"/>
          <p:cNvSpPr txBox="1"/>
          <p:nvPr>
            <p:ph idx="4" type="body"/>
          </p:nvPr>
        </p:nvSpPr>
        <p:spPr>
          <a:xfrm>
            <a:off x="6412954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9622368" y="0"/>
            <a:ext cx="2569632" cy="6858000"/>
          </a:xfrm>
          <a:custGeom>
            <a:rect b="b" l="l" r="r" t="t"/>
            <a:pathLst>
              <a:path extrusionOk="0" h="6858000" w="1927224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1" name="Google Shape;91;p25"/>
          <p:cNvSpPr/>
          <p:nvPr/>
        </p:nvSpPr>
        <p:spPr>
          <a:xfrm>
            <a:off x="9237132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" name="Google Shape;92;p25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3" name="Google Shape;93;p25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4" name="Google Shape;94;p25"/>
          <p:cNvSpPr txBox="1"/>
          <p:nvPr>
            <p:ph type="title"/>
          </p:nvPr>
        </p:nvSpPr>
        <p:spPr>
          <a:xfrm>
            <a:off x="1295398" y="2914650"/>
            <a:ext cx="804672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1295398" y="4589463"/>
            <a:ext cx="8046718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 rot="5400000">
            <a:off x="3924300" y="-800100"/>
            <a:ext cx="43434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/>
        </p:nvSpPr>
        <p:spPr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4" name="Google Shape;104;p2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5" name="Google Shape;105;p27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6" name="Google Shape;106;p27"/>
          <p:cNvSpPr txBox="1"/>
          <p:nvPr>
            <p:ph type="title"/>
          </p:nvPr>
        </p:nvSpPr>
        <p:spPr>
          <a:xfrm rot="5400000">
            <a:off x="7644754" y="2912364"/>
            <a:ext cx="5486400" cy="1033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 rot="5400000">
            <a:off x="2540577" y="-559377"/>
            <a:ext cx="5486400" cy="797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6324600" y="1828799"/>
            <a:ext cx="45720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8429022" y="0"/>
            <a:ext cx="3762978" cy="6858000"/>
          </a:xfrm>
          <a:custGeom>
            <a:rect b="b" l="l" r="r" t="t"/>
            <a:pathLst>
              <a:path extrusionOk="0" h="6858000" w="3762978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8145385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7950653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" name="Google Shape;42;p18"/>
          <p:cNvSpPr txBox="1"/>
          <p:nvPr>
            <p:ph type="ctrTitle"/>
          </p:nvPr>
        </p:nvSpPr>
        <p:spPr>
          <a:xfrm>
            <a:off x="1295400" y="1873584"/>
            <a:ext cx="640080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subTitle"/>
          </p:nvPr>
        </p:nvSpPr>
        <p:spPr>
          <a:xfrm>
            <a:off x="1295400" y="45720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46" name="Google Shape;46;p19"/>
          <p:cNvSpPr/>
          <p:nvPr>
            <p:ph idx="2" type="pic"/>
          </p:nvPr>
        </p:nvSpPr>
        <p:spPr>
          <a:xfrm>
            <a:off x="4724400" y="1828801"/>
            <a:ext cx="6172200" cy="43434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1295400" y="1828800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12954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6324600" y="1828800"/>
            <a:ext cx="45720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63246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4728209" y="1828800"/>
            <a:ext cx="6126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23"/>
          <p:cNvSpPr txBox="1"/>
          <p:nvPr>
            <p:ph idx="2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44425" y="3358850"/>
            <a:ext cx="70233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/>
              <a:t>Proposed Growth Strategy for an Innovative Enterprise</a:t>
            </a:r>
            <a:endParaRPr b="1"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8369200" y="4416075"/>
            <a:ext cx="35688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solidFill>
                  <a:schemeClr val="lt1"/>
                </a:solidFill>
              </a:rPr>
              <a:t>Team Fearless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Renukalaxmi Dudh</a:t>
            </a:r>
            <a:r>
              <a:rPr lang="en-US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Amuktha Suravarapu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Fazliddin Narzulloev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Mary Lizbeth Rojas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5" y="238225"/>
            <a:ext cx="6177749" cy="15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450" y="0"/>
            <a:ext cx="4217475" cy="4212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6c4f84fa7_11_354"/>
          <p:cNvSpPr txBox="1"/>
          <p:nvPr>
            <p:ph type="ctrTitle"/>
          </p:nvPr>
        </p:nvSpPr>
        <p:spPr>
          <a:xfrm>
            <a:off x="1436148" y="310392"/>
            <a:ext cx="64008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272" name="Google Shape;272;g1f6c4f84fa7_11_354"/>
          <p:cNvGrpSpPr/>
          <p:nvPr/>
        </p:nvGrpSpPr>
        <p:grpSpPr>
          <a:xfrm>
            <a:off x="392125" y="1859175"/>
            <a:ext cx="7586397" cy="4111133"/>
            <a:chOff x="0" y="0"/>
            <a:chExt cx="6768130" cy="4111133"/>
          </a:xfrm>
        </p:grpSpPr>
        <p:cxnSp>
          <p:nvCxnSpPr>
            <p:cNvPr id="273" name="Google Shape;273;g1f6c4f84fa7_11_354"/>
            <p:cNvCxnSpPr/>
            <p:nvPr/>
          </p:nvCxnSpPr>
          <p:spPr>
            <a:xfrm>
              <a:off x="0" y="0"/>
              <a:ext cx="6768000" cy="0"/>
            </a:xfrm>
            <a:prstGeom prst="straightConnector1">
              <a:avLst/>
            </a:prstGeom>
            <a:solidFill>
              <a:srgbClr val="1BB8C1"/>
            </a:solidFill>
            <a:ln cap="flat" cmpd="sng" w="12700">
              <a:solidFill>
                <a:srgbClr val="1BB8C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4" name="Google Shape;274;g1f6c4f84fa7_11_354"/>
            <p:cNvSpPr/>
            <p:nvPr/>
          </p:nvSpPr>
          <p:spPr>
            <a:xfrm>
              <a:off x="1455130" y="50216"/>
              <a:ext cx="5313000" cy="10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" name="Google Shape;275;g1f6c4f84fa7_11_354"/>
            <p:cNvCxnSpPr/>
            <p:nvPr/>
          </p:nvCxnSpPr>
          <p:spPr>
            <a:xfrm>
              <a:off x="1155085" y="3336289"/>
              <a:ext cx="5414400" cy="0"/>
            </a:xfrm>
            <a:prstGeom prst="straightConnector1">
              <a:avLst/>
            </a:prstGeom>
            <a:solidFill>
              <a:srgbClr val="1BB8C1"/>
            </a:solidFill>
            <a:ln cap="flat" cmpd="sng" w="12700">
              <a:solidFill>
                <a:srgbClr val="BBDF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6" name="Google Shape;276;g1f6c4f84fa7_11_354"/>
            <p:cNvSpPr txBox="1"/>
            <p:nvPr/>
          </p:nvSpPr>
          <p:spPr>
            <a:xfrm>
              <a:off x="1292578" y="3446654"/>
              <a:ext cx="5313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Continuous re evaluation and strategy adjustment</a:t>
              </a:r>
              <a:endParaRPr sz="1600"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277" name="Google Shape;277;g1f6c4f84fa7_11_354"/>
            <p:cNvCxnSpPr/>
            <p:nvPr/>
          </p:nvCxnSpPr>
          <p:spPr>
            <a:xfrm>
              <a:off x="1123204" y="4111133"/>
              <a:ext cx="5414400" cy="0"/>
            </a:xfrm>
            <a:prstGeom prst="straightConnector1">
              <a:avLst/>
            </a:prstGeom>
            <a:solidFill>
              <a:srgbClr val="1BB8C1"/>
            </a:solidFill>
            <a:ln cap="flat" cmpd="sng" w="12700">
              <a:solidFill>
                <a:srgbClr val="BBDF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8" name="Google Shape;278;g1f6c4f84fa7_11_354"/>
            <p:cNvSpPr txBox="1"/>
            <p:nvPr/>
          </p:nvSpPr>
          <p:spPr>
            <a:xfrm>
              <a:off x="19428" y="46104"/>
              <a:ext cx="6729300" cy="3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-330200" lvl="0" marL="1371600" rtl="0" algn="just">
                <a:lnSpc>
                  <a:spcPct val="1079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600"/>
                <a:buFont typeface="Book Antiqua"/>
                <a:buChar char="❖"/>
              </a:pPr>
              <a:r>
                <a:rPr lang="en-US" sz="1600">
                  <a:solidFill>
                    <a:srgbClr val="0B5394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With the management of inventory and service levels  we would improve cost savings and  increase internal efficiency .</a:t>
              </a:r>
              <a:endParaRPr sz="1600">
                <a:solidFill>
                  <a:srgbClr val="0B5394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  <a:p>
              <a:pPr indent="0" lvl="0" marL="0" rtl="0" algn="just">
                <a:lnSpc>
                  <a:spcPct val="1079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B5394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  <a:p>
              <a:pPr indent="-330200" lvl="0" marL="1371600" rtl="0" algn="just">
                <a:lnSpc>
                  <a:spcPct val="1079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600"/>
                <a:buFont typeface="Book Antiqua"/>
                <a:buChar char="❖"/>
              </a:pPr>
              <a:r>
                <a:rPr lang="en-US" sz="1600">
                  <a:solidFill>
                    <a:srgbClr val="0B5394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Category management and reorganizing the company's structure allow for a more dynamic and goal-oriented organization.</a:t>
              </a:r>
              <a:endParaRPr sz="1600">
                <a:solidFill>
                  <a:srgbClr val="0B5394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  <a:p>
              <a:pPr indent="0" lvl="0" marL="1371600" rtl="0" algn="just">
                <a:lnSpc>
                  <a:spcPct val="1079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B5394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</a:t>
              </a:r>
              <a:endParaRPr sz="1600">
                <a:solidFill>
                  <a:srgbClr val="0B5394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  <a:p>
              <a:pPr indent="-330200" lvl="0" marL="1371600" rtl="0" algn="just">
                <a:lnSpc>
                  <a:spcPct val="1079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600"/>
                <a:buFont typeface="Book Antiqua"/>
                <a:buChar char="❖"/>
              </a:pPr>
              <a:r>
                <a:rPr lang="en-US" sz="1600">
                  <a:solidFill>
                    <a:srgbClr val="0B5394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The implementation of supplier segmentation and a sourcing strategy would allow us to better manage suppliers and the market as well as the external impacts.</a:t>
              </a:r>
              <a:endParaRPr sz="1600">
                <a:solidFill>
                  <a:srgbClr val="0B5394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f96193a6b4_0_32"/>
          <p:cNvSpPr txBox="1"/>
          <p:nvPr>
            <p:ph type="ctrTitle"/>
          </p:nvPr>
        </p:nvSpPr>
        <p:spPr>
          <a:xfrm>
            <a:off x="1697800" y="3641950"/>
            <a:ext cx="30000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/>
              <a:t>Thank you</a:t>
            </a:r>
            <a:endParaRPr b="1"/>
          </a:p>
        </p:txBody>
      </p:sp>
      <p:pic>
        <p:nvPicPr>
          <p:cNvPr id="285" name="Google Shape;285;g1f96193a6b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125" y="601175"/>
            <a:ext cx="4217475" cy="4212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6" name="Google Shape;286;g1f96193a6b4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86" y="206550"/>
            <a:ext cx="5588828" cy="216403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f96193a6b4_0_32"/>
          <p:cNvSpPr txBox="1"/>
          <p:nvPr/>
        </p:nvSpPr>
        <p:spPr>
          <a:xfrm>
            <a:off x="9039600" y="565987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FEFEF"/>
                </a:solidFill>
                <a:latin typeface="Book Antiqua"/>
                <a:ea typeface="Book Antiqua"/>
                <a:cs typeface="Book Antiqua"/>
                <a:sym typeface="Book Antiqua"/>
              </a:rPr>
              <a:t>Team Fearless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54901"/>
          </a:schemeClr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 sz="4000"/>
              <a:t>Executive summary</a:t>
            </a:r>
            <a:endParaRPr sz="4000"/>
          </a:p>
        </p:txBody>
      </p:sp>
      <p:sp>
        <p:nvSpPr>
          <p:cNvPr id="125" name="Google Shape;125;p2"/>
          <p:cNvSpPr txBox="1"/>
          <p:nvPr/>
        </p:nvSpPr>
        <p:spPr>
          <a:xfrm>
            <a:off x="0" y="0"/>
            <a:ext cx="3000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3525" lvl="1" marL="5486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50"/>
              <a:buChar char="•"/>
            </a:pPr>
            <a:r>
              <a:rPr lang="en-US" sz="23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Supplier segmentation</a:t>
            </a:r>
            <a:endParaRPr sz="235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912873" y="2382025"/>
            <a:ext cx="6005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5486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" name="Google Shape;127;p2"/>
          <p:cNvGrpSpPr/>
          <p:nvPr/>
        </p:nvGrpSpPr>
        <p:grpSpPr>
          <a:xfrm>
            <a:off x="568263" y="2382315"/>
            <a:ext cx="10160031" cy="855284"/>
            <a:chOff x="943723" y="3098500"/>
            <a:chExt cx="2379900" cy="698533"/>
          </a:xfrm>
        </p:grpSpPr>
        <p:sp>
          <p:nvSpPr>
            <p:cNvPr id="128" name="Google Shape;128;p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96594" y="3122633"/>
              <a:ext cx="4257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548640" rtl="0" algn="l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Inventory Management</a:t>
              </a:r>
              <a:endPara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568252" y="3259262"/>
            <a:ext cx="10160031" cy="825818"/>
            <a:chOff x="943723" y="3783775"/>
            <a:chExt cx="2379900" cy="674468"/>
          </a:xfrm>
        </p:grpSpPr>
        <p:sp>
          <p:nvSpPr>
            <p:cNvPr id="134" name="Google Shape;134;p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10848" y="3783843"/>
              <a:ext cx="4257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548640" rtl="0" algn="l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Organizational structure</a:t>
              </a:r>
              <a:endPara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568252" y="4136452"/>
            <a:ext cx="10160031" cy="825797"/>
            <a:chOff x="943723" y="4469050"/>
            <a:chExt cx="2379900" cy="674450"/>
          </a:xfrm>
        </p:grpSpPr>
        <p:sp>
          <p:nvSpPr>
            <p:cNvPr id="140" name="Google Shape;140;p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210848" y="4469106"/>
              <a:ext cx="425700" cy="6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548640" rtl="0" algn="l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Supplier segmentation</a:t>
              </a:r>
              <a:endPara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2"/>
          <p:cNvGrpSpPr/>
          <p:nvPr/>
        </p:nvGrpSpPr>
        <p:grpSpPr>
          <a:xfrm>
            <a:off x="568403" y="5013526"/>
            <a:ext cx="10160031" cy="825818"/>
            <a:chOff x="943723" y="4469050"/>
            <a:chExt cx="2379900" cy="674467"/>
          </a:xfrm>
        </p:grpSpPr>
        <p:sp>
          <p:nvSpPr>
            <p:cNvPr id="146" name="Google Shape;146;p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210848" y="4469117"/>
              <a:ext cx="4257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548640" rtl="0" algn="l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Sourcing strategy</a:t>
              </a:r>
              <a:endPara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2"/>
          <p:cNvGrpSpPr/>
          <p:nvPr/>
        </p:nvGrpSpPr>
        <p:grpSpPr>
          <a:xfrm>
            <a:off x="568403" y="5890751"/>
            <a:ext cx="10160031" cy="855175"/>
            <a:chOff x="943723" y="4469050"/>
            <a:chExt cx="2379900" cy="698444"/>
          </a:xfrm>
        </p:grpSpPr>
        <p:sp>
          <p:nvSpPr>
            <p:cNvPr id="152" name="Google Shape;152;p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210848" y="4469094"/>
              <a:ext cx="4257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548640" rtl="0" algn="l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Closing statement</a:t>
              </a:r>
              <a:endPara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263450" y="1704075"/>
            <a:ext cx="10573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2660"/>
              <a:t>Identifying the variables we can impact with a holistic approach</a:t>
            </a:r>
            <a:endParaRPr sz="235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sz="4000"/>
              <a:t>Inventory management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457201" y="1895900"/>
            <a:ext cx="48177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3 years strategy to decrease Service level to 97.5%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Year 1: Service level 99.5%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	Discounted </a:t>
            </a:r>
            <a:r>
              <a:rPr lang="en-US"/>
              <a:t>pre-orders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Year 2: Service level 97.5-99%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Year 3: Service level 95-97.5%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"/>
          <p:cNvGraphicFramePr/>
          <p:nvPr/>
        </p:nvGraphicFramePr>
        <p:xfrm>
          <a:off x="5675525" y="220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{1F9401E9-6B0A-4231-B356-EC480843B3B7}</a:tableStyleId>
              </a:tblPr>
              <a:tblGrid>
                <a:gridCol w="1491275"/>
                <a:gridCol w="1491275"/>
                <a:gridCol w="1491275"/>
                <a:gridCol w="1491275"/>
              </a:tblGrid>
              <a:tr h="60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2"/>
                          </a:solidFill>
                        </a:rPr>
                        <a:t>Service level</a:t>
                      </a:r>
                      <a:endParaRPr b="1" sz="1700">
                        <a:solidFill>
                          <a:schemeClr val="l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2"/>
                          </a:solidFill>
                        </a:rPr>
                        <a:t>Inventory reduction</a:t>
                      </a:r>
                      <a:endParaRPr b="1" sz="1700">
                        <a:solidFill>
                          <a:schemeClr val="l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2"/>
                          </a:solidFill>
                        </a:rPr>
                        <a:t>$ Reduction</a:t>
                      </a:r>
                      <a:endParaRPr b="1" sz="1700">
                        <a:solidFill>
                          <a:schemeClr val="l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2"/>
                          </a:solidFill>
                        </a:rPr>
                        <a:t>Inventory turnover</a:t>
                      </a:r>
                      <a:endParaRPr b="1" sz="1700">
                        <a:solidFill>
                          <a:schemeClr val="l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50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45.00%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$710,100.00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7.79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84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33.75%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$532,575.00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6.46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90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30.38%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$479,317.50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6.15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95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27.00%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$426,060.00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5.87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97.5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22.50%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$355,050.00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5.53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99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19.13%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$301,792.50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5.30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99.5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15.75%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$248,535.00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5.08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99.99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$0.00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4.28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6c4f84fa7_2_3"/>
          <p:cNvSpPr txBox="1"/>
          <p:nvPr>
            <p:ph idx="2" type="body"/>
          </p:nvPr>
        </p:nvSpPr>
        <p:spPr>
          <a:xfrm>
            <a:off x="6612900" y="1930899"/>
            <a:ext cx="45720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Internal Platform for demand forecast and strategic sourcing:</a:t>
            </a:r>
            <a:endParaRPr/>
          </a:p>
          <a:p>
            <a:pPr indent="0" lvl="0" marL="54864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Demand calculation using statistical modeling with up-to-date and transparent data</a:t>
            </a:r>
            <a:endParaRPr/>
          </a:p>
          <a:p>
            <a:pPr indent="0" lvl="0" marL="54864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Virtual pooling</a:t>
            </a:r>
            <a:endParaRPr/>
          </a:p>
          <a:p>
            <a:pPr indent="0" lvl="0" marL="54864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Long term: Data Exchange with stakeholders</a:t>
            </a:r>
            <a:endParaRPr/>
          </a:p>
        </p:txBody>
      </p:sp>
      <p:sp>
        <p:nvSpPr>
          <p:cNvPr id="171" name="Google Shape;171;g1f6c4f84fa7_2_3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sz="4000"/>
              <a:t>Inventory management</a:t>
            </a:r>
            <a:endParaRPr/>
          </a:p>
        </p:txBody>
      </p:sp>
      <p:sp>
        <p:nvSpPr>
          <p:cNvPr id="172" name="Google Shape;172;g1f6c4f84fa7_2_3"/>
          <p:cNvSpPr/>
          <p:nvPr/>
        </p:nvSpPr>
        <p:spPr>
          <a:xfrm>
            <a:off x="1137882" y="2452690"/>
            <a:ext cx="4169400" cy="2970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f6c4f84fa7_2_3"/>
          <p:cNvSpPr txBox="1"/>
          <p:nvPr/>
        </p:nvSpPr>
        <p:spPr>
          <a:xfrm>
            <a:off x="2065372" y="4038846"/>
            <a:ext cx="2315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Virtual pooling</a:t>
            </a:r>
            <a:endParaRPr b="1" sz="2600">
              <a:solidFill>
                <a:schemeClr val="lt2"/>
              </a:solidFill>
            </a:endParaRPr>
          </a:p>
        </p:txBody>
      </p:sp>
      <p:grpSp>
        <p:nvGrpSpPr>
          <p:cNvPr id="174" name="Google Shape;174;g1f6c4f84fa7_2_3"/>
          <p:cNvGrpSpPr/>
          <p:nvPr/>
        </p:nvGrpSpPr>
        <p:grpSpPr>
          <a:xfrm>
            <a:off x="796127" y="2728707"/>
            <a:ext cx="1964410" cy="3085685"/>
            <a:chOff x="3058183" y="1649001"/>
            <a:chExt cx="1224542" cy="2076224"/>
          </a:xfrm>
        </p:grpSpPr>
        <p:sp>
          <p:nvSpPr>
            <p:cNvPr id="175" name="Google Shape;175;g1f6c4f84fa7_2_3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1f6c4f84fa7_2_3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03</a:t>
              </a:r>
              <a:endPara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7" name="Google Shape;177;g1f6c4f84fa7_2_3"/>
          <p:cNvGrpSpPr/>
          <p:nvPr/>
        </p:nvGrpSpPr>
        <p:grpSpPr>
          <a:xfrm>
            <a:off x="2770135" y="2058578"/>
            <a:ext cx="2502952" cy="2767301"/>
            <a:chOff x="4288708" y="1198100"/>
            <a:chExt cx="1560249" cy="1861998"/>
          </a:xfrm>
        </p:grpSpPr>
        <p:sp>
          <p:nvSpPr>
            <p:cNvPr id="178" name="Google Shape;178;g1f6c4f84fa7_2_3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1f6c4f84fa7_2_3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01</a:t>
              </a:r>
              <a:endParaRPr sz="1600">
                <a:solidFill>
                  <a:srgbClr val="FFFFFF"/>
                </a:solidFill>
                <a:highlight>
                  <a:schemeClr val="dk1"/>
                </a:highlight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80" name="Google Shape;180;g1f6c4f84fa7_2_3"/>
          <p:cNvGrpSpPr/>
          <p:nvPr/>
        </p:nvGrpSpPr>
        <p:grpSpPr>
          <a:xfrm>
            <a:off x="1822624" y="4973945"/>
            <a:ext cx="3930080" cy="1172676"/>
            <a:chOff x="3698064" y="3159725"/>
            <a:chExt cx="2449869" cy="789043"/>
          </a:xfrm>
        </p:grpSpPr>
        <p:sp>
          <p:nvSpPr>
            <p:cNvPr id="181" name="Google Shape;181;g1f6c4f84fa7_2_3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1f6c4f84fa7_2_3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g1f6c4f84fa7_2_3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02</a:t>
              </a:r>
              <a:endPara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/>
              <a:t>Organizational Structure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Center Led Organizational chart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Management of only necessary roles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New Contracting terms for employees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Goal establishment and Scorecards to determine performance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90" name="Google Shape;19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095" y="1596784"/>
            <a:ext cx="5983651" cy="526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g214cd8b4415_1_0"/>
          <p:cNvGraphicFramePr/>
          <p:nvPr/>
        </p:nvGraphicFramePr>
        <p:xfrm>
          <a:off x="1648825" y="1617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{1F9401E9-6B0A-4231-B356-EC480843B3B7}</a:tableStyleId>
              </a:tblPr>
              <a:tblGrid>
                <a:gridCol w="6032375"/>
                <a:gridCol w="2430875"/>
              </a:tblGrid>
              <a:tr h="43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Specifics</a:t>
                      </a:r>
                      <a:endParaRPr b="1" sz="18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Value</a:t>
                      </a:r>
                      <a:endParaRPr b="1" sz="18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Industry Avg FTE (Supply chain Dept) per billion Revenu</a:t>
                      </a: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 ($)</a:t>
                      </a:r>
                      <a:endParaRPr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22</a:t>
                      </a:r>
                      <a:endParaRPr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Based in industry-average supply chain strength of e2 -ISM 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Should have 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                                         187</a:t>
                      </a:r>
                      <a:endParaRPr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Actual manpower in supply chain dept of  e2 -ISM</a:t>
                      </a:r>
                      <a:endParaRPr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                                       258</a:t>
                      </a:r>
                      <a:endParaRPr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Excess FTE over industry avg in supply chain dept</a:t>
                      </a:r>
                      <a:endParaRPr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                                        71</a:t>
                      </a:r>
                      <a:endParaRPr b="1"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Avg Exp per supply management FTE</a:t>
                      </a:r>
                      <a:endParaRPr b="1"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Operating Expense ($)</a:t>
                      </a:r>
                      <a:endParaRPr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147795</a:t>
                      </a:r>
                      <a:endParaRPr sz="18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</a:t>
                      </a: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alary ($)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123164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Talent development ($)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1265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Total exp per supply management FTE ($)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272224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Total extra expense bore by e2 -ISM in maintaining Excess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FTE over industry avg ($)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r">
                        <a:lnSpc>
                          <a:spcPct val="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1155CC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                              19327904</a:t>
                      </a:r>
                      <a:endParaRPr sz="1500">
                        <a:solidFill>
                          <a:srgbClr val="1155CC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g214cd8b4415_1_0"/>
          <p:cNvSpPr txBox="1"/>
          <p:nvPr/>
        </p:nvSpPr>
        <p:spPr>
          <a:xfrm>
            <a:off x="1497925" y="653925"/>
            <a:ext cx="467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Calculated Headcount</a:t>
            </a:r>
            <a:endParaRPr sz="3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914400" y="173509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/>
              <a:t>Contracting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914400" y="2574675"/>
            <a:ext cx="10728000" cy="2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Book Antiqua"/>
              <a:buChar char="●"/>
            </a:pPr>
            <a:r>
              <a:rPr lang="en-US" sz="2400">
                <a:solidFill>
                  <a:srgbClr val="1155CC"/>
                </a:solidFill>
                <a:latin typeface="Book Antiqua"/>
                <a:ea typeface="Book Antiqua"/>
                <a:cs typeface="Book Antiqua"/>
                <a:sym typeface="Book Antiqua"/>
              </a:rPr>
              <a:t>Scorecards to determine performance</a:t>
            </a:r>
            <a:endParaRPr sz="2400">
              <a:solidFill>
                <a:srgbClr val="1155CC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Book Antiqua"/>
              <a:buChar char="-"/>
            </a:pPr>
            <a:r>
              <a:rPr lang="en-US" sz="2400">
                <a:solidFill>
                  <a:srgbClr val="1155CC"/>
                </a:solidFill>
                <a:latin typeface="Book Antiqua"/>
                <a:ea typeface="Book Antiqua"/>
                <a:cs typeface="Book Antiqua"/>
                <a:sym typeface="Book Antiqua"/>
              </a:rPr>
              <a:t>Operation metrics</a:t>
            </a:r>
            <a:endParaRPr sz="2400">
              <a:solidFill>
                <a:srgbClr val="1155CC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Book Antiqua"/>
              <a:buChar char="-"/>
            </a:pPr>
            <a:r>
              <a:rPr lang="en-US" sz="2400">
                <a:solidFill>
                  <a:srgbClr val="1155CC"/>
                </a:solidFill>
                <a:latin typeface="Book Antiqua"/>
                <a:ea typeface="Book Antiqua"/>
                <a:cs typeface="Book Antiqua"/>
                <a:sym typeface="Book Antiqua"/>
              </a:rPr>
              <a:t>Sales Metrics</a:t>
            </a:r>
            <a:endParaRPr sz="2400">
              <a:solidFill>
                <a:srgbClr val="1155CC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Book Antiqua"/>
              <a:buChar char="-"/>
            </a:pPr>
            <a:r>
              <a:rPr lang="en-US" sz="2400">
                <a:solidFill>
                  <a:srgbClr val="1155CC"/>
                </a:solidFill>
                <a:latin typeface="Book Antiqua"/>
                <a:ea typeface="Book Antiqua"/>
                <a:cs typeface="Book Antiqua"/>
                <a:sym typeface="Book Antiqua"/>
              </a:rPr>
              <a:t>Compliance Metrics</a:t>
            </a:r>
            <a:endParaRPr sz="2400">
              <a:solidFill>
                <a:srgbClr val="1155CC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Book Antiqua"/>
              <a:buChar char="●"/>
            </a:pPr>
            <a:r>
              <a:rPr lang="en-US" sz="2400">
                <a:solidFill>
                  <a:srgbClr val="1155CC"/>
                </a:solidFill>
                <a:latin typeface="Book Antiqua"/>
                <a:ea typeface="Book Antiqua"/>
                <a:cs typeface="Book Antiqua"/>
                <a:sym typeface="Book Antiqua"/>
              </a:rPr>
              <a:t>Commision based salaries - Earnings according to the</a:t>
            </a:r>
            <a:r>
              <a:rPr lang="en-US" sz="2400">
                <a:solidFill>
                  <a:srgbClr val="1155CC"/>
                </a:solidFill>
                <a:latin typeface="Book Antiqua"/>
                <a:ea typeface="Book Antiqua"/>
                <a:cs typeface="Book Antiqua"/>
                <a:sym typeface="Book Antiqua"/>
              </a:rPr>
              <a:t> revenue they generate</a:t>
            </a:r>
            <a:endParaRPr sz="2400">
              <a:solidFill>
                <a:srgbClr val="1155CC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914400" y="17462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Book Antiqua"/>
                <a:ea typeface="Book Antiqua"/>
                <a:cs typeface="Book Antiqua"/>
                <a:sym typeface="Book Antiqua"/>
              </a:rPr>
              <a:t>FOR EMPLOYEES</a:t>
            </a:r>
            <a:endParaRPr b="1" sz="200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/>
              <a:t>Supplier Segmentation by category</a:t>
            </a:r>
            <a:endParaRPr/>
          </a:p>
        </p:txBody>
      </p:sp>
      <p:pic>
        <p:nvPicPr>
          <p:cNvPr descr="A screenshot of a computer&#10;&#10;Description automatically generated with medium confidence" id="210" name="Google Shape;210;p4"/>
          <p:cNvPicPr preferRelativeResize="0"/>
          <p:nvPr/>
        </p:nvPicPr>
        <p:blipFill rotWithShape="1">
          <a:blip r:embed="rId3">
            <a:alphaModFix/>
          </a:blip>
          <a:srcRect b="24375" l="74122" r="17540" t="51265"/>
          <a:stretch/>
        </p:blipFill>
        <p:spPr>
          <a:xfrm>
            <a:off x="10688300" y="5067525"/>
            <a:ext cx="1324200" cy="7833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  <a:reflection blurRad="0" dir="0" dist="0" endA="300" endPos="55000" kx="0" rotWithShape="0" algn="bl" stA="50000" stPos="0" sy="-100000" ky="0"/>
          </a:effectLst>
        </p:spPr>
      </p:pic>
      <p:sp>
        <p:nvSpPr>
          <p:cNvPr id="211" name="Google Shape;211;p4"/>
          <p:cNvSpPr txBox="1"/>
          <p:nvPr/>
        </p:nvSpPr>
        <p:spPr>
          <a:xfrm>
            <a:off x="8948700" y="5648750"/>
            <a:ext cx="19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  <a:latin typeface="Book Antiqua"/>
                <a:ea typeface="Book Antiqua"/>
                <a:cs typeface="Book Antiqua"/>
                <a:sym typeface="Book Antiqua"/>
              </a:rPr>
              <a:t>Incorporate sustainability</a:t>
            </a:r>
            <a:endParaRPr b="1">
              <a:solidFill>
                <a:srgbClr val="38761D"/>
              </a:solidFill>
            </a:endParaRPr>
          </a:p>
        </p:txBody>
      </p:sp>
      <p:grpSp>
        <p:nvGrpSpPr>
          <p:cNvPr id="212" name="Google Shape;212;p4"/>
          <p:cNvGrpSpPr/>
          <p:nvPr/>
        </p:nvGrpSpPr>
        <p:grpSpPr>
          <a:xfrm>
            <a:off x="5332354" y="2410306"/>
            <a:ext cx="3306776" cy="2305080"/>
            <a:chOff x="4526679" y="1857800"/>
            <a:chExt cx="2480144" cy="1728853"/>
          </a:xfrm>
        </p:grpSpPr>
        <p:sp>
          <p:nvSpPr>
            <p:cNvPr id="213" name="Google Shape;213;p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" name="Google Shape;214;p4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215" name="Google Shape;215;p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6" name="Google Shape;216;p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17" name="Google Shape;217;p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8" name="Google Shape;218;p4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9" name="Google Shape;219;p4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latin typeface="Roboto"/>
                    <a:ea typeface="Roboto"/>
                    <a:cs typeface="Roboto"/>
                    <a:sym typeface="Roboto"/>
                  </a:rPr>
                  <a:t>STEP 3</a:t>
                </a:r>
                <a:endParaRPr b="1" sz="1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Arial"/>
                  <a:buNone/>
                </a:pPr>
                <a:r>
                  <a:rPr lang="en-US" sz="1500">
                    <a:latin typeface="Roboto"/>
                    <a:ea typeface="Roboto"/>
                    <a:cs typeface="Roboto"/>
                    <a:sym typeface="Roboto"/>
                  </a:rPr>
                  <a:t>Apply segmentation tool</a:t>
                </a:r>
                <a:endParaRPr sz="1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7878099" y="3534148"/>
            <a:ext cx="3628096" cy="2316685"/>
            <a:chOff x="6435810" y="2702596"/>
            <a:chExt cx="2721140" cy="1737557"/>
          </a:xfrm>
        </p:grpSpPr>
        <p:sp>
          <p:nvSpPr>
            <p:cNvPr id="221" name="Google Shape;221;p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4"/>
            <p:cNvGrpSpPr/>
            <p:nvPr/>
          </p:nvGrpSpPr>
          <p:grpSpPr>
            <a:xfrm>
              <a:off x="6435810" y="2702596"/>
              <a:ext cx="2305371" cy="1737557"/>
              <a:chOff x="6435810" y="2702596"/>
              <a:chExt cx="2305371" cy="1737557"/>
            </a:xfrm>
          </p:grpSpPr>
          <p:grpSp>
            <p:nvGrpSpPr>
              <p:cNvPr id="223" name="Google Shape;223;p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4" name="Google Shape;224;p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5" name="Google Shape;225;p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6" name="Google Shape;226;p4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" name="Google Shape;227;p4"/>
              <p:cNvSpPr txBox="1"/>
              <p:nvPr/>
            </p:nvSpPr>
            <p:spPr>
              <a:xfrm>
                <a:off x="6487581" y="3496353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latin typeface="Roboto"/>
                    <a:ea typeface="Roboto"/>
                    <a:cs typeface="Roboto"/>
                    <a:sym typeface="Roboto"/>
                  </a:rPr>
                  <a:t>STEP 4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Arial"/>
                  <a:buNone/>
                </a:pPr>
                <a:r>
                  <a:rPr lang="en-US" sz="1600">
                    <a:latin typeface="Roboto"/>
                    <a:ea typeface="Roboto"/>
                    <a:cs typeface="Roboto"/>
                    <a:sym typeface="Roboto"/>
                  </a:rPr>
                  <a:t>•Prepare supplier strategy</a:t>
                </a:r>
                <a:endParaRPr sz="16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8" name="Google Shape;228;p4"/>
          <p:cNvGrpSpPr/>
          <p:nvPr/>
        </p:nvGrpSpPr>
        <p:grpSpPr>
          <a:xfrm>
            <a:off x="305175" y="1642623"/>
            <a:ext cx="3081523" cy="2574538"/>
            <a:chOff x="756200" y="1282024"/>
            <a:chExt cx="2311200" cy="1930951"/>
          </a:xfrm>
        </p:grpSpPr>
        <p:sp>
          <p:nvSpPr>
            <p:cNvPr id="229" name="Google Shape;229;p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" name="Google Shape;230;p4"/>
            <p:cNvGrpSpPr/>
            <p:nvPr/>
          </p:nvGrpSpPr>
          <p:grpSpPr>
            <a:xfrm>
              <a:off x="756200" y="1282024"/>
              <a:ext cx="2311200" cy="1929866"/>
              <a:chOff x="756200" y="1282024"/>
              <a:chExt cx="2311200" cy="1929866"/>
            </a:xfrm>
          </p:grpSpPr>
          <p:grpSp>
            <p:nvGrpSpPr>
              <p:cNvPr id="231" name="Google Shape;231;p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32" name="Google Shape;232;p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3" name="Google Shape;233;p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" name="Google Shape;234;p4"/>
              <p:cNvSpPr txBox="1"/>
              <p:nvPr/>
            </p:nvSpPr>
            <p:spPr>
              <a:xfrm>
                <a:off x="756200" y="1282024"/>
                <a:ext cx="2311200" cy="119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latin typeface="Roboto"/>
                    <a:ea typeface="Roboto"/>
                    <a:cs typeface="Roboto"/>
                    <a:sym typeface="Roboto"/>
                  </a:rPr>
                  <a:t>STEP 1</a:t>
                </a:r>
                <a:endParaRPr b="1" sz="1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latin typeface="Roboto"/>
                    <a:ea typeface="Roboto"/>
                    <a:cs typeface="Roboto"/>
                    <a:sym typeface="Roboto"/>
                  </a:rPr>
                  <a:t>Select suppliers that represent 80%spend</a:t>
                </a:r>
                <a:endParaRPr sz="1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Arial"/>
                  <a:buNone/>
                </a:pPr>
                <a:r>
                  <a:rPr lang="en-US" sz="1500">
                    <a:latin typeface="Roboto"/>
                    <a:ea typeface="Roboto"/>
                    <a:cs typeface="Roboto"/>
                    <a:sym typeface="Roboto"/>
                  </a:rPr>
                  <a:t>Work with stakeholders to verify the shortlisted suppliers</a:t>
                </a:r>
                <a:endParaRPr sz="1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5" name="Google Shape;235;p4"/>
          <p:cNvGrpSpPr/>
          <p:nvPr/>
        </p:nvGrpSpPr>
        <p:grpSpPr>
          <a:xfrm>
            <a:off x="2994641" y="4039155"/>
            <a:ext cx="3004725" cy="1811665"/>
            <a:chOff x="2773350" y="3079467"/>
            <a:chExt cx="2253600" cy="1358783"/>
          </a:xfrm>
        </p:grpSpPr>
        <p:sp>
          <p:nvSpPr>
            <p:cNvPr id="236" name="Google Shape;236;p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4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238" name="Google Shape;238;p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39" name="Google Shape;239;p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0" name="Google Shape;240;p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1" name="Google Shape;241;p4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latin typeface="Roboto"/>
                    <a:ea typeface="Roboto"/>
                    <a:cs typeface="Roboto"/>
                    <a:sym typeface="Roboto"/>
                  </a:rPr>
                  <a:t>STEP 2</a:t>
                </a:r>
                <a:endParaRPr b="1" sz="1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US" sz="1500">
                    <a:latin typeface="Roboto"/>
                    <a:ea typeface="Roboto"/>
                    <a:cs typeface="Roboto"/>
                    <a:sym typeface="Roboto"/>
                  </a:rPr>
                  <a:t>Determine supplier critically and risk scores</a:t>
                </a:r>
                <a:endParaRPr b="1" sz="15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242" name="Google Shape;24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50" y="5428475"/>
            <a:ext cx="1192574" cy="2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/>
              <a:t>Sourcing Strategy</a:t>
            </a:r>
            <a:endParaRPr/>
          </a:p>
        </p:txBody>
      </p:sp>
      <p:grpSp>
        <p:nvGrpSpPr>
          <p:cNvPr id="248" name="Google Shape;248;p7"/>
          <p:cNvGrpSpPr/>
          <p:nvPr/>
        </p:nvGrpSpPr>
        <p:grpSpPr>
          <a:xfrm>
            <a:off x="4663847" y="2047089"/>
            <a:ext cx="3849217" cy="3486760"/>
            <a:chOff x="1293736" y="1258050"/>
            <a:chExt cx="2962075" cy="2626363"/>
          </a:xfrm>
        </p:grpSpPr>
        <p:sp>
          <p:nvSpPr>
            <p:cNvPr id="249" name="Google Shape;249;p7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7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Strategic alliances for in-house production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7"/>
            <p:cNvSpPr txBox="1"/>
            <p:nvPr/>
          </p:nvSpPr>
          <p:spPr>
            <a:xfrm rot="-2700000">
              <a:off x="1996776" y="2468390"/>
              <a:ext cx="2365272" cy="679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Supported by the model Corporation - Cooperative, HR4410 Bill of Congress.                         Tax benefits are included</a:t>
              </a:r>
              <a:endParaRPr sz="13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253" name="Google Shape;253;p7"/>
          <p:cNvSpPr/>
          <p:nvPr/>
        </p:nvSpPr>
        <p:spPr>
          <a:xfrm rot="2736560">
            <a:off x="7728171" y="2313551"/>
            <a:ext cx="738049" cy="3993828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 txBox="1"/>
          <p:nvPr/>
        </p:nvSpPr>
        <p:spPr>
          <a:xfrm rot="-2736631">
            <a:off x="6789679" y="3801117"/>
            <a:ext cx="3065906" cy="516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Sourcing events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6743242" y="5155032"/>
            <a:ext cx="486000" cy="496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7"/>
          <p:cNvSpPr txBox="1"/>
          <p:nvPr/>
        </p:nvSpPr>
        <p:spPr>
          <a:xfrm rot="-2736779">
            <a:off x="7390666" y="4249337"/>
            <a:ext cx="2894919" cy="97394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Market intelligence research Evaluate important variables      Rate suppliers based on scorecards Contract negotiation</a:t>
            </a:r>
            <a:endParaRPr sz="13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pSp>
        <p:nvGrpSpPr>
          <p:cNvPr id="257" name="Google Shape;257;p7"/>
          <p:cNvGrpSpPr/>
          <p:nvPr/>
        </p:nvGrpSpPr>
        <p:grpSpPr>
          <a:xfrm>
            <a:off x="8513069" y="3052945"/>
            <a:ext cx="3900325" cy="3671508"/>
            <a:chOff x="5123977" y="1258050"/>
            <a:chExt cx="3001404" cy="2765523"/>
          </a:xfrm>
        </p:grpSpPr>
        <p:sp>
          <p:nvSpPr>
            <p:cNvPr id="258" name="Google Shape;258;p7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7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Recycling</a:t>
              </a: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re using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7"/>
            <p:cNvSpPr txBox="1"/>
            <p:nvPr/>
          </p:nvSpPr>
          <p:spPr>
            <a:xfrm rot="-2700000">
              <a:off x="5765155" y="2505935"/>
              <a:ext cx="2448852" cy="763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300">
                  <a:latin typeface="Book Antiqua"/>
                  <a:ea typeface="Book Antiqua"/>
                  <a:cs typeface="Book Antiqua"/>
                  <a:sym typeface="Book Antiqua"/>
                </a:rPr>
                <a:t>Recycling and re using potential of REE Joint efforts with suppliers for development and implementation</a:t>
              </a:r>
              <a:endParaRPr sz="1300"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pic>
        <p:nvPicPr>
          <p:cNvPr id="262" name="Google Shape;2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125" y="2047100"/>
            <a:ext cx="950110" cy="6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3225" y="3124189"/>
            <a:ext cx="707675" cy="6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25" y="2097100"/>
            <a:ext cx="4590024" cy="283818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7"/>
          <p:cNvSpPr txBox="1"/>
          <p:nvPr/>
        </p:nvSpPr>
        <p:spPr>
          <a:xfrm>
            <a:off x="378625" y="5028000"/>
            <a:ext cx="49278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Up</a:t>
            </a:r>
            <a:r>
              <a:rPr lang="en-US" sz="3200">
                <a:solidFill>
                  <a:srgbClr val="0B5394"/>
                </a:solidFill>
                <a:latin typeface="Book Antiqua"/>
                <a:ea typeface="Book Antiqua"/>
                <a:cs typeface="Book Antiqua"/>
                <a:sym typeface="Book Antiqua"/>
              </a:rPr>
              <a:t>coming sourcing deficit: “123” leaves gap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66" name="Google Shape;26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77900" y="2511488"/>
            <a:ext cx="664300" cy="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ales Direction 16X9">
  <a:themeElements>
    <a:clrScheme name="SalesDirection">
      <a:dk1>
        <a:srgbClr val="003DA5"/>
      </a:dk1>
      <a:lt1>
        <a:srgbClr val="FFFFFF"/>
      </a:lt1>
      <a:dk2>
        <a:srgbClr val="000000"/>
      </a:dk2>
      <a:lt2>
        <a:srgbClr val="FFFFFF"/>
      </a:lt2>
      <a:accent1>
        <a:srgbClr val="53C3EE"/>
      </a:accent1>
      <a:accent2>
        <a:srgbClr val="999999"/>
      </a:accent2>
      <a:accent3>
        <a:srgbClr val="EFC119"/>
      </a:accent3>
      <a:accent4>
        <a:srgbClr val="C8C9C7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2023-03-01T05:10:38Z</dcterms:created>
  <dc:creator>Rojas Liz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