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Average"/>
      <p:regular r:id="rId23"/>
    </p:embeddedFont>
    <p:embeddedFont>
      <p:font typeface="Old Standard TT"/>
      <p:regular r:id="rId24"/>
      <p:bold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OldStandardTT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italic.fntdata"/><Relationship Id="rId25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2012d89aea_7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22012d89aea_7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012d89aea_7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2012d89aea_7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012d89aea_0_5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012d89aea_0_5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012d89aea_7_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22012d89aea_7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012d89aea_7_1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2012d89aea_7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012d89aea_7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22012d89aea_7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012d89aea_7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22012d89aea_7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012d89aea_7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22012d89aea_7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012d89aea_7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22012d89aea_7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012d89aea_7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2012d89aea_7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012d89aea_7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2012d89aea_7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012d89aea_7_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2012d89aea_7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012d89aea_0_5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012d89aea_0_5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Calibri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Relationship Id="rId4" Type="http://schemas.openxmlformats.org/officeDocument/2006/relationships/image" Target="../media/image3.png"/><Relationship Id="rId5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Relationship Id="rId4" Type="http://schemas.openxmlformats.org/officeDocument/2006/relationships/image" Target="../media/image22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Relationship Id="rId4" Type="http://schemas.openxmlformats.org/officeDocument/2006/relationships/image" Target="../media/image3.png"/><Relationship Id="rId5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Relationship Id="rId4" Type="http://schemas.openxmlformats.org/officeDocument/2006/relationships/image" Target="../media/image3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4294967295" type="body"/>
          </p:nvPr>
        </p:nvSpPr>
        <p:spPr>
          <a:xfrm>
            <a:off x="408150" y="3853135"/>
            <a:ext cx="80565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400"/>
              <a:buNone/>
            </a:pPr>
            <a:r>
              <a:rPr lang="en" sz="3900">
                <a:solidFill>
                  <a:srgbClr val="CFE2F3"/>
                </a:solidFill>
              </a:rPr>
              <a:t>Experiential Learning Project Presentation</a:t>
            </a:r>
            <a:endParaRPr sz="3900">
              <a:solidFill>
                <a:srgbClr val="CFE2F3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75" y="-10648"/>
            <a:ext cx="1404725" cy="3279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50775" y="1474381"/>
            <a:ext cx="2430300" cy="404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08159" y="1382234"/>
            <a:ext cx="2072700" cy="404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SLU</a:t>
            </a:r>
            <a:r>
              <a:rPr b="1" lang="e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2002</a:t>
            </a:r>
            <a:r>
              <a:rPr b="1" i="0" lang="en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GROUP-1</a:t>
            </a:r>
            <a:endParaRPr b="1" i="0" sz="1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75" y="48825"/>
            <a:ext cx="1404725" cy="32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1615500" y="519625"/>
            <a:ext cx="30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❏"/>
            </a:pPr>
            <a:r>
              <a:rPr b="1" lang="en" sz="2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Week 3 </a:t>
            </a:r>
            <a:r>
              <a:rPr b="1" lang="en" sz="2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Risk Register:</a:t>
            </a:r>
            <a:r>
              <a:rPr b="1" lang="e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25387" y="919831"/>
            <a:ext cx="90933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⮚"/>
            </a:pPr>
            <a:r>
              <a:rPr b="1" lang="e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Risk Assessment: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325" y="919925"/>
            <a:ext cx="8093400" cy="413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1175"/>
            <a:ext cx="8839199" cy="2964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2063" y="3326582"/>
            <a:ext cx="2099870" cy="1721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75" y="48825"/>
            <a:ext cx="1404725" cy="32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/>
        </p:nvSpPr>
        <p:spPr>
          <a:xfrm>
            <a:off x="1455500" y="595125"/>
            <a:ext cx="36153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Calibri"/>
              <a:buChar char="❏"/>
            </a:pPr>
            <a:r>
              <a:rPr b="1" lang="en" sz="2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Cost Estimate:</a:t>
            </a:r>
            <a:endParaRPr b="1" i="1" sz="19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850" y="1195800"/>
            <a:ext cx="8699751" cy="366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idx="4294967295" type="title"/>
          </p:nvPr>
        </p:nvSpPr>
        <p:spPr>
          <a:xfrm>
            <a:off x="0" y="474663"/>
            <a:ext cx="8369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4000"/>
              <a:buFont typeface="Roboto"/>
              <a:buNone/>
            </a:pPr>
            <a:r>
              <a:rPr b="1" i="1" lang="en" sz="6000">
                <a:solidFill>
                  <a:schemeClr val="lt2"/>
                </a:solidFill>
              </a:rPr>
              <a:t>THANK YOU!</a:t>
            </a:r>
            <a:endParaRPr b="1" i="1" sz="6000">
              <a:solidFill>
                <a:schemeClr val="lt2"/>
              </a:solidFill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 rotWithShape="1">
          <a:blip r:embed="rId3">
            <a:alphaModFix/>
          </a:blip>
          <a:srcRect b="0" l="-5974" r="28286" t="0"/>
          <a:stretch/>
        </p:blipFill>
        <p:spPr>
          <a:xfrm>
            <a:off x="-535172" y="1486976"/>
            <a:ext cx="9906000" cy="30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75" y="48825"/>
            <a:ext cx="1404725" cy="32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/>
          <p:nvPr/>
        </p:nvSpPr>
        <p:spPr>
          <a:xfrm>
            <a:off x="1984744" y="2374605"/>
            <a:ext cx="2296500" cy="39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4294967295" type="title"/>
          </p:nvPr>
        </p:nvSpPr>
        <p:spPr>
          <a:xfrm>
            <a:off x="760250" y="567413"/>
            <a:ext cx="7364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3000"/>
              <a:buFont typeface="Roboto"/>
              <a:buNone/>
            </a:pPr>
            <a:r>
              <a:rPr b="1" lang="en" sz="3000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TEAM </a:t>
            </a:r>
            <a:r>
              <a:rPr b="1" lang="en" sz="30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MEMBER</a:t>
            </a:r>
            <a:r>
              <a:rPr b="1"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S</a:t>
            </a:r>
            <a:endParaRPr b="1" sz="30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2" name="Google Shape;72;p15"/>
          <p:cNvSpPr txBox="1"/>
          <p:nvPr>
            <p:ph idx="4294967295" type="body"/>
          </p:nvPr>
        </p:nvSpPr>
        <p:spPr>
          <a:xfrm>
            <a:off x="1488900" y="1501150"/>
            <a:ext cx="6166200" cy="15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None/>
            </a:pPr>
            <a:r>
              <a:rPr b="1" i="1" lang="en">
                <a:solidFill>
                  <a:srgbClr val="6FA8DC"/>
                </a:solidFill>
              </a:rPr>
              <a:t>Project Manager- Renukalaxmi Dudhe</a:t>
            </a:r>
            <a:br>
              <a:rPr b="1" i="1" lang="en">
                <a:solidFill>
                  <a:srgbClr val="6FA8DC"/>
                </a:solidFill>
              </a:rPr>
            </a:br>
            <a:r>
              <a:rPr b="1" i="1" lang="en">
                <a:solidFill>
                  <a:srgbClr val="6FA8DC"/>
                </a:solidFill>
              </a:rPr>
              <a:t>Team Lead -Akshitha Bysani,</a:t>
            </a:r>
            <a:endParaRPr b="1" i="1">
              <a:solidFill>
                <a:srgbClr val="6FA8DC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None/>
            </a:pPr>
            <a:r>
              <a:rPr b="1" i="1" lang="en">
                <a:solidFill>
                  <a:srgbClr val="6FA8DC"/>
                </a:solidFill>
              </a:rPr>
              <a:t> Alex Williams,Ojeah John</a:t>
            </a:r>
            <a:br>
              <a:rPr b="1" i="1" lang="en">
                <a:solidFill>
                  <a:srgbClr val="6FA8DC"/>
                </a:solidFill>
              </a:rPr>
            </a:br>
            <a:r>
              <a:rPr b="1" i="1" lang="en">
                <a:solidFill>
                  <a:srgbClr val="6FA8DC"/>
                </a:solidFill>
              </a:rPr>
              <a:t>Project Scribe - </a:t>
            </a:r>
            <a:r>
              <a:rPr b="1" i="1" lang="en">
                <a:solidFill>
                  <a:srgbClr val="6FA8DC"/>
                </a:solidFill>
              </a:rPr>
              <a:t>Eric-Innocent,</a:t>
            </a:r>
            <a:endParaRPr b="1" i="1">
              <a:solidFill>
                <a:srgbClr val="6FA8DC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None/>
            </a:pPr>
            <a:r>
              <a:rPr b="1" i="1" lang="en">
                <a:solidFill>
                  <a:srgbClr val="6FA8DC"/>
                </a:solidFill>
              </a:rPr>
              <a:t>Lucas </a:t>
            </a:r>
            <a:br>
              <a:rPr i="1" lang="en">
                <a:solidFill>
                  <a:srgbClr val="6FA8DC"/>
                </a:solidFill>
              </a:rPr>
            </a:br>
            <a:endParaRPr i="1">
              <a:solidFill>
                <a:srgbClr val="6FA8DC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75" y="48825"/>
            <a:ext cx="1404725" cy="3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4294967295" type="title"/>
          </p:nvPr>
        </p:nvSpPr>
        <p:spPr>
          <a:xfrm>
            <a:off x="846650" y="625575"/>
            <a:ext cx="83676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3000"/>
              <a:buFont typeface="Roboto"/>
              <a:buNone/>
            </a:pPr>
            <a:r>
              <a:rPr b="1" lang="en" sz="2400">
                <a:solidFill>
                  <a:schemeClr val="lt2"/>
                </a:solidFill>
              </a:rPr>
              <a:t>Mission Statement </a:t>
            </a:r>
            <a:endParaRPr b="1" sz="2400">
              <a:solidFill>
                <a:schemeClr val="lt2"/>
              </a:solidFill>
            </a:endParaRPr>
          </a:p>
        </p:txBody>
      </p:sp>
      <p:sp>
        <p:nvSpPr>
          <p:cNvPr id="79" name="Google Shape;79;p16"/>
          <p:cNvSpPr txBox="1"/>
          <p:nvPr>
            <p:ph idx="4294967295" type="body"/>
          </p:nvPr>
        </p:nvSpPr>
        <p:spPr>
          <a:xfrm>
            <a:off x="257249" y="1461682"/>
            <a:ext cx="83694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70C0"/>
              </a:buClr>
              <a:buSzPts val="1800"/>
              <a:buNone/>
            </a:pPr>
            <a:r>
              <a:rPr b="1" i="1" lang="en" sz="1800"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i="1" lang="en">
                <a:latin typeface="Calibri"/>
                <a:ea typeface="Calibri"/>
                <a:cs typeface="Calibri"/>
                <a:sym typeface="Calibri"/>
              </a:rPr>
              <a:t>To commence the project planning process by introducing novel concepts and formulating an efficient event plan for experiential learning that improves the effectiveness of executing the project for the sponsoring company</a:t>
            </a:r>
            <a:r>
              <a:rPr b="1" i="1" lang="en" sz="1800">
                <a:latin typeface="Calibri"/>
                <a:ea typeface="Calibri"/>
                <a:cs typeface="Calibri"/>
                <a:sym typeface="Calibri"/>
              </a:rPr>
              <a:t>” 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75" y="48825"/>
            <a:ext cx="1404725" cy="3279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0" y="3565876"/>
            <a:ext cx="83694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1" i="1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“Professional working with teammates with discipline, respect and honesty for the aim of experiential learning by </a:t>
            </a:r>
            <a:r>
              <a:rPr b="1"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fulfilling</a:t>
            </a:r>
            <a:r>
              <a:rPr b="1" i="1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needs of sponsor company”</a:t>
            </a:r>
            <a:endParaRPr b="1" i="1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894175" y="2729775"/>
            <a:ext cx="83676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3000"/>
              <a:buFont typeface="Roboto"/>
              <a:buNone/>
            </a:pPr>
            <a:r>
              <a:rPr b="1" lang="en" sz="24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Vision Statement</a:t>
            </a:r>
            <a:r>
              <a:rPr b="1" i="0" lang="en" sz="3000" u="none" cap="none" strike="noStrike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75" y="48825"/>
            <a:ext cx="1404725" cy="3279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0" y="2319141"/>
            <a:ext cx="83676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3000"/>
              <a:buFont typeface="Roboto"/>
              <a:buNone/>
            </a:pPr>
            <a:r>
              <a:rPr b="1" lang="en" sz="24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Project Goals</a:t>
            </a:r>
            <a:endParaRPr b="1" sz="2400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-1" y="48831"/>
            <a:ext cx="8367600" cy="9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3000"/>
              <a:buFont typeface="Roboto"/>
              <a:buNone/>
            </a:pPr>
            <a:r>
              <a:rPr b="1" lang="en" sz="24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Project </a:t>
            </a:r>
            <a:r>
              <a:rPr b="1" i="0" lang="en" sz="2400" u="none" cap="none" strike="noStrike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Details </a:t>
            </a:r>
            <a:endParaRPr b="1" i="0" sz="2400" u="none" cap="none" strike="noStrike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1168075" y="693300"/>
            <a:ext cx="7750800" cy="1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Project: Experential Learning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Sponsor Company: Globalshala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Client: Anushika Jain ( CEO Globalshala)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Project Budget: $30,000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Launch Deadline</a:t>
            </a:r>
            <a:r>
              <a:rPr b="1" i="1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JU</a:t>
            </a:r>
            <a:r>
              <a:rPr b="1"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LY</a:t>
            </a:r>
            <a:r>
              <a:rPr b="1" i="1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2023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600" y="2911550"/>
            <a:ext cx="9136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i="1" lang="en">
                <a:solidFill>
                  <a:schemeClr val="dk1"/>
                </a:solidFill>
              </a:rPr>
              <a:t>Manage a global project (event) to be launched in the next 6 months</a:t>
            </a:r>
            <a:endParaRPr b="1" i="1">
              <a:solidFill>
                <a:schemeClr val="dk1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1" lang="en">
                <a:solidFill>
                  <a:schemeClr val="dk1"/>
                </a:solidFill>
              </a:rPr>
              <a:t>F</a:t>
            </a:r>
            <a:r>
              <a:rPr b="1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ocuses on creating conversation of importance and relevance of experiential learning among different age groups</a:t>
            </a:r>
            <a:endParaRPr b="1" i="1">
              <a:solidFill>
                <a:schemeClr val="dk1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1" lang="en">
                <a:solidFill>
                  <a:schemeClr val="dk1"/>
                </a:solidFill>
              </a:rPr>
              <a:t>Display</a:t>
            </a:r>
            <a:r>
              <a:rPr b="1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capabilities and potential of experiential learning </a:t>
            </a:r>
            <a:endParaRPr b="1" i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1" lang="en">
                <a:solidFill>
                  <a:schemeClr val="dk1"/>
                </a:solidFill>
              </a:rPr>
              <a:t>C</a:t>
            </a:r>
            <a:r>
              <a:rPr b="1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onnect the educators and students globally for modifying skills </a:t>
            </a:r>
            <a:endParaRPr b="1" i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1" lang="en">
                <a:solidFill>
                  <a:schemeClr val="dk1"/>
                </a:solidFill>
              </a:rPr>
              <a:t>E</a:t>
            </a:r>
            <a:r>
              <a:rPr b="1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ngage the audience by presentation, activities, panel, discussion virtually worldwide mainly students.</a:t>
            </a:r>
            <a:endParaRPr b="1" i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Learners will able to gain, insight and reflect into themselves as “how they are applying the theory in practical life”. </a:t>
            </a:r>
            <a:endParaRPr b="1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75" y="48825"/>
            <a:ext cx="1404725" cy="3279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50775" y="773253"/>
            <a:ext cx="83676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3000"/>
              <a:buFont typeface="Roboto"/>
              <a:buNone/>
            </a:pPr>
            <a:r>
              <a:rPr b="1" i="0" lang="en" sz="2400" u="none" cap="none" strike="noStrike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Project Task/ Assignment:</a:t>
            </a:r>
            <a:endParaRPr b="1" i="0" sz="2400" u="none" cap="none" strike="noStrike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50775" y="1278446"/>
            <a:ext cx="438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Week 1: </a:t>
            </a:r>
            <a:endParaRPr b="1" sz="2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155944" y="1892739"/>
            <a:ext cx="88818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❏"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Charter 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Discussion with team members outlining the team's purpose, goals, roles, responsibilities, and expectations to help work effectively and achieve our objectives.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❏"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Charter 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Preparation to give overview of project/event such as project's purpose, goals, scope, stakeholders, resources, timeline, budget, risks,milestones and success criteria. It serves as a guide for the project team to plan, execute, and monitor the project effectively to deliver value.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75" y="48825"/>
            <a:ext cx="1404725" cy="32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1690025" y="546454"/>
            <a:ext cx="438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Project Scheduling</a:t>
            </a:r>
            <a:endParaRPr b="1" sz="2000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113992" y="1062802"/>
            <a:ext cx="8916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❏"/>
            </a:pPr>
            <a:r>
              <a:rPr b="1" lang="en" sz="2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WBS:</a:t>
            </a:r>
            <a:endParaRPr>
              <a:solidFill>
                <a:schemeClr val="lt2"/>
              </a:solidFill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i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89971" y="1062800"/>
            <a:ext cx="7019754" cy="402132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75" y="48825"/>
            <a:ext cx="1404725" cy="32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82358" y="1057254"/>
            <a:ext cx="89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❏"/>
            </a:pPr>
            <a:r>
              <a:rPr b="1" lang="en" sz="2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Week 2- </a:t>
            </a:r>
            <a:r>
              <a:rPr b="1" lang="en" sz="2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Gantt chart:</a:t>
            </a:r>
            <a:endParaRPr b="1" i="1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0666" y="0"/>
            <a:ext cx="564941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75" y="48825"/>
            <a:ext cx="1404725" cy="32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164700" y="1041950"/>
            <a:ext cx="19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❏"/>
            </a:pPr>
            <a:r>
              <a:rPr b="1" lang="en" sz="2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RACI Matrix:</a:t>
            </a:r>
            <a:endParaRPr b="1" i="1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2123" y="466938"/>
            <a:ext cx="5446200" cy="420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 rotWithShape="1">
          <a:blip r:embed="rId4">
            <a:alphaModFix/>
          </a:blip>
          <a:srcRect b="35909" l="0" r="8424" t="0"/>
          <a:stretch/>
        </p:blipFill>
        <p:spPr>
          <a:xfrm>
            <a:off x="152400" y="233625"/>
            <a:ext cx="5636500" cy="38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 rotWithShape="1">
          <a:blip r:embed="rId5">
            <a:alphaModFix/>
          </a:blip>
          <a:srcRect b="34606" l="0" r="27803" t="0"/>
          <a:stretch/>
        </p:blipFill>
        <p:spPr>
          <a:xfrm>
            <a:off x="6092450" y="601875"/>
            <a:ext cx="2808701" cy="301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