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6"/>
  </p:notesMasterIdLst>
  <p:sldIdLst>
    <p:sldId id="1300" r:id="rId5"/>
    <p:sldId id="1085" r:id="rId6"/>
    <p:sldId id="1282" r:id="rId7"/>
    <p:sldId id="352" r:id="rId8"/>
    <p:sldId id="1283" r:id="rId9"/>
    <p:sldId id="1284" r:id="rId10"/>
    <p:sldId id="1285" r:id="rId11"/>
    <p:sldId id="1286" r:id="rId12"/>
    <p:sldId id="1287" r:id="rId13"/>
    <p:sldId id="1288" r:id="rId14"/>
    <p:sldId id="1249"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CD8C"/>
    <a:srgbClr val="9F5900"/>
    <a:srgbClr val="FF3300"/>
    <a:srgbClr val="FFFFFF"/>
    <a:srgbClr val="C00000"/>
    <a:srgbClr val="F8FFB3"/>
    <a:srgbClr val="BAF8FF"/>
    <a:srgbClr val="92A000"/>
    <a:srgbClr val="00F4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7F0CEA-76D0-60BD-616D-60ACEC830662}" v="27" dt="2024-09-17T08:20:50.9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78"/>
    <p:restoredTop sz="94674"/>
  </p:normalViewPr>
  <p:slideViewPr>
    <p:cSldViewPr snapToGrid="0">
      <p:cViewPr varScale="1">
        <p:scale>
          <a:sx n="165" d="100"/>
          <a:sy n="165" d="100"/>
        </p:scale>
        <p:origin x="736" y="184"/>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notesMaster" Target="notesMasters/notesMaster1.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p14="http://schemas.microsoft.com/office/powerpoint/2010/main" val="36197839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2</a:t>
            </a:fld>
            <a:endParaRPr lang="en-US" sz="1400" b="0" strike="noStrike" spc="-1">
              <a:latin typeface="Times New Roman"/>
            </a:endParaRPr>
          </a:p>
        </p:txBody>
      </p:sp>
    </p:spTree>
    <p:extLst>
      <p:ext uri="{BB962C8B-B14F-4D97-AF65-F5344CB8AC3E}">
        <p14:creationId xmlns:p14="http://schemas.microsoft.com/office/powerpoint/2010/main" val="13818717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0727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1089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12/5/24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12/5/24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3997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4" name="Rectangle 3">
            <a:extLst>
              <a:ext uri="{FF2B5EF4-FFF2-40B4-BE49-F238E27FC236}">
                <a16:creationId xmlns:a16="http://schemas.microsoft.com/office/drawing/2014/main" id="{B97B0C45-392E-206A-6503-A52CA087AB64}"/>
              </a:ext>
            </a:extLst>
          </p:cNvPr>
          <p:cNvSpPr/>
          <p:nvPr userDrawn="1"/>
        </p:nvSpPr>
        <p:spPr>
          <a:xfrm>
            <a:off x="0" y="122877"/>
            <a:ext cx="9144000"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4">
            <a:alphaModFix/>
          </a:blip>
          <a:srcRect/>
          <a:stretch/>
        </p:blipFill>
        <p:spPr>
          <a:xfrm>
            <a:off x="7411959" y="234964"/>
            <a:ext cx="852410" cy="28495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 id="214748370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itting at a desk with a computer&#10;&#10;Description automatically generated">
            <a:extLst>
              <a:ext uri="{FF2B5EF4-FFF2-40B4-BE49-F238E27FC236}">
                <a16:creationId xmlns:a16="http://schemas.microsoft.com/office/drawing/2014/main" id="{02540B31-8123-24C6-B0F3-4444B51E9487}"/>
              </a:ext>
            </a:extLst>
          </p:cNvPr>
          <p:cNvPicPr>
            <a:picLocks noChangeAspect="1"/>
          </p:cNvPicPr>
          <p:nvPr/>
        </p:nvPicPr>
        <p:blipFill>
          <a:blip r:embed="rId3"/>
          <a:stretch>
            <a:fillRect/>
          </a:stretch>
        </p:blipFill>
        <p:spPr>
          <a:xfrm>
            <a:off x="0" y="0"/>
            <a:ext cx="9144000" cy="5143500"/>
          </a:xfrm>
          <a:prstGeom prst="rect">
            <a:avLst/>
          </a:prstGeom>
        </p:spPr>
      </p:pic>
      <p:sp>
        <p:nvSpPr>
          <p:cNvPr id="17" name="TextBox 16">
            <a:extLst>
              <a:ext uri="{FF2B5EF4-FFF2-40B4-BE49-F238E27FC236}">
                <a16:creationId xmlns:a16="http://schemas.microsoft.com/office/drawing/2014/main" id="{7B4E811B-8616-F59F-BD34-2F1E10F9200B}"/>
              </a:ext>
            </a:extLst>
          </p:cNvPr>
          <p:cNvSpPr txBox="1"/>
          <p:nvPr/>
        </p:nvSpPr>
        <p:spPr>
          <a:xfrm>
            <a:off x="5969417" y="2231566"/>
            <a:ext cx="2297424" cy="380873"/>
          </a:xfrm>
          <a:prstGeom prst="rect">
            <a:avLst/>
          </a:prstGeom>
          <a:noFill/>
        </p:spPr>
        <p:txBody>
          <a:bodyPr wrap="none" rtlCol="0">
            <a:spAutoFit/>
          </a:bodyPr>
          <a:lstStyle/>
          <a:p>
            <a:pPr algn="r"/>
            <a:r>
              <a:rPr lang="en-US" sz="1875" b="1" dirty="0">
                <a:solidFill>
                  <a:schemeClr val="bg1"/>
                </a:solidFill>
                <a:latin typeface="Arial" panose="020B0604020202020204" pitchFamily="34" charset="0"/>
                <a:cs typeface="Arial" panose="020B0604020202020204" pitchFamily="34" charset="0"/>
              </a:rPr>
              <a:t>Internship Project</a:t>
            </a:r>
          </a:p>
        </p:txBody>
      </p:sp>
    </p:spTree>
    <p:extLst>
      <p:ext uri="{BB962C8B-B14F-4D97-AF65-F5344CB8AC3E}">
        <p14:creationId xmlns:p14="http://schemas.microsoft.com/office/powerpoint/2010/main" val="2000950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dirty="0"/>
          </a:p>
          <a:p>
            <a:pPr>
              <a:buFont typeface="Arial" panose="020B0604020202020204" pitchFamily="34" charset="0"/>
              <a:buChar char="•"/>
            </a:pPr>
            <a:r>
              <a:rPr lang="en-US" b="1" dirty="0" err="1"/>
              <a:t>Impact</a:t>
            </a:r>
            <a:r>
              <a:rPr lang="en-US" dirty="0" err="1"/>
              <a:t>:Early</a:t>
            </a:r>
            <a:r>
              <a:rPr lang="en-US" dirty="0"/>
              <a:t> warning systems for poor air quality.</a:t>
            </a:r>
          </a:p>
          <a:p>
            <a:pPr>
              <a:buFont typeface="Arial" panose="020B0604020202020204" pitchFamily="34" charset="0"/>
              <a:buChar char="•"/>
            </a:pPr>
            <a:r>
              <a:rPr lang="en-US" dirty="0"/>
              <a:t>Enhanced decision-making for urban planning and industrial regulation.</a:t>
            </a:r>
          </a:p>
          <a:p>
            <a:pPr>
              <a:buFont typeface="Arial" panose="020B0604020202020204" pitchFamily="34" charset="0"/>
              <a:buChar char="•"/>
            </a:pPr>
            <a:r>
              <a:rPr lang="en-US" b="1" dirty="0"/>
              <a:t>Future </a:t>
            </a:r>
            <a:r>
              <a:rPr lang="en-US" b="1" dirty="0" err="1"/>
              <a:t>Scope</a:t>
            </a:r>
            <a:r>
              <a:rPr lang="en-US" dirty="0" err="1"/>
              <a:t>:Integrating</a:t>
            </a:r>
            <a:r>
              <a:rPr lang="en-US" dirty="0"/>
              <a:t> real-time data from IoT sensors.</a:t>
            </a:r>
          </a:p>
          <a:p>
            <a:pPr>
              <a:buFont typeface="Arial" panose="020B0604020202020204" pitchFamily="34" charset="0"/>
              <a:buChar char="•"/>
            </a:pPr>
            <a:r>
              <a:rPr lang="en-US" dirty="0"/>
              <a:t>Expanding to other regions for broader impact.</a:t>
            </a:r>
          </a:p>
          <a:p>
            <a:pPr marL="173355" indent="-173355">
              <a:spcBef>
                <a:spcPts val="200"/>
              </a:spcBef>
              <a:buClr>
                <a:srgbClr val="213163"/>
              </a:buClr>
              <a:buFont typeface="Arial" panose="020B0604020202020204" pitchFamily="34" charset="0"/>
              <a:buChar char="•"/>
            </a:pPr>
            <a:endParaRPr lang="en-US" dirty="0"/>
          </a:p>
          <a:p>
            <a:pPr marL="173355" indent="-173355">
              <a:spcBef>
                <a:spcPts val="200"/>
              </a:spcBef>
              <a:buClr>
                <a:srgbClr val="213163"/>
              </a:buClr>
              <a:buFont typeface="Arial" panose="020B0604020202020204" pitchFamily="34" charset="0"/>
              <a:buChar char="•"/>
            </a:pPr>
            <a:endParaRPr lang="en-US" dirty="0"/>
          </a:p>
        </p:txBody>
      </p:sp>
    </p:spTree>
    <p:extLst>
      <p:ext uri="{BB962C8B-B14F-4D97-AF65-F5344CB8AC3E}">
        <p14:creationId xmlns:p14="http://schemas.microsoft.com/office/powerpoint/2010/main" val="2018878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white background with black lines&#10;&#10;Description automatically generated">
            <a:extLst>
              <a:ext uri="{FF2B5EF4-FFF2-40B4-BE49-F238E27FC236}">
                <a16:creationId xmlns:a16="http://schemas.microsoft.com/office/drawing/2014/main" id="{8499578D-1974-D02F-8C4E-2E88D065B8F0}"/>
              </a:ext>
            </a:extLst>
          </p:cNvPr>
          <p:cNvPicPr>
            <a:picLocks noChangeAspect="1"/>
          </p:cNvPicPr>
          <p:nvPr/>
        </p:nvPicPr>
        <p:blipFill rotWithShape="1">
          <a:blip r:embed="rId3">
            <a:alphaModFix amt="13000"/>
          </a:blip>
          <a:srcRect l="1234" t="10895" b="18028"/>
          <a:stretch/>
        </p:blipFill>
        <p:spPr>
          <a:xfrm>
            <a:off x="110365" y="656492"/>
            <a:ext cx="8935392" cy="4282831"/>
          </a:xfrm>
          <a:prstGeom prst="rect">
            <a:avLst/>
          </a:prstGeom>
        </p:spPr>
      </p:pic>
      <p:sp>
        <p:nvSpPr>
          <p:cNvPr id="3" name="Rectangle 2">
            <a:extLst>
              <a:ext uri="{FF2B5EF4-FFF2-40B4-BE49-F238E27FC236}">
                <a16:creationId xmlns:a16="http://schemas.microsoft.com/office/drawing/2014/main" id="{94AFB96E-D063-2D80-C867-61F310BAEC2B}"/>
              </a:ext>
            </a:extLst>
          </p:cNvPr>
          <p:cNvSpPr/>
          <p:nvPr/>
        </p:nvSpPr>
        <p:spPr>
          <a:xfrm>
            <a:off x="-7815" y="0"/>
            <a:ext cx="119381" cy="5143500"/>
          </a:xfrm>
          <a:prstGeom prst="rect">
            <a:avLst/>
          </a:prstGeom>
          <a:solidFill>
            <a:srgbClr val="2233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Top Corners Rounded 3">
            <a:extLst>
              <a:ext uri="{FF2B5EF4-FFF2-40B4-BE49-F238E27FC236}">
                <a16:creationId xmlns:a16="http://schemas.microsoft.com/office/drawing/2014/main" id="{33376896-0AA1-1F1A-0A07-0153EA6E7A5C}"/>
              </a:ext>
            </a:extLst>
          </p:cNvPr>
          <p:cNvSpPr/>
          <p:nvPr/>
        </p:nvSpPr>
        <p:spPr>
          <a:xfrm rot="5400000">
            <a:off x="151054" y="930260"/>
            <a:ext cx="3211467" cy="3291141"/>
          </a:xfrm>
          <a:prstGeom prst="round2SameRect">
            <a:avLst/>
          </a:prstGeom>
          <a:solidFill>
            <a:srgbClr val="223366">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Top Corners Rounded 4">
            <a:extLst>
              <a:ext uri="{FF2B5EF4-FFF2-40B4-BE49-F238E27FC236}">
                <a16:creationId xmlns:a16="http://schemas.microsoft.com/office/drawing/2014/main" id="{B8B40143-E777-9572-674C-6F9FB0A8C197}"/>
              </a:ext>
            </a:extLst>
          </p:cNvPr>
          <p:cNvSpPr/>
          <p:nvPr/>
        </p:nvSpPr>
        <p:spPr>
          <a:xfrm rot="5400000" flipH="1" flipV="1">
            <a:off x="5790159" y="827723"/>
            <a:ext cx="3257551" cy="3450130"/>
          </a:xfrm>
          <a:prstGeom prst="round2SameRect">
            <a:avLst/>
          </a:prstGeom>
          <a:solidFill>
            <a:srgbClr val="C0000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9" name="Rectangle: Rounded Corners 8">
            <a:extLst>
              <a:ext uri="{FF2B5EF4-FFF2-40B4-BE49-F238E27FC236}">
                <a16:creationId xmlns:a16="http://schemas.microsoft.com/office/drawing/2014/main" id="{C319F0F6-4D63-17C0-67E5-6FB8E80FF122}"/>
              </a:ext>
            </a:extLst>
          </p:cNvPr>
          <p:cNvSpPr/>
          <p:nvPr/>
        </p:nvSpPr>
        <p:spPr>
          <a:xfrm>
            <a:off x="1704929" y="1289956"/>
            <a:ext cx="5734143" cy="2571750"/>
          </a:xfrm>
          <a:prstGeom prst="roundRect">
            <a:avLst/>
          </a:prstGeom>
          <a:solidFill>
            <a:srgbClr val="223366"/>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cs typeface="Arial"/>
              </a:rPr>
              <a:t>Student Name : </a:t>
            </a:r>
            <a:r>
              <a:rPr lang="en-US" sz="1400" dirty="0" err="1">
                <a:cs typeface="Arial"/>
              </a:rPr>
              <a:t>Renukanthan</a:t>
            </a:r>
            <a:r>
              <a:rPr lang="en-US" sz="1400" dirty="0">
                <a:cs typeface="Arial"/>
              </a:rPr>
              <a:t> K</a:t>
            </a:r>
          </a:p>
          <a:p>
            <a:r>
              <a:rPr lang="en-US" sz="1400" dirty="0">
                <a:cs typeface="Arial"/>
              </a:rPr>
              <a:t>Student ID : STU6415706e7bf081679126638</a:t>
            </a:r>
          </a:p>
          <a:p>
            <a:r>
              <a:rPr lang="en-US" sz="1400" dirty="0">
                <a:cs typeface="Arial"/>
              </a:rPr>
              <a:t>College Name : </a:t>
            </a:r>
            <a:r>
              <a:rPr lang="en-US" b="0" i="0" dirty="0">
                <a:solidFill>
                  <a:srgbClr val="E8E8E8"/>
                </a:solidFill>
                <a:effectLst/>
                <a:latin typeface="Google Sans"/>
              </a:rPr>
              <a:t>B. S. </a:t>
            </a:r>
            <a:r>
              <a:rPr lang="en-US" b="0" i="0" dirty="0" err="1">
                <a:solidFill>
                  <a:srgbClr val="E8E8E8"/>
                </a:solidFill>
                <a:effectLst/>
                <a:latin typeface="Google Sans"/>
              </a:rPr>
              <a:t>Abdur</a:t>
            </a:r>
            <a:r>
              <a:rPr lang="en-US" b="0" i="0" dirty="0">
                <a:solidFill>
                  <a:srgbClr val="E8E8E8"/>
                </a:solidFill>
                <a:effectLst/>
                <a:latin typeface="Google Sans"/>
              </a:rPr>
              <a:t> Rahman Crescent Institute Of Science And Technology</a:t>
            </a:r>
            <a:endParaRPr lang="en-US" sz="1400" dirty="0"/>
          </a:p>
        </p:txBody>
      </p:sp>
      <p:sp>
        <p:nvSpPr>
          <p:cNvPr id="12" name="Rectangle 11">
            <a:extLst>
              <a:ext uri="{FF2B5EF4-FFF2-40B4-BE49-F238E27FC236}">
                <a16:creationId xmlns:a16="http://schemas.microsoft.com/office/drawing/2014/main" id="{FDF9F27E-3244-EA23-3575-26D9E2441D4F}"/>
              </a:ext>
            </a:extLst>
          </p:cNvPr>
          <p:cNvSpPr/>
          <p:nvPr/>
        </p:nvSpPr>
        <p:spPr>
          <a:xfrm>
            <a:off x="9048762" y="0"/>
            <a:ext cx="119381" cy="5143500"/>
          </a:xfrm>
          <a:prstGeom prst="rect">
            <a:avLst/>
          </a:prstGeom>
          <a:solidFill>
            <a:srgbClr val="FFE6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1132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Rectangle 4">
            <a:extLst>
              <a:ext uri="{FF2B5EF4-FFF2-40B4-BE49-F238E27FC236}">
                <a16:creationId xmlns:a16="http://schemas.microsoft.com/office/drawing/2014/main" id="{32E75419-EBB8-B110-2A58-C75BF33BBB24}"/>
              </a:ext>
            </a:extLst>
          </p:cNvPr>
          <p:cNvSpPr/>
          <p:nvPr/>
        </p:nvSpPr>
        <p:spPr>
          <a:xfrm>
            <a:off x="-2" y="594857"/>
            <a:ext cx="9144000" cy="2259662"/>
          </a:xfrm>
          <a:prstGeom prst="rect">
            <a:avLst/>
          </a:prstGeom>
          <a:solidFill>
            <a:srgbClr val="243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TextBox 5">
            <a:extLst>
              <a:ext uri="{FF2B5EF4-FFF2-40B4-BE49-F238E27FC236}">
                <a16:creationId xmlns:a16="http://schemas.microsoft.com/office/drawing/2014/main" id="{B8B2F1D2-B3CD-47D4-C97B-3CE2F64AFC82}"/>
              </a:ext>
            </a:extLst>
          </p:cNvPr>
          <p:cNvSpPr txBox="1"/>
          <p:nvPr/>
        </p:nvSpPr>
        <p:spPr>
          <a:xfrm>
            <a:off x="1309844" y="1389165"/>
            <a:ext cx="6524311" cy="456856"/>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800" b="1" dirty="0">
                <a:solidFill>
                  <a:srgbClr val="FFE600"/>
                </a:solidFill>
                <a:latin typeface="Arial"/>
                <a:cs typeface="Arial"/>
              </a:rPr>
              <a:t>CAPSTONE PROJECT SHOWCASE</a:t>
            </a:r>
          </a:p>
        </p:txBody>
      </p:sp>
      <p:sp>
        <p:nvSpPr>
          <p:cNvPr id="8" name="TextBox 10">
            <a:extLst>
              <a:ext uri="{FF2B5EF4-FFF2-40B4-BE49-F238E27FC236}">
                <a16:creationId xmlns:a16="http://schemas.microsoft.com/office/drawing/2014/main" id="{D4240D32-9BCC-D793-EF34-3F436C714765}"/>
              </a:ext>
            </a:extLst>
          </p:cNvPr>
          <p:cNvSpPr txBox="1"/>
          <p:nvPr/>
        </p:nvSpPr>
        <p:spPr>
          <a:xfrm>
            <a:off x="-867769" y="3171676"/>
            <a:ext cx="10879535" cy="255839"/>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50" dirty="0">
                <a:solidFill>
                  <a:srgbClr val="0066A1"/>
                </a:solidFill>
                <a:latin typeface="Poppins"/>
              </a:rPr>
              <a:t>Project Title :</a:t>
            </a:r>
            <a:r>
              <a:rPr lang="en-US" sz="1650" b="1" dirty="0">
                <a:solidFill>
                  <a:srgbClr val="0066A1"/>
                </a:solidFill>
                <a:latin typeface="Poppins"/>
              </a:rPr>
              <a:t> </a:t>
            </a:r>
            <a:r>
              <a:rPr lang="en-US" sz="1600" dirty="0"/>
              <a:t>AIR QUALITY INDEX USING MACHINE LEARNING</a:t>
            </a:r>
            <a:endParaRPr lang="en-US" sz="1650" b="1" dirty="0">
              <a:solidFill>
                <a:srgbClr val="0066A1"/>
              </a:solidFill>
              <a:latin typeface="Poppins"/>
              <a:cs typeface="Poppins"/>
            </a:endParaRPr>
          </a:p>
        </p:txBody>
      </p:sp>
      <p:sp>
        <p:nvSpPr>
          <p:cNvPr id="9" name="TextBox 7">
            <a:extLst>
              <a:ext uri="{FF2B5EF4-FFF2-40B4-BE49-F238E27FC236}">
                <a16:creationId xmlns:a16="http://schemas.microsoft.com/office/drawing/2014/main" id="{9AF297CE-9F11-2600-2058-A27EC2B5D9D4}"/>
              </a:ext>
            </a:extLst>
          </p:cNvPr>
          <p:cNvSpPr txBox="1"/>
          <p:nvPr/>
        </p:nvSpPr>
        <p:spPr>
          <a:xfrm>
            <a:off x="374305" y="4036323"/>
            <a:ext cx="8395386"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50">
                <a:solidFill>
                  <a:schemeClr val="accent2">
                    <a:lumMod val="75000"/>
                  </a:schemeClr>
                </a:solidFill>
                <a:latin typeface="Poppins"/>
              </a:rPr>
              <a:t>Abstract | Problem Statement | Project Overview |</a:t>
            </a:r>
            <a:r>
              <a:rPr lang="en-US" sz="1650">
                <a:solidFill>
                  <a:schemeClr val="accent2">
                    <a:lumMod val="75000"/>
                  </a:schemeClr>
                </a:solidFill>
                <a:latin typeface="Poppins"/>
                <a:ea typeface="+mn-lt"/>
                <a:cs typeface="Poppins"/>
              </a:rPr>
              <a:t> Proposed </a:t>
            </a:r>
            <a:r>
              <a:rPr lang="en-US" sz="1650">
                <a:solidFill>
                  <a:schemeClr val="accent2">
                    <a:lumMod val="75000"/>
                  </a:schemeClr>
                </a:solidFill>
                <a:latin typeface="Poppins"/>
                <a:ea typeface="+mn-lt"/>
                <a:cs typeface="+mn-lt"/>
              </a:rPr>
              <a:t>Solution </a:t>
            </a:r>
            <a:r>
              <a:rPr lang="en-US" sz="1650">
                <a:solidFill>
                  <a:schemeClr val="accent2">
                    <a:lumMod val="75000"/>
                  </a:schemeClr>
                </a:solidFill>
                <a:latin typeface="Poppins"/>
              </a:rPr>
              <a:t>| </a:t>
            </a:r>
            <a:r>
              <a:rPr lang="en-US" sz="1650">
                <a:solidFill>
                  <a:schemeClr val="accent2">
                    <a:lumMod val="75000"/>
                  </a:schemeClr>
                </a:solidFill>
                <a:latin typeface="Poppins"/>
                <a:ea typeface="+mn-lt"/>
                <a:cs typeface="Poppins"/>
              </a:rPr>
              <a:t>Technology Used</a:t>
            </a:r>
            <a:r>
              <a:rPr lang="en-US" sz="1650">
                <a:solidFill>
                  <a:schemeClr val="accent2">
                    <a:lumMod val="75000"/>
                  </a:schemeClr>
                </a:solidFill>
                <a:latin typeface="Poppins"/>
              </a:rPr>
              <a:t> | Modelling &amp; Results </a:t>
            </a:r>
            <a:r>
              <a:rPr lang="en-US" sz="1650">
                <a:solidFill>
                  <a:schemeClr val="accent2">
                    <a:lumMod val="75000"/>
                  </a:schemeClr>
                </a:solidFill>
                <a:latin typeface="Poppins"/>
                <a:ea typeface="+mn-lt"/>
                <a:cs typeface="+mn-lt"/>
              </a:rPr>
              <a:t>| Conclusion | Q&amp;A</a:t>
            </a:r>
            <a:endParaRPr lang="en-US">
              <a:solidFill>
                <a:schemeClr val="accent2">
                  <a:lumMod val="75000"/>
                </a:schemeClr>
              </a:solidFill>
              <a:latin typeface="Poppins"/>
              <a:cs typeface="Poppins"/>
            </a:endParaRPr>
          </a:p>
        </p:txBody>
      </p:sp>
    </p:spTree>
    <p:extLst>
      <p:ext uri="{BB962C8B-B14F-4D97-AF65-F5344CB8AC3E}">
        <p14:creationId xmlns:p14="http://schemas.microsoft.com/office/powerpoint/2010/main" val="3232110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r>
              <a:rPr lang="en-US" dirty="0"/>
              <a:t>The project’s primary objective is to develop a predictive model for the Air Quality Index (AQI) with the aim of enhancing public health and environmental sustainability. Through the analysis of pollutants such as PM2.5, PM10, NOx, and CO, we employ machine learning algorithms to forecast air pollution levels. This enables timely interventions and informed decision-making.</a:t>
            </a:r>
          </a:p>
          <a:p>
            <a:pPr marL="173355" indent="-173355">
              <a:spcBef>
                <a:spcPts val="200"/>
              </a:spcBef>
              <a:buClr>
                <a:srgbClr val="213163"/>
              </a:buClr>
              <a:buFont typeface="Arial" panose="020B0604020202020204" pitchFamily="34" charset="0"/>
              <a:buChar char="•"/>
            </a:pPr>
            <a:endParaRPr lang="en-US" dirty="0"/>
          </a:p>
          <a:p>
            <a:pPr marL="173355" indent="-173355">
              <a:spcBef>
                <a:spcPts val="200"/>
              </a:spcBef>
              <a:buClr>
                <a:srgbClr val="213163"/>
              </a:buClr>
              <a:buFont typeface="Arial" panose="020B0604020202020204" pitchFamily="34" charset="0"/>
              <a:buChar char="•"/>
            </a:pPr>
            <a:endParaRPr lang="en-US" dirty="0"/>
          </a:p>
          <a:p>
            <a:pPr marL="173355" indent="-173355">
              <a:spcBef>
                <a:spcPts val="200"/>
              </a:spcBef>
              <a:buClr>
                <a:srgbClr val="213163"/>
              </a:buClr>
              <a:buFont typeface="Arial" panose="020B0604020202020204" pitchFamily="34" charset="0"/>
              <a:buChar char="•"/>
            </a:pPr>
            <a:endParaRPr lang="en-US" dirty="0"/>
          </a:p>
          <a:p>
            <a:pPr marL="173355" indent="-173355">
              <a:spcBef>
                <a:spcPts val="200"/>
              </a:spcBef>
              <a:buClr>
                <a:srgbClr val="213163"/>
              </a:buClr>
              <a:buFont typeface="Arial" panose="020B0604020202020204" pitchFamily="34" charset="0"/>
              <a:buChar char="•"/>
            </a:pPr>
            <a:endParaRPr lang="en-US" dirty="0"/>
          </a:p>
        </p:txBody>
      </p:sp>
    </p:spTree>
    <p:extLst>
      <p:ext uri="{BB962C8B-B14F-4D97-AF65-F5344CB8AC3E}">
        <p14:creationId xmlns:p14="http://schemas.microsoft.com/office/powerpoint/2010/main" val="3042168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dirty="0"/>
          </a:p>
          <a:p>
            <a:pPr marL="173355" indent="-173355">
              <a:spcBef>
                <a:spcPts val="200"/>
              </a:spcBef>
              <a:buClr>
                <a:srgbClr val="213163"/>
              </a:buClr>
              <a:buFont typeface="Arial" panose="020B0604020202020204" pitchFamily="34" charset="0"/>
              <a:buChar char="•"/>
            </a:pPr>
            <a:r>
              <a:rPr lang="en-US" dirty="0"/>
              <a:t>Air pollution poses a significant threat to human health and the environment, particularly in urban areas. Key challenges include:
Monitoring the dynamic changes in air quality.
Predicting the Air Quality Index (AQI) with accuracy to enable timely preventive actions.
Identifying the key pollutants that are impacting air quality.</a:t>
            </a:r>
          </a:p>
          <a:p>
            <a:pPr marL="173355" indent="-173355">
              <a:spcBef>
                <a:spcPts val="200"/>
              </a:spcBef>
              <a:buClr>
                <a:srgbClr val="213163"/>
              </a:buClr>
              <a:buFont typeface="Arial" panose="020B0604020202020204" pitchFamily="34" charset="0"/>
              <a:buChar char="•"/>
            </a:pPr>
            <a:endParaRPr lang="en-US" dirty="0"/>
          </a:p>
          <a:p>
            <a:pPr marL="173355" indent="-173355">
              <a:spcBef>
                <a:spcPts val="200"/>
              </a:spcBef>
              <a:buClr>
                <a:srgbClr val="213163"/>
              </a:buClr>
              <a:buFont typeface="Arial" panose="020B0604020202020204" pitchFamily="34" charset="0"/>
              <a:buChar char="•"/>
            </a:pPr>
            <a:endParaRPr lang="en-US" dirty="0"/>
          </a:p>
        </p:txBody>
      </p:sp>
    </p:spTree>
    <p:extLst>
      <p:ext uri="{BB962C8B-B14F-4D97-AF65-F5344CB8AC3E}">
        <p14:creationId xmlns:p14="http://schemas.microsoft.com/office/powerpoint/2010/main" val="398206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dirty="0"/>
          </a:p>
          <a:p>
            <a:pPr marL="173355" indent="-173355">
              <a:spcBef>
                <a:spcPts val="200"/>
              </a:spcBef>
              <a:buClr>
                <a:srgbClr val="213163"/>
              </a:buClr>
              <a:buFont typeface="Arial" panose="020B0604020202020204" pitchFamily="34" charset="0"/>
              <a:buChar char="•"/>
            </a:pPr>
            <a:endParaRPr lang="en-US" dirty="0"/>
          </a:p>
          <a:p>
            <a:pPr marL="173355" indent="-173355">
              <a:spcBef>
                <a:spcPts val="200"/>
              </a:spcBef>
              <a:buClr>
                <a:srgbClr val="213163"/>
              </a:buClr>
              <a:buFont typeface="Arial" panose="020B0604020202020204" pitchFamily="34" charset="0"/>
              <a:buChar char="•"/>
            </a:pPr>
            <a:r>
              <a:rPr lang="en-US" dirty="0"/>
              <a:t>Our solution is an algorithmic-driven system that:
Collects and processes data on air pollutants.
Identifies trends and patterns in Air Quality Index (AQI) values.
Provides actionable predictions to mitigate the adverse effects of poor air quality.</a:t>
            </a:r>
          </a:p>
          <a:p>
            <a:pPr marL="173355" indent="-173355">
              <a:spcBef>
                <a:spcPts val="200"/>
              </a:spcBef>
              <a:buClr>
                <a:srgbClr val="213163"/>
              </a:buClr>
              <a:buFont typeface="Arial" panose="020B0604020202020204" pitchFamily="34" charset="0"/>
              <a:buChar char="•"/>
            </a:pPr>
            <a:endParaRPr lang="en-US" dirty="0"/>
          </a:p>
        </p:txBody>
      </p:sp>
    </p:spTree>
    <p:extLst>
      <p:ext uri="{BB962C8B-B14F-4D97-AF65-F5344CB8AC3E}">
        <p14:creationId xmlns:p14="http://schemas.microsoft.com/office/powerpoint/2010/main" val="1284633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2" name="TextBox 1">
            <a:extLst>
              <a:ext uri="{FF2B5EF4-FFF2-40B4-BE49-F238E27FC236}">
                <a16:creationId xmlns:a16="http://schemas.microsoft.com/office/drawing/2014/main" id="{25DCF02F-83A8-7F44-900E-71145984DBBB}"/>
              </a:ext>
            </a:extLst>
          </p:cNvPr>
          <p:cNvSpPr txBox="1"/>
          <p:nvPr/>
        </p:nvSpPr>
        <p:spPr>
          <a:xfrm>
            <a:off x="294144" y="1221331"/>
            <a:ext cx="4936480" cy="1600438"/>
          </a:xfrm>
          <a:prstGeom prst="rect">
            <a:avLst/>
          </a:prstGeom>
          <a:noFill/>
        </p:spPr>
        <p:txBody>
          <a:bodyPr wrap="square" rtlCol="0">
            <a:spAutoFit/>
          </a:bodyPr>
          <a:lstStyle/>
          <a:p>
            <a:r>
              <a:rPr lang="en-US" dirty="0"/>
              <a:t>We present a predictive model that:
Utilizes historical air quality data.
Implements sophisticated machine learning algorithms to forecast air quality index (AQI).
Provides actionable insights for policymakers, environmentalists, and the general public.</a:t>
            </a:r>
          </a:p>
          <a:p>
            <a:endParaRPr lang="en-US" dirty="0"/>
          </a:p>
        </p:txBody>
      </p:sp>
    </p:spTree>
    <p:extLst>
      <p:ext uri="{BB962C8B-B14F-4D97-AF65-F5344CB8AC3E}">
        <p14:creationId xmlns:p14="http://schemas.microsoft.com/office/powerpoint/2010/main" val="1053913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TextBox 1">
            <a:extLst>
              <a:ext uri="{FF2B5EF4-FFF2-40B4-BE49-F238E27FC236}">
                <a16:creationId xmlns:a16="http://schemas.microsoft.com/office/drawing/2014/main" id="{06DE2AE6-88EB-A56E-26BB-88299204164F}"/>
              </a:ext>
            </a:extLst>
          </p:cNvPr>
          <p:cNvSpPr txBox="1"/>
          <p:nvPr/>
        </p:nvSpPr>
        <p:spPr>
          <a:xfrm>
            <a:off x="338903" y="1227725"/>
            <a:ext cx="5601499" cy="1600438"/>
          </a:xfrm>
          <a:prstGeom prst="rect">
            <a:avLst/>
          </a:prstGeom>
          <a:noFill/>
        </p:spPr>
        <p:txBody>
          <a:bodyPr wrap="square" rtlCol="0">
            <a:spAutoFit/>
          </a:bodyPr>
          <a:lstStyle/>
          <a:p>
            <a:r>
              <a:rPr lang="en-US" b="1" dirty="0"/>
              <a:t>Programming Language</a:t>
            </a:r>
            <a:r>
              <a:rPr lang="en-US" dirty="0"/>
              <a:t>: Python</a:t>
            </a:r>
          </a:p>
          <a:p>
            <a:r>
              <a:rPr lang="en-US" b="1" dirty="0"/>
              <a:t>Libraries</a:t>
            </a:r>
            <a:r>
              <a:rPr lang="en-US" dirty="0"/>
              <a:t>: Pandas, NumPy, Scikit-learn, Matplotlib, Seaborn</a:t>
            </a:r>
          </a:p>
          <a:p>
            <a:r>
              <a:rPr lang="en-US" b="1" dirty="0"/>
              <a:t>Machine Learning Algorithms</a:t>
            </a:r>
            <a:r>
              <a:rPr lang="en-US" dirty="0"/>
              <a:t>: Random Forest, Gradient Boosting , SVR</a:t>
            </a:r>
          </a:p>
          <a:p>
            <a:r>
              <a:rPr lang="en-US" b="1" dirty="0"/>
              <a:t>Visualization Tools</a:t>
            </a:r>
            <a:r>
              <a:rPr lang="en-US" dirty="0"/>
              <a:t>: Tableau, Matplotlib</a:t>
            </a:r>
          </a:p>
          <a:p>
            <a:r>
              <a:rPr lang="en-US" b="1" dirty="0"/>
              <a:t>Data Sources</a:t>
            </a:r>
            <a:r>
              <a:rPr lang="en-US" dirty="0"/>
              <a:t>: Public air quality datasets (e.g., Central Pollution Control Board)</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dirty="0"/>
          </a:p>
          <a:p>
            <a:r>
              <a:rPr lang="en-US" dirty="0"/>
              <a:t>Various machine learning algorithms were evaluated to predict the target variable accurately. The algorithms tested included:</a:t>
            </a:r>
          </a:p>
          <a:p>
            <a:pPr>
              <a:buFont typeface="Arial" panose="020B0604020202020204" pitchFamily="34" charset="0"/>
              <a:buChar char="•"/>
            </a:pPr>
            <a:r>
              <a:rPr lang="en-US" b="1" dirty="0"/>
              <a:t>Linear Regression</a:t>
            </a:r>
            <a:endParaRPr lang="en-US" dirty="0"/>
          </a:p>
          <a:p>
            <a:pPr>
              <a:buFont typeface="Arial" panose="020B0604020202020204" pitchFamily="34" charset="0"/>
              <a:buChar char="•"/>
            </a:pPr>
            <a:r>
              <a:rPr lang="en-US" b="1" dirty="0"/>
              <a:t>Decision Trees</a:t>
            </a:r>
            <a:endParaRPr lang="en-US" dirty="0"/>
          </a:p>
          <a:p>
            <a:pPr>
              <a:buFont typeface="Arial" panose="020B0604020202020204" pitchFamily="34" charset="0"/>
              <a:buChar char="•"/>
            </a:pPr>
            <a:r>
              <a:rPr lang="en-US" b="1" dirty="0"/>
              <a:t>Random Forest</a:t>
            </a:r>
            <a:endParaRPr lang="en-US" dirty="0"/>
          </a:p>
          <a:p>
            <a:pPr>
              <a:buFont typeface="Arial" panose="020B0604020202020204" pitchFamily="34" charset="0"/>
              <a:buChar char="•"/>
            </a:pPr>
            <a:r>
              <a:rPr lang="en-US" b="1" dirty="0"/>
              <a:t>Support Vector Regression (SVR)</a:t>
            </a:r>
            <a:endParaRPr lang="en-US" dirty="0"/>
          </a:p>
          <a:p>
            <a:r>
              <a:rPr lang="en-US" dirty="0"/>
              <a:t>Among these, </a:t>
            </a:r>
            <a:r>
              <a:rPr lang="en-US" b="1" dirty="0"/>
              <a:t>Random Forest</a:t>
            </a:r>
            <a:r>
              <a:rPr lang="en-US" dirty="0"/>
              <a:t> achieved the highest accuracy based on the evaluation metrics.</a:t>
            </a:r>
          </a:p>
          <a:p>
            <a:pPr>
              <a:buFont typeface="Arial" panose="020B0604020202020204" pitchFamily="34" charset="0"/>
              <a:buChar char="•"/>
            </a:pPr>
            <a:r>
              <a:rPr lang="en-US" b="1" dirty="0"/>
              <a:t>Random Forest Results</a:t>
            </a:r>
            <a:r>
              <a:rPr lang="en-US" dirty="0"/>
              <a:t>:</a:t>
            </a:r>
          </a:p>
          <a:p>
            <a:pPr marL="742950" lvl="1" indent="-285750">
              <a:buFont typeface="Arial" panose="020B0604020202020204" pitchFamily="34" charset="0"/>
              <a:buChar char="•"/>
            </a:pPr>
            <a:r>
              <a:rPr lang="en-US" dirty="0"/>
              <a:t>Train R2R^2R2: </a:t>
            </a:r>
            <a:r>
              <a:rPr lang="en-US" b="1" dirty="0"/>
              <a:t>97.75%</a:t>
            </a:r>
            <a:endParaRPr lang="en-US" dirty="0"/>
          </a:p>
          <a:p>
            <a:pPr marL="742950" lvl="1" indent="-285750">
              <a:buFont typeface="Arial" panose="020B0604020202020204" pitchFamily="34" charset="0"/>
              <a:buChar char="•"/>
            </a:pPr>
            <a:r>
              <a:rPr lang="en-US" dirty="0"/>
              <a:t>Test R2R^2R2: </a:t>
            </a:r>
            <a:r>
              <a:rPr lang="en-US" b="1" dirty="0"/>
              <a:t>84.71%</a:t>
            </a:r>
            <a:endParaRPr lang="en-US" dirty="0"/>
          </a:p>
          <a:p>
            <a:pPr>
              <a:buFont typeface="Arial" panose="020B0604020202020204" pitchFamily="34" charset="0"/>
              <a:buChar char="•"/>
            </a:pPr>
            <a:r>
              <a:rPr lang="en-US" b="1" dirty="0"/>
              <a:t>Support Vector Regression (SVR)</a:t>
            </a:r>
            <a:r>
              <a:rPr lang="en-US" dirty="0"/>
              <a:t>:</a:t>
            </a:r>
          </a:p>
          <a:p>
            <a:pPr marL="742950" lvl="1" indent="-285750">
              <a:buFont typeface="Arial" panose="020B0604020202020204" pitchFamily="34" charset="0"/>
              <a:buChar char="•"/>
            </a:pPr>
            <a:r>
              <a:rPr lang="en-US" dirty="0"/>
              <a:t>Mean Squared Error (MSE): </a:t>
            </a:r>
            <a:r>
              <a:rPr lang="en-US" b="1" dirty="0"/>
              <a:t>0.246</a:t>
            </a:r>
            <a:endParaRPr lang="en-US" dirty="0"/>
          </a:p>
          <a:p>
            <a:pPr marL="742950" lvl="1" indent="-285750">
              <a:buFont typeface="Arial" panose="020B0604020202020204" pitchFamily="34" charset="0"/>
              <a:buChar char="•"/>
            </a:pPr>
            <a:r>
              <a:rPr lang="en-US" dirty="0"/>
              <a:t>Test R2R^2R2: </a:t>
            </a:r>
            <a:r>
              <a:rPr lang="en-US" b="1" dirty="0"/>
              <a:t>75.12%</a:t>
            </a:r>
            <a:endParaRPr lang="en-US" dirty="0"/>
          </a:p>
          <a:p>
            <a:pPr>
              <a:spcBef>
                <a:spcPts val="200"/>
              </a:spcBef>
              <a:buClr>
                <a:srgbClr val="213163"/>
              </a:buClr>
            </a:pPr>
            <a:endParaRPr lang="en-US" dirty="0"/>
          </a:p>
          <a:p>
            <a:pPr marL="173355" indent="-173355">
              <a:spcBef>
                <a:spcPts val="200"/>
              </a:spcBef>
              <a:buClr>
                <a:srgbClr val="213163"/>
              </a:buClr>
              <a:buFont typeface="Arial" panose="020B0604020202020204" pitchFamily="34" charset="0"/>
              <a:buChar char="•"/>
            </a:pPr>
            <a:endParaRPr lang="en-US" dirty="0"/>
          </a:p>
        </p:txBody>
      </p:sp>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Internship</Template>
  <TotalTime>524</TotalTime>
  <Words>461</Words>
  <Application>Microsoft Macintosh PowerPoint</Application>
  <PresentationFormat>On-screen Show (16:9)</PresentationFormat>
  <Paragraphs>50</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Arial MT</vt:lpstr>
      <vt:lpstr>Calibri</vt:lpstr>
      <vt:lpstr>Google Sans</vt:lpstr>
      <vt:lpstr>Poppins</vt:lpstr>
      <vt:lpstr>Times New Roman</vt:lpstr>
      <vt:lpstr>Simple Light</vt:lpstr>
      <vt:lpstr>PowerPoint Presentation</vt:lpstr>
      <vt:lpstr>PowerPoint Presentation</vt:lpstr>
      <vt:lpstr>PowerPoint Presentation</vt:lpstr>
      <vt:lpstr>Abstract</vt:lpstr>
      <vt:lpstr>Problem Statement</vt:lpstr>
      <vt:lpstr>Project Overview</vt:lpstr>
      <vt:lpstr>Proposed Solution</vt:lpstr>
      <vt:lpstr>Technology Used</vt:lpstr>
      <vt:lpstr>Modelling &amp; Results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RENUKANTHAN K</cp:lastModifiedBy>
  <cp:revision>17</cp:revision>
  <dcterms:modified xsi:type="dcterms:W3CDTF">2024-12-05T12:51:02Z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