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94" r:id="rId4"/>
    <p:sldId id="260" r:id="rId5"/>
    <p:sldId id="293"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301" r:id="rId37"/>
    <p:sldId id="295" r:id="rId38"/>
    <p:sldId id="296" r:id="rId39"/>
    <p:sldId id="297" r:id="rId40"/>
    <p:sldId id="298" r:id="rId41"/>
    <p:sldId id="299" r:id="rId42"/>
    <p:sldId id="300" r:id="rId43"/>
    <p:sldId id="303" r:id="rId44"/>
    <p:sldId id="304" r:id="rId45"/>
    <p:sldId id="306" r:id="rId46"/>
    <p:sldId id="3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24" autoAdjust="0"/>
  </p:normalViewPr>
  <p:slideViewPr>
    <p:cSldViewPr snapToGrid="0">
      <p:cViewPr varScale="1">
        <p:scale>
          <a:sx n="58" d="100"/>
          <a:sy n="58" d="100"/>
        </p:scale>
        <p:origin x="9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A3781-2CB2-4562-832E-72696B0C982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199733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A3781-2CB2-4562-832E-72696B0C982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284796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A3781-2CB2-4562-832E-72696B0C982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263487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A3781-2CB2-4562-832E-72696B0C982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150201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2A3781-2CB2-4562-832E-72696B0C982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242097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A3781-2CB2-4562-832E-72696B0C982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173120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A3781-2CB2-4562-832E-72696B0C9829}"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257466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A3781-2CB2-4562-832E-72696B0C9829}"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151829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A3781-2CB2-4562-832E-72696B0C9829}"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338326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2A3781-2CB2-4562-832E-72696B0C982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97596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2A3781-2CB2-4562-832E-72696B0C982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D00B-AA4C-437D-8608-4C59A4964A19}" type="slidenum">
              <a:rPr lang="en-US" smtClean="0"/>
              <a:t>‹#›</a:t>
            </a:fld>
            <a:endParaRPr lang="en-US"/>
          </a:p>
        </p:txBody>
      </p:sp>
    </p:spTree>
    <p:extLst>
      <p:ext uri="{BB962C8B-B14F-4D97-AF65-F5344CB8AC3E}">
        <p14:creationId xmlns:p14="http://schemas.microsoft.com/office/powerpoint/2010/main" val="341162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A3781-2CB2-4562-832E-72696B0C9829}" type="datetimeFigureOut">
              <a:rPr lang="en-US" smtClean="0"/>
              <a:t>5/19/2025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ED00B-AA4C-437D-8608-4C59A4964A19}" type="slidenum">
              <a:rPr lang="en-US" smtClean="0"/>
              <a:t>‹#›</a:t>
            </a:fld>
            <a:endParaRPr lang="en-US"/>
          </a:p>
        </p:txBody>
      </p:sp>
    </p:spTree>
    <p:extLst>
      <p:ext uri="{BB962C8B-B14F-4D97-AF65-F5344CB8AC3E}">
        <p14:creationId xmlns:p14="http://schemas.microsoft.com/office/powerpoint/2010/main" val="343133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c-plus-pl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tutorialspoint.com/cpp_standard_library/cpp_basic_ios_gcount.htm" TargetMode="External"/><Relationship Id="rId2" Type="http://schemas.openxmlformats.org/officeDocument/2006/relationships/hyperlink" Target="https://www.tutorialspoint.com/cpp_standard_library/cpp_basic_ios_read.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marL="0" indent="0" algn="ctr">
              <a:buNone/>
            </a:pPr>
            <a:r>
              <a:rPr lang="en-US" b="1" dirty="0" smtClean="0">
                <a:latin typeface="Times New Roman" panose="02020603050405020304" pitchFamily="18" charset="0"/>
                <a:cs typeface="Times New Roman" panose="02020603050405020304" pitchFamily="18" charset="0"/>
              </a:rPr>
              <a:t>MODULE 4</a:t>
            </a:r>
          </a:p>
          <a:p>
            <a:r>
              <a:rPr lang="en-US" dirty="0" smtClean="0">
                <a:latin typeface="Times New Roman" panose="02020603050405020304" pitchFamily="18" charset="0"/>
                <a:cs typeface="Times New Roman" panose="02020603050405020304" pitchFamily="18" charset="0"/>
              </a:rPr>
              <a:t>C++ Class Hierarchy</a:t>
            </a:r>
          </a:p>
          <a:p>
            <a:r>
              <a:rPr lang="en-US" dirty="0" smtClean="0">
                <a:latin typeface="Times New Roman" panose="02020603050405020304" pitchFamily="18" charset="0"/>
                <a:cs typeface="Times New Roman" panose="02020603050405020304" pitchFamily="18" charset="0"/>
              </a:rPr>
              <a:t>File Stream</a:t>
            </a:r>
          </a:p>
          <a:p>
            <a:r>
              <a:rPr lang="en-US" dirty="0" smtClean="0">
                <a:latin typeface="Times New Roman" panose="02020603050405020304" pitchFamily="18" charset="0"/>
                <a:cs typeface="Times New Roman" panose="02020603050405020304" pitchFamily="18" charset="0"/>
              </a:rPr>
              <a:t>Text File Handling</a:t>
            </a:r>
          </a:p>
          <a:p>
            <a:r>
              <a:rPr lang="en-US" dirty="0" smtClean="0">
                <a:latin typeface="Times New Roman" panose="02020603050405020304" pitchFamily="18" charset="0"/>
                <a:cs typeface="Times New Roman" panose="02020603050405020304" pitchFamily="18" charset="0"/>
              </a:rPr>
              <a:t>Binary File Handling during file operations</a:t>
            </a:r>
          </a:p>
          <a:p>
            <a:r>
              <a:rPr lang="en-US" dirty="0" smtClean="0">
                <a:latin typeface="Times New Roman" panose="02020603050405020304" pitchFamily="18" charset="0"/>
                <a:cs typeface="Times New Roman" panose="02020603050405020304" pitchFamily="18" charset="0"/>
              </a:rPr>
              <a:t>Pointer types-uses</a:t>
            </a:r>
          </a:p>
          <a:p>
            <a:r>
              <a:rPr lang="en-US" dirty="0" smtClean="0">
                <a:latin typeface="Times New Roman" panose="02020603050405020304" pitchFamily="18" charset="0"/>
                <a:cs typeface="Times New Roman" panose="02020603050405020304" pitchFamily="18" charset="0"/>
              </a:rPr>
              <a:t>Dynamic memory allocation techniques</a:t>
            </a:r>
          </a:p>
          <a:p>
            <a:r>
              <a:rPr lang="en-US" dirty="0" smtClean="0">
                <a:latin typeface="Times New Roman" panose="02020603050405020304" pitchFamily="18" charset="0"/>
                <a:cs typeface="Times New Roman" panose="02020603050405020304" pitchFamily="18" charset="0"/>
              </a:rPr>
              <a:t>Garbage collection</a:t>
            </a:r>
          </a:p>
          <a:p>
            <a:r>
              <a:rPr lang="en-US" dirty="0" smtClean="0">
                <a:latin typeface="Times New Roman" panose="02020603050405020304" pitchFamily="18" charset="0"/>
                <a:cs typeface="Times New Roman" panose="02020603050405020304" pitchFamily="18" charset="0"/>
              </a:rPr>
              <a:t>Linked list</a:t>
            </a:r>
          </a:p>
          <a:p>
            <a:r>
              <a:rPr lang="en-US" dirty="0" smtClean="0">
                <a:latin typeface="Times New Roman" panose="02020603050405020304" pitchFamily="18" charset="0"/>
                <a:cs typeface="Times New Roman" panose="02020603050405020304" pitchFamily="18" charset="0"/>
              </a:rPr>
              <a:t>Generic pointers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58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marL="0" indent="0" algn="just">
              <a:buNone/>
              <a:defRPr/>
            </a:pPr>
            <a:r>
              <a:rPr lang="en-US" b="1" dirty="0" smtClean="0">
                <a:latin typeface="Times New Roman" panose="02020603050405020304" pitchFamily="18" charset="0"/>
                <a:cs typeface="Times New Roman" panose="02020603050405020304" pitchFamily="18" charset="0"/>
              </a:rPr>
              <a:t>File Stream</a:t>
            </a:r>
          </a:p>
          <a:p>
            <a:pPr algn="just">
              <a:defRP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file is a collection of related data stored in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particular area on the disk . The data is </a:t>
            </a:r>
            <a:r>
              <a:rPr lang="en-US" dirty="0" smtClean="0">
                <a:latin typeface="Times New Roman" panose="02020603050405020304" pitchFamily="18" charset="0"/>
                <a:cs typeface="Times New Roman" panose="02020603050405020304" pitchFamily="18" charset="0"/>
              </a:rPr>
              <a:t>stored </a:t>
            </a:r>
            <a:r>
              <a:rPr lang="en-US" dirty="0">
                <a:latin typeface="Times New Roman" panose="02020603050405020304" pitchFamily="18" charset="0"/>
                <a:cs typeface="Times New Roman" panose="02020603050405020304" pitchFamily="18" charset="0"/>
              </a:rPr>
              <a:t>in disk using the concept of file . </a:t>
            </a:r>
            <a:endParaRPr lang="en-US" dirty="0" smtClean="0">
              <a:latin typeface="Times New Roman" panose="02020603050405020304" pitchFamily="18" charset="0"/>
              <a:cs typeface="Times New Roman" panose="02020603050405020304" pitchFamily="18" charset="0"/>
            </a:endParaRPr>
          </a:p>
          <a:p>
            <a:pPr algn="just">
              <a:lnSpc>
                <a:spcPct val="80000"/>
              </a:lnSpc>
              <a:defRPr/>
            </a:pPr>
            <a:r>
              <a:rPr lang="en-US" dirty="0" smtClean="0">
                <a:solidFill>
                  <a:srgbClr val="006600"/>
                </a:solidFill>
                <a:latin typeface="Times New Roman" panose="02020603050405020304" pitchFamily="18" charset="0"/>
                <a:cs typeface="Times New Roman" panose="02020603050405020304" pitchFamily="18" charset="0"/>
              </a:rPr>
              <a:t>Permanent </a:t>
            </a:r>
            <a:r>
              <a:rPr lang="en-US" dirty="0">
                <a:solidFill>
                  <a:srgbClr val="006600"/>
                </a:solidFill>
                <a:latin typeface="Times New Roman" panose="02020603050405020304" pitchFamily="18" charset="0"/>
                <a:cs typeface="Times New Roman" panose="02020603050405020304" pitchFamily="18" charset="0"/>
              </a:rPr>
              <a:t>storage of data : -</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the message or value printed with help of any output statements like </a:t>
            </a:r>
            <a:r>
              <a:rPr lang="en-US" dirty="0" smtClean="0">
                <a:latin typeface="Times New Roman" panose="02020603050405020304" pitchFamily="18" charset="0"/>
                <a:cs typeface="Times New Roman" panose="02020603050405020304" pitchFamily="18" charset="0"/>
              </a:rPr>
              <a:t>cout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putchar</a:t>
            </a:r>
            <a:r>
              <a:rPr lang="en-US" dirty="0">
                <a:latin typeface="Times New Roman" panose="02020603050405020304" pitchFamily="18" charset="0"/>
                <a:cs typeface="Times New Roman" panose="02020603050405020304" pitchFamily="18" charset="0"/>
              </a:rPr>
              <a:t> are never available for future use )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80000"/>
              </a:lnSpc>
              <a:defRP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there is a large amount of data generated as output by a program, storing that output in file will help in easy handling /analysis of the output , as user can see the whole output at any time even after complete execution of the program.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If we need lot of data to be inputted, user cannot keep on typing that again and again for repeated execution of program</a:t>
            </a:r>
            <a:r>
              <a:rPr lang="en-US" dirty="0" smtClean="0">
                <a:latin typeface="Times New Roman" panose="02020603050405020304" pitchFamily="18" charset="0"/>
                <a:cs typeface="Times New Roman" panose="02020603050405020304" pitchFamily="18" charset="0"/>
              </a:rPr>
              <a:t>.</a:t>
            </a:r>
          </a:p>
          <a:p>
            <a:pPr algn="just">
              <a:defRP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that case, all input data can be once written in a file and then that file can be easily used as the input file.  </a:t>
            </a:r>
            <a:endParaRPr lang="en-US" dirty="0" smtClean="0">
              <a:latin typeface="Times New Roman" panose="02020603050405020304" pitchFamily="18" charset="0"/>
              <a:cs typeface="Times New Roman" panose="02020603050405020304" pitchFamily="18" charset="0"/>
            </a:endParaRPr>
          </a:p>
          <a:p>
            <a:pPr algn="just">
              <a:defRP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transfer of input – data or output – data from one computer to another can be easily done by using files.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3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I/O system of C++ handles file operations. It uses file streams as an interface between the programs and the files.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stream that supplies data to the program is known as input stream and the one that receives data from the program is known as output stream.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 stream extracts (or reads) data from the file and the output stream inserts (or writes) data to the file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is illustrated in the following Fig.</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input operation involves the creation of an input stream and linking it with the program and the input file.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Similarly</a:t>
            </a:r>
            <a:r>
              <a:rPr lang="en-US" dirty="0">
                <a:latin typeface="Times New Roman" panose="02020603050405020304" pitchFamily="18" charset="0"/>
                <a:cs typeface="Times New Roman" panose="02020603050405020304" pitchFamily="18" charset="0"/>
              </a:rPr>
              <a:t>, the output operation involves establishing an output stream with the necessary links with the program and the output file.</a:t>
            </a:r>
          </a:p>
          <a:p>
            <a:pPr algn="just"/>
            <a:endParaRPr lang="en-US" dirty="0">
              <a:latin typeface="Times New Roman" panose="02020603050405020304" pitchFamily="18" charset="0"/>
              <a:cs typeface="Times New Roman" panose="02020603050405020304" pitchFamily="18" charset="0"/>
            </a:endParaRPr>
          </a:p>
        </p:txBody>
      </p:sp>
      <p:pic>
        <p:nvPicPr>
          <p:cNvPr id="4" name="Image 16"/>
          <p:cNvPicPr/>
          <p:nvPr/>
        </p:nvPicPr>
        <p:blipFill>
          <a:blip r:embed="rId2" cstate="print"/>
          <a:stretch>
            <a:fillRect/>
          </a:stretch>
        </p:blipFill>
        <p:spPr>
          <a:xfrm>
            <a:off x="1818862" y="2753139"/>
            <a:ext cx="7444409" cy="2166731"/>
          </a:xfrm>
          <a:prstGeom prst="rect">
            <a:avLst/>
          </a:prstGeom>
        </p:spPr>
      </p:pic>
    </p:spTree>
    <p:extLst>
      <p:ext uri="{BB962C8B-B14F-4D97-AF65-F5344CB8AC3E}">
        <p14:creationId xmlns:p14="http://schemas.microsoft.com/office/powerpoint/2010/main" val="7371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marL="0" indent="0" algn="just">
              <a:buNone/>
            </a:pPr>
            <a:r>
              <a:rPr lang="en-US" b="1" dirty="0">
                <a:latin typeface="Times New Roman" panose="02020603050405020304" pitchFamily="18" charset="0"/>
                <a:cs typeface="Times New Roman" panose="02020603050405020304" pitchFamily="18" charset="0"/>
              </a:rPr>
              <a:t>Classes for File Stream Operations</a:t>
            </a: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 </a:t>
            </a:r>
            <a:r>
              <a:rPr lang="en-US" b="1" dirty="0">
                <a:latin typeface="Times New Roman" panose="02020603050405020304" pitchFamily="18" charset="0"/>
                <a:cs typeface="Times New Roman" panose="02020603050405020304" pitchFamily="18" charset="0"/>
              </a:rPr>
              <a:t>file streams</a:t>
            </a:r>
            <a:r>
              <a:rPr lang="en-US" dirty="0">
                <a:latin typeface="Times New Roman" panose="02020603050405020304" pitchFamily="18" charset="0"/>
                <a:cs typeface="Times New Roman" panose="02020603050405020304" pitchFamily="18" charset="0"/>
              </a:rPr>
              <a:t> are used for input and output operations on </a:t>
            </a:r>
            <a:r>
              <a:rPr lang="en-US" b="1" dirty="0">
                <a:latin typeface="Times New Roman" panose="02020603050405020304" pitchFamily="18" charset="0"/>
                <a:cs typeface="Times New Roman" panose="02020603050405020304" pitchFamily="18" charset="0"/>
              </a:rPr>
              <a:t>files.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standard </a:t>
            </a:r>
            <a:r>
              <a:rPr lang="en-US" b="1" dirty="0">
                <a:latin typeface="Times New Roman" panose="02020603050405020304" pitchFamily="18" charset="0"/>
                <a:cs typeface="Times New Roman" panose="02020603050405020304" pitchFamily="18" charset="0"/>
              </a:rPr>
              <a:t>file stream classes</a:t>
            </a:r>
            <a:r>
              <a:rPr lang="en-US" dirty="0">
                <a:latin typeface="Times New Roman" panose="02020603050405020304" pitchFamily="18" charset="0"/>
                <a:cs typeface="Times New Roman" panose="02020603050405020304" pitchFamily="18" charset="0"/>
              </a:rPr>
              <a:t> are part of </a:t>
            </a:r>
            <a:r>
              <a:rPr lang="en-US" b="1" dirty="0">
                <a:latin typeface="Times New Roman" panose="02020603050405020304" pitchFamily="18" charset="0"/>
                <a:cs typeface="Times New Roman" panose="02020603050405020304" pitchFamily="18" charset="0"/>
              </a:rPr>
              <a:t>&lt;fstream&gt;</a:t>
            </a:r>
            <a:r>
              <a:rPr lang="en-US" dirty="0">
                <a:latin typeface="Times New Roman" panose="02020603050405020304" pitchFamily="18" charset="0"/>
                <a:cs typeface="Times New Roman" panose="02020603050405020304" pitchFamily="18" charset="0"/>
              </a:rPr>
              <a:t> header</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main classes</a:t>
            </a:r>
            <a:r>
              <a:rPr lang="en-US" dirty="0">
                <a:latin typeface="Times New Roman" panose="02020603050405020304" pitchFamily="18" charset="0"/>
                <a:cs typeface="Times New Roman" panose="02020603050405020304" pitchFamily="18" charset="0"/>
              </a:rPr>
              <a:t> for file stream handling in C++ are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ifstream, ofstream and fstream.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classes are derived from </a:t>
            </a:r>
            <a:r>
              <a:rPr lang="en-US" dirty="0" err="1">
                <a:latin typeface="Times New Roman" panose="02020603050405020304" pitchFamily="18" charset="0"/>
                <a:cs typeface="Times New Roman" panose="02020603050405020304" pitchFamily="18" charset="0"/>
              </a:rPr>
              <a:t>fstreambase</a:t>
            </a:r>
            <a:r>
              <a:rPr lang="en-US" dirty="0">
                <a:latin typeface="Times New Roman" panose="02020603050405020304" pitchFamily="18" charset="0"/>
                <a:cs typeface="Times New Roman" panose="02020603050405020304" pitchFamily="18" charset="0"/>
              </a:rPr>
              <a:t> and from the corresponding </a:t>
            </a:r>
            <a:r>
              <a:rPr lang="en-US" dirty="0" err="1">
                <a:latin typeface="Times New Roman" panose="02020603050405020304" pitchFamily="18" charset="0"/>
                <a:cs typeface="Times New Roman" panose="02020603050405020304" pitchFamily="18" charset="0"/>
              </a:rPr>
              <a:t>iostream</a:t>
            </a:r>
            <a:r>
              <a:rPr lang="en-US" dirty="0">
                <a:latin typeface="Times New Roman" panose="02020603050405020304" pitchFamily="18" charset="0"/>
                <a:cs typeface="Times New Roman" panose="02020603050405020304" pitchFamily="18" charset="0"/>
              </a:rPr>
              <a:t> class.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classes, designed to manage the disk files, are declared in fstream and therefore we must include this file in any program that uses files.</a:t>
            </a: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89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jcodebook.com/wp-content/uploads/2023/12/FileStream-1-1024x61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758" y="745436"/>
            <a:ext cx="9680712" cy="572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3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8"/>
          <p:cNvPicPr>
            <a:picLocks noGrp="1"/>
          </p:cNvPicPr>
          <p:nvPr>
            <p:ph idx="1"/>
          </p:nvPr>
        </p:nvPicPr>
        <p:blipFill>
          <a:blip r:embed="rId2" cstate="print"/>
          <a:stretch>
            <a:fillRect/>
          </a:stretch>
        </p:blipFill>
        <p:spPr>
          <a:xfrm>
            <a:off x="218661" y="258417"/>
            <a:ext cx="11738113" cy="6192079"/>
          </a:xfrm>
          <a:prstGeom prst="rect">
            <a:avLst/>
          </a:prstGeom>
        </p:spPr>
      </p:pic>
    </p:spTree>
    <p:extLst>
      <p:ext uri="{BB962C8B-B14F-4D97-AF65-F5344CB8AC3E}">
        <p14:creationId xmlns:p14="http://schemas.microsoft.com/office/powerpoint/2010/main" val="62607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Opening and Closing a File</a:t>
            </a:r>
          </a:p>
          <a:p>
            <a:r>
              <a:rPr lang="en-US" dirty="0">
                <a:latin typeface="Times New Roman" panose="02020603050405020304" pitchFamily="18" charset="0"/>
                <a:cs typeface="Times New Roman" panose="02020603050405020304" pitchFamily="18" charset="0"/>
              </a:rPr>
              <a:t>For using a disk file the following things are necessary</a:t>
            </a:r>
          </a:p>
          <a:p>
            <a:r>
              <a:rPr lang="en-US" dirty="0">
                <a:latin typeface="Times New Roman" panose="02020603050405020304" pitchFamily="18" charset="0"/>
                <a:cs typeface="Times New Roman" panose="02020603050405020304" pitchFamily="18" charset="0"/>
              </a:rPr>
              <a:t>Suitable name of </a:t>
            </a:r>
            <a:r>
              <a:rPr lang="en-US" dirty="0" smtClean="0">
                <a:latin typeface="Times New Roman" panose="02020603050405020304" pitchFamily="18" charset="0"/>
                <a:cs typeface="Times New Roman" panose="02020603050405020304" pitchFamily="18" charset="0"/>
              </a:rPr>
              <a:t>file, Data </a:t>
            </a:r>
            <a:r>
              <a:rPr lang="en-US" dirty="0">
                <a:latin typeface="Times New Roman" panose="02020603050405020304" pitchFamily="18" charset="0"/>
                <a:cs typeface="Times New Roman" panose="02020603050405020304" pitchFamily="18" charset="0"/>
              </a:rPr>
              <a:t>type and </a:t>
            </a:r>
            <a:r>
              <a:rPr lang="en-US" dirty="0" smtClean="0">
                <a:latin typeface="Times New Roman" panose="02020603050405020304" pitchFamily="18" charset="0"/>
                <a:cs typeface="Times New Roman" panose="02020603050405020304" pitchFamily="18" charset="0"/>
              </a:rPr>
              <a:t>structure, Purpose and Opening Method.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filename is a string of characters that makeup a valid filename for the operating system. It may contain two </a:t>
            </a:r>
            <a:r>
              <a:rPr lang="en-US" dirty="0" smtClean="0">
                <a:latin typeface="Times New Roman" panose="02020603050405020304" pitchFamily="18" charset="0"/>
                <a:cs typeface="Times New Roman" panose="02020603050405020304" pitchFamily="18" charset="0"/>
              </a:rPr>
              <a:t>parts, primary </a:t>
            </a:r>
            <a:r>
              <a:rPr lang="en-US" dirty="0">
                <a:latin typeface="Times New Roman" panose="02020603050405020304" pitchFamily="18" charset="0"/>
                <a:cs typeface="Times New Roman" panose="02020603050405020304" pitchFamily="18" charset="0"/>
              </a:rPr>
              <a:t>name and optional period with extension.</a:t>
            </a:r>
          </a:p>
          <a:p>
            <a:r>
              <a:rPr lang="en-US" dirty="0">
                <a:latin typeface="Times New Roman" panose="02020603050405020304" pitchFamily="18" charset="0"/>
                <a:cs typeface="Times New Roman" panose="02020603050405020304" pitchFamily="18" charset="0"/>
              </a:rPr>
              <a:t>Examples are </a:t>
            </a:r>
            <a:r>
              <a:rPr lang="en-US" dirty="0" err="1">
                <a:latin typeface="Times New Roman" panose="02020603050405020304" pitchFamily="18" charset="0"/>
                <a:cs typeface="Times New Roman" panose="02020603050405020304" pitchFamily="18" charset="0"/>
              </a:rPr>
              <a:t>Input.data</a:t>
            </a:r>
            <a:r>
              <a:rPr lang="en-US" dirty="0">
                <a:latin typeface="Times New Roman" panose="02020603050405020304" pitchFamily="18" charset="0"/>
                <a:cs typeface="Times New Roman" panose="02020603050405020304" pitchFamily="18" charset="0"/>
              </a:rPr>
              <a:t>, Test.doc etc.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opening a file firstly a file stream is created and then it is linked to the </a:t>
            </a:r>
            <a:r>
              <a:rPr lang="en-US" dirty="0" smtClean="0">
                <a:latin typeface="Times New Roman" panose="02020603050405020304" pitchFamily="18" charset="0"/>
                <a:cs typeface="Times New Roman" panose="02020603050405020304" pitchFamily="18" charset="0"/>
              </a:rPr>
              <a:t>filename. </a:t>
            </a: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file stream can be defined using the classes ifstream, ofstream and fstream that contained in the header file fstream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class to be used depends upon the purpose whether the write data or read data operation is to be performed on the file.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39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r>
              <a:rPr lang="en-US" b="1" dirty="0">
                <a:latin typeface="Times New Roman" panose="02020603050405020304" pitchFamily="18" charset="0"/>
                <a:cs typeface="Times New Roman" panose="02020603050405020304" pitchFamily="18" charset="0"/>
              </a:rPr>
              <a:t>A file can be opened in two ways: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the constructor function of class.</a:t>
            </a:r>
          </a:p>
          <a:p>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the member function open() of the class.</a:t>
            </a:r>
          </a:p>
          <a:p>
            <a:r>
              <a:rPr lang="en-US" dirty="0">
                <a:latin typeface="Times New Roman" panose="02020603050405020304" pitchFamily="18" charset="0"/>
                <a:cs typeface="Times New Roman" panose="02020603050405020304" pitchFamily="18" charset="0"/>
              </a:rPr>
              <a:t>The first method is useful only when one file is used in the </a:t>
            </a:r>
            <a:r>
              <a:rPr lang="en-US" dirty="0" smtClean="0">
                <a:latin typeface="Times New Roman" panose="02020603050405020304" pitchFamily="18" charset="0"/>
                <a:cs typeface="Times New Roman" panose="02020603050405020304" pitchFamily="18" charset="0"/>
              </a:rPr>
              <a:t>stream.</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method </a:t>
            </a:r>
            <a:r>
              <a:rPr lang="en-US" dirty="0" smtClean="0">
                <a:latin typeface="Times New Roman" panose="02020603050405020304" pitchFamily="18" charset="0"/>
                <a:cs typeface="Times New Roman" panose="02020603050405020304" pitchFamily="18" charset="0"/>
              </a:rPr>
              <a:t>is used </a:t>
            </a:r>
            <a:r>
              <a:rPr lang="en-US" dirty="0">
                <a:latin typeface="Times New Roman" panose="02020603050405020304" pitchFamily="18" charset="0"/>
                <a:cs typeface="Times New Roman" panose="02020603050405020304" pitchFamily="18" charset="0"/>
              </a:rPr>
              <a:t>when multiple files are to be managed using one stream.</a:t>
            </a:r>
          </a:p>
          <a:p>
            <a:pPr marL="0" indent="0">
              <a:buNone/>
            </a:pPr>
            <a:r>
              <a:rPr lang="en-US" dirty="0"/>
              <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5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Opening Files Using Constructor</a:t>
            </a:r>
          </a:p>
          <a:p>
            <a:pPr algn="just"/>
            <a:r>
              <a:rPr lang="en-US" dirty="0" smtClean="0">
                <a:latin typeface="Times New Roman" panose="02020603050405020304" pitchFamily="18" charset="0"/>
                <a:cs typeface="Times New Roman" panose="02020603050405020304" pitchFamily="18" charset="0"/>
              </a:rPr>
              <a:t>A constructor is used to initialize an object while it is being created. Here, a filename is used to initialize the file stream object. </a:t>
            </a:r>
          </a:p>
          <a:p>
            <a:pPr algn="just"/>
            <a:r>
              <a:rPr lang="en-US" dirty="0" smtClean="0">
                <a:latin typeface="Times New Roman" panose="02020603050405020304" pitchFamily="18" charset="0"/>
                <a:cs typeface="Times New Roman" panose="02020603050405020304" pitchFamily="18" charset="0"/>
              </a:rPr>
              <a:t>This involves the following steps:</a:t>
            </a:r>
          </a:p>
          <a:p>
            <a:pPr lvl="0" algn="just"/>
            <a:r>
              <a:rPr lang="en-US" dirty="0" smtClean="0">
                <a:latin typeface="Times New Roman" panose="02020603050405020304" pitchFamily="18" charset="0"/>
                <a:cs typeface="Times New Roman" panose="02020603050405020304" pitchFamily="18" charset="0"/>
              </a:rPr>
              <a:t>Create a file stream object to manage the stream using the appropriate class. That is to say, the class ofstream is used to create the output stream and the class ifstream to create the input stream.</a:t>
            </a:r>
          </a:p>
          <a:p>
            <a:pPr lvl="0"/>
            <a:r>
              <a:rPr lang="en-US" dirty="0">
                <a:latin typeface="Times New Roman" panose="02020603050405020304" pitchFamily="18" charset="0"/>
                <a:cs typeface="Times New Roman" panose="02020603050405020304" pitchFamily="18" charset="0"/>
              </a:rPr>
              <a:t>Initialize the file object with the desired filename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example, the following statement opens a file named "results" for output:</a:t>
            </a:r>
          </a:p>
          <a:p>
            <a:r>
              <a:rPr lang="en-US" dirty="0" smtClean="0">
                <a:latin typeface="Times New Roman" panose="02020603050405020304" pitchFamily="18" charset="0"/>
                <a:cs typeface="Times New Roman" panose="02020603050405020304" pitchFamily="18" charset="0"/>
              </a:rPr>
              <a:t>ofstream </a:t>
            </a:r>
            <a:r>
              <a:rPr lang="en-US" dirty="0">
                <a:latin typeface="Times New Roman" panose="02020603050405020304" pitchFamily="18" charset="0"/>
                <a:cs typeface="Times New Roman" panose="02020603050405020304" pitchFamily="18" charset="0"/>
              </a:rPr>
              <a:t>outfile("results"); // output only</a:t>
            </a: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creates outfile as an ofstream object that manages the output stream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statement also opens the file results and attaches it to the output stream outfile.</a:t>
            </a:r>
          </a:p>
          <a:p>
            <a:endParaRPr lang="en-US" dirty="0"/>
          </a:p>
        </p:txBody>
      </p:sp>
    </p:spTree>
    <p:extLst>
      <p:ext uri="{BB962C8B-B14F-4D97-AF65-F5344CB8AC3E}">
        <p14:creationId xmlns:p14="http://schemas.microsoft.com/office/powerpoint/2010/main" val="247366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dirty="0" smtClean="0">
                <a:latin typeface="Times New Roman" panose="02020603050405020304" pitchFamily="18" charset="0"/>
                <a:cs typeface="Times New Roman" panose="02020603050405020304" pitchFamily="18" charset="0"/>
              </a:rPr>
              <a:t>Similarly, the following statement declares </a:t>
            </a:r>
            <a:r>
              <a:rPr lang="en-US" dirty="0" err="1" smtClean="0">
                <a:latin typeface="Times New Roman" panose="02020603050405020304" pitchFamily="18" charset="0"/>
                <a:cs typeface="Times New Roman" panose="02020603050405020304" pitchFamily="18" charset="0"/>
              </a:rPr>
              <a:t>infile</a:t>
            </a:r>
            <a:r>
              <a:rPr lang="en-US" dirty="0" smtClean="0">
                <a:latin typeface="Times New Roman" panose="02020603050405020304" pitchFamily="18" charset="0"/>
                <a:cs typeface="Times New Roman" panose="02020603050405020304" pitchFamily="18" charset="0"/>
              </a:rPr>
              <a:t> as an ifstream object and attaches it to the file data for reading (input).</a:t>
            </a:r>
          </a:p>
          <a:p>
            <a:pPr algn="just"/>
            <a:r>
              <a:rPr lang="en-US" dirty="0" smtClean="0">
                <a:latin typeface="Times New Roman" panose="02020603050405020304" pitchFamily="18" charset="0"/>
                <a:cs typeface="Times New Roman" panose="02020603050405020304" pitchFamily="18" charset="0"/>
              </a:rPr>
              <a:t>ifstream </a:t>
            </a:r>
            <a:r>
              <a:rPr lang="en-US" dirty="0" err="1" smtClean="0">
                <a:latin typeface="Times New Roman" panose="02020603050405020304" pitchFamily="18" charset="0"/>
                <a:cs typeface="Times New Roman" panose="02020603050405020304" pitchFamily="18" charset="0"/>
              </a:rPr>
              <a:t>infile</a:t>
            </a:r>
            <a:r>
              <a:rPr lang="en-US" dirty="0" smtClean="0">
                <a:latin typeface="Times New Roman" panose="02020603050405020304" pitchFamily="18" charset="0"/>
                <a:cs typeface="Times New Roman" panose="02020603050405020304" pitchFamily="18" charset="0"/>
              </a:rPr>
              <a:t>("data"); // input only </a:t>
            </a:r>
          </a:p>
          <a:p>
            <a:pPr algn="just"/>
            <a:r>
              <a:rPr lang="en-US" dirty="0" smtClean="0">
                <a:latin typeface="Times New Roman" panose="02020603050405020304" pitchFamily="18" charset="0"/>
                <a:cs typeface="Times New Roman" panose="02020603050405020304" pitchFamily="18" charset="0"/>
              </a:rPr>
              <a:t>The program may contain statements like:</a:t>
            </a:r>
          </a:p>
          <a:p>
            <a:pPr algn="just"/>
            <a:r>
              <a:rPr lang="en-US" dirty="0" smtClean="0">
                <a:latin typeface="Times New Roman" panose="02020603050405020304" pitchFamily="18" charset="0"/>
                <a:cs typeface="Times New Roman" panose="02020603050405020304" pitchFamily="18" charset="0"/>
              </a:rPr>
              <a:t>outfile &lt;&lt; "TOTAL"; outfile &lt;&lt; sum; </a:t>
            </a:r>
            <a:r>
              <a:rPr lang="en-US" dirty="0" err="1" smtClean="0">
                <a:latin typeface="Times New Roman" panose="02020603050405020304" pitchFamily="18" charset="0"/>
                <a:cs typeface="Times New Roman" panose="02020603050405020304" pitchFamily="18" charset="0"/>
              </a:rPr>
              <a:t>infile</a:t>
            </a:r>
            <a:r>
              <a:rPr lang="en-US" dirty="0" smtClean="0">
                <a:latin typeface="Times New Roman" panose="02020603050405020304" pitchFamily="18" charset="0"/>
                <a:cs typeface="Times New Roman" panose="02020603050405020304" pitchFamily="18" charset="0"/>
              </a:rPr>
              <a:t> &gt;&gt; number; </a:t>
            </a:r>
            <a:r>
              <a:rPr lang="en-US" dirty="0" err="1" smtClean="0">
                <a:latin typeface="Times New Roman" panose="02020603050405020304" pitchFamily="18" charset="0"/>
                <a:cs typeface="Times New Roman" panose="02020603050405020304" pitchFamily="18" charset="0"/>
              </a:rPr>
              <a:t>infile</a:t>
            </a:r>
            <a:r>
              <a:rPr lang="en-US" dirty="0" smtClean="0">
                <a:latin typeface="Times New Roman" panose="02020603050405020304" pitchFamily="18" charset="0"/>
                <a:cs typeface="Times New Roman" panose="02020603050405020304" pitchFamily="18" charset="0"/>
              </a:rPr>
              <a:t> &gt;&gt; string;</a:t>
            </a:r>
          </a:p>
          <a:p>
            <a:pPr algn="just"/>
            <a:r>
              <a:rPr lang="en-US" dirty="0" smtClean="0">
                <a:latin typeface="Times New Roman" panose="02020603050405020304" pitchFamily="18" charset="0"/>
                <a:cs typeface="Times New Roman" panose="02020603050405020304" pitchFamily="18" charset="0"/>
              </a:rPr>
              <a:t>The connection with a file is closed automatically when the stream object expires (when the program terminates).</a:t>
            </a:r>
          </a:p>
          <a:p>
            <a:pPr algn="just"/>
            <a:r>
              <a:rPr lang="en-US" dirty="0">
                <a:latin typeface="Times New Roman" panose="02020603050405020304" pitchFamily="18" charset="0"/>
                <a:cs typeface="Times New Roman" panose="02020603050405020304" pitchFamily="18" charset="0"/>
              </a:rPr>
              <a:t>When a file is opened for writing only, a new file is created if there is no file </a:t>
            </a:r>
            <a:r>
              <a:rPr lang="en-US" dirty="0" smtClean="0">
                <a:latin typeface="Times New Roman" panose="02020603050405020304" pitchFamily="18" charset="0"/>
                <a:cs typeface="Times New Roman" panose="02020603050405020304" pitchFamily="18" charset="0"/>
              </a:rPr>
              <a:t>of that </a:t>
            </a:r>
            <a:r>
              <a:rPr lang="en-US" dirty="0">
                <a:latin typeface="Times New Roman" panose="02020603050405020304" pitchFamily="18" charset="0"/>
                <a:cs typeface="Times New Roman" panose="02020603050405020304" pitchFamily="18" charset="0"/>
              </a:rPr>
              <a:t>name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If a </a:t>
            </a:r>
            <a:r>
              <a:rPr lang="en-US" dirty="0">
                <a:latin typeface="Times New Roman" panose="02020603050405020304" pitchFamily="18" charset="0"/>
                <a:cs typeface="Times New Roman" panose="02020603050405020304" pitchFamily="18" charset="0"/>
              </a:rPr>
              <a:t>file by that name exists already, then its contents are deleted and the file is presented as a clean file.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98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Opening Files Using open()</a:t>
            </a:r>
          </a:p>
          <a:p>
            <a:pPr algn="just"/>
            <a:r>
              <a:rPr lang="en-US" dirty="0">
                <a:latin typeface="Times New Roman" panose="02020603050405020304" pitchFamily="18" charset="0"/>
                <a:cs typeface="Times New Roman" panose="02020603050405020304" pitchFamily="18" charset="0"/>
              </a:rPr>
              <a:t>The function open() can be used to open multiple files that use the same stream object.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we may want to process a set of files sequentially</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such cases, we may create a single stream object and use it to open each file in turn</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general form of the function open() with two arguments is:</a:t>
            </a:r>
          </a:p>
          <a:p>
            <a:pPr marL="0" indent="0" algn="just">
              <a:buNone/>
            </a:pPr>
            <a:r>
              <a:rPr lang="en-US" dirty="0" smtClean="0">
                <a:latin typeface="Times New Roman" panose="02020603050405020304" pitchFamily="18" charset="0"/>
                <a:cs typeface="Times New Roman" panose="02020603050405020304" pitchFamily="18" charset="0"/>
              </a:rPr>
              <a:t>		stream-</a:t>
            </a:r>
            <a:r>
              <a:rPr lang="en-US" dirty="0" err="1" smtClean="0">
                <a:latin typeface="Times New Roman" panose="02020603050405020304" pitchFamily="18" charset="0"/>
                <a:cs typeface="Times New Roman" panose="02020603050405020304" pitchFamily="18" charset="0"/>
              </a:rPr>
              <a:t>object.open</a:t>
            </a:r>
            <a:r>
              <a:rPr lang="en-US" dirty="0">
                <a:latin typeface="Times New Roman" panose="02020603050405020304" pitchFamily="18" charset="0"/>
                <a:cs typeface="Times New Roman" panose="02020603050405020304" pitchFamily="18" charset="0"/>
              </a:rPr>
              <a:t>("filename", mode);</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argument mode (called file mode parameter) specifies the purpose for which the file is opened.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prototype of class member functions contain default values for the second argument and therefore it uses the default values in the absence of the actual values.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73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lnSpcReduction="10000"/>
          </a:bodyPr>
          <a:lstStyle/>
          <a:p>
            <a:pPr marL="457200" lvl="1" indent="0" algn="just">
              <a:buNone/>
            </a:pPr>
            <a:r>
              <a:rPr lang="en-US" sz="2800" b="1" dirty="0" smtClean="0">
                <a:effectLst/>
                <a:latin typeface="Times New Roman" panose="02020603050405020304" pitchFamily="18" charset="0"/>
                <a:cs typeface="Times New Roman" panose="02020603050405020304" pitchFamily="18" charset="0"/>
              </a:rPr>
              <a:t>Introduction</a:t>
            </a:r>
          </a:p>
          <a:p>
            <a:pPr algn="just"/>
            <a:r>
              <a:rPr lang="en-US" dirty="0" smtClean="0">
                <a:effectLst/>
                <a:latin typeface="Times New Roman" panose="02020603050405020304" pitchFamily="18" charset="0"/>
                <a:cs typeface="Times New Roman" panose="02020603050405020304" pitchFamily="18" charset="0"/>
              </a:rPr>
              <a:t>In C++, I/O (Input/Output) Streams are used to perform input and output operations, such as reading from the keyboard or writing to the screen. </a:t>
            </a:r>
          </a:p>
          <a:p>
            <a:pPr algn="just"/>
            <a:r>
              <a:rPr lang="en-US" dirty="0" smtClean="0">
                <a:effectLst/>
                <a:latin typeface="Times New Roman" panose="02020603050405020304" pitchFamily="18" charset="0"/>
                <a:cs typeface="Times New Roman" panose="02020603050405020304" pitchFamily="18" charset="0"/>
              </a:rPr>
              <a:t>The term stream refers to a flow of data — either coming in (input) or going out (output).</a:t>
            </a:r>
          </a:p>
          <a:p>
            <a:pPr algn="just"/>
            <a:r>
              <a:rPr lang="en-US" dirty="0" err="1" smtClean="0">
                <a:effectLst/>
                <a:latin typeface="Times New Roman" panose="02020603050405020304" pitchFamily="18" charset="0"/>
                <a:cs typeface="Times New Roman" panose="02020603050405020304" pitchFamily="18" charset="0"/>
              </a:rPr>
              <a:t>iostream</a:t>
            </a:r>
            <a:r>
              <a:rPr lang="en-US" dirty="0" smtClean="0">
                <a:effectLst/>
                <a:latin typeface="Times New Roman" panose="02020603050405020304" pitchFamily="18" charset="0"/>
                <a:cs typeface="Times New Roman" panose="02020603050405020304" pitchFamily="18" charset="0"/>
              </a:rPr>
              <a:t> stands for standard input-output stream. </a:t>
            </a:r>
          </a:p>
          <a:p>
            <a:pPr algn="just"/>
            <a:r>
              <a:rPr lang="en-US" dirty="0" smtClean="0">
                <a:effectLst/>
                <a:latin typeface="Times New Roman" panose="02020603050405020304" pitchFamily="18" charset="0"/>
                <a:cs typeface="Times New Roman" panose="02020603050405020304" pitchFamily="18" charset="0"/>
              </a:rPr>
              <a:t>#include </a:t>
            </a:r>
            <a:r>
              <a:rPr lang="en-US" dirty="0" err="1" smtClean="0">
                <a:effectLst/>
                <a:latin typeface="Times New Roman" panose="02020603050405020304" pitchFamily="18" charset="0"/>
                <a:cs typeface="Times New Roman" panose="02020603050405020304" pitchFamily="18" charset="0"/>
              </a:rPr>
              <a:t>iostream</a:t>
            </a:r>
            <a:r>
              <a:rPr lang="en-US" dirty="0" smtClean="0">
                <a:effectLst/>
                <a:latin typeface="Times New Roman" panose="02020603050405020304" pitchFamily="18" charset="0"/>
                <a:cs typeface="Times New Roman" panose="02020603050405020304" pitchFamily="18" charset="0"/>
              </a:rPr>
              <a:t> declares objects that control reading from and writing to the standard streams. </a:t>
            </a:r>
          </a:p>
          <a:p>
            <a:pPr algn="just"/>
            <a:r>
              <a:rPr lang="en-US" dirty="0" smtClean="0">
                <a:effectLst/>
                <a:latin typeface="Times New Roman" panose="02020603050405020304" pitchFamily="18" charset="0"/>
                <a:cs typeface="Times New Roman" panose="02020603050405020304" pitchFamily="18" charset="0"/>
              </a:rPr>
              <a:t>In other words, the </a:t>
            </a:r>
            <a:r>
              <a:rPr lang="en-US" dirty="0" err="1" smtClean="0">
                <a:effectLst/>
                <a:latin typeface="Times New Roman" panose="02020603050405020304" pitchFamily="18" charset="0"/>
                <a:cs typeface="Times New Roman" panose="02020603050405020304" pitchFamily="18" charset="0"/>
              </a:rPr>
              <a:t>iostream</a:t>
            </a:r>
            <a:r>
              <a:rPr lang="en-US" dirty="0" smtClean="0">
                <a:effectLst/>
                <a:latin typeface="Times New Roman" panose="02020603050405020304" pitchFamily="18" charset="0"/>
                <a:cs typeface="Times New Roman" panose="02020603050405020304" pitchFamily="18" charset="0"/>
              </a:rPr>
              <a:t> library is an object-oriented library that provides input and output functionality using streams. </a:t>
            </a:r>
          </a:p>
          <a:p>
            <a:pPr algn="just"/>
            <a:r>
              <a:rPr lang="en-US" dirty="0" smtClean="0">
                <a:effectLst/>
                <a:latin typeface="Times New Roman" panose="02020603050405020304" pitchFamily="18" charset="0"/>
                <a:cs typeface="Times New Roman" panose="02020603050405020304" pitchFamily="18" charset="0"/>
              </a:rPr>
              <a:t>A stream is a sequence of bytes.</a:t>
            </a:r>
          </a:p>
          <a:p>
            <a:pPr algn="just"/>
            <a:r>
              <a:rPr lang="en-US" dirty="0" smtClean="0">
                <a:latin typeface="Times New Roman" panose="02020603050405020304" pitchFamily="18" charset="0"/>
                <a:cs typeface="Times New Roman" panose="02020603050405020304" pitchFamily="18" charset="0"/>
              </a:rPr>
              <a:t>In </a:t>
            </a:r>
            <a:r>
              <a:rPr lang="en-US" u="sng" dirty="0" smtClean="0">
                <a:latin typeface="Times New Roman" panose="02020603050405020304" pitchFamily="18" charset="0"/>
                <a:cs typeface="Times New Roman" panose="02020603050405020304" pitchFamily="18" charset="0"/>
                <a:hlinkClick r:id="rId2"/>
              </a:rPr>
              <a:t>C++</a:t>
            </a:r>
            <a:r>
              <a:rPr lang="en-US" dirty="0" smtClean="0">
                <a:latin typeface="Times New Roman" panose="02020603050405020304" pitchFamily="18" charset="0"/>
                <a:cs typeface="Times New Roman" panose="02020603050405020304" pitchFamily="18" charset="0"/>
              </a:rPr>
              <a:t> there are number of stream classes for defining various streams related with files and for doing input-output operations.</a:t>
            </a:r>
          </a:p>
          <a:p>
            <a:pPr algn="just"/>
            <a:r>
              <a:rPr lang="en-US" dirty="0" smtClean="0">
                <a:latin typeface="Times New Roman" panose="02020603050405020304" pitchFamily="18" charset="0"/>
                <a:cs typeface="Times New Roman" panose="02020603050405020304" pitchFamily="18" charset="0"/>
              </a:rPr>
              <a:t>All these classes are defined in the file </a:t>
            </a:r>
            <a:r>
              <a:rPr lang="en-US" dirty="0" err="1" smtClean="0">
                <a:latin typeface="Times New Roman" panose="02020603050405020304" pitchFamily="18" charset="0"/>
                <a:cs typeface="Times New Roman" panose="02020603050405020304" pitchFamily="18" charset="0"/>
              </a:rPr>
              <a:t>iostream.h</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73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dirty="0">
                <a:latin typeface="Times New Roman" panose="02020603050405020304" pitchFamily="18" charset="0"/>
                <a:cs typeface="Times New Roman" panose="02020603050405020304" pitchFamily="18" charset="0"/>
              </a:rPr>
              <a:t>The default values are as follows:</a:t>
            </a:r>
          </a:p>
          <a:p>
            <a:pPr algn="just"/>
            <a:r>
              <a:rPr lang="en-US" dirty="0" err="1" smtClean="0">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::in for ifstream functions meaning open for reading only</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::out for ofstream functions meaning open for writing only.</a:t>
            </a:r>
          </a:p>
          <a:p>
            <a:pPr algn="just"/>
            <a:r>
              <a:rPr lang="en-US" dirty="0">
                <a:latin typeface="Times New Roman" panose="02020603050405020304" pitchFamily="18" charset="0"/>
                <a:cs typeface="Times New Roman" panose="02020603050405020304" pitchFamily="18" charset="0"/>
              </a:rPr>
              <a:t>The file mode parameter can take one (or more) of such constants defined in the class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4" name="Image 23"/>
          <p:cNvPicPr/>
          <p:nvPr/>
        </p:nvPicPr>
        <p:blipFill>
          <a:blip r:embed="rId2" cstate="print"/>
          <a:stretch>
            <a:fillRect/>
          </a:stretch>
        </p:blipFill>
        <p:spPr>
          <a:xfrm>
            <a:off x="1331844" y="2862470"/>
            <a:ext cx="8656982" cy="3627782"/>
          </a:xfrm>
          <a:prstGeom prst="rect">
            <a:avLst/>
          </a:prstGeom>
        </p:spPr>
      </p:pic>
    </p:spTree>
    <p:extLst>
      <p:ext uri="{BB962C8B-B14F-4D97-AF65-F5344CB8AC3E}">
        <p14:creationId xmlns:p14="http://schemas.microsoft.com/office/powerpoint/2010/main" val="46474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18663"/>
            <a:ext cx="11983278" cy="6639337"/>
          </a:xfrm>
        </p:spPr>
        <p:txBody>
          <a:bodyPr>
            <a:noAutofit/>
          </a:bodyPr>
          <a:lstStyle/>
          <a:p>
            <a:pPr marL="0" indent="0">
              <a:buNone/>
            </a:pPr>
            <a:r>
              <a:rPr lang="en-US" altLang="en-US" dirty="0">
                <a:latin typeface="Times New Roman" panose="02020603050405020304" pitchFamily="18" charset="0"/>
                <a:cs typeface="Times New Roman" panose="02020603050405020304" pitchFamily="18" charset="0"/>
              </a:rPr>
              <a:t>//Creating files with open() </a:t>
            </a:r>
            <a:r>
              <a:rPr lang="en-US" altLang="en-US" dirty="0" smtClean="0">
                <a:latin typeface="Times New Roman" panose="02020603050405020304" pitchFamily="18" charset="0"/>
                <a:cs typeface="Times New Roman" panose="02020603050405020304" pitchFamily="18" charset="0"/>
              </a:rPr>
              <a:t>function</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#include&lt;</a:t>
            </a:r>
            <a:r>
              <a:rPr lang="en-US" altLang="en-US" dirty="0" err="1">
                <a:latin typeface="Times New Roman" panose="02020603050405020304" pitchFamily="18" charset="0"/>
                <a:cs typeface="Times New Roman" panose="02020603050405020304" pitchFamily="18" charset="0"/>
              </a:rPr>
              <a:t>iostream.h</a:t>
            </a:r>
            <a:r>
              <a:rPr lang="en-US" altLang="en-US" dirty="0" smtClean="0">
                <a:latin typeface="Times New Roman" panose="02020603050405020304" pitchFamily="18" charset="0"/>
                <a:cs typeface="Times New Roman" panose="02020603050405020304" pitchFamily="18" charset="0"/>
              </a:rPr>
              <a:t>&gt;</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#include&lt;</a:t>
            </a:r>
            <a:r>
              <a:rPr lang="en-US" altLang="en-US" dirty="0" err="1">
                <a:latin typeface="Times New Roman" panose="02020603050405020304" pitchFamily="18" charset="0"/>
                <a:cs typeface="Times New Roman" panose="02020603050405020304" pitchFamily="18" charset="0"/>
              </a:rPr>
              <a:t>conio.h</a:t>
            </a:r>
            <a:r>
              <a:rPr lang="en-US" altLang="en-US" dirty="0">
                <a:latin typeface="Times New Roman" panose="02020603050405020304" pitchFamily="18" charset="0"/>
                <a:cs typeface="Times New Roman" panose="02020603050405020304" pitchFamily="18" charset="0"/>
              </a:rPr>
              <a:t>&gt;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include&lt;</a:t>
            </a:r>
            <a:r>
              <a:rPr lang="en-US" altLang="en-US" dirty="0" err="1">
                <a:latin typeface="Times New Roman" panose="02020603050405020304" pitchFamily="18" charset="0"/>
                <a:cs typeface="Times New Roman" panose="02020603050405020304" pitchFamily="18" charset="0"/>
              </a:rPr>
              <a:t>stdio.h</a:t>
            </a:r>
            <a:r>
              <a:rPr lang="en-US" altLang="en-US" dirty="0" smtClean="0">
                <a:latin typeface="Times New Roman" panose="02020603050405020304" pitchFamily="18" charset="0"/>
                <a:cs typeface="Times New Roman" panose="02020603050405020304" pitchFamily="18" charset="0"/>
              </a:rPr>
              <a:t>&gt;</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#include&lt;</a:t>
            </a:r>
            <a:r>
              <a:rPr lang="en-US" altLang="en-US" dirty="0" err="1">
                <a:latin typeface="Times New Roman" panose="02020603050405020304" pitchFamily="18" charset="0"/>
                <a:cs typeface="Times New Roman" panose="02020603050405020304" pitchFamily="18" charset="0"/>
              </a:rPr>
              <a:t>stdlib.h</a:t>
            </a:r>
            <a:r>
              <a:rPr lang="en-US" altLang="en-US" dirty="0">
                <a:latin typeface="Times New Roman" panose="02020603050405020304" pitchFamily="18" charset="0"/>
                <a:cs typeface="Times New Roman" panose="02020603050405020304" pitchFamily="18" charset="0"/>
              </a:rPr>
              <a:t>&gt;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include&lt;</a:t>
            </a:r>
            <a:r>
              <a:rPr lang="en-US" altLang="en-US" dirty="0" err="1">
                <a:latin typeface="Times New Roman" panose="02020603050405020304" pitchFamily="18" charset="0"/>
                <a:cs typeface="Times New Roman" panose="02020603050405020304" pitchFamily="18" charset="0"/>
              </a:rPr>
              <a:t>fstream.h</a:t>
            </a:r>
            <a:r>
              <a:rPr lang="en-US" altLang="en-US" dirty="0" smtClean="0">
                <a:latin typeface="Times New Roman" panose="02020603050405020304" pitchFamily="18" charset="0"/>
                <a:cs typeface="Times New Roman" panose="02020603050405020304" pitchFamily="18" charset="0"/>
              </a:rPr>
              <a:t>&gt;</a:t>
            </a:r>
          </a:p>
          <a:p>
            <a:pPr marL="0" indent="0">
              <a:buNone/>
            </a:pPr>
            <a:r>
              <a:rPr lang="en-US" altLang="en-US" dirty="0" smtClean="0">
                <a:latin typeface="Times New Roman" panose="02020603050405020304" pitchFamily="18" charset="0"/>
                <a:cs typeface="Times New Roman" panose="02020603050405020304" pitchFamily="18" charset="0"/>
              </a:rPr>
              <a:t> int </a:t>
            </a:r>
            <a:r>
              <a:rPr lang="en-US" altLang="en-US" dirty="0">
                <a:latin typeface="Times New Roman" panose="02020603050405020304" pitchFamily="18" charset="0"/>
                <a:cs typeface="Times New Roman" panose="02020603050405020304" pitchFamily="18" charset="0"/>
              </a:rPr>
              <a:t>main() </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ofstream </a:t>
            </a:r>
            <a:r>
              <a:rPr lang="en-US" altLang="en-US" dirty="0">
                <a:latin typeface="Times New Roman" panose="02020603050405020304" pitchFamily="18" charset="0"/>
                <a:cs typeface="Times New Roman" panose="02020603050405020304" pitchFamily="18" charset="0"/>
              </a:rPr>
              <a:t>fout</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fout.open</a:t>
            </a:r>
            <a:r>
              <a:rPr lang="en-US" altLang="en-US" dirty="0">
                <a:latin typeface="Times New Roman" panose="02020603050405020304" pitchFamily="18" charset="0"/>
                <a:cs typeface="Times New Roman" panose="02020603050405020304" pitchFamily="18" charset="0"/>
              </a:rPr>
              <a:t>(“country</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fout</a:t>
            </a:r>
            <a:r>
              <a:rPr lang="en-US" altLang="en-US" dirty="0">
                <a:latin typeface="Times New Roman" panose="02020603050405020304" pitchFamily="18" charset="0"/>
                <a:cs typeface="Times New Roman" panose="02020603050405020304" pitchFamily="18" charset="0"/>
              </a:rPr>
              <a:t>&lt;&lt;”United states of America \n</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fout</a:t>
            </a:r>
            <a:r>
              <a:rPr lang="en-US" altLang="en-US" dirty="0">
                <a:latin typeface="Times New Roman" panose="02020603050405020304" pitchFamily="18" charset="0"/>
                <a:cs typeface="Times New Roman" panose="02020603050405020304" pitchFamily="18" charset="0"/>
              </a:rPr>
              <a:t>&lt;&lt;”United Kingdom”;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fout</a:t>
            </a:r>
            <a:r>
              <a:rPr lang="en-US" altLang="en-US" dirty="0">
                <a:latin typeface="Times New Roman" panose="02020603050405020304" pitchFamily="18" charset="0"/>
                <a:cs typeface="Times New Roman" panose="02020603050405020304" pitchFamily="18" charset="0"/>
              </a:rPr>
              <a:t>&lt;&lt;”South </a:t>
            </a:r>
            <a:r>
              <a:rPr lang="en-US" altLang="en-US" dirty="0" err="1">
                <a:latin typeface="Times New Roman" panose="02020603050405020304" pitchFamily="18" charset="0"/>
                <a:cs typeface="Times New Roman" panose="02020603050405020304" pitchFamily="18" charset="0"/>
              </a:rPr>
              <a:t>korea</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fout.close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11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	fout.open(“capital”); </a:t>
            </a:r>
            <a:endParaRPr 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fout&lt;&lt;”Washington\n”;</a:t>
            </a:r>
          </a:p>
          <a:p>
            <a:pPr marL="0" indent="0">
              <a:buNone/>
            </a:pPr>
            <a:r>
              <a:rPr lang="en-US" altLang="en-US" dirty="0" smtClean="0">
                <a:latin typeface="Times New Roman" panose="02020603050405020304" pitchFamily="18" charset="0"/>
                <a:cs typeface="Times New Roman" panose="02020603050405020304" pitchFamily="18" charset="0"/>
              </a:rPr>
              <a:t>	fout</a:t>
            </a:r>
            <a:r>
              <a:rPr lang="en-US" altLang="en-US" dirty="0">
                <a:latin typeface="Times New Roman" panose="02020603050405020304" pitchFamily="18" charset="0"/>
                <a:cs typeface="Times New Roman" panose="02020603050405020304" pitchFamily="18" charset="0"/>
              </a:rPr>
              <a:t>&lt;&lt;”London\n”;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fout</a:t>
            </a:r>
            <a:r>
              <a:rPr lang="en-US" altLang="en-US" dirty="0">
                <a:latin typeface="Times New Roman" panose="02020603050405020304" pitchFamily="18" charset="0"/>
                <a:cs typeface="Times New Roman" panose="02020603050405020304" pitchFamily="18" charset="0"/>
              </a:rPr>
              <a:t>&lt;&lt;”Seoul \n”;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fout.close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const </a:t>
            </a:r>
            <a:r>
              <a:rPr lang="en-US" altLang="en-US" dirty="0">
                <a:latin typeface="Times New Roman" panose="02020603050405020304" pitchFamily="18" charset="0"/>
                <a:cs typeface="Times New Roman" panose="02020603050405020304" pitchFamily="18" charset="0"/>
              </a:rPr>
              <a:t>int N =80</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char </a:t>
            </a:r>
            <a:r>
              <a:rPr lang="en-US" altLang="en-US" dirty="0">
                <a:latin typeface="Times New Roman" panose="02020603050405020304" pitchFamily="18" charset="0"/>
                <a:cs typeface="Times New Roman" panose="02020603050405020304" pitchFamily="18" charset="0"/>
              </a:rPr>
              <a:t>line[N</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ifstream </a:t>
            </a:r>
            <a:r>
              <a:rPr lang="en-US" altLang="en-US" dirty="0">
                <a:latin typeface="Times New Roman" panose="02020603050405020304" pitchFamily="18" charset="0"/>
                <a:cs typeface="Times New Roman" panose="02020603050405020304" pitchFamily="18" charset="0"/>
              </a:rPr>
              <a:t>fin;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fin.open</a:t>
            </a:r>
            <a:r>
              <a:rPr lang="en-US" altLang="en-US" dirty="0">
                <a:latin typeface="Times New Roman" panose="02020603050405020304" pitchFamily="18" charset="0"/>
                <a:cs typeface="Times New Roman" panose="02020603050405020304" pitchFamily="18" charset="0"/>
              </a:rPr>
              <a:t>(“country</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cout</a:t>
            </a:r>
            <a:r>
              <a:rPr lang="en-US" altLang="en-US" dirty="0">
                <a:latin typeface="Times New Roman" panose="02020603050405020304" pitchFamily="18" charset="0"/>
                <a:cs typeface="Times New Roman" panose="02020603050405020304" pitchFamily="18" charset="0"/>
              </a:rPr>
              <a:t>&lt;&lt;”contents of country file \n”;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marL="0" indent="0">
              <a:buNone/>
            </a:pPr>
            <a:r>
              <a:rPr lang="en-US" altLang="en-US" dirty="0" smtClean="0">
                <a:latin typeface="Times New Roman" panose="02020603050405020304" pitchFamily="18" charset="0"/>
                <a:cs typeface="Times New Roman" panose="02020603050405020304" pitchFamily="18" charset="0"/>
              </a:rPr>
              <a:t>	while </a:t>
            </a:r>
            <a:r>
              <a:rPr lang="en-US" altLang="en-US" dirty="0">
                <a:latin typeface="Times New Roman" panose="02020603050405020304" pitchFamily="18" charset="0"/>
                <a:cs typeface="Times New Roman" panose="02020603050405020304" pitchFamily="18" charset="0"/>
              </a:rPr>
              <a:t>(fin) </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fin.getline(</a:t>
            </a:r>
            <a:r>
              <a:rPr lang="en-US" altLang="en-US" dirty="0" err="1" smtClean="0">
                <a:latin typeface="Times New Roman" panose="02020603050405020304" pitchFamily="18" charset="0"/>
                <a:cs typeface="Times New Roman" panose="02020603050405020304" pitchFamily="18" charset="0"/>
              </a:rPr>
              <a:t>line,N</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cout</a:t>
            </a:r>
            <a:r>
              <a:rPr lang="en-US" altLang="en-US" dirty="0">
                <a:latin typeface="Times New Roman" panose="02020603050405020304" pitchFamily="18" charset="0"/>
                <a:cs typeface="Times New Roman" panose="02020603050405020304" pitchFamily="18" charset="0"/>
              </a:rPr>
              <a:t>&lt;&lt;line;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 </a:t>
            </a:r>
          </a:p>
          <a:p>
            <a:pPr marL="0" indent="0">
              <a:buNone/>
            </a:pPr>
            <a:r>
              <a:rPr lang="en-US" altLang="en-US" dirty="0" smtClean="0">
                <a:latin typeface="Times New Roman" panose="02020603050405020304" pitchFamily="18" charset="0"/>
                <a:cs typeface="Times New Roman" panose="02020603050405020304" pitchFamily="18" charset="0"/>
              </a:rPr>
              <a:t>	fin.close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fin.open</a:t>
            </a:r>
            <a:r>
              <a:rPr lang="en-US" altLang="en-US" dirty="0">
                <a:latin typeface="Times New Roman" panose="02020603050405020304" pitchFamily="18" charset="0"/>
                <a:cs typeface="Times New Roman" panose="02020603050405020304" pitchFamily="18" charset="0"/>
              </a:rPr>
              <a:t>(“capital</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cout</a:t>
            </a:r>
            <a:r>
              <a:rPr lang="en-US" altLang="en-US" dirty="0">
                <a:latin typeface="Times New Roman" panose="02020603050405020304" pitchFamily="18" charset="0"/>
                <a:cs typeface="Times New Roman" panose="02020603050405020304" pitchFamily="18" charset="0"/>
              </a:rPr>
              <a:t>&lt;&lt;”contents of capital file</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while </a:t>
            </a:r>
            <a:r>
              <a:rPr lang="en-US" altLang="en-US" dirty="0">
                <a:latin typeface="Times New Roman" panose="02020603050405020304" pitchFamily="18" charset="0"/>
                <a:cs typeface="Times New Roman" panose="02020603050405020304" pitchFamily="18" charset="0"/>
              </a:rPr>
              <a:t>(fin) {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fin.getline(</a:t>
            </a:r>
            <a:r>
              <a:rPr lang="en-US" altLang="en-US" dirty="0" err="1" smtClean="0">
                <a:latin typeface="Times New Roman" panose="02020603050405020304" pitchFamily="18" charset="0"/>
                <a:cs typeface="Times New Roman" panose="02020603050405020304" pitchFamily="18" charset="0"/>
              </a:rPr>
              <a:t>line,N</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cout</a:t>
            </a:r>
            <a:r>
              <a:rPr lang="en-US" altLang="en-US" dirty="0">
                <a:latin typeface="Times New Roman" panose="02020603050405020304" pitchFamily="18" charset="0"/>
                <a:cs typeface="Times New Roman" panose="02020603050405020304" pitchFamily="18" charset="0"/>
              </a:rPr>
              <a:t>&lt;&lt;line</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 </a:t>
            </a:r>
          </a:p>
          <a:p>
            <a:pPr marL="0" indent="0">
              <a:buNone/>
            </a:pPr>
            <a:r>
              <a:rPr lang="en-US" altLang="en-US" dirty="0" smtClean="0">
                <a:latin typeface="Times New Roman" panose="02020603050405020304" pitchFamily="18" charset="0"/>
                <a:cs typeface="Times New Roman" panose="02020603050405020304" pitchFamily="18" charset="0"/>
              </a:rPr>
              <a:t>	fin.close</a:t>
            </a:r>
            <a:r>
              <a:rPr lang="en-US" alt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05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	fin.open(“capital”); </a:t>
            </a:r>
          </a:p>
          <a:p>
            <a:pPr marL="0" indent="0">
              <a:buNone/>
            </a:pPr>
            <a:r>
              <a:rPr lang="en-US" altLang="en-US" dirty="0" smtClean="0">
                <a:latin typeface="Times New Roman" panose="02020603050405020304" pitchFamily="18" charset="0"/>
                <a:cs typeface="Times New Roman" panose="02020603050405020304" pitchFamily="18" charset="0"/>
              </a:rPr>
              <a:t>	cout&lt;&lt;”contents of capital file”;</a:t>
            </a:r>
          </a:p>
          <a:p>
            <a:pPr marL="0" indent="0">
              <a:buNone/>
            </a:pPr>
            <a:r>
              <a:rPr lang="en-US" altLang="en-US" dirty="0" smtClean="0">
                <a:latin typeface="Times New Roman" panose="02020603050405020304" pitchFamily="18" charset="0"/>
                <a:cs typeface="Times New Roman" panose="02020603050405020304" pitchFamily="18" charset="0"/>
              </a:rPr>
              <a:t>	while(fin) {</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fin.getline(</a:t>
            </a:r>
            <a:r>
              <a:rPr lang="en-US" altLang="en-US" dirty="0" err="1" smtClean="0">
                <a:latin typeface="Times New Roman" panose="02020603050405020304" pitchFamily="18" charset="0"/>
                <a:cs typeface="Times New Roman" panose="02020603050405020304" pitchFamily="18" charset="0"/>
              </a:rPr>
              <a:t>line,N</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cout&lt;&lt;line; </a:t>
            </a:r>
          </a:p>
          <a:p>
            <a:pPr marL="0" indent="0">
              <a:buNone/>
            </a:pPr>
            <a:r>
              <a:rPr lang="en-US" altLang="en-US" dirty="0" smtClean="0">
                <a:latin typeface="Times New Roman" panose="02020603050405020304" pitchFamily="18" charset="0"/>
                <a:cs typeface="Times New Roman" panose="02020603050405020304" pitchFamily="18" charset="0"/>
              </a:rPr>
              <a:t>	}</a:t>
            </a:r>
          </a:p>
          <a:p>
            <a:pPr marL="0" indent="0">
              <a:buNone/>
            </a:pPr>
            <a:r>
              <a:rPr lang="en-US" altLang="en-US" dirty="0" smtClean="0">
                <a:latin typeface="Times New Roman" panose="02020603050405020304" pitchFamily="18" charset="0"/>
                <a:cs typeface="Times New Roman" panose="02020603050405020304" pitchFamily="18" charset="0"/>
              </a:rPr>
              <a:t>	fin.close();</a:t>
            </a:r>
          </a:p>
          <a:p>
            <a:pPr marL="0" indent="0">
              <a:buNone/>
            </a:pPr>
            <a:r>
              <a:rPr lang="en-US" altLang="en-US" dirty="0" smtClean="0">
                <a:latin typeface="Times New Roman" panose="02020603050405020304" pitchFamily="18" charset="0"/>
                <a:cs typeface="Times New Roman" panose="02020603050405020304" pitchFamily="18" charset="0"/>
              </a:rPr>
              <a:t>	return 0;</a:t>
            </a:r>
          </a:p>
          <a:p>
            <a:pPr marL="0" indent="0">
              <a:buNone/>
            </a:pPr>
            <a:r>
              <a:rPr lang="en-US" alt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924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Autofit/>
          </a:bodyPr>
          <a:lstStyle/>
          <a:p>
            <a:pPr marL="457200" lvl="1" indent="0" algn="ctr">
              <a:lnSpc>
                <a:spcPct val="100000"/>
              </a:lnSpc>
              <a:spcBef>
                <a:spcPts val="0"/>
              </a:spcBef>
              <a:buNone/>
            </a:pPr>
            <a:r>
              <a:rPr lang="en-US" sz="2800" b="1" dirty="0">
                <a:latin typeface="Times New Roman" panose="02020603050405020304" pitchFamily="18" charset="0"/>
                <a:cs typeface="Times New Roman" panose="02020603050405020304" pitchFamily="18" charset="0"/>
              </a:rPr>
              <a:t>Text File Handling</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Text File Handling is a process in which we create a text file and store data permanently on a hard disk so that it can be retrieved from the memory later for use in a program. In a text file, whatever data we store is treated as text. Even if we store numbers, it is treated as text.</a:t>
            </a:r>
          </a:p>
          <a:p>
            <a:pPr algn="just">
              <a:lnSpc>
                <a:spcPct val="100000"/>
              </a:lnSpc>
              <a:spcBef>
                <a:spcPts val="0"/>
              </a:spcBef>
            </a:pPr>
            <a:r>
              <a:rPr lang="en-US" dirty="0">
                <a:latin typeface="Times New Roman" panose="02020603050405020304" pitchFamily="18" charset="0"/>
                <a:cs typeface="Times New Roman" panose="02020603050405020304" pitchFamily="18" charset="0"/>
              </a:rPr>
              <a:t>The ofstream is a type of output stream in C++ that is used to write data to a file. We must include the fstream header file in our program to use the ofstream class</a:t>
            </a:r>
            <a:r>
              <a:rPr lang="en-US"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	ofstream object_name; </a:t>
            </a:r>
          </a:p>
          <a:p>
            <a:pPr marL="0" indent="0">
              <a:lnSpc>
                <a:spcPct val="100000"/>
              </a:lnSpc>
              <a:spcBef>
                <a:spcPts val="0"/>
              </a:spcBef>
              <a:buNone/>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object_name.open("</a:t>
            </a:r>
            <a:r>
              <a:rPr kumimoji="0" lang="en-US" altLang="en-US" b="0" i="0" u="none" strike="noStrike" cap="none" normalizeH="0" baseline="0" dirty="0" err="1" smtClean="0">
                <a:ln>
                  <a:noFill/>
                </a:ln>
                <a:effectLst/>
                <a:latin typeface="Times New Roman" panose="02020603050405020304" pitchFamily="18" charset="0"/>
                <a:cs typeface="Times New Roman" panose="02020603050405020304" pitchFamily="18" charset="0"/>
              </a:rPr>
              <a:t>file_name</a:t>
            </a:r>
            <a:r>
              <a:rPr kumimoji="0" lang="en-US" altLang="en-US" b="0" i="0" u="none" strike="noStrike" cap="none" normalizeH="0" baseline="0" dirty="0" smtClean="0">
                <a:ln>
                  <a:noFill/>
                </a:ln>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dirty="0">
                <a:latin typeface="Times New Roman" panose="02020603050405020304" pitchFamily="18" charset="0"/>
                <a:cs typeface="Times New Roman" panose="02020603050405020304" pitchFamily="18" charset="0"/>
              </a:rPr>
              <a:t>The ifstream is a type of input stream in C++ that is used to read data from a file. We must include the fstream header file in our program to use the ifstream class</a:t>
            </a:r>
            <a:r>
              <a:rPr lang="en-US"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dirty="0" smtClean="0">
                <a:latin typeface="Times New Roman" panose="02020603050405020304" pitchFamily="18" charset="0"/>
                <a:cs typeface="Times New Roman" panose="02020603050405020304" pitchFamily="18" charset="0"/>
              </a:rPr>
              <a:t>	ifstream object_name;</a:t>
            </a:r>
          </a:p>
          <a:p>
            <a:pPr marL="0" indent="0">
              <a:lnSpc>
                <a:spcPct val="100000"/>
              </a:lnSpc>
              <a:spcBef>
                <a:spcPts val="0"/>
              </a:spcBef>
              <a:buNone/>
            </a:pPr>
            <a:r>
              <a:rPr lang="en-US" dirty="0" smtClean="0">
                <a:latin typeface="Times New Roman" panose="02020603050405020304" pitchFamily="18" charset="0"/>
                <a:cs typeface="Times New Roman" panose="02020603050405020304" pitchFamily="18" charset="0"/>
              </a:rPr>
              <a:t>	object_name.open("</a:t>
            </a:r>
            <a:r>
              <a:rPr lang="en-US" dirty="0" err="1" smtClean="0">
                <a:latin typeface="Times New Roman" panose="02020603050405020304" pitchFamily="18" charset="0"/>
                <a:cs typeface="Times New Roman" panose="02020603050405020304" pitchFamily="18" charset="0"/>
              </a:rPr>
              <a:t>file_name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0" y="9975"/>
            <a:ext cx="65" cy="437249"/>
          </a:xfrm>
          <a:prstGeom prst="rect">
            <a:avLst/>
          </a:prstGeom>
          <a:solidFill>
            <a:srgbClr val="222A4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034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fstream is a type of file stream in C++ that is used for reading from, writing to, and manipulating files. We must include the fstream header file in our program to use the fstream class</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fstream object_name;</a:t>
            </a:r>
          </a:p>
          <a:p>
            <a:pPr marL="0" indent="0" algn="just">
              <a:buNone/>
            </a:pPr>
            <a:r>
              <a:rPr lang="en-US" dirty="0" smtClean="0">
                <a:latin typeface="Times New Roman" panose="02020603050405020304" pitchFamily="18" charset="0"/>
                <a:cs typeface="Times New Roman" panose="02020603050405020304" pitchFamily="18" charset="0"/>
              </a:rPr>
              <a:t>		object_name.open("</a:t>
            </a:r>
            <a:r>
              <a:rPr lang="en-US" dirty="0" err="1" smtClean="0">
                <a:latin typeface="Times New Roman" panose="02020603050405020304" pitchFamily="18" charset="0"/>
                <a:cs typeface="Times New Roman" panose="02020603050405020304" pitchFamily="18" charset="0"/>
              </a:rPr>
              <a:t>file_name</a:t>
            </a:r>
            <a:r>
              <a:rPr lang="en-US" dirty="0" smtClean="0">
                <a:latin typeface="Times New Roman" panose="02020603050405020304" pitchFamily="18" charset="0"/>
                <a:cs typeface="Times New Roman" panose="02020603050405020304" pitchFamily="18" charset="0"/>
              </a:rPr>
              <a:t>", mode);</a:t>
            </a:r>
          </a:p>
          <a:p>
            <a:pPr algn="just"/>
            <a:r>
              <a:rPr lang="en-US" dirty="0">
                <a:latin typeface="Times New Roman" panose="02020603050405020304" pitchFamily="18" charset="0"/>
                <a:cs typeface="Times New Roman" panose="02020603050405020304" pitchFamily="18" charset="0"/>
              </a:rPr>
              <a:t>There are different types of operations that we can perform on a text file, they are:</a:t>
            </a:r>
          </a:p>
          <a:p>
            <a:pPr algn="just"/>
            <a:r>
              <a:rPr lang="en-US" dirty="0">
                <a:latin typeface="Times New Roman" panose="02020603050405020304" pitchFamily="18" charset="0"/>
                <a:cs typeface="Times New Roman" panose="02020603050405020304" pitchFamily="18" charset="0"/>
              </a:rPr>
              <a:t>Create a new file.</a:t>
            </a:r>
          </a:p>
          <a:p>
            <a:pPr algn="just"/>
            <a:r>
              <a:rPr lang="en-US" dirty="0">
                <a:latin typeface="Times New Roman" panose="02020603050405020304" pitchFamily="18" charset="0"/>
                <a:cs typeface="Times New Roman" panose="02020603050405020304" pitchFamily="18" charset="0"/>
              </a:rPr>
              <a:t>Open an existing file.</a:t>
            </a:r>
          </a:p>
          <a:p>
            <a:pPr algn="just"/>
            <a:r>
              <a:rPr lang="en-US" dirty="0">
                <a:latin typeface="Times New Roman" panose="02020603050405020304" pitchFamily="18" charset="0"/>
                <a:cs typeface="Times New Roman" panose="02020603050405020304" pitchFamily="18" charset="0"/>
              </a:rPr>
              <a:t>Write to a file.</a:t>
            </a:r>
          </a:p>
          <a:p>
            <a:pPr algn="just"/>
            <a:r>
              <a:rPr lang="en-US" dirty="0">
                <a:latin typeface="Times New Roman" panose="02020603050405020304" pitchFamily="18" charset="0"/>
                <a:cs typeface="Times New Roman" panose="02020603050405020304" pitchFamily="18" charset="0"/>
              </a:rPr>
              <a:t>Read from a file.</a:t>
            </a:r>
          </a:p>
          <a:p>
            <a:pPr algn="just"/>
            <a:r>
              <a:rPr lang="en-US" dirty="0">
                <a:latin typeface="Times New Roman" panose="02020603050405020304" pitchFamily="18" charset="0"/>
                <a:cs typeface="Times New Roman" panose="02020603050405020304" pitchFamily="18" charset="0"/>
              </a:rPr>
              <a:t>Copy a file from one location to another.</a:t>
            </a:r>
          </a:p>
          <a:p>
            <a:pPr algn="just"/>
            <a:r>
              <a:rPr lang="en-US" dirty="0">
                <a:latin typeface="Times New Roman" panose="02020603050405020304" pitchFamily="18" charset="0"/>
                <a:cs typeface="Times New Roman" panose="02020603050405020304" pitchFamily="18" charset="0"/>
              </a:rPr>
              <a:t>Rename a file.</a:t>
            </a:r>
          </a:p>
          <a:p>
            <a:pPr algn="just"/>
            <a:r>
              <a:rPr lang="en-US" dirty="0">
                <a:latin typeface="Times New Roman" panose="02020603050405020304" pitchFamily="18" charset="0"/>
                <a:cs typeface="Times New Roman" panose="02020603050405020304" pitchFamily="18" charset="0"/>
              </a:rPr>
              <a:t>Delete a file.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166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lvl="1" algn="just"/>
            <a:r>
              <a:rPr lang="en-US" sz="2800" b="1" dirty="0">
                <a:latin typeface="Times New Roman" panose="02020603050405020304" pitchFamily="18" charset="0"/>
                <a:cs typeface="Times New Roman" panose="02020603050405020304" pitchFamily="18" charset="0"/>
              </a:rPr>
              <a:t>Binary File handling during file operations</a:t>
            </a:r>
          </a:p>
          <a:p>
            <a:pPr algn="just"/>
            <a:r>
              <a:rPr lang="en-US" dirty="0">
                <a:latin typeface="Times New Roman" panose="02020603050405020304" pitchFamily="18" charset="0"/>
                <a:cs typeface="Times New Roman" panose="02020603050405020304" pitchFamily="18" charset="0"/>
              </a:rPr>
              <a:t>Binary File Handling is a process in which we create a file and store data in its original format. It means that if we stored an integer value in a binary file, the value will be treated as an integer rather than text.</a:t>
            </a:r>
          </a:p>
          <a:p>
            <a:r>
              <a:rPr lang="en-US" b="1" dirty="0" smtClean="0">
                <a:latin typeface="Times New Roman" panose="02020603050405020304" pitchFamily="18" charset="0"/>
                <a:cs typeface="Times New Roman" panose="02020603050405020304" pitchFamily="18" charset="0"/>
              </a:rPr>
              <a:t>Write </a:t>
            </a:r>
            <a:r>
              <a:rPr lang="en-US" b="1" dirty="0">
                <a:latin typeface="Times New Roman" panose="02020603050405020304" pitchFamily="18" charset="0"/>
                <a:cs typeface="Times New Roman" panose="02020603050405020304" pitchFamily="18" charset="0"/>
              </a:rPr>
              <a:t>to a file and Read from a file</a:t>
            </a:r>
          </a:p>
          <a:p>
            <a:pPr algn="just"/>
            <a:r>
              <a:rPr lang="en-US" dirty="0">
                <a:latin typeface="Times New Roman" panose="02020603050405020304" pitchFamily="18" charset="0"/>
                <a:cs typeface="Times New Roman" panose="02020603050405020304" pitchFamily="18" charset="0"/>
              </a:rPr>
              <a:t>To write a binary file in C++ use write() method. It is used to write a given number of bytes on the given stream, starting at the position of the "</a:t>
            </a:r>
            <a:r>
              <a:rPr lang="en-US" i="1" dirty="0">
                <a:latin typeface="Times New Roman" panose="02020603050405020304" pitchFamily="18" charset="0"/>
                <a:cs typeface="Times New Roman" panose="02020603050405020304" pitchFamily="18" charset="0"/>
              </a:rPr>
              <a:t>put</a:t>
            </a:r>
            <a:r>
              <a:rPr lang="en-US" dirty="0">
                <a:latin typeface="Times New Roman" panose="02020603050405020304" pitchFamily="18" charset="0"/>
                <a:cs typeface="Times New Roman" panose="02020603050405020304" pitchFamily="18" charset="0"/>
              </a:rPr>
              <a:t>" pointer.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file is extended if the put pointer is currently at the end of the file. If this pointer points into the middle of the file, characters in the file are overwritten with the new data</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any error has occurred during writing in the file, the stream is placed in an error state.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10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dirty="0">
                <a:latin typeface="Times New Roman" panose="02020603050405020304" pitchFamily="18" charset="0"/>
                <a:cs typeface="Times New Roman" panose="02020603050405020304" pitchFamily="18" charset="0"/>
              </a:rPr>
              <a:t>To read a binary file in C++ use </a:t>
            </a:r>
            <a:r>
              <a:rPr lang="en-US" u="sng" dirty="0">
                <a:latin typeface="Times New Roman" panose="02020603050405020304" pitchFamily="18" charset="0"/>
                <a:cs typeface="Times New Roman" panose="02020603050405020304" pitchFamily="18" charset="0"/>
                <a:hlinkClick r:id="rId2"/>
              </a:rPr>
              <a:t>read</a:t>
            </a:r>
            <a:r>
              <a:rPr lang="en-US" u="sng" dirty="0" smtClean="0">
                <a:latin typeface="Times New Roman" panose="02020603050405020304" pitchFamily="18" charset="0"/>
                <a:cs typeface="Times New Roman" panose="02020603050405020304" pitchFamily="18" charset="0"/>
                <a:hlinkClick r:id="rId2"/>
              </a:rPr>
              <a:t>() method</a:t>
            </a:r>
            <a:r>
              <a:rPr lang="en-US" u="sng" dirty="0">
                <a:latin typeface="Times New Roman" panose="02020603050405020304" pitchFamily="18" charset="0"/>
                <a:cs typeface="Times New Roman" panose="02020603050405020304" pitchFamily="18" charset="0"/>
                <a:hlinkClick r:id="rId2"/>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extracts a given number of bytes from the given stream and place them into the memory, pointed to by the first parameter.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any error is occurred during reading in the file, the stream is placed in an error state, all future read operation will be failed then.</a:t>
            </a:r>
          </a:p>
          <a:p>
            <a:pPr algn="just"/>
            <a:r>
              <a:rPr lang="en-US" dirty="0" err="1">
                <a:latin typeface="Times New Roman" panose="02020603050405020304" pitchFamily="18" charset="0"/>
                <a:cs typeface="Times New Roman" panose="02020603050405020304" pitchFamily="18" charset="0"/>
                <a:hlinkClick r:id="rId3"/>
              </a:rPr>
              <a:t>gcount</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 can be used to count the number of characters has already read.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clear() can be used to reset the stream to a usable state.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38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Autofit/>
          </a:bodyPr>
          <a:lstStyle/>
          <a:p>
            <a:pPr lvl="1" algn="just"/>
            <a:r>
              <a:rPr lang="en-US" sz="2800" b="1" dirty="0">
                <a:latin typeface="Times New Roman" panose="02020603050405020304" pitchFamily="18" charset="0"/>
                <a:cs typeface="Times New Roman" panose="02020603050405020304" pitchFamily="18" charset="0"/>
              </a:rPr>
              <a:t>Pointer types</a:t>
            </a:r>
          </a:p>
          <a:p>
            <a:pPr algn="just"/>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file has two associated pointers known as the file pointers.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of them is called the input pointer (or get pointer) and the other is called the output pointer (or put pointer).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 pointer is used for reading the contents of a given file location and the output pointer is used for writing to a given file location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time an input or output operation takes place, the appropriate pointer is automatically advanced.</a:t>
            </a:r>
          </a:p>
          <a:p>
            <a:pPr algn="just"/>
            <a:r>
              <a:rPr lang="en-US" dirty="0">
                <a:latin typeface="Times New Roman" panose="02020603050405020304" pitchFamily="18" charset="0"/>
                <a:cs typeface="Times New Roman" panose="02020603050405020304" pitchFamily="18" charset="0"/>
              </a:rPr>
              <a:t>When we open a file in read-only mode, the input pointer is automatically set at the beginning so that we can read the file from the start. Similarly, when we open a file in write-only mode, the existing contents are deleted and the output pointer is set at the beginning. This enables us to write to the file from the start. In case, we want to open an existing file to add more data, the file is opened in 'append' mode. This moves the output pointer to the end of the file (i.e. the end of the existing contents).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26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869" y="387626"/>
            <a:ext cx="11569147" cy="6241774"/>
          </a:xfrm>
        </p:spPr>
        <p:txBody>
          <a:bodyPr/>
          <a:lstStyle/>
          <a:p>
            <a:pPr algn="just"/>
            <a:r>
              <a:rPr lang="en-US" b="1" dirty="0" smtClean="0">
                <a:latin typeface="Times New Roman" panose="02020603050405020304" pitchFamily="18" charset="0"/>
                <a:cs typeface="Times New Roman" panose="02020603050405020304" pitchFamily="18" charset="0"/>
              </a:rPr>
              <a:t>Predefined Standard </a:t>
            </a:r>
            <a:r>
              <a:rPr lang="en-US" b="1" dirty="0" err="1" smtClean="0">
                <a:latin typeface="Times New Roman" panose="02020603050405020304" pitchFamily="18" charset="0"/>
                <a:cs typeface="Times New Roman" panose="02020603050405020304" pitchFamily="18" charset="0"/>
              </a:rPr>
              <a:t>Input/Output</a:t>
            </a:r>
            <a:r>
              <a:rPr lang="en-US" b="1" dirty="0" smtClean="0">
                <a:latin typeface="Times New Roman" panose="02020603050405020304" pitchFamily="18" charset="0"/>
                <a:cs typeface="Times New Roman" panose="02020603050405020304" pitchFamily="18" charset="0"/>
              </a:rPr>
              <a:t> Streams</a:t>
            </a:r>
            <a:r>
              <a:rPr lang="en-US" dirty="0" smtClean="0">
                <a:latin typeface="Times New Roman" panose="02020603050405020304" pitchFamily="18" charset="0"/>
                <a:cs typeface="Times New Roman" panose="02020603050405020304" pitchFamily="18" charset="0"/>
              </a:rPr>
              <a:t> C++ language consists of four streams that are mainly defined for standard Input/Output. </a:t>
            </a:r>
          </a:p>
          <a:p>
            <a:pPr algn="just"/>
            <a:r>
              <a:rPr lang="en-US" dirty="0" smtClean="0">
                <a:latin typeface="Times New Roman" panose="02020603050405020304" pitchFamily="18" charset="0"/>
                <a:cs typeface="Times New Roman" panose="02020603050405020304" pitchFamily="18" charset="0"/>
              </a:rPr>
              <a:t>The two operators, i.e., extraction operator (&gt;&gt;) and insertion operator (&lt;&lt;)are overloaded and are defined on basic or primary data types.</a:t>
            </a:r>
          </a:p>
          <a:p>
            <a:pPr algn="just"/>
            <a:r>
              <a:rPr lang="en-US" dirty="0" smtClean="0">
                <a:latin typeface="Times New Roman" panose="02020603050405020304" pitchFamily="18" charset="0"/>
                <a:cs typeface="Times New Roman" panose="02020603050405020304" pitchFamily="18" charset="0"/>
              </a:rPr>
              <a:t>It is also possible to overload the extraction and insertion operators on the user-defined datatypes, but it can be possible for specific objects of the class. </a:t>
            </a:r>
          </a:p>
          <a:p>
            <a:pPr algn="just"/>
            <a:r>
              <a:rPr lang="en-US" dirty="0" smtClean="0">
                <a:latin typeface="Times New Roman" panose="02020603050405020304" pitchFamily="18" charset="0"/>
                <a:cs typeface="Times New Roman" panose="02020603050405020304" pitchFamily="18" charset="0"/>
              </a:rPr>
              <a:t>The four streams are: </a:t>
            </a:r>
          </a:p>
          <a:p>
            <a:pPr algn="just"/>
            <a:r>
              <a:rPr lang="en-US" dirty="0" err="1" smtClean="0">
                <a:latin typeface="Times New Roman" panose="02020603050405020304" pitchFamily="18" charset="0"/>
                <a:cs typeface="Times New Roman" panose="02020603050405020304" pitchFamily="18" charset="0"/>
              </a:rPr>
              <a:t>cin</a:t>
            </a:r>
            <a:r>
              <a:rPr lang="en-US" dirty="0" smtClean="0">
                <a:latin typeface="Times New Roman" panose="02020603050405020304" pitchFamily="18" charset="0"/>
                <a:cs typeface="Times New Roman" panose="02020603050405020304" pitchFamily="18" charset="0"/>
              </a:rPr>
              <a:t>: It is mainly used to get the input from standard input device, such as keyboard.</a:t>
            </a:r>
          </a:p>
          <a:p>
            <a:pPr algn="just"/>
            <a:r>
              <a:rPr lang="en-US" dirty="0" smtClean="0">
                <a:latin typeface="Times New Roman" panose="02020603050405020304" pitchFamily="18" charset="0"/>
                <a:cs typeface="Times New Roman" panose="02020603050405020304" pitchFamily="18" charset="0"/>
              </a:rPr>
              <a:t>cout: It is mainly used to display the output to standard output device, such as monitor or screen.</a:t>
            </a:r>
          </a:p>
          <a:p>
            <a:pPr algn="just"/>
            <a:r>
              <a:rPr lang="en-US" dirty="0" err="1" smtClean="0">
                <a:latin typeface="Times New Roman" panose="02020603050405020304" pitchFamily="18" charset="0"/>
                <a:cs typeface="Times New Roman" panose="02020603050405020304" pitchFamily="18" charset="0"/>
              </a:rPr>
              <a:t>cerr</a:t>
            </a:r>
            <a:r>
              <a:rPr lang="en-US" dirty="0" smtClean="0">
                <a:latin typeface="Times New Roman" panose="02020603050405020304" pitchFamily="18" charset="0"/>
                <a:cs typeface="Times New Roman" panose="02020603050405020304" pitchFamily="18" charset="0"/>
              </a:rPr>
              <a:t>: It is mainly used for standard error to display on monitor or screen.</a:t>
            </a:r>
          </a:p>
          <a:p>
            <a:pPr algn="just"/>
            <a:r>
              <a:rPr lang="en-US" dirty="0" err="1" smtClean="0">
                <a:latin typeface="Times New Roman" panose="02020603050405020304" pitchFamily="18" charset="0"/>
                <a:cs typeface="Times New Roman" panose="02020603050405020304" pitchFamily="18" charset="0"/>
              </a:rPr>
              <a:t>clog:It</a:t>
            </a:r>
            <a:r>
              <a:rPr lang="en-US" dirty="0" smtClean="0">
                <a:latin typeface="Times New Roman" panose="02020603050405020304" pitchFamily="18" charset="0"/>
                <a:cs typeface="Times New Roman" panose="02020603050405020304" pitchFamily="18" charset="0"/>
              </a:rPr>
              <a:t> is mainly used for buffered error to display on monitor.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Functions for Manipulation of File Pointers</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file stream classes support the following functions to manipulate file pointers:</a:t>
            </a:r>
          </a:p>
          <a:p>
            <a:pPr algn="just"/>
            <a:r>
              <a:rPr lang="en-US" b="1" dirty="0" err="1" smtClean="0">
                <a:latin typeface="Times New Roman" panose="02020603050405020304" pitchFamily="18" charset="0"/>
                <a:cs typeface="Times New Roman" panose="02020603050405020304" pitchFamily="18" charset="0"/>
              </a:rPr>
              <a:t>seekg</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Moves get pointer (input) to a specified location</a:t>
            </a:r>
            <a:r>
              <a:rPr lang="en-US" dirty="0" smtClean="0">
                <a:latin typeface="Times New Roman" panose="02020603050405020304" pitchFamily="18" charset="0"/>
                <a:cs typeface="Times New Roman" panose="02020603050405020304" pitchFamily="18" charset="0"/>
              </a:rPr>
              <a:t>.</a:t>
            </a:r>
          </a:p>
          <a:p>
            <a:pPr algn="just"/>
            <a:r>
              <a:rPr lang="en-US" b="1" dirty="0" err="1" smtClean="0">
                <a:latin typeface="Times New Roman" panose="02020603050405020304" pitchFamily="18" charset="0"/>
                <a:cs typeface="Times New Roman" panose="02020603050405020304" pitchFamily="18" charset="0"/>
              </a:rPr>
              <a:t>seekp</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Moves put pointer(output) to a specified location</a:t>
            </a:r>
            <a:r>
              <a:rPr lang="en-US" dirty="0" smtClean="0">
                <a:latin typeface="Times New Roman" panose="02020603050405020304" pitchFamily="18" charset="0"/>
                <a:cs typeface="Times New Roman" panose="02020603050405020304" pitchFamily="18" charset="0"/>
              </a:rPr>
              <a:t>.</a:t>
            </a:r>
          </a:p>
          <a:p>
            <a:pPr algn="just"/>
            <a:r>
              <a:rPr lang="en-US" b="1" dirty="0" err="1" smtClean="0">
                <a:latin typeface="Times New Roman" panose="02020603050405020304" pitchFamily="18" charset="0"/>
                <a:cs typeface="Times New Roman" panose="02020603050405020304" pitchFamily="18" charset="0"/>
              </a:rPr>
              <a:t>tellg</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Gives the current position of the get pointer</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tellp</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Gives the current position of the put pointer</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861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beg)  --     go to start</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cur)   --     stay at current position   </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end)  --     go to the end of file</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beg) --   move to m+1 byte in the file</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cur)  --    go forward by m bytes </a:t>
            </a:r>
            <a:r>
              <a:rPr lang="en-US" dirty="0" smtClean="0">
                <a:latin typeface="Times New Roman" panose="02020603050405020304" pitchFamily="18" charset="0"/>
                <a:cs typeface="Times New Roman" panose="02020603050405020304" pitchFamily="18" charset="0"/>
              </a:rPr>
              <a:t>from the </a:t>
            </a:r>
            <a:r>
              <a:rPr lang="en-US" dirty="0">
                <a:latin typeface="Times New Roman" panose="02020603050405020304" pitchFamily="18" charset="0"/>
                <a:cs typeface="Times New Roman" panose="02020603050405020304" pitchFamily="18" charset="0"/>
              </a:rPr>
              <a:t>current position</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cur) --    go backward by m bytes </a:t>
            </a: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current position</a:t>
            </a:r>
          </a:p>
          <a:p>
            <a:pPr>
              <a:buNone/>
              <a:defRPr/>
            </a:pPr>
            <a:r>
              <a:rPr lang="en-US" dirty="0">
                <a:latin typeface="Times New Roman" panose="02020603050405020304" pitchFamily="18" charset="0"/>
                <a:cs typeface="Times New Roman" panose="02020603050405020304" pitchFamily="18" charset="0"/>
              </a:rPr>
              <a:t>fout . </a:t>
            </a:r>
            <a:r>
              <a:rPr lang="en-US" dirty="0" err="1">
                <a:latin typeface="Times New Roman" panose="02020603050405020304" pitchFamily="18" charset="0"/>
                <a:cs typeface="Times New Roman" panose="02020603050405020304" pitchFamily="18" charset="0"/>
              </a:rPr>
              <a:t>seekg</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 end) --   go backward by m bytes </a:t>
            </a: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end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43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lvl="1"/>
            <a:r>
              <a:rPr lang="en-US" sz="2800" b="1" dirty="0">
                <a:latin typeface="Times New Roman" panose="02020603050405020304" pitchFamily="18" charset="0"/>
                <a:cs typeface="Times New Roman" panose="02020603050405020304" pitchFamily="18" charset="0"/>
              </a:rPr>
              <a:t>Dynamic memory allocation techniques</a:t>
            </a:r>
          </a:p>
          <a:p>
            <a:pPr algn="just"/>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means by which data object can be created as they are needed during the program execution. Such data objects remain in existence until they are explicitly destroyed.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 dynamic memory allocation is accomplished with the operators new (for creating data objects) and delete (for destroying them).</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allows us to allocate the memory dynamically in run time. This is known as dynamic memory allocation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 we need to deallocate the dynamically allocated memory manually after we have no use for the variable.</a:t>
            </a:r>
          </a:p>
          <a:p>
            <a:pPr algn="just"/>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allocate memory dynamically using the new operator and deallocate </a:t>
            </a:r>
            <a:r>
              <a:rPr lang="en-US" dirty="0" smtClean="0">
                <a:latin typeface="Times New Roman" panose="02020603050405020304" pitchFamily="18" charset="0"/>
                <a:cs typeface="Times New Roman" panose="02020603050405020304" pitchFamily="18" charset="0"/>
              </a:rPr>
              <a:t>memory </a:t>
            </a:r>
            <a:r>
              <a:rPr lang="en-US" dirty="0">
                <a:latin typeface="Times New Roman" panose="02020603050405020304" pitchFamily="18" charset="0"/>
                <a:cs typeface="Times New Roman" panose="02020603050405020304" pitchFamily="18" charset="0"/>
              </a:rPr>
              <a:t>dynamically using the delete operator.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2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algn="just"/>
            <a:r>
              <a:rPr lang="en-US" b="1" dirty="0">
                <a:latin typeface="Times New Roman" panose="02020603050405020304" pitchFamily="18" charset="0"/>
                <a:cs typeface="Times New Roman" panose="02020603050405020304" pitchFamily="18" charset="0"/>
              </a:rPr>
              <a:t>new Operator</a:t>
            </a:r>
          </a:p>
          <a:p>
            <a:pPr algn="just"/>
            <a:r>
              <a:rPr lang="en-US" dirty="0">
                <a:latin typeface="Times New Roman" panose="02020603050405020304" pitchFamily="18" charset="0"/>
                <a:cs typeface="Times New Roman" panose="02020603050405020304" pitchFamily="18" charset="0"/>
              </a:rPr>
              <a:t>The “new” operator in C++ is used to allocate memory dynamically for a variable or an object at runtime. This means that the memory is allocated during the execution of the program, as opposed to being allocated at compile time. When the “new” operator is called, it reserves a block of memory that is large enough to hold the object being created and then returns a pointer to the first byte of that memory block.</a:t>
            </a:r>
          </a:p>
          <a:p>
            <a:pPr lvl="0" algn="just"/>
            <a:r>
              <a:rPr lang="en-US" b="1" dirty="0" smtClean="0">
                <a:latin typeface="Times New Roman" panose="02020603050405020304" pitchFamily="18" charset="0"/>
                <a:cs typeface="Times New Roman" panose="02020603050405020304" pitchFamily="18" charset="0"/>
              </a:rPr>
              <a:t>Syntax </a:t>
            </a:r>
            <a:r>
              <a:rPr lang="en-US" b="1" dirty="0">
                <a:latin typeface="Times New Roman" panose="02020603050405020304" pitchFamily="18" charset="0"/>
                <a:cs typeface="Times New Roman" panose="02020603050405020304" pitchFamily="18" charset="0"/>
              </a:rPr>
              <a:t>to initialize the memory </a:t>
            </a:r>
            <a:endParaRPr lang="en-US" b="1" dirty="0" smtClean="0">
              <a:latin typeface="Times New Roman" panose="02020603050405020304" pitchFamily="18" charset="0"/>
              <a:cs typeface="Times New Roman" panose="02020603050405020304" pitchFamily="18" charset="0"/>
            </a:endParaRPr>
          </a:p>
          <a:p>
            <a:pPr marL="0" lvl="0" indent="0" algn="just">
              <a:buNone/>
            </a:pP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pointer_name</a:t>
            </a:r>
            <a:r>
              <a:rPr lang="en-US" b="1" dirty="0" smtClean="0">
                <a:latin typeface="Times New Roman" panose="02020603050405020304" pitchFamily="18" charset="0"/>
                <a:cs typeface="Times New Roman" panose="02020603050405020304" pitchFamily="18" charset="0"/>
              </a:rPr>
              <a:t>=new </a:t>
            </a:r>
            <a:r>
              <a:rPr lang="en-US" b="1" dirty="0">
                <a:latin typeface="Times New Roman" panose="02020603050405020304" pitchFamily="18" charset="0"/>
                <a:cs typeface="Times New Roman" panose="02020603050405020304" pitchFamily="18" charset="0"/>
              </a:rPr>
              <a:t>datatype;</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Example :		int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=new int;</a:t>
            </a:r>
          </a:p>
          <a:p>
            <a:pPr algn="just"/>
            <a:r>
              <a:rPr lang="en-US" b="1" dirty="0" smtClean="0">
                <a:latin typeface="Times New Roman" panose="02020603050405020304" pitchFamily="18" charset="0"/>
                <a:cs typeface="Times New Roman" panose="02020603050405020304" pitchFamily="18" charset="0"/>
              </a:rPr>
              <a:t>Syntax </a:t>
            </a:r>
            <a:r>
              <a:rPr lang="en-US" b="1" dirty="0">
                <a:latin typeface="Times New Roman" panose="02020603050405020304" pitchFamily="18" charset="0"/>
                <a:cs typeface="Times New Roman" panose="02020603050405020304" pitchFamily="18" charset="0"/>
              </a:rPr>
              <a:t>to allocate a block of memory </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pointer_variable </a:t>
            </a:r>
            <a:r>
              <a:rPr lang="en-US" b="1" dirty="0">
                <a:latin typeface="Times New Roman" panose="02020603050405020304" pitchFamily="18" charset="0"/>
                <a:cs typeface="Times New Roman" panose="02020603050405020304" pitchFamily="18" charset="0"/>
              </a:rPr>
              <a:t>= new datatype(value);</a:t>
            </a:r>
          </a:p>
          <a:p>
            <a:pPr algn="just"/>
            <a:r>
              <a:rPr lang="en-US" dirty="0" smtClean="0">
                <a:latin typeface="Times New Roman" panose="02020603050405020304" pitchFamily="18" charset="0"/>
                <a:cs typeface="Times New Roman" panose="02020603050405020304" pitchFamily="18" charset="0"/>
              </a:rPr>
              <a:t>Example :		int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=new int(10);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04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algn="just"/>
            <a:r>
              <a:rPr lang="en-US" b="1" dirty="0">
                <a:latin typeface="Times New Roman" panose="02020603050405020304" pitchFamily="18" charset="0"/>
                <a:cs typeface="Times New Roman" panose="02020603050405020304" pitchFamily="18" charset="0"/>
              </a:rPr>
              <a:t>Delete Operator</a:t>
            </a:r>
          </a:p>
          <a:p>
            <a:pPr algn="just"/>
            <a:r>
              <a:rPr lang="en-US" dirty="0">
                <a:latin typeface="Times New Roman" panose="02020603050405020304" pitchFamily="18" charset="0"/>
                <a:cs typeface="Times New Roman" panose="02020603050405020304" pitchFamily="18" charset="0"/>
              </a:rPr>
              <a:t>The delete operator is used to deallocate memory that was previously allocated on the heap using new. It takes a pointer to the memory to be deallocated as an argument.</a:t>
            </a:r>
          </a:p>
          <a:p>
            <a:pPr algn="just"/>
            <a:r>
              <a:rPr lang="en-US" dirty="0">
                <a:latin typeface="Times New Roman" panose="02020603050405020304" pitchFamily="18" charset="0"/>
                <a:cs typeface="Times New Roman" panose="02020603050405020304" pitchFamily="18" charset="0"/>
              </a:rPr>
              <a:t>For example</a:t>
            </a:r>
            <a:r>
              <a:rPr lang="en-US" dirty="0" smtClean="0">
                <a:latin typeface="Times New Roman" panose="02020603050405020304" pitchFamily="18" charset="0"/>
                <a:cs typeface="Times New Roman" panose="02020603050405020304" pitchFamily="18" charset="0"/>
              </a:rPr>
              <a:t>:  delete </a:t>
            </a:r>
            <a:r>
              <a:rPr lang="en-US" dirty="0">
                <a:latin typeface="Times New Roman" panose="02020603050405020304" pitchFamily="18" charset="0"/>
                <a:cs typeface="Times New Roman" panose="02020603050405020304" pitchFamily="18" charset="0"/>
              </a:rPr>
              <a:t>p; // Deallocates the memory pointed to by p</a:t>
            </a:r>
          </a:p>
          <a:p>
            <a:pPr algn="just"/>
            <a:r>
              <a:rPr lang="en-US" dirty="0">
                <a:latin typeface="Times New Roman" panose="02020603050405020304" pitchFamily="18" charset="0"/>
                <a:cs typeface="Times New Roman" panose="02020603050405020304" pitchFamily="18" charset="0"/>
              </a:rPr>
              <a:t>The “delete” operator is used to deallocate memory that the “new” operator previously allocated. Once a block of memory has been allocated by “new,” it is important to deallocate it when it is no longer needed so that other parts of the program can reuse the memory.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“delete” operator releases the memory back to the system, and other parts of the program can use it.</a:t>
            </a:r>
          </a:p>
          <a:p>
            <a:pPr algn="just"/>
            <a:r>
              <a:rPr lang="en-US" dirty="0">
                <a:latin typeface="Times New Roman" panose="02020603050405020304" pitchFamily="18" charset="0"/>
                <a:cs typeface="Times New Roman" panose="02020603050405020304" pitchFamily="18" charset="0"/>
              </a:rPr>
              <a:t>Memory leaks occur when the program allocates memory dynamically but does not deallocate it properly. This causes the program to consume more memory gradually, eventually leading to poor performance or even crashing the program. Use delete to deallocate memory allocated with new to avoid memory leaks.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0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9"/>
          <p:cNvPicPr>
            <a:picLocks noGrp="1"/>
          </p:cNvPicPr>
          <p:nvPr>
            <p:ph idx="1"/>
          </p:nvPr>
        </p:nvPicPr>
        <p:blipFill>
          <a:blip r:embed="rId2" cstate="print"/>
          <a:stretch>
            <a:fillRect/>
          </a:stretch>
        </p:blipFill>
        <p:spPr>
          <a:xfrm>
            <a:off x="824947" y="556592"/>
            <a:ext cx="10734261" cy="5615608"/>
          </a:xfrm>
          <a:prstGeom prst="rect">
            <a:avLst/>
          </a:prstGeom>
        </p:spPr>
      </p:pic>
    </p:spTree>
    <p:extLst>
      <p:ext uri="{BB962C8B-B14F-4D97-AF65-F5344CB8AC3E}">
        <p14:creationId xmlns:p14="http://schemas.microsoft.com/office/powerpoint/2010/main" val="316422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a:bodyPr>
          <a:lstStyle/>
          <a:p>
            <a:pPr lvl="1"/>
            <a:r>
              <a:rPr lang="en-US" sz="2800" b="1" dirty="0">
                <a:latin typeface="Times New Roman" panose="02020603050405020304" pitchFamily="18" charset="0"/>
                <a:cs typeface="Times New Roman" panose="02020603050405020304" pitchFamily="18" charset="0"/>
              </a:rPr>
              <a:t>Garbage collection</a:t>
            </a:r>
          </a:p>
          <a:p>
            <a:pPr algn="just"/>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does not have automatic garbage collection, meaning programmers are responsible for manually managing memory allocation and deallocation, which can lead to memory leaks if not done correctly.</a:t>
            </a:r>
          </a:p>
          <a:p>
            <a:pPr algn="just"/>
            <a:r>
              <a:rPr lang="en-US" dirty="0" smtClean="0">
                <a:latin typeface="Times New Roman" panose="02020603050405020304" pitchFamily="18" charset="0"/>
                <a:cs typeface="Times New Roman" panose="02020603050405020304" pitchFamily="18" charset="0"/>
              </a:rPr>
              <a:t>Unlike </a:t>
            </a:r>
            <a:r>
              <a:rPr lang="en-US" dirty="0">
                <a:latin typeface="Times New Roman" panose="02020603050405020304" pitchFamily="18" charset="0"/>
                <a:cs typeface="Times New Roman" panose="02020603050405020304" pitchFamily="18" charset="0"/>
              </a:rPr>
              <a:t>languages like Java or Python, C++ doesn't have a built-in garbage collector that automatically reclaims memory when it's no longer in use.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programmers must explicitly allocate memory using new and deallocate it using delete.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memory is allocated but not deallocated when it's no longer needed, it can lead to memory leaks, where the program continues to consume memory even after it's no longer required.</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598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Why manage garbage collection?</a:t>
            </a:r>
          </a:p>
          <a:p>
            <a:pPr algn="just"/>
            <a:r>
              <a:rPr lang="en-US" dirty="0" smtClean="0">
                <a:latin typeface="Times New Roman" panose="02020603050405020304" pitchFamily="18" charset="0"/>
                <a:cs typeface="Times New Roman" panose="02020603050405020304" pitchFamily="18" charset="0"/>
              </a:rPr>
              <a:t>Managing </a:t>
            </a:r>
            <a:r>
              <a:rPr lang="en-US" dirty="0">
                <a:latin typeface="Times New Roman" panose="02020603050405020304" pitchFamily="18" charset="0"/>
                <a:cs typeface="Times New Roman" panose="02020603050405020304" pitchFamily="18" charset="0"/>
              </a:rPr>
              <a:t>garbage collection in C++ is important for several reasons.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First</a:t>
            </a:r>
            <a:r>
              <a:rPr lang="en-US" dirty="0">
                <a:latin typeface="Times New Roman" panose="02020603050405020304" pitchFamily="18" charset="0"/>
                <a:cs typeface="Times New Roman" panose="02020603050405020304" pitchFamily="18" charset="0"/>
              </a:rPr>
              <a:t>, it can help you avoid memory leaks, which occur when you allocate memory but forget to free it when it is no longer needed. Memory leaks can cause performance degradation, resource exhaustion, and unexpected errors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Second</a:t>
            </a:r>
            <a:r>
              <a:rPr lang="en-US" dirty="0">
                <a:latin typeface="Times New Roman" panose="02020603050405020304" pitchFamily="18" charset="0"/>
                <a:cs typeface="Times New Roman" panose="02020603050405020304" pitchFamily="18" charset="0"/>
              </a:rPr>
              <a:t>, it can help you reduce memory fragmentation, which occurs when you allocate and free memory in different sizes and patterns. Memory fragmentation can make it harder to find contiguous blocks of memory for new allocations and increase the overhead of memory management.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Third</a:t>
            </a:r>
            <a:r>
              <a:rPr lang="en-US" dirty="0">
                <a:latin typeface="Times New Roman" panose="02020603050405020304" pitchFamily="18" charset="0"/>
                <a:cs typeface="Times New Roman" panose="02020603050405020304" pitchFamily="18" charset="0"/>
              </a:rPr>
              <a:t>, it can help you improve memory efficiency, which means using the optimal amount of memory for your program's needs and avoiding wasting memory on unused or unnecessary data.</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16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Managing garbage collection manually</a:t>
            </a:r>
          </a:p>
          <a:p>
            <a:pPr algn="just"/>
            <a:r>
              <a:rPr lang="en-US" dirty="0" smtClean="0">
                <a:latin typeface="Times New Roman" panose="02020603050405020304" pitchFamily="18" charset="0"/>
                <a:cs typeface="Times New Roman" panose="02020603050405020304" pitchFamily="18" charset="0"/>
              </a:rPr>
              <a:t>Managing </a:t>
            </a:r>
            <a:r>
              <a:rPr lang="en-US" dirty="0">
                <a:latin typeface="Times New Roman" panose="02020603050405020304" pitchFamily="18" charset="0"/>
                <a:cs typeface="Times New Roman" panose="02020603050405020304" pitchFamily="18" charset="0"/>
              </a:rPr>
              <a:t>garbage collection in C++ manually, using the operators </a:t>
            </a:r>
            <a:r>
              <a:rPr lang="en-US" b="1" dirty="0">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delete </a:t>
            </a:r>
            <a:r>
              <a:rPr lang="en-US" dirty="0">
                <a:latin typeface="Times New Roman" panose="02020603050405020304" pitchFamily="18" charset="0"/>
                <a:cs typeface="Times New Roman" panose="02020603050405020304" pitchFamily="18" charset="0"/>
              </a:rPr>
              <a:t>, provides full control over memory allocation and deallocation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it can be a tedious and time-consuming task, particularly for complex programs that involve multiple layers of abstraction, inheritance, polymorphism, and dynamic allocation.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mistakes that can lead to memory leaks or corruption include forgetting to delete a pointer or an object after use, deleting a pointer or an object more than once, deleting a pointer or an object</a:t>
            </a: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97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Managing garbage collection with smart pointers</a:t>
            </a:r>
          </a:p>
          <a:p>
            <a:pPr algn="just"/>
            <a:r>
              <a:rPr lang="en-US" dirty="0">
                <a:latin typeface="Times New Roman" panose="02020603050405020304" pitchFamily="18" charset="0"/>
                <a:cs typeface="Times New Roman" panose="02020603050405020304" pitchFamily="18" charset="0"/>
              </a:rPr>
              <a:t>In C++, another way to manage garbage collection is through smart pointers. These objects wrap around raw pointers and automatically free the memory they point to when they go out of scope or are reassigned.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Smart </a:t>
            </a:r>
            <a:r>
              <a:rPr lang="en-US" dirty="0">
                <a:latin typeface="Times New Roman" panose="02020603050405020304" pitchFamily="18" charset="0"/>
                <a:cs typeface="Times New Roman" panose="02020603050405020304" pitchFamily="18" charset="0"/>
              </a:rPr>
              <a:t>pointers can simplify memory management and reduce the risk of memory leaks or corruption, but they also come with some drawbacks, such as overhead to memory operations, creating circular references that prevent memory from being freed, introducing compatibility issues with legacy code or libraries that use raw pointers, and changing the semantics and behavior of pointer operations.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provides several types of smart pointers with different characteristics and use cases.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most common ones are </a:t>
            </a:r>
            <a:r>
              <a:rPr lang="en-US" b="1" dirty="0" err="1">
                <a:latin typeface="Times New Roman" panose="02020603050405020304" pitchFamily="18" charset="0"/>
                <a:cs typeface="Times New Roman" panose="02020603050405020304" pitchFamily="18" charset="0"/>
              </a:rPr>
              <a:t>std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unique_ptr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which is useful for managing resources that have a single owner and a clear lifetime; </a:t>
            </a:r>
            <a:r>
              <a:rPr lang="en-US" b="1" dirty="0" err="1">
                <a:latin typeface="Times New Roman" panose="02020603050405020304" pitchFamily="18" charset="0"/>
                <a:cs typeface="Times New Roman" panose="02020603050405020304" pitchFamily="18" charset="0"/>
              </a:rPr>
              <a:t>std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shared_ptr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which is useful for managing resources that have multiple owners and a dynamic lifetime; and </a:t>
            </a:r>
            <a:r>
              <a:rPr lang="en-US" b="1" dirty="0" err="1">
                <a:latin typeface="Times New Roman" panose="02020603050405020304" pitchFamily="18" charset="0"/>
                <a:cs typeface="Times New Roman" panose="02020603050405020304" pitchFamily="18" charset="0"/>
              </a:rPr>
              <a:t>std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weak_ptr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which does not own the memory it points to and does not affect the reference count of a </a:t>
            </a:r>
            <a:r>
              <a:rPr lang="en-US" b="1" dirty="0" err="1">
                <a:latin typeface="Times New Roman" panose="02020603050405020304" pitchFamily="18" charset="0"/>
                <a:cs typeface="Times New Roman" panose="02020603050405020304" pitchFamily="18" charset="0"/>
              </a:rPr>
              <a:t>std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shared_ptr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It can be used to break circular references or to access resources that may or may not exist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19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err="1" smtClean="0">
                <a:latin typeface="Times New Roman" panose="02020603050405020304" pitchFamily="18" charset="0"/>
                <a:cs typeface="Times New Roman" panose="02020603050405020304" pitchFamily="18" charset="0"/>
              </a:rPr>
              <a:t>ios</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class </a:t>
            </a:r>
            <a:r>
              <a:rPr lang="en-US" dirty="0">
                <a:latin typeface="Times New Roman" panose="02020603050405020304" pitchFamily="18" charset="0"/>
                <a:cs typeface="Times New Roman" panose="02020603050405020304" pitchFamily="18" charset="0"/>
              </a:rPr>
              <a:t>is topmost class in the stream classes hierarchy.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the base class for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err="1">
                <a:latin typeface="Times New Roman" panose="02020603050405020304" pitchFamily="18" charset="0"/>
                <a:cs typeface="Times New Roman" panose="02020603050405020304" pitchFamily="18" charset="0"/>
              </a:rPr>
              <a:t>streambuf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a:t>
            </a:r>
            <a:endParaRPr lang="en-US" dirty="0" smtClean="0">
              <a:latin typeface="Times New Roman" panose="02020603050405020304" pitchFamily="18" charset="0"/>
              <a:cs typeface="Times New Roman" panose="02020603050405020304" pitchFamily="18" charset="0"/>
            </a:endParaRPr>
          </a:p>
          <a:p>
            <a:pPr algn="just"/>
            <a:r>
              <a:rPr lang="en-US" b="1" dirty="0" err="1" smtClean="0">
                <a:latin typeface="Times New Roman" panose="02020603050405020304" pitchFamily="18" charset="0"/>
                <a:cs typeface="Times New Roman" panose="02020603050405020304" pitchFamily="18" charset="0"/>
              </a:rPr>
              <a:t>istream</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serves  the   base   classes for </a:t>
            </a:r>
            <a:r>
              <a:rPr lang="en-US" b="1" dirty="0" err="1">
                <a:latin typeface="Times New Roman" panose="02020603050405020304" pitchFamily="18" charset="0"/>
                <a:cs typeface="Times New Roman" panose="02020603050405020304" pitchFamily="18" charset="0"/>
              </a:rPr>
              <a:t>iostream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class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used for input and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the output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Class </a:t>
            </a:r>
            <a:r>
              <a:rPr lang="en-US" b="1" dirty="0" err="1">
                <a:latin typeface="Times New Roman" panose="02020603050405020304" pitchFamily="18" charset="0"/>
                <a:cs typeface="Times New Roman" panose="02020603050405020304" pitchFamily="18" charset="0"/>
              </a:rPr>
              <a:t>ios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indirectly inherited to </a:t>
            </a:r>
            <a:r>
              <a:rPr lang="en-US" b="1" dirty="0" err="1">
                <a:latin typeface="Times New Roman" panose="02020603050405020304" pitchFamily="18" charset="0"/>
                <a:cs typeface="Times New Roman" panose="02020603050405020304" pitchFamily="18" charset="0"/>
              </a:rPr>
              <a:t>iostream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using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err="1">
                <a:latin typeface="Times New Roman" panose="02020603050405020304" pitchFamily="18" charset="0"/>
                <a:cs typeface="Times New Roman" panose="02020603050405020304" pitchFamily="18" charset="0"/>
              </a:rPr>
              <a:t>ostream</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avoid the duplicity of data and member functions of </a:t>
            </a:r>
            <a:r>
              <a:rPr lang="en-US" b="1" dirty="0" err="1">
                <a:latin typeface="Times New Roman" panose="02020603050405020304" pitchFamily="18" charset="0"/>
                <a:cs typeface="Times New Roman" panose="02020603050405020304" pitchFamily="18" charset="0"/>
              </a:rPr>
              <a:t>ios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it is declared as virtual base class when inheriting in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follows :</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Image 8"/>
          <p:cNvPicPr/>
          <p:nvPr/>
        </p:nvPicPr>
        <p:blipFill>
          <a:blip r:embed="rId2" cstate="print"/>
          <a:stretch>
            <a:fillRect/>
          </a:stretch>
        </p:blipFill>
        <p:spPr>
          <a:xfrm>
            <a:off x="1331843" y="3796748"/>
            <a:ext cx="8299174" cy="2882347"/>
          </a:xfrm>
          <a:prstGeom prst="rect">
            <a:avLst/>
          </a:prstGeom>
        </p:spPr>
      </p:pic>
    </p:spTree>
    <p:extLst>
      <p:ext uri="{BB962C8B-B14F-4D97-AF65-F5344CB8AC3E}">
        <p14:creationId xmlns:p14="http://schemas.microsoft.com/office/powerpoint/2010/main" val="63935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Autofit/>
          </a:bodyPr>
          <a:lstStyle/>
          <a:p>
            <a:pPr algn="just"/>
            <a:r>
              <a:rPr lang="en-US" b="1" dirty="0" smtClean="0">
                <a:latin typeface="Times New Roman" panose="02020603050405020304" pitchFamily="18" charset="0"/>
                <a:cs typeface="Times New Roman" panose="02020603050405020304" pitchFamily="18" charset="0"/>
              </a:rPr>
              <a:t>Managing garbage collection with RAII</a:t>
            </a:r>
          </a:p>
          <a:p>
            <a:pPr algn="just"/>
            <a:r>
              <a:rPr lang="en-US" dirty="0" smtClean="0">
                <a:latin typeface="Times New Roman" panose="02020603050405020304" pitchFamily="18" charset="0"/>
                <a:cs typeface="Times New Roman" panose="02020603050405020304" pitchFamily="18" charset="0"/>
              </a:rPr>
              <a:t>RAII stands for Resource Acquisition Is Initialization, a programming idiom that binds the lifetime of a resource to the lifetime of an object.</a:t>
            </a:r>
          </a:p>
          <a:p>
            <a:pPr algn="just"/>
            <a:r>
              <a:rPr lang="en-US" dirty="0" smtClean="0">
                <a:latin typeface="Times New Roman" panose="02020603050405020304" pitchFamily="18" charset="0"/>
                <a:cs typeface="Times New Roman" panose="02020603050405020304" pitchFamily="18" charset="0"/>
              </a:rPr>
              <a:t>In C++, this means using constructors to acquire resources and destructors to release them, so that resources are automatically freed when the objects that own them are destroyed. </a:t>
            </a:r>
          </a:p>
          <a:p>
            <a:pPr algn="just"/>
            <a:r>
              <a:rPr lang="en-US" dirty="0" smtClean="0">
                <a:latin typeface="Times New Roman" panose="02020603050405020304" pitchFamily="18" charset="0"/>
                <a:cs typeface="Times New Roman" panose="02020603050405020304" pitchFamily="18" charset="0"/>
              </a:rPr>
              <a:t>RAII can be used to manage not only memory, but also other types of resources, such as files, sockets, locks, threads, etc. </a:t>
            </a:r>
          </a:p>
          <a:p>
            <a:pPr algn="just"/>
            <a:r>
              <a:rPr lang="en-US" dirty="0" smtClean="0">
                <a:latin typeface="Times New Roman" panose="02020603050405020304" pitchFamily="18" charset="0"/>
                <a:cs typeface="Times New Roman" panose="02020603050405020304" pitchFamily="18" charset="0"/>
              </a:rPr>
              <a:t>This programming technique can offer several advantages, such as ensuring that resources are always released even in the case of exceptions or early returns.</a:t>
            </a:r>
          </a:p>
          <a:p>
            <a:pPr algn="just"/>
            <a:r>
              <a:rPr lang="en-US" dirty="0" smtClean="0">
                <a:latin typeface="Times New Roman" panose="02020603050405020304" pitchFamily="18" charset="0"/>
                <a:cs typeface="Times New Roman" panose="02020603050405020304" pitchFamily="18" charset="0"/>
              </a:rPr>
              <a:t>It also avoids the need to write explicit cleanup code or use </a:t>
            </a:r>
            <a:r>
              <a:rPr lang="en-US" b="1" dirty="0" smtClean="0">
                <a:latin typeface="Times New Roman" panose="02020603050405020304" pitchFamily="18" charset="0"/>
                <a:cs typeface="Times New Roman" panose="02020603050405020304" pitchFamily="18" charset="0"/>
              </a:rPr>
              <a:t>try-finally </a:t>
            </a:r>
            <a:r>
              <a:rPr lang="en-US" dirty="0" smtClean="0">
                <a:latin typeface="Times New Roman" panose="02020603050405020304" pitchFamily="18" charset="0"/>
                <a:cs typeface="Times New Roman" panose="02020603050405020304" pitchFamily="18" charset="0"/>
              </a:rPr>
              <a:t>blocks, making the code more readable, concise and consistent while supporting the principle of single responsibility and separation of concerns.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791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dirty="0" smtClean="0">
                <a:latin typeface="Times New Roman" panose="02020603050405020304" pitchFamily="18" charset="0"/>
                <a:cs typeface="Times New Roman" panose="02020603050405020304" pitchFamily="18" charset="0"/>
              </a:rPr>
              <a:t> To implement RAII in C++, you can either use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existing RAII classes like smart pointers, containers, streams and locks or create your own by defining a class that represents a resource and encapsulating its acquisition and release in the constructor and destructor respectively.</a:t>
            </a:r>
          </a:p>
          <a:p>
            <a:pPr algn="just"/>
            <a:r>
              <a:rPr lang="en-US" dirty="0" smtClean="0">
                <a:latin typeface="Times New Roman" panose="02020603050405020304" pitchFamily="18" charset="0"/>
                <a:cs typeface="Times New Roman" panose="02020603050405020304" pitchFamily="18" charset="0"/>
              </a:rPr>
              <a:t>Additionally, you should disable or appropriately implement the copy constructor and copy assignment operator while providing accessors and operators to manipulate the resource as needed.</a:t>
            </a:r>
          </a:p>
          <a:p>
            <a:pPr marL="0" indent="0">
              <a:buNone/>
            </a:pPr>
            <a:endParaRPr lang="en-US" dirty="0"/>
          </a:p>
        </p:txBody>
      </p:sp>
    </p:spTree>
    <p:extLst>
      <p:ext uri="{BB962C8B-B14F-4D97-AF65-F5344CB8AC3E}">
        <p14:creationId xmlns:p14="http://schemas.microsoft.com/office/powerpoint/2010/main" val="376394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00801"/>
          </a:xfrm>
        </p:spPr>
        <p:txBody>
          <a:bodyPr>
            <a:noAutofit/>
          </a:bodyPr>
          <a:lstStyle/>
          <a:p>
            <a:pPr lvl="1" algn="just"/>
            <a:r>
              <a:rPr lang="en-US" sz="2800" b="1" dirty="0">
                <a:latin typeface="Times New Roman" panose="02020603050405020304" pitchFamily="18" charset="0"/>
                <a:cs typeface="Times New Roman" panose="02020603050405020304" pitchFamily="18" charset="0"/>
              </a:rPr>
              <a:t>Generic pointers</a:t>
            </a:r>
          </a:p>
          <a:p>
            <a:pPr algn="just"/>
            <a:r>
              <a:rPr lang="en-US" dirty="0">
                <a:latin typeface="Times New Roman" panose="02020603050405020304" pitchFamily="18" charset="0"/>
                <a:cs typeface="Times New Roman" panose="02020603050405020304" pitchFamily="18" charset="0"/>
              </a:rPr>
              <a:t>In C++, a generic pointer, also known as a void pointer, is a special type of pointer that can point to data of any type.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void pointer (void *)</a:t>
            </a:r>
            <a:r>
              <a:rPr lang="en-US" dirty="0" smtClean="0">
                <a:latin typeface="Times New Roman" panose="02020603050405020304" pitchFamily="18" charset="0"/>
                <a:cs typeface="Times New Roman" panose="02020603050405020304" pitchFamily="18" charset="0"/>
              </a:rPr>
              <a:t> is a special type of pointer in C and C++ that is used to point to data of unspecified type. It is often used where the type of data being pointed to may vary or is not known at compile time.</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declared as void *. This allows a single pointer to hold the address of different data types without requiring explicit type conversions during assignment. However, to use a void pointer, you must cast it to the appropriate type before dereferencing.</a:t>
            </a:r>
          </a:p>
          <a:p>
            <a:pPr algn="just"/>
            <a:r>
              <a:rPr lang="en-US" dirty="0">
                <a:latin typeface="Times New Roman" panose="02020603050405020304" pitchFamily="18" charset="0"/>
                <a:cs typeface="Times New Roman" panose="02020603050405020304" pitchFamily="18" charset="0"/>
              </a:rPr>
              <a:t>In C++, a </a:t>
            </a:r>
            <a:r>
              <a:rPr lang="en-US" b="1" dirty="0">
                <a:latin typeface="Times New Roman" panose="02020603050405020304" pitchFamily="18" charset="0"/>
                <a:cs typeface="Times New Roman" panose="02020603050405020304" pitchFamily="18" charset="0"/>
              </a:rPr>
              <a:t>generic pointer </a:t>
            </a:r>
            <a:r>
              <a:rPr lang="en-US" dirty="0">
                <a:latin typeface="Times New Roman" panose="02020603050405020304" pitchFamily="18" charset="0"/>
                <a:cs typeface="Times New Roman" panose="02020603050405020304" pitchFamily="18" charset="0"/>
              </a:rPr>
              <a:t>is typically used to refer to a pointer that can point to any data type. C++ does not have a direct "generic pointer" type like some languages, but you can achieve similar functionality by using the void* type or through </a:t>
            </a:r>
            <a:r>
              <a:rPr lang="en-US" b="1" dirty="0">
                <a:latin typeface="Times New Roman" panose="02020603050405020304" pitchFamily="18" charset="0"/>
                <a:cs typeface="Times New Roman" panose="02020603050405020304" pitchFamily="18" charset="0"/>
              </a:rPr>
              <a:t>template classes/functions.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96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noAutofit/>
          </a:bodyPr>
          <a:lstStyle/>
          <a:p>
            <a:r>
              <a:rPr lang="en-US" dirty="0" smtClean="0">
                <a:latin typeface="Times New Roman" panose="02020603050405020304" pitchFamily="18" charset="0"/>
                <a:cs typeface="Times New Roman" panose="02020603050405020304" pitchFamily="18" charset="0"/>
              </a:rPr>
              <a:t>Key characteristics and uses of void pointers :</a:t>
            </a:r>
          </a:p>
          <a:p>
            <a:pPr algn="just"/>
            <a:r>
              <a:rPr lang="en-US" b="1" dirty="0" smtClean="0">
                <a:latin typeface="Times New Roman" panose="02020603050405020304" pitchFamily="18" charset="0"/>
                <a:cs typeface="Times New Roman" panose="02020603050405020304" pitchFamily="18" charset="0"/>
              </a:rPr>
              <a:t>1. Type-agnostic: Void</a:t>
            </a:r>
            <a:r>
              <a:rPr lang="en-US" dirty="0" smtClean="0">
                <a:latin typeface="Times New Roman" panose="02020603050405020304" pitchFamily="18" charset="0"/>
                <a:cs typeface="Times New Roman" panose="02020603050405020304" pitchFamily="18" charset="0"/>
              </a:rPr>
              <a:t> pointers don't have a specific data type associated with them, making them suitable for situations where the type of the data being pointed to is not known or can vary.</a:t>
            </a:r>
          </a:p>
          <a:p>
            <a:pPr lvl="0" algn="just"/>
            <a:r>
              <a:rPr lang="en-US" b="1" dirty="0" smtClean="0">
                <a:latin typeface="Times New Roman" panose="02020603050405020304" pitchFamily="18" charset="0"/>
                <a:cs typeface="Times New Roman" panose="02020603050405020304" pitchFamily="18" charset="0"/>
              </a:rPr>
              <a:t>2. Memory allocation: </a:t>
            </a:r>
            <a:r>
              <a:rPr lang="en-US" dirty="0" smtClean="0">
                <a:latin typeface="Times New Roman" panose="02020603050405020304" pitchFamily="18" charset="0"/>
                <a:cs typeface="Times New Roman" panose="02020603050405020304" pitchFamily="18" charset="0"/>
              </a:rPr>
              <a:t>Functions like </a:t>
            </a:r>
            <a:r>
              <a:rPr lang="en-US" dirty="0" err="1" smtClean="0">
                <a:latin typeface="Times New Roman" panose="02020603050405020304" pitchFamily="18" charset="0"/>
                <a:cs typeface="Times New Roman" panose="02020603050405020304" pitchFamily="18" charset="0"/>
              </a:rPr>
              <a:t>malloc</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calloc</a:t>
            </a:r>
            <a:r>
              <a:rPr lang="en-US" dirty="0" smtClean="0">
                <a:latin typeface="Times New Roman" panose="02020603050405020304" pitchFamily="18" charset="0"/>
                <a:cs typeface="Times New Roman" panose="02020603050405020304" pitchFamily="18" charset="0"/>
              </a:rPr>
              <a:t>() return void pointers, allowing you to allocate memory without specifying the type of data it will store.</a:t>
            </a:r>
          </a:p>
          <a:p>
            <a:pPr lvl="0" algn="just"/>
            <a:r>
              <a:rPr lang="en-US" b="1" dirty="0" smtClean="0">
                <a:latin typeface="Times New Roman" panose="02020603050405020304" pitchFamily="18" charset="0"/>
                <a:cs typeface="Times New Roman" panose="02020603050405020304" pitchFamily="18" charset="0"/>
              </a:rPr>
              <a:t>3.Generic functions: </a:t>
            </a:r>
            <a:r>
              <a:rPr lang="en-US" dirty="0" smtClean="0">
                <a:latin typeface="Times New Roman" panose="02020603050405020304" pitchFamily="18" charset="0"/>
                <a:cs typeface="Times New Roman" panose="02020603050405020304" pitchFamily="18" charset="0"/>
              </a:rPr>
              <a:t>Void pointers are used in C and C++ to implement generic functions, where the function can work with different data types without knowing the exact type in advance.</a:t>
            </a:r>
          </a:p>
          <a:p>
            <a:pPr lvl="0" algn="just"/>
            <a:r>
              <a:rPr lang="en-US" b="1" dirty="0" smtClean="0">
                <a:latin typeface="Times New Roman" panose="02020603050405020304" pitchFamily="18" charset="0"/>
                <a:cs typeface="Times New Roman" panose="02020603050405020304" pitchFamily="18" charset="0"/>
              </a:rPr>
              <a:t>4.qsort(): </a:t>
            </a: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qsort</a:t>
            </a:r>
            <a:r>
              <a:rPr lang="en-US" dirty="0" smtClean="0">
                <a:latin typeface="Times New Roman" panose="02020603050405020304" pitchFamily="18" charset="0"/>
                <a:cs typeface="Times New Roman" panose="02020603050405020304" pitchFamily="18" charset="0"/>
              </a:rPr>
              <a:t>() function in the C standard library uses void pointers for the array to be sorted and the comparison function, enabling sorting of different data types.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33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67099"/>
            <a:ext cx="11261035" cy="6202666"/>
          </a:xfrm>
        </p:spPr>
        <p:txBody>
          <a:bodyPr>
            <a:normAutofit/>
          </a:bodyPr>
          <a:lstStyle/>
          <a:p>
            <a:pPr algn="just"/>
            <a:r>
              <a:rPr lang="en-US" dirty="0">
                <a:latin typeface="Times New Roman" panose="02020603050405020304" pitchFamily="18" charset="0"/>
                <a:cs typeface="Times New Roman" panose="02020603050405020304" pitchFamily="18" charset="0"/>
              </a:rPr>
              <a:t>In C++, we cannot assign the address of a variable of one data type to a pointer of </a:t>
            </a:r>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data type. Consider this example</a:t>
            </a:r>
            <a:r>
              <a:rPr 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//pointer </a:t>
            </a:r>
            <a:r>
              <a:rPr lang="en-US" altLang="en-US" dirty="0">
                <a:latin typeface="Times New Roman" panose="02020603050405020304" pitchFamily="18" charset="0"/>
                <a:cs typeface="Times New Roman" panose="02020603050405020304" pitchFamily="18" charset="0"/>
              </a:rPr>
              <a:t>is of int </a:t>
            </a:r>
            <a:r>
              <a:rPr lang="en-US" altLang="en-US" dirty="0" smtClean="0">
                <a:latin typeface="Times New Roman" panose="02020603050405020304" pitchFamily="18" charset="0"/>
                <a:cs typeface="Times New Roman" panose="02020603050405020304" pitchFamily="18" charset="0"/>
              </a:rPr>
              <a:t>type</a:t>
            </a:r>
          </a:p>
          <a:p>
            <a:pPr marL="0" indent="0">
              <a:buNone/>
            </a:pPr>
            <a:r>
              <a:rPr lang="en-US" altLang="en-US" dirty="0" smtClean="0">
                <a:latin typeface="Times New Roman" panose="02020603050405020304" pitchFamily="18" charset="0"/>
                <a:cs typeface="Times New Roman" panose="02020603050405020304" pitchFamily="18" charset="0"/>
              </a:rPr>
              <a:t>int </a:t>
            </a:r>
            <a:r>
              <a:rPr lang="en-US" altLang="en-US" dirty="0">
                <a:latin typeface="Times New Roman" panose="02020603050405020304" pitchFamily="18" charset="0"/>
                <a:cs typeface="Times New Roman" panose="02020603050405020304" pitchFamily="18" charset="0"/>
              </a:rPr>
              <a:t>*ptr</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variable is of double </a:t>
            </a:r>
            <a:r>
              <a:rPr lang="en-US" altLang="en-US" dirty="0" smtClean="0">
                <a:latin typeface="Times New Roman" panose="02020603050405020304" pitchFamily="18" charset="0"/>
                <a:cs typeface="Times New Roman" panose="02020603050405020304" pitchFamily="18" charset="0"/>
              </a:rPr>
              <a:t>type</a:t>
            </a:r>
          </a:p>
          <a:p>
            <a:pPr marL="0" indent="0">
              <a:buNone/>
            </a:pPr>
            <a:r>
              <a:rPr lang="en-US" altLang="en-US" dirty="0" smtClean="0">
                <a:latin typeface="Times New Roman" panose="02020603050405020304" pitchFamily="18" charset="0"/>
                <a:cs typeface="Times New Roman" panose="02020603050405020304" pitchFamily="18" charset="0"/>
              </a:rPr>
              <a:t>double </a:t>
            </a:r>
            <a:r>
              <a:rPr lang="en-US" altLang="en-US" dirty="0">
                <a:latin typeface="Times New Roman" panose="02020603050405020304" pitchFamily="18" charset="0"/>
                <a:cs typeface="Times New Roman" panose="02020603050405020304" pitchFamily="18" charset="0"/>
              </a:rPr>
              <a:t>d = 9.0;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Error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can't assign double* to int</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ptr </a:t>
            </a:r>
            <a:r>
              <a:rPr lang="en-US" altLang="en-US" dirty="0">
                <a:latin typeface="Times New Roman" panose="02020603050405020304" pitchFamily="18" charset="0"/>
                <a:cs typeface="Times New Roman" panose="02020603050405020304" pitchFamily="18" charset="0"/>
              </a:rPr>
              <a:t>= &amp;</a:t>
            </a:r>
            <a:r>
              <a:rPr lang="en-US" altLang="en-US" dirty="0" smtClean="0">
                <a:latin typeface="Times New Roman" panose="02020603050405020304" pitchFamily="18" charset="0"/>
                <a:cs typeface="Times New Roman" panose="02020603050405020304" pitchFamily="18" charset="0"/>
              </a:rPr>
              <a:t>d;</a:t>
            </a:r>
          </a:p>
          <a:p>
            <a:pPr algn="just" eaLnBrk="0" fontAlgn="base" hangingPunct="0">
              <a:lnSpc>
                <a:spcPct val="100000"/>
              </a:lnSpc>
              <a:spcBef>
                <a:spcPct val="0"/>
              </a:spcBef>
              <a:spcAft>
                <a:spcPct val="0"/>
              </a:spcAft>
            </a:pPr>
            <a:r>
              <a:rPr lang="en-US" altLang="en-US" dirty="0" smtClean="0">
                <a:latin typeface="Times New Roman" panose="02020603050405020304" pitchFamily="18" charset="0"/>
                <a:cs typeface="Times New Roman" panose="02020603050405020304" pitchFamily="18" charset="0"/>
              </a:rPr>
              <a:t>Here</a:t>
            </a:r>
            <a:r>
              <a:rPr lang="en-US" altLang="en-US" dirty="0">
                <a:latin typeface="Times New Roman" panose="02020603050405020304" pitchFamily="18" charset="0"/>
                <a:cs typeface="Times New Roman" panose="02020603050405020304" pitchFamily="18" charset="0"/>
              </a:rPr>
              <a:t>, the error occurred because the address is a double type variable. However, the pointer is of int type.</a:t>
            </a:r>
          </a:p>
          <a:p>
            <a:pPr algn="just" eaLnBrk="0" fontAlgn="base" hangingPunct="0">
              <a:lnSpc>
                <a:spcPct val="100000"/>
              </a:lnSpc>
              <a:spcBef>
                <a:spcPct val="0"/>
              </a:spcBef>
              <a:spcAft>
                <a:spcPct val="0"/>
              </a:spcAft>
            </a:pPr>
            <a:r>
              <a:rPr lang="en-US" altLang="en-US" dirty="0">
                <a:latin typeface="Times New Roman" panose="02020603050405020304" pitchFamily="18" charset="0"/>
                <a:cs typeface="Times New Roman" panose="02020603050405020304" pitchFamily="18" charset="0"/>
              </a:rPr>
              <a:t>In such situations, we can use the </a:t>
            </a:r>
            <a:r>
              <a:rPr lang="en-US" altLang="en-US" b="1" dirty="0">
                <a:latin typeface="Times New Roman" panose="02020603050405020304" pitchFamily="18" charset="0"/>
                <a:cs typeface="Times New Roman" panose="02020603050405020304" pitchFamily="18" charset="0"/>
              </a:rPr>
              <a:t>pointer to void</a:t>
            </a:r>
            <a:r>
              <a:rPr lang="en-US" altLang="en-US" dirty="0">
                <a:latin typeface="Times New Roman" panose="02020603050405020304" pitchFamily="18" charset="0"/>
                <a:cs typeface="Times New Roman" panose="02020603050405020304" pitchFamily="18" charset="0"/>
              </a:rPr>
              <a:t> (void pointers) in C++.</a:t>
            </a:r>
          </a:p>
          <a:p>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8064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7383"/>
            <a:ext cx="10515600" cy="5749580"/>
          </a:xfrm>
        </p:spPr>
        <p:txBody>
          <a:bodyPr/>
          <a:lstStyle/>
          <a:p>
            <a:pPr marL="0" indent="0" algn="just">
              <a:buNone/>
            </a:pPr>
            <a:r>
              <a:rPr lang="en-US" altLang="en-US" dirty="0" smtClean="0">
                <a:latin typeface="Times New Roman" panose="02020603050405020304" pitchFamily="18" charset="0"/>
                <a:cs typeface="Times New Roman" panose="02020603050405020304" pitchFamily="18" charset="0"/>
              </a:rPr>
              <a:t>//void pointer</a:t>
            </a:r>
          </a:p>
          <a:p>
            <a:pPr marL="0" indent="0" algn="just">
              <a:buNone/>
            </a:pPr>
            <a:r>
              <a:rPr lang="en-US" altLang="en-US" dirty="0" smtClean="0">
                <a:latin typeface="Times New Roman" panose="02020603050405020304" pitchFamily="18" charset="0"/>
                <a:cs typeface="Times New Roman" panose="02020603050405020304" pitchFamily="18" charset="0"/>
              </a:rPr>
              <a:t>void </a:t>
            </a:r>
            <a:r>
              <a:rPr lang="en-US" altLang="en-US" dirty="0">
                <a:latin typeface="Times New Roman" panose="02020603050405020304" pitchFamily="18" charset="0"/>
                <a:cs typeface="Times New Roman" panose="02020603050405020304" pitchFamily="18" charset="0"/>
              </a:rPr>
              <a:t>*ptr; </a:t>
            </a:r>
            <a:endParaRPr lang="en-US"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double </a:t>
            </a:r>
            <a:r>
              <a:rPr lang="en-US" altLang="en-US" dirty="0">
                <a:latin typeface="Times New Roman" panose="02020603050405020304" pitchFamily="18" charset="0"/>
                <a:cs typeface="Times New Roman" panose="02020603050405020304" pitchFamily="18" charset="0"/>
              </a:rPr>
              <a:t>d = 9.0; </a:t>
            </a:r>
            <a:endParaRPr lang="en-US"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valid code </a:t>
            </a:r>
            <a:endParaRPr lang="en-US"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ptr </a:t>
            </a:r>
            <a:r>
              <a:rPr lang="en-US" altLang="en-US" dirty="0">
                <a:latin typeface="Times New Roman" panose="02020603050405020304" pitchFamily="18" charset="0"/>
                <a:cs typeface="Times New Roman" panose="02020603050405020304" pitchFamily="18" charset="0"/>
              </a:rPr>
              <a:t>= &amp;d</a:t>
            </a:r>
            <a:r>
              <a:rPr lang="en-US" alt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void pointer</a:t>
            </a:r>
            <a:r>
              <a:rPr lang="en-US" dirty="0">
                <a:latin typeface="Times New Roman" panose="02020603050405020304" pitchFamily="18" charset="0"/>
                <a:cs typeface="Times New Roman" panose="02020603050405020304" pitchFamily="18" charset="0"/>
              </a:rPr>
              <a:t> is a generic pointer that is used when we don't know the data type of the variable that the pointer points to.</a:t>
            </a:r>
          </a:p>
        </p:txBody>
      </p:sp>
    </p:spTree>
    <p:extLst>
      <p:ext uri="{BB962C8B-B14F-4D97-AF65-F5344CB8AC3E}">
        <p14:creationId xmlns:p14="http://schemas.microsoft.com/office/powerpoint/2010/main" val="113706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7929"/>
            <a:ext cx="10476123" cy="6195073"/>
          </a:xfrm>
        </p:spPr>
        <p:txBody>
          <a:bodyPr>
            <a:normAutofit/>
          </a:bodyPr>
          <a:lstStyle/>
          <a:p>
            <a:pPr marL="0" indent="0">
              <a:buNone/>
            </a:pPr>
            <a:r>
              <a:rPr lang="en-US" altLang="en-US" dirty="0">
                <a:latin typeface="Times New Roman" panose="02020603050405020304" pitchFamily="18" charset="0"/>
                <a:cs typeface="Times New Roman" panose="02020603050405020304" pitchFamily="18" charset="0"/>
              </a:rPr>
              <a:t>#include &lt;</a:t>
            </a:r>
            <a:r>
              <a:rPr lang="en-US" altLang="en-US" dirty="0" err="1">
                <a:latin typeface="Times New Roman" panose="02020603050405020304" pitchFamily="18" charset="0"/>
                <a:cs typeface="Times New Roman" panose="02020603050405020304" pitchFamily="18" charset="0"/>
              </a:rPr>
              <a:t>iostream</a:t>
            </a:r>
            <a:r>
              <a:rPr lang="en-US" altLang="en-US" dirty="0">
                <a:latin typeface="Times New Roman" panose="02020603050405020304" pitchFamily="18" charset="0"/>
                <a:cs typeface="Times New Roman" panose="02020603050405020304" pitchFamily="18" charset="0"/>
              </a:rPr>
              <a:t>&gt;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using </a:t>
            </a:r>
            <a:r>
              <a:rPr lang="en-US" altLang="en-US" dirty="0">
                <a:latin typeface="Times New Roman" panose="02020603050405020304" pitchFamily="18" charset="0"/>
                <a:cs typeface="Times New Roman" panose="02020603050405020304" pitchFamily="18" charset="0"/>
              </a:rPr>
              <a:t>namespace </a:t>
            </a:r>
            <a:r>
              <a:rPr lang="en-US" altLang="en-US" dirty="0" err="1">
                <a:latin typeface="Times New Roman" panose="02020603050405020304" pitchFamily="18" charset="0"/>
                <a:cs typeface="Times New Roman" panose="02020603050405020304" pitchFamily="18" charset="0"/>
              </a:rPr>
              <a:t>std</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int </a:t>
            </a:r>
            <a:r>
              <a:rPr lang="en-US" altLang="en-US" dirty="0">
                <a:latin typeface="Times New Roman" panose="02020603050405020304" pitchFamily="18" charset="0"/>
                <a:cs typeface="Times New Roman" panose="02020603050405020304" pitchFamily="18" charset="0"/>
              </a:rPr>
              <a:t>main() {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void</a:t>
            </a:r>
            <a:r>
              <a:rPr lang="en-US" altLang="en-US" dirty="0">
                <a:latin typeface="Times New Roman" panose="02020603050405020304" pitchFamily="18" charset="0"/>
                <a:cs typeface="Times New Roman" panose="02020603050405020304" pitchFamily="18" charset="0"/>
              </a:rPr>
              <a:t>* ptr;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float </a:t>
            </a:r>
            <a:r>
              <a:rPr lang="en-US" altLang="en-US" dirty="0">
                <a:latin typeface="Times New Roman" panose="02020603050405020304" pitchFamily="18" charset="0"/>
                <a:cs typeface="Times New Roman" panose="02020603050405020304" pitchFamily="18" charset="0"/>
              </a:rPr>
              <a:t>f = 2.3f;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assign float address to </a:t>
            </a:r>
            <a:r>
              <a:rPr lang="en-US" altLang="en-US" dirty="0" smtClean="0">
                <a:latin typeface="Times New Roman" panose="02020603050405020304" pitchFamily="18" charset="0"/>
                <a:cs typeface="Times New Roman" panose="02020603050405020304" pitchFamily="18" charset="0"/>
              </a:rPr>
              <a:t>void</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ptr </a:t>
            </a:r>
            <a:r>
              <a:rPr lang="en-US" altLang="en-US" dirty="0">
                <a:latin typeface="Times New Roman" panose="02020603050405020304" pitchFamily="18" charset="0"/>
                <a:cs typeface="Times New Roman" panose="02020603050405020304" pitchFamily="18" charset="0"/>
              </a:rPr>
              <a:t>= &amp;f;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cout </a:t>
            </a:r>
            <a:r>
              <a:rPr lang="en-US" altLang="en-US" dirty="0">
                <a:latin typeface="Times New Roman" panose="02020603050405020304" pitchFamily="18" charset="0"/>
                <a:cs typeface="Times New Roman" panose="02020603050405020304" pitchFamily="18" charset="0"/>
              </a:rPr>
              <a:t>&lt;&lt; &amp;f &lt;&lt; </a:t>
            </a:r>
            <a:r>
              <a:rPr lang="en-US" altLang="en-US" dirty="0" err="1">
                <a:latin typeface="Times New Roman" panose="02020603050405020304" pitchFamily="18" charset="0"/>
                <a:cs typeface="Times New Roman" panose="02020603050405020304" pitchFamily="18" charset="0"/>
              </a:rPr>
              <a:t>endl</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cout </a:t>
            </a:r>
            <a:r>
              <a:rPr lang="en-US" altLang="en-US" dirty="0">
                <a:latin typeface="Times New Roman" panose="02020603050405020304" pitchFamily="18" charset="0"/>
                <a:cs typeface="Times New Roman" panose="02020603050405020304" pitchFamily="18" charset="0"/>
              </a:rPr>
              <a:t>&lt;&lt; ptr &lt;&lt; </a:t>
            </a:r>
            <a:r>
              <a:rPr lang="en-US" altLang="en-US" dirty="0" err="1">
                <a:latin typeface="Times New Roman" panose="02020603050405020304" pitchFamily="18" charset="0"/>
                <a:cs typeface="Times New Roman" panose="02020603050405020304" pitchFamily="18" charset="0"/>
              </a:rPr>
              <a:t>endl</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	return </a:t>
            </a:r>
            <a:r>
              <a:rPr lang="en-US" altLang="en-US" dirty="0">
                <a:latin typeface="Times New Roman" panose="02020603050405020304" pitchFamily="18" charset="0"/>
                <a:cs typeface="Times New Roman" panose="02020603050405020304" pitchFamily="18" charset="0"/>
              </a:rPr>
              <a:t>0</a:t>
            </a:r>
            <a:r>
              <a:rPr lang="en-US" altLang="en-US" dirty="0" smtClean="0">
                <a:latin typeface="Times New Roman" panose="02020603050405020304" pitchFamily="18" charset="0"/>
                <a:cs typeface="Times New Roman" panose="02020603050405020304" pitchFamily="18" charset="0"/>
              </a:rPr>
              <a:t>;</a:t>
            </a:r>
          </a:p>
          <a:p>
            <a:pPr marL="0" indent="0">
              <a:buNone/>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algn="just"/>
            <a:r>
              <a:rPr lang="en-US" altLang="en-US" dirty="0">
                <a:latin typeface="Times New Roman" panose="02020603050405020304" pitchFamily="18" charset="0"/>
                <a:cs typeface="Times New Roman" panose="02020603050405020304" pitchFamily="18" charset="0"/>
              </a:rPr>
              <a:t>Here, the pointer ptr is given the value of &amp;f. </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93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geeksforgeeks.org/wp-content/uploads/20190509103056/Heirarchy-of-Stream-Classess-in-iostream.h-1024x63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0781" y="884582"/>
            <a:ext cx="9753600" cy="56130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70781" y="262595"/>
            <a:ext cx="3217547"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C++ Class Hierarchy</a:t>
            </a:r>
          </a:p>
        </p:txBody>
      </p:sp>
    </p:spTree>
    <p:extLst>
      <p:ext uri="{BB962C8B-B14F-4D97-AF65-F5344CB8AC3E}">
        <p14:creationId xmlns:p14="http://schemas.microsoft.com/office/powerpoint/2010/main" val="277701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_</a:t>
            </a:r>
            <a:r>
              <a:rPr lang="en-US" b="1" dirty="0" err="1">
                <a:latin typeface="Times New Roman" panose="02020603050405020304" pitchFamily="18" charset="0"/>
                <a:cs typeface="Times New Roman" panose="02020603050405020304" pitchFamily="18" charset="0"/>
              </a:rPr>
              <a:t>withassign</a:t>
            </a:r>
            <a:r>
              <a:rPr lang="en-US" b="1" dirty="0">
                <a:latin typeface="Times New Roman" panose="02020603050405020304" pitchFamily="18" charset="0"/>
                <a:cs typeface="Times New Roman" panose="02020603050405020304" pitchFamily="18" charset="0"/>
              </a:rPr>
              <a:t> classes </a:t>
            </a:r>
            <a:r>
              <a:rPr lang="en-US" dirty="0">
                <a:latin typeface="Times New Roman" panose="02020603050405020304" pitchFamily="18" charset="0"/>
                <a:cs typeface="Times New Roman" panose="02020603050405020304" pitchFamily="18" charset="0"/>
              </a:rPr>
              <a:t>are provided with extra functionality for the assignment operations that’s why </a:t>
            </a:r>
            <a:r>
              <a:rPr lang="en-US" b="1" dirty="0">
                <a:latin typeface="Times New Roman" panose="02020603050405020304" pitchFamily="18" charset="0"/>
                <a:cs typeface="Times New Roman" panose="02020603050405020304" pitchFamily="18" charset="0"/>
              </a:rPr>
              <a:t>_</a:t>
            </a:r>
            <a:r>
              <a:rPr lang="en-US" b="1" dirty="0" err="1">
                <a:latin typeface="Times New Roman" panose="02020603050405020304" pitchFamily="18" charset="0"/>
                <a:cs typeface="Times New Roman" panose="02020603050405020304" pitchFamily="18" charset="0"/>
              </a:rPr>
              <a:t>withassign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classes.</a:t>
            </a:r>
          </a:p>
          <a:p>
            <a:pPr algn="just"/>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ios</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ios</a:t>
            </a:r>
            <a:r>
              <a:rPr lang="en-US" dirty="0">
                <a:latin typeface="Times New Roman" panose="02020603050405020304" pitchFamily="18" charset="0"/>
                <a:cs typeface="Times New Roman" panose="02020603050405020304" pitchFamily="18" charset="0"/>
              </a:rPr>
              <a:t> class is responsible for providing all input and output facilities to all other stream classes.</a:t>
            </a:r>
          </a:p>
          <a:p>
            <a:pPr algn="just"/>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This class is responsible for handling input stream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provides number of function for handling chars, strings and objects such as </a:t>
            </a:r>
            <a:r>
              <a:rPr lang="en-US" b="1" dirty="0">
                <a:latin typeface="Times New Roman" panose="02020603050405020304" pitchFamily="18" charset="0"/>
                <a:cs typeface="Times New Roman" panose="02020603050405020304" pitchFamily="18" charset="0"/>
              </a:rPr>
              <a:t>get, </a:t>
            </a:r>
            <a:r>
              <a:rPr lang="en-US" b="1" dirty="0" err="1">
                <a:latin typeface="Times New Roman" panose="02020603050405020304" pitchFamily="18" charset="0"/>
                <a:cs typeface="Times New Roman" panose="02020603050405020304" pitchFamily="18" charset="0"/>
              </a:rPr>
              <a:t>getline</a:t>
            </a:r>
            <a:r>
              <a:rPr lang="en-US" b="1" dirty="0">
                <a:latin typeface="Times New Roman" panose="02020603050405020304" pitchFamily="18" charset="0"/>
                <a:cs typeface="Times New Roman" panose="02020603050405020304" pitchFamily="18" charset="0"/>
              </a:rPr>
              <a:t>, read, ignore, </a:t>
            </a:r>
            <a:r>
              <a:rPr lang="en-US" b="1" dirty="0" err="1">
                <a:latin typeface="Times New Roman" panose="02020603050405020304" pitchFamily="18" charset="0"/>
                <a:cs typeface="Times New Roman" panose="02020603050405020304" pitchFamily="18" charset="0"/>
              </a:rPr>
              <a:t>putback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etc..</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Image 9"/>
          <p:cNvPicPr/>
          <p:nvPr/>
        </p:nvPicPr>
        <p:blipFill>
          <a:blip r:embed="rId2" cstate="print"/>
          <a:stretch>
            <a:fillRect/>
          </a:stretch>
        </p:blipFill>
        <p:spPr>
          <a:xfrm>
            <a:off x="2504661" y="3747054"/>
            <a:ext cx="6798365" cy="2832652"/>
          </a:xfrm>
          <a:prstGeom prst="rect">
            <a:avLst/>
          </a:prstGeom>
        </p:spPr>
      </p:pic>
    </p:spTree>
    <p:extLst>
      <p:ext uri="{BB962C8B-B14F-4D97-AF65-F5344CB8AC3E}">
        <p14:creationId xmlns:p14="http://schemas.microsoft.com/office/powerpoint/2010/main" val="62929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This class is responsible for handling output stream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provides number of function for handling chars, strings and objects such as </a:t>
            </a:r>
            <a:r>
              <a:rPr lang="en-US" b="1" dirty="0">
                <a:latin typeface="Times New Roman" panose="02020603050405020304" pitchFamily="18" charset="0"/>
                <a:cs typeface="Times New Roman" panose="02020603050405020304" pitchFamily="18" charset="0"/>
              </a:rPr>
              <a:t>write, put </a:t>
            </a:r>
            <a:r>
              <a:rPr lang="en-US" dirty="0">
                <a:latin typeface="Times New Roman" panose="02020603050405020304" pitchFamily="18" charset="0"/>
                <a:cs typeface="Times New Roman" panose="02020603050405020304" pitchFamily="18" charset="0"/>
              </a:rPr>
              <a:t>etc..</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Image 10"/>
          <p:cNvPicPr/>
          <p:nvPr/>
        </p:nvPicPr>
        <p:blipFill>
          <a:blip r:embed="rId2" cstate="print"/>
          <a:stretch>
            <a:fillRect/>
          </a:stretch>
        </p:blipFill>
        <p:spPr>
          <a:xfrm>
            <a:off x="1669774" y="1808922"/>
            <a:ext cx="7673009" cy="4621694"/>
          </a:xfrm>
          <a:prstGeom prst="rect">
            <a:avLst/>
          </a:prstGeom>
        </p:spPr>
      </p:pic>
    </p:spTree>
    <p:extLst>
      <p:ext uri="{BB962C8B-B14F-4D97-AF65-F5344CB8AC3E}">
        <p14:creationId xmlns:p14="http://schemas.microsoft.com/office/powerpoint/2010/main" val="93941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iostream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class is responsible for handling both input and output stream as both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o</a:t>
            </a:r>
            <a:r>
              <a:rPr lang="en-US" b="1" dirty="0" err="1">
                <a:latin typeface="Times New Roman" panose="02020603050405020304" pitchFamily="18" charset="0"/>
                <a:cs typeface="Times New Roman" panose="02020603050405020304" pitchFamily="18" charset="0"/>
              </a:rPr>
              <a:t>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is inherited into it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provides function of both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o</a:t>
            </a:r>
            <a:r>
              <a:rPr lang="en-US" b="1" dirty="0" err="1">
                <a:latin typeface="Times New Roman" panose="02020603050405020304" pitchFamily="18" charset="0"/>
                <a:cs typeface="Times New Roman" panose="02020603050405020304" pitchFamily="18" charset="0"/>
              </a:rPr>
              <a:t>stream</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for handling chars, strings and objects such as </a:t>
            </a:r>
            <a:r>
              <a:rPr lang="en-US" b="1" dirty="0">
                <a:latin typeface="Times New Roman" panose="02020603050405020304" pitchFamily="18" charset="0"/>
                <a:cs typeface="Times New Roman" panose="02020603050405020304" pitchFamily="18" charset="0"/>
              </a:rPr>
              <a:t>get, </a:t>
            </a:r>
            <a:r>
              <a:rPr lang="en-US" b="1" dirty="0" err="1" smtClean="0">
                <a:latin typeface="Times New Roman" panose="02020603050405020304" pitchFamily="18" charset="0"/>
                <a:cs typeface="Times New Roman" panose="02020603050405020304" pitchFamily="18" charset="0"/>
              </a:rPr>
              <a:t>getline</a:t>
            </a:r>
            <a:r>
              <a:rPr lang="en-US" b="1" dirty="0" smtClean="0">
                <a:latin typeface="Times New Roman" panose="02020603050405020304" pitchFamily="18" charset="0"/>
                <a:cs typeface="Times New Roman" panose="02020603050405020304" pitchFamily="18" charset="0"/>
              </a:rPr>
              <a:t>, read</a:t>
            </a:r>
            <a:r>
              <a:rPr lang="en-US" b="1" dirty="0">
                <a:latin typeface="Times New Roman" panose="02020603050405020304" pitchFamily="18" charset="0"/>
                <a:cs typeface="Times New Roman" panose="02020603050405020304" pitchFamily="18" charset="0"/>
              </a:rPr>
              <a:t>,	ignore,	</a:t>
            </a:r>
            <a:r>
              <a:rPr lang="en-US" b="1" dirty="0" err="1">
                <a:latin typeface="Times New Roman" panose="02020603050405020304" pitchFamily="18" charset="0"/>
                <a:cs typeface="Times New Roman" panose="02020603050405020304" pitchFamily="18" charset="0"/>
              </a:rPr>
              <a:t>putback</a:t>
            </a:r>
            <a:r>
              <a:rPr lang="en-US" b="1" dirty="0">
                <a:latin typeface="Times New Roman" panose="02020603050405020304" pitchFamily="18" charset="0"/>
                <a:cs typeface="Times New Roman" panose="02020603050405020304" pitchFamily="18" charset="0"/>
              </a:rPr>
              <a:t>,	put,	write </a:t>
            </a:r>
            <a:r>
              <a:rPr lang="en-US" dirty="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4" name="Image 11"/>
          <p:cNvPicPr/>
          <p:nvPr/>
        </p:nvPicPr>
        <p:blipFill>
          <a:blip r:embed="rId2" cstate="print"/>
          <a:stretch>
            <a:fillRect/>
          </a:stretch>
        </p:blipFill>
        <p:spPr>
          <a:xfrm>
            <a:off x="1769165" y="2773016"/>
            <a:ext cx="6848061" cy="3906079"/>
          </a:xfrm>
          <a:prstGeom prst="rect">
            <a:avLst/>
          </a:prstGeom>
        </p:spPr>
      </p:pic>
    </p:spTree>
    <p:extLst>
      <p:ext uri="{BB962C8B-B14F-4D97-AF65-F5344CB8AC3E}">
        <p14:creationId xmlns:p14="http://schemas.microsoft.com/office/powerpoint/2010/main" val="65230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722" y="258416"/>
            <a:ext cx="11678478" cy="6420679"/>
          </a:xfrm>
        </p:spPr>
        <p:txBody>
          <a:bodyPr/>
          <a:lstStyle/>
          <a:p>
            <a:pPr algn="just"/>
            <a:r>
              <a:rPr lang="en-US" b="1" dirty="0">
                <a:latin typeface="Times New Roman" panose="02020603050405020304" pitchFamily="18" charset="0"/>
                <a:cs typeface="Times New Roman" panose="02020603050405020304" pitchFamily="18" charset="0"/>
              </a:rPr>
              <a:t>istream_withassign class: </a:t>
            </a:r>
            <a:r>
              <a:rPr lang="en-US" dirty="0">
                <a:latin typeface="Times New Roman" panose="02020603050405020304" pitchFamily="18" charset="0"/>
                <a:cs typeface="Times New Roman" panose="02020603050405020304" pitchFamily="18" charset="0"/>
              </a:rPr>
              <a:t>This class is variant of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allows object assignment.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predefined object </a:t>
            </a:r>
            <a:r>
              <a:rPr lang="en-US" b="1" dirty="0" err="1">
                <a:latin typeface="Times New Roman" panose="02020603050405020304" pitchFamily="18" charset="0"/>
                <a:cs typeface="Times New Roman" panose="02020603050405020304" pitchFamily="18" charset="0"/>
              </a:rPr>
              <a:t>cin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an object of this class and thus may be reassigned at run time to a different </a:t>
            </a:r>
            <a:r>
              <a:rPr lang="en-US" b="1" dirty="0" err="1">
                <a:latin typeface="Times New Roman" panose="02020603050405020304" pitchFamily="18" charset="0"/>
                <a:cs typeface="Times New Roman" panose="02020603050405020304" pitchFamily="18" charset="0"/>
              </a:rPr>
              <a:t>istream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a:t>
            </a:r>
          </a:p>
          <a:p>
            <a:pPr algn="just"/>
            <a:r>
              <a:rPr lang="en-US" b="1" dirty="0" err="1">
                <a:latin typeface="Times New Roman" panose="02020603050405020304" pitchFamily="18" charset="0"/>
                <a:cs typeface="Times New Roman" panose="02020603050405020304" pitchFamily="18" charset="0"/>
              </a:rPr>
              <a:t>ostream_withassign</a:t>
            </a:r>
            <a:r>
              <a:rPr lang="en-US" b="1"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This class is variant of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allows object assignment.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predefined objects </a:t>
            </a:r>
            <a:r>
              <a:rPr lang="en-US" b="1" dirty="0">
                <a:latin typeface="Times New Roman" panose="02020603050405020304" pitchFamily="18" charset="0"/>
                <a:cs typeface="Times New Roman" panose="02020603050405020304" pitchFamily="18" charset="0"/>
              </a:rPr>
              <a:t>cout, </a:t>
            </a:r>
            <a:r>
              <a:rPr lang="en-US" b="1" dirty="0" err="1">
                <a:latin typeface="Times New Roman" panose="02020603050405020304" pitchFamily="18" charset="0"/>
                <a:cs typeface="Times New Roman" panose="02020603050405020304" pitchFamily="18" charset="0"/>
              </a:rPr>
              <a:t>cerr</a:t>
            </a:r>
            <a:r>
              <a:rPr lang="en-US" b="1" dirty="0">
                <a:latin typeface="Times New Roman" panose="02020603050405020304" pitchFamily="18" charset="0"/>
                <a:cs typeface="Times New Roman" panose="02020603050405020304" pitchFamily="18" charset="0"/>
              </a:rPr>
              <a:t>, clog </a:t>
            </a:r>
            <a:r>
              <a:rPr lang="en-US" dirty="0">
                <a:latin typeface="Times New Roman" panose="02020603050405020304" pitchFamily="18" charset="0"/>
                <a:cs typeface="Times New Roman" panose="02020603050405020304" pitchFamily="18" charset="0"/>
              </a:rPr>
              <a:t>are objects of this class and thus may be	reassigned	at	run	time	to	a different </a:t>
            </a:r>
            <a:r>
              <a:rPr lang="en-US" b="1" dirty="0" err="1">
                <a:latin typeface="Times New Roman" panose="02020603050405020304" pitchFamily="18" charset="0"/>
                <a:cs typeface="Times New Roman" panose="02020603050405020304" pitchFamily="18" charset="0"/>
              </a:rPr>
              <a:t>ostream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a:t>
            </a:r>
          </a:p>
        </p:txBody>
      </p:sp>
    </p:spTree>
    <p:extLst>
      <p:ext uri="{BB962C8B-B14F-4D97-AF65-F5344CB8AC3E}">
        <p14:creationId xmlns:p14="http://schemas.microsoft.com/office/powerpoint/2010/main" val="110721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4613</Words>
  <Application>Microsoft Office PowerPoint</Application>
  <PresentationFormat>Widescreen</PresentationFormat>
  <Paragraphs>289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17</cp:revision>
  <dcterms:created xsi:type="dcterms:W3CDTF">2025-05-19T03:55:31Z</dcterms:created>
  <dcterms:modified xsi:type="dcterms:W3CDTF">2025-05-19T07:51:36Z</dcterms:modified>
</cp:coreProperties>
</file>