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3" r:id="rId4"/>
    <p:sldId id="259" r:id="rId5"/>
    <p:sldId id="260" r:id="rId6"/>
    <p:sldId id="261" r:id="rId7"/>
    <p:sldId id="262" r:id="rId8"/>
    <p:sldId id="266"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10"/>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79" autoAdjust="0"/>
  </p:normalViewPr>
  <p:slideViewPr>
    <p:cSldViewPr>
      <p:cViewPr>
        <p:scale>
          <a:sx n="66" d="100"/>
          <a:sy n="66" d="100"/>
        </p:scale>
        <p:origin x="-1280" y="-24"/>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89EFB33-7251-49A8-A23E-AF9C0D55A53D}" type="datetimeFigureOut">
              <a:rPr lang="en-US" smtClean="0"/>
              <a:pPr/>
              <a:t>9/28/2024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649C340-F6D2-4EEE-8E9F-8B5925BF9BA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9EFB33-7251-49A8-A23E-AF9C0D55A53D}" type="datetimeFigureOut">
              <a:rPr lang="en-US" smtClean="0"/>
              <a:pPr/>
              <a:t>9/28/2024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49C340-F6D2-4EEE-8E9F-8B5925BF9BA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9EFB33-7251-49A8-A23E-AF9C0D55A53D}" type="datetimeFigureOut">
              <a:rPr lang="en-US" smtClean="0"/>
              <a:pPr/>
              <a:t>9/28/2024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49C340-F6D2-4EEE-8E9F-8B5925BF9BA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9EFB33-7251-49A8-A23E-AF9C0D55A53D}" type="datetimeFigureOut">
              <a:rPr lang="en-US" smtClean="0"/>
              <a:pPr/>
              <a:t>9/28/2024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49C340-F6D2-4EEE-8E9F-8B5925BF9BAA}"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89EFB33-7251-49A8-A23E-AF9C0D55A53D}" type="datetimeFigureOut">
              <a:rPr lang="en-US" smtClean="0"/>
              <a:pPr/>
              <a:t>9/28/2024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49C340-F6D2-4EEE-8E9F-8B5925BF9BAA}"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89EFB33-7251-49A8-A23E-AF9C0D55A53D}" type="datetimeFigureOut">
              <a:rPr lang="en-US" smtClean="0"/>
              <a:pPr/>
              <a:t>9/28/2024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649C340-F6D2-4EEE-8E9F-8B5925BF9BAA}"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89EFB33-7251-49A8-A23E-AF9C0D55A53D}" type="datetimeFigureOut">
              <a:rPr lang="en-US" smtClean="0"/>
              <a:pPr/>
              <a:t>9/28/2024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A649C340-F6D2-4EEE-8E9F-8B5925BF9BA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89EFB33-7251-49A8-A23E-AF9C0D55A53D}" type="datetimeFigureOut">
              <a:rPr lang="en-US" smtClean="0"/>
              <a:pPr/>
              <a:t>9/28/2024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649C340-F6D2-4EEE-8E9F-8B5925BF9BAA}"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89EFB33-7251-49A8-A23E-AF9C0D55A53D}" type="datetimeFigureOut">
              <a:rPr lang="en-US" smtClean="0"/>
              <a:pPr/>
              <a:t>9/28/2024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A649C340-F6D2-4EEE-8E9F-8B5925BF9BA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89EFB33-7251-49A8-A23E-AF9C0D55A53D}" type="datetimeFigureOut">
              <a:rPr lang="en-US" smtClean="0"/>
              <a:pPr/>
              <a:t>9/28/2024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649C340-F6D2-4EEE-8E9F-8B5925BF9BA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89EFB33-7251-49A8-A23E-AF9C0D55A53D}" type="datetimeFigureOut">
              <a:rPr lang="en-US" smtClean="0"/>
              <a:pPr/>
              <a:t>9/28/2024</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649C340-F6D2-4EEE-8E9F-8B5925BF9BAA}"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89EFB33-7251-49A8-A23E-AF9C0D55A53D}" type="datetimeFigureOut">
              <a:rPr lang="en-US" smtClean="0"/>
              <a:pPr/>
              <a:t>9/28/2024</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649C340-F6D2-4EEE-8E9F-8B5925BF9BA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9144000" cy="2514600"/>
          </a:xfrm>
        </p:spPr>
        <p:txBody>
          <a:bodyPr>
            <a:noAutofit/>
          </a:bodyPr>
          <a:lstStyle/>
          <a:p>
            <a:pPr algn="ctr"/>
            <a:r>
              <a:rPr lang="en-US" sz="6000" u="sng" dirty="0" smtClean="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rPr>
              <a:t>CHAMPIONSHIP</a:t>
            </a:r>
            <a:r>
              <a:rPr lang="en-US" sz="6000" dirty="0" smtClean="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rPr>
              <a:t/>
            </a:r>
            <a:br>
              <a:rPr lang="en-US" sz="6000" dirty="0" smtClean="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rPr>
            </a:br>
            <a:r>
              <a:rPr lang="en-US" sz="6000" u="sng" dirty="0" smtClean="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rPr>
              <a:t>HISTORY</a:t>
            </a:r>
            <a:r>
              <a:rPr lang="en-US" sz="6000" dirty="0" smtClean="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rPr>
              <a:t> </a:t>
            </a:r>
            <a:r>
              <a:rPr lang="en-US" sz="7200" u="sng" dirty="0" smtClean="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rPr>
              <a:t>TRACKER</a:t>
            </a:r>
            <a:endParaRPr lang="en-US" sz="7200" u="sng" dirty="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endParaRPr>
          </a:p>
        </p:txBody>
      </p:sp>
      <p:sp>
        <p:nvSpPr>
          <p:cNvPr id="3" name="Subtitle 2"/>
          <p:cNvSpPr>
            <a:spLocks noGrp="1"/>
          </p:cNvSpPr>
          <p:nvPr>
            <p:ph type="subTitle" idx="1"/>
          </p:nvPr>
        </p:nvSpPr>
        <p:spPr>
          <a:xfrm>
            <a:off x="6934200" y="3733800"/>
            <a:ext cx="2209800" cy="1676400"/>
          </a:xfrm>
        </p:spPr>
        <p:txBody>
          <a:bodyPr>
            <a:normAutofit fontScale="47500" lnSpcReduction="20000"/>
          </a:bodyPr>
          <a:lstStyle/>
          <a:p>
            <a:endParaRPr lang="en-US" dirty="0" smtClean="0">
              <a:latin typeface="Arial Black" pitchFamily="34" charset="0"/>
            </a:endParaRPr>
          </a:p>
          <a:p>
            <a:pPr algn="ctr"/>
            <a:r>
              <a:rPr lang="en-US" sz="2800" dirty="0" smtClean="0">
                <a:effectLst>
                  <a:glow rad="101600">
                    <a:schemeClr val="accent1">
                      <a:satMod val="175000"/>
                      <a:alpha val="40000"/>
                    </a:schemeClr>
                  </a:glow>
                </a:effectLst>
                <a:latin typeface="Arial Black" pitchFamily="34" charset="0"/>
              </a:rPr>
              <a:t>TEAM --6</a:t>
            </a:r>
          </a:p>
          <a:p>
            <a:pPr algn="ctr"/>
            <a:r>
              <a:rPr lang="en-US" sz="2800" dirty="0" smtClean="0">
                <a:effectLst>
                  <a:glow rad="101600">
                    <a:schemeClr val="accent1">
                      <a:satMod val="175000"/>
                      <a:alpha val="40000"/>
                    </a:schemeClr>
                  </a:glow>
                </a:effectLst>
                <a:latin typeface="Arial Black" pitchFamily="34" charset="0"/>
              </a:rPr>
              <a:t>B.Navitha</a:t>
            </a:r>
          </a:p>
          <a:p>
            <a:pPr algn="ctr"/>
            <a:r>
              <a:rPr lang="en-US" sz="2800" dirty="0" smtClean="0">
                <a:effectLst>
                  <a:glow rad="101600">
                    <a:schemeClr val="accent1">
                      <a:satMod val="175000"/>
                      <a:alpha val="40000"/>
                    </a:schemeClr>
                  </a:glow>
                </a:effectLst>
                <a:latin typeface="Arial Black" pitchFamily="34" charset="0"/>
              </a:rPr>
              <a:t>B.Renushree</a:t>
            </a:r>
          </a:p>
          <a:p>
            <a:pPr algn="ctr"/>
            <a:r>
              <a:rPr lang="en-US" sz="2800" dirty="0" smtClean="0">
                <a:effectLst>
                  <a:glow rad="101600">
                    <a:schemeClr val="accent1">
                      <a:satMod val="175000"/>
                      <a:alpha val="40000"/>
                    </a:schemeClr>
                  </a:glow>
                </a:effectLst>
                <a:latin typeface="Arial Black" pitchFamily="34" charset="0"/>
              </a:rPr>
              <a:t>K.Ambika</a:t>
            </a:r>
          </a:p>
          <a:p>
            <a:pPr algn="ctr"/>
            <a:r>
              <a:rPr lang="en-US" sz="2800" dirty="0" smtClean="0">
                <a:effectLst>
                  <a:glow rad="101600">
                    <a:schemeClr val="accent1">
                      <a:satMod val="175000"/>
                      <a:alpha val="40000"/>
                    </a:schemeClr>
                  </a:glow>
                </a:effectLst>
                <a:latin typeface="Arial Black" pitchFamily="34" charset="0"/>
              </a:rPr>
              <a:t>K.Deepika</a:t>
            </a:r>
          </a:p>
          <a:p>
            <a:pPr algn="ctr"/>
            <a:r>
              <a:rPr lang="en-US" sz="2800" dirty="0" smtClean="0">
                <a:effectLst>
                  <a:glow rad="101600">
                    <a:schemeClr val="accent1">
                      <a:satMod val="175000"/>
                      <a:alpha val="40000"/>
                    </a:schemeClr>
                  </a:glow>
                </a:effectLst>
                <a:latin typeface="Arial Black" pitchFamily="34" charset="0"/>
              </a:rPr>
              <a:t>Mahitha chowdary.M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0"/>
            <a:ext cx="7196201" cy="1569660"/>
          </a:xfrm>
          <a:prstGeom prst="rect">
            <a:avLst/>
          </a:prstGeom>
          <a:noFill/>
        </p:spPr>
        <p:txBody>
          <a:bodyPr wrap="none" rtlCol="0">
            <a:spAutoFit/>
          </a:bodyPr>
          <a:lstStyle/>
          <a:p>
            <a:r>
              <a:rPr lang="en-US" sz="9600" dirty="0" smtClean="0">
                <a:effectLst>
                  <a:glow rad="101600">
                    <a:schemeClr val="accent1">
                      <a:satMod val="175000"/>
                      <a:alpha val="40000"/>
                    </a:schemeClr>
                  </a:glow>
                  <a:reflection blurRad="6350" stA="55000" endA="300" endPos="45500" dir="5400000" sy="-100000" algn="bl" rotWithShape="0"/>
                </a:effectLst>
                <a:latin typeface="Lucida Calligraphy" pitchFamily="66" charset="0"/>
              </a:rPr>
              <a:t>Thank you</a:t>
            </a:r>
            <a:endParaRPr lang="en-US" sz="9600" dirty="0">
              <a:effectLst>
                <a:glow rad="101600">
                  <a:schemeClr val="accent1">
                    <a:satMod val="175000"/>
                    <a:alpha val="40000"/>
                  </a:schemeClr>
                </a:glow>
                <a:reflection blurRad="6350" stA="55000" endA="300" endPos="45500" dir="5400000" sy="-100000" algn="bl" rotWithShape="0"/>
              </a:effectLst>
              <a:latin typeface="Lucida Calligraphy"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981200"/>
            <a:ext cx="8001000" cy="3776471"/>
          </a:xfrm>
        </p:spPr>
        <p:txBody>
          <a:bodyPr>
            <a:normAutofit/>
          </a:bodyPr>
          <a:lstStyle/>
          <a:p>
            <a:r>
              <a:rPr lang="en-US" sz="2800" dirty="0" smtClean="0">
                <a:latin typeface="Arial" pitchFamily="34" charset="0"/>
                <a:cs typeface="Arial" pitchFamily="34" charset="0"/>
              </a:rPr>
              <a:t>The Championship History Tracker is a comprehensive and innovative tool designed to record, manage, and analyze championship data across various sports and competitions. This application provides a centralized platform for championship organizers, sports analysts, and historians to track and evaluate team performance, trends, and outcomes.</a:t>
            </a:r>
            <a:endParaRPr lang="en-US" sz="2800" dirty="0">
              <a:latin typeface="Arial" pitchFamily="34" charset="0"/>
              <a:cs typeface="Arial" pitchFamily="34" charset="0"/>
            </a:endParaRPr>
          </a:p>
        </p:txBody>
      </p:sp>
      <p:sp>
        <p:nvSpPr>
          <p:cNvPr id="3" name="Title 2"/>
          <p:cNvSpPr>
            <a:spLocks noGrp="1"/>
          </p:cNvSpPr>
          <p:nvPr>
            <p:ph type="title"/>
          </p:nvPr>
        </p:nvSpPr>
        <p:spPr>
          <a:xfrm>
            <a:off x="2362200" y="609600"/>
            <a:ext cx="4419600" cy="1143000"/>
          </a:xfrm>
        </p:spPr>
        <p:txBody>
          <a:bodyPr/>
          <a:lstStyle/>
          <a:p>
            <a:pPr algn="ctr"/>
            <a:r>
              <a:rPr lang="en-US" u="sng" dirty="0" smtClean="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rPr>
              <a:t>INTRODUCTION</a:t>
            </a:r>
            <a:endParaRPr lang="en-US" u="sng" dirty="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752600"/>
            <a:ext cx="7772400" cy="4114800"/>
          </a:xfrm>
        </p:spPr>
        <p:txBody>
          <a:bodyPr>
            <a:normAutofit fontScale="85000" lnSpcReduction="20000"/>
          </a:bodyPr>
          <a:lstStyle/>
          <a:p>
            <a:r>
              <a:rPr lang="en-US" sz="1800" b="1" dirty="0" smtClean="0">
                <a:latin typeface="Arial" pitchFamily="34" charset="0"/>
                <a:cs typeface="Arial" pitchFamily="34" charset="0"/>
              </a:rPr>
              <a:t>Code: Below is a Python solution that encapsulates an object-oriented approach for managing championship records, including creating, reading, updating,and deleting records. It also allows for documenting championship outcomes and analyzing historical performance trends. We'll use dictionaries and lists for data storage and management.</a:t>
            </a:r>
          </a:p>
          <a:p>
            <a:r>
              <a:rPr lang="en-US" sz="1800" b="1" dirty="0" smtClean="0">
                <a:latin typeface="Arial" pitchFamily="34" charset="0"/>
                <a:cs typeface="Arial" pitchFamily="34" charset="0"/>
              </a:rPr>
              <a:t>POC: CRUD: Championship records. document_championship_outcomes(championship_id): Document and store historical records of championships</a:t>
            </a:r>
          </a:p>
          <a:p>
            <a:r>
              <a:rPr lang="en-US" sz="1800" b="1" dirty="0" smtClean="0">
                <a:latin typeface="Arial" pitchFamily="34" charset="0"/>
                <a:cs typeface="Arial" pitchFamily="34" charset="0"/>
              </a:rPr>
              <a:t>.• analyze_historical_performance(performance_data): Analyze performance trendsover time</a:t>
            </a:r>
            <a:r>
              <a:rPr lang="en-US" sz="1800" b="1" dirty="0" smtClean="0">
                <a:latin typeface="Arial" pitchFamily="34" charset="0"/>
                <a:cs typeface="Arial" pitchFamily="34" charset="0"/>
              </a:rPr>
              <a:t>.</a:t>
            </a:r>
          </a:p>
          <a:p>
            <a:pPr>
              <a:buNone/>
            </a:pPr>
            <a:endParaRPr lang="en-US" sz="1800" b="1" dirty="0" smtClean="0">
              <a:latin typeface="Arial" pitchFamily="34" charset="0"/>
              <a:cs typeface="Arial" pitchFamily="34" charset="0"/>
            </a:endParaRPr>
          </a:p>
          <a:p>
            <a:r>
              <a:rPr lang="en-US" sz="1800" b="1" u="sng" dirty="0" smtClean="0">
                <a:latin typeface="Arial Black" pitchFamily="34" charset="0"/>
                <a:cs typeface="Arial" pitchFamily="34" charset="0"/>
              </a:rPr>
              <a:t>Real Life Example</a:t>
            </a:r>
            <a:r>
              <a:rPr lang="en-US" sz="1800" b="1" dirty="0" smtClean="0">
                <a:latin typeface="Arial Black" pitchFamily="34" charset="0"/>
                <a:cs typeface="Arial" pitchFamily="34" charset="0"/>
              </a:rPr>
              <a:t>:</a:t>
            </a:r>
          </a:p>
          <a:p>
            <a:pPr>
              <a:buNone/>
            </a:pPr>
            <a:endParaRPr lang="en-US" sz="1800" b="1" dirty="0" smtClean="0">
              <a:latin typeface="Arial Black" pitchFamily="34" charset="0"/>
              <a:cs typeface="Arial" pitchFamily="34" charset="0"/>
            </a:endParaRPr>
          </a:p>
          <a:p>
            <a:r>
              <a:rPr lang="en-US" sz="1800" b="1" dirty="0" smtClean="0">
                <a:solidFill>
                  <a:srgbClr val="FF0000"/>
                </a:solidFill>
                <a:latin typeface="Arial Black" pitchFamily="34" charset="0"/>
                <a:cs typeface="Arial" pitchFamily="34" charset="0"/>
              </a:rPr>
              <a:t> </a:t>
            </a:r>
            <a:r>
              <a:rPr lang="en-US" sz="1800" b="1" u="sng" dirty="0" smtClean="0">
                <a:solidFill>
                  <a:srgbClr val="FF0000"/>
                </a:solidFill>
                <a:latin typeface="Arial Black" pitchFamily="34" charset="0"/>
                <a:cs typeface="Arial" pitchFamily="34" charset="0"/>
              </a:rPr>
              <a:t>VIRAT KOHLI </a:t>
            </a:r>
            <a:r>
              <a:rPr lang="en-US" sz="1800" b="1" u="sng" dirty="0" smtClean="0">
                <a:latin typeface="Arial Black" pitchFamily="34" charset="0"/>
                <a:cs typeface="Arial" pitchFamily="34" charset="0"/>
              </a:rPr>
              <a:t>RECORD-BREAKING SEASON IN </a:t>
            </a:r>
            <a:r>
              <a:rPr lang="en-US" sz="1800" b="1" u="sng" dirty="0" smtClean="0">
                <a:solidFill>
                  <a:srgbClr val="FF0000"/>
                </a:solidFill>
                <a:latin typeface="Arial Black" pitchFamily="34" charset="0"/>
                <a:cs typeface="Arial" pitchFamily="34" charset="0"/>
              </a:rPr>
              <a:t>2016</a:t>
            </a:r>
            <a:r>
              <a:rPr lang="en-US" sz="1800" b="1" dirty="0" smtClean="0">
                <a:latin typeface="Arial Black" pitchFamily="34" charset="0"/>
                <a:cs typeface="Arial" pitchFamily="34" charset="0"/>
              </a:rPr>
              <a:t>:  where he has scored </a:t>
            </a:r>
            <a:r>
              <a:rPr lang="en-US" sz="1800" b="1" dirty="0" smtClean="0">
                <a:solidFill>
                  <a:srgbClr val="FF0000"/>
                </a:solidFill>
                <a:latin typeface="Arial Black" pitchFamily="34" charset="0"/>
                <a:cs typeface="Arial" pitchFamily="34" charset="0"/>
              </a:rPr>
              <a:t>‘973’ </a:t>
            </a:r>
            <a:r>
              <a:rPr lang="en-US" sz="1800" b="1" dirty="0" smtClean="0">
                <a:latin typeface="Arial Black" pitchFamily="34" charset="0"/>
                <a:cs typeface="Arial" pitchFamily="34" charset="0"/>
              </a:rPr>
              <a:t>runs in </a:t>
            </a:r>
            <a:r>
              <a:rPr lang="en-US" sz="1800" b="1" dirty="0" smtClean="0">
                <a:solidFill>
                  <a:srgbClr val="FF0000"/>
                </a:solidFill>
                <a:latin typeface="Arial Black" pitchFamily="34" charset="0"/>
                <a:cs typeface="Arial" pitchFamily="34" charset="0"/>
              </a:rPr>
              <a:t>16 matches </a:t>
            </a:r>
            <a:r>
              <a:rPr lang="en-US" sz="1800" b="1" dirty="0" smtClean="0">
                <a:latin typeface="Arial Black" pitchFamily="34" charset="0"/>
                <a:cs typeface="Arial" pitchFamily="34" charset="0"/>
              </a:rPr>
              <a:t>including ‘4 centuries’ in </a:t>
            </a:r>
            <a:r>
              <a:rPr lang="en-US" sz="1800" b="1" dirty="0" smtClean="0">
                <a:solidFill>
                  <a:srgbClr val="FF0000"/>
                </a:solidFill>
                <a:latin typeface="Arial Black" pitchFamily="34" charset="0"/>
                <a:cs typeface="Arial" pitchFamily="34" charset="0"/>
              </a:rPr>
              <a:t>single season.</a:t>
            </a:r>
          </a:p>
          <a:p>
            <a:pPr>
              <a:buNone/>
            </a:pPr>
            <a:endParaRPr lang="en-US" sz="1800" b="1" dirty="0" smtClean="0">
              <a:solidFill>
                <a:srgbClr val="FF0000"/>
              </a:solidFill>
              <a:latin typeface="Arial Black" pitchFamily="34" charset="0"/>
              <a:cs typeface="Arial" pitchFamily="34" charset="0"/>
            </a:endParaRPr>
          </a:p>
          <a:p>
            <a:r>
              <a:rPr lang="en-US" sz="1800" b="1" dirty="0" smtClean="0">
                <a:solidFill>
                  <a:srgbClr val="FF0000"/>
                </a:solidFill>
                <a:latin typeface="Arial Black" pitchFamily="34" charset="0"/>
                <a:cs typeface="Arial" pitchFamily="34" charset="0"/>
              </a:rPr>
              <a:t>VIRAT </a:t>
            </a:r>
            <a:r>
              <a:rPr lang="en-US" sz="1800" b="1" dirty="0" smtClean="0">
                <a:latin typeface="Arial Black" pitchFamily="34" charset="0"/>
                <a:cs typeface="Arial" pitchFamily="34" charset="0"/>
              </a:rPr>
              <a:t>became the fastest player to score </a:t>
            </a:r>
            <a:r>
              <a:rPr lang="en-US" sz="1800" b="1" dirty="0" smtClean="0">
                <a:solidFill>
                  <a:srgbClr val="FF0000"/>
                </a:solidFill>
                <a:latin typeface="Arial Black" pitchFamily="34" charset="0"/>
                <a:cs typeface="Arial" pitchFamily="34" charset="0"/>
              </a:rPr>
              <a:t>5000 runs </a:t>
            </a:r>
            <a:r>
              <a:rPr lang="en-US" sz="1800" b="1" dirty="0" smtClean="0">
                <a:latin typeface="Arial Black" pitchFamily="34" charset="0"/>
                <a:cs typeface="Arial" pitchFamily="34" charset="0"/>
              </a:rPr>
              <a:t>in IPL achieving this feat </a:t>
            </a:r>
            <a:r>
              <a:rPr lang="en-US" sz="1800" b="1" dirty="0" smtClean="0">
                <a:solidFill>
                  <a:srgbClr val="FF0000"/>
                </a:solidFill>
                <a:latin typeface="Arial Black" pitchFamily="34" charset="0"/>
                <a:cs typeface="Arial" pitchFamily="34" charset="0"/>
              </a:rPr>
              <a:t>in just ‘157’ innin</a:t>
            </a:r>
            <a:r>
              <a:rPr lang="en-US" sz="1800" b="1" dirty="0" smtClean="0">
                <a:solidFill>
                  <a:srgbClr val="FF0000"/>
                </a:solidFill>
                <a:latin typeface="Arial" pitchFamily="34" charset="0"/>
                <a:cs typeface="Arial" pitchFamily="34" charset="0"/>
              </a:rPr>
              <a:t>gs. </a:t>
            </a:r>
          </a:p>
          <a:p>
            <a:endParaRPr lang="en-US" sz="1800" b="1" dirty="0" smtClean="0">
              <a:latin typeface="Arial" pitchFamily="34" charset="0"/>
              <a:cs typeface="Arial" pitchFamily="34" charset="0"/>
            </a:endParaRPr>
          </a:p>
          <a:p>
            <a:endParaRPr lang="en-US" sz="1800" b="1" dirty="0">
              <a:latin typeface="Arial" pitchFamily="34" charset="0"/>
              <a:cs typeface="Arial" pitchFamily="34" charset="0"/>
            </a:endParaRPr>
          </a:p>
        </p:txBody>
      </p:sp>
      <p:sp>
        <p:nvSpPr>
          <p:cNvPr id="3" name="Title 2"/>
          <p:cNvSpPr>
            <a:spLocks noGrp="1"/>
          </p:cNvSpPr>
          <p:nvPr>
            <p:ph type="title"/>
          </p:nvPr>
        </p:nvSpPr>
        <p:spPr>
          <a:xfrm>
            <a:off x="1066800" y="304800"/>
            <a:ext cx="5791200" cy="1143000"/>
          </a:xfrm>
        </p:spPr>
        <p:txBody>
          <a:bodyPr/>
          <a:lstStyle/>
          <a:p>
            <a:r>
              <a:rPr lang="en-US" u="sng" dirty="0" smtClean="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rPr>
              <a:t>Problem</a:t>
            </a:r>
            <a:r>
              <a:rPr lang="en-US" dirty="0" smtClean="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rPr>
              <a:t>  </a:t>
            </a:r>
            <a:r>
              <a:rPr lang="en-US" u="sng" dirty="0" smtClean="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rPr>
              <a:t>statement</a:t>
            </a:r>
            <a:endParaRPr lang="en-US" u="sng" dirty="0">
              <a:effectLst>
                <a:glow rad="63500">
                  <a:schemeClr val="accent1">
                    <a:satMod val="175000"/>
                    <a:alpha val="40000"/>
                  </a:schemeClr>
                </a:glow>
                <a:outerShdw blurRad="31750" dist="25400" dir="5400000" algn="tl" rotWithShape="0">
                  <a:srgbClr val="000000">
                    <a:alpha val="25000"/>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524000"/>
            <a:ext cx="7391400" cy="4525963"/>
          </a:xfrm>
        </p:spPr>
        <p:txBody>
          <a:bodyPr>
            <a:normAutofit/>
          </a:bodyPr>
          <a:lstStyle/>
          <a:p>
            <a:endParaRPr lang="en-US" dirty="0" smtClean="0"/>
          </a:p>
          <a:p>
            <a:pPr>
              <a:buNone/>
            </a:pPr>
            <a:r>
              <a:rPr lang="en-US" dirty="0" smtClean="0">
                <a:latin typeface="Arial" pitchFamily="34" charset="0"/>
                <a:cs typeface="Arial" pitchFamily="34" charset="0"/>
              </a:rPr>
              <a:t>The Championship History Tracker aims to:</a:t>
            </a:r>
          </a:p>
          <a:p>
            <a:r>
              <a:rPr lang="en-US" dirty="0" smtClean="0">
                <a:latin typeface="Arial" pitchFamily="34" charset="0"/>
                <a:cs typeface="Arial" pitchFamily="34" charset="0"/>
              </a:rPr>
              <a:t>1. Provide a centralized repository for championship records.</a:t>
            </a:r>
          </a:p>
          <a:p>
            <a:r>
              <a:rPr lang="en-US" dirty="0" smtClean="0">
                <a:latin typeface="Arial" pitchFamily="34" charset="0"/>
                <a:cs typeface="Arial" pitchFamily="34" charset="0"/>
              </a:rPr>
              <a:t>2. Facilitate accurate and efficient data management.</a:t>
            </a:r>
          </a:p>
          <a:p>
            <a:r>
              <a:rPr lang="en-US" dirty="0" smtClean="0">
                <a:latin typeface="Arial" pitchFamily="34" charset="0"/>
                <a:cs typeface="Arial" pitchFamily="34" charset="0"/>
              </a:rPr>
              <a:t>3. Offer insightful performance analysis and visualization.</a:t>
            </a:r>
          </a:p>
          <a:p>
            <a:r>
              <a:rPr lang="en-US" dirty="0" smtClean="0">
                <a:latin typeface="Arial" pitchFamily="34" charset="0"/>
                <a:cs typeface="Arial" pitchFamily="34" charset="0"/>
              </a:rPr>
              <a:t>4. Preserve championship history for future reference.</a:t>
            </a:r>
            <a:endParaRPr lang="en-US" dirty="0">
              <a:latin typeface="Arial" pitchFamily="34" charset="0"/>
              <a:cs typeface="Arial" pitchFamily="34" charset="0"/>
            </a:endParaRPr>
          </a:p>
        </p:txBody>
      </p:sp>
      <p:sp>
        <p:nvSpPr>
          <p:cNvPr id="3" name="Title 2"/>
          <p:cNvSpPr>
            <a:spLocks noGrp="1"/>
          </p:cNvSpPr>
          <p:nvPr>
            <p:ph type="title"/>
          </p:nvPr>
        </p:nvSpPr>
        <p:spPr>
          <a:xfrm>
            <a:off x="1447800" y="685800"/>
            <a:ext cx="3352800" cy="1143000"/>
          </a:xfrm>
        </p:spPr>
        <p:txBody>
          <a:bodyPr/>
          <a:lstStyle/>
          <a:p>
            <a:r>
              <a:rPr lang="en-US" u="sng" dirty="0" smtClean="0">
                <a:effectLst>
                  <a:glow rad="101600">
                    <a:schemeClr val="accent1">
                      <a:satMod val="175000"/>
                      <a:alpha val="40000"/>
                    </a:schemeClr>
                  </a:glow>
                  <a:outerShdw blurRad="31750" dist="25400" dir="5400000" algn="tl" rotWithShape="0">
                    <a:srgbClr val="000000">
                      <a:alpha val="25000"/>
                    </a:srgbClr>
                  </a:outerShdw>
                </a:effectLst>
                <a:latin typeface="Algerian" pitchFamily="82" charset="0"/>
              </a:rPr>
              <a:t>purposes</a:t>
            </a:r>
            <a:endParaRPr lang="en-US" u="sng" dirty="0">
              <a:effectLst>
                <a:glow rad="101600">
                  <a:schemeClr val="accent1">
                    <a:satMod val="175000"/>
                    <a:alpha val="40000"/>
                  </a:schemeClr>
                </a:glow>
                <a:outerShdw blurRad="31750" dist="25400" dir="5400000" algn="tl" rotWithShape="0">
                  <a:srgbClr val="000000">
                    <a:alpha val="25000"/>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828800"/>
            <a:ext cx="7696200" cy="3733800"/>
          </a:xfrm>
        </p:spPr>
        <p:txBody>
          <a:bodyPr/>
          <a:lstStyle/>
          <a:p>
            <a:r>
              <a:rPr lang="en-US" dirty="0" smtClean="0">
                <a:latin typeface="Arial" pitchFamily="34" charset="0"/>
                <a:cs typeface="Arial" pitchFamily="34" charset="0"/>
              </a:rPr>
              <a:t>1. Create a user-friendly interface for data input and retrieval.</a:t>
            </a:r>
          </a:p>
          <a:p>
            <a:r>
              <a:rPr lang="en-US" dirty="0" smtClean="0">
                <a:latin typeface="Arial" pitchFamily="34" charset="0"/>
                <a:cs typeface="Arial" pitchFamily="34" charset="0"/>
              </a:rPr>
              <a:t>2. Develop a robust data storage system for championship records.</a:t>
            </a:r>
          </a:p>
          <a:p>
            <a:r>
              <a:rPr lang="en-US" dirty="0" smtClean="0">
                <a:latin typeface="Arial" pitchFamily="34" charset="0"/>
                <a:cs typeface="Arial" pitchFamily="34" charset="0"/>
              </a:rPr>
              <a:t>3. Implement advanced analytics for performance evaluation.</a:t>
            </a:r>
          </a:p>
          <a:p>
            <a:r>
              <a:rPr lang="en-US" dirty="0" smtClean="0">
                <a:latin typeface="Arial" pitchFamily="34" charset="0"/>
                <a:cs typeface="Arial" pitchFamily="34" charset="0"/>
              </a:rPr>
              <a:t>4. Ensure data accuracy and integrity.</a:t>
            </a:r>
            <a:endParaRPr lang="en-US" dirty="0">
              <a:latin typeface="Arial" pitchFamily="34" charset="0"/>
              <a:cs typeface="Arial" pitchFamily="34" charset="0"/>
            </a:endParaRPr>
          </a:p>
        </p:txBody>
      </p:sp>
      <p:sp>
        <p:nvSpPr>
          <p:cNvPr id="3" name="Title 2"/>
          <p:cNvSpPr>
            <a:spLocks noGrp="1"/>
          </p:cNvSpPr>
          <p:nvPr>
            <p:ph type="title"/>
          </p:nvPr>
        </p:nvSpPr>
        <p:spPr>
          <a:xfrm>
            <a:off x="1143000" y="762000"/>
            <a:ext cx="5257800" cy="990600"/>
          </a:xfrm>
        </p:spPr>
        <p:txBody>
          <a:bodyPr>
            <a:normAutofit/>
          </a:bodyPr>
          <a:lstStyle/>
          <a:p>
            <a:r>
              <a:rPr lang="en-US" sz="4800" dirty="0" smtClean="0">
                <a:effectLst>
                  <a:glow rad="101600">
                    <a:schemeClr val="accent1">
                      <a:satMod val="175000"/>
                      <a:alpha val="40000"/>
                    </a:schemeClr>
                  </a:glow>
                  <a:outerShdw blurRad="31750" dist="25400" dir="5400000" algn="tl" rotWithShape="0">
                    <a:srgbClr val="000000">
                      <a:alpha val="25000"/>
                    </a:srgbClr>
                  </a:outerShdw>
                </a:effectLst>
                <a:latin typeface="Algerian" pitchFamily="82" charset="0"/>
              </a:rPr>
              <a:t>Key Objectives</a:t>
            </a:r>
            <a:endParaRPr lang="en-US" sz="4800" dirty="0">
              <a:effectLst>
                <a:glow rad="101600">
                  <a:schemeClr val="accent1">
                    <a:satMod val="175000"/>
                    <a:alpha val="40000"/>
                  </a:schemeClr>
                </a:glow>
                <a:outerShdw blurRad="31750" dist="25400" dir="5400000" algn="tl" rotWithShape="0">
                  <a:srgbClr val="000000">
                    <a:alpha val="25000"/>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1828800"/>
            <a:ext cx="7315200" cy="2862072"/>
          </a:xfrm>
        </p:spPr>
        <p:txBody>
          <a:bodyPr>
            <a:noAutofit/>
          </a:bodyPr>
          <a:lstStyle/>
          <a:p>
            <a:r>
              <a:rPr lang="en-US" sz="3200" dirty="0" smtClean="0"/>
              <a:t>1. Championship Record Management</a:t>
            </a:r>
          </a:p>
          <a:p>
            <a:r>
              <a:rPr lang="en-US" sz="3200" dirty="0" smtClean="0"/>
              <a:t>2. Outcome Documentation</a:t>
            </a:r>
          </a:p>
          <a:p>
            <a:r>
              <a:rPr lang="en-US" sz="3200" dirty="0" smtClean="0"/>
              <a:t>3. Performance Analysis</a:t>
            </a:r>
          </a:p>
          <a:p>
            <a:r>
              <a:rPr lang="en-US" sz="3200" dirty="0" smtClean="0"/>
              <a:t>4. Data Visualization</a:t>
            </a:r>
          </a:p>
          <a:p>
            <a:r>
              <a:rPr lang="en-US" sz="3200" dirty="0" smtClean="0"/>
              <a:t>5. User Authentication and Authorization</a:t>
            </a:r>
            <a:endParaRPr lang="en-US" sz="3200" dirty="0"/>
          </a:p>
        </p:txBody>
      </p:sp>
      <p:sp>
        <p:nvSpPr>
          <p:cNvPr id="3" name="Title 2"/>
          <p:cNvSpPr>
            <a:spLocks noGrp="1"/>
          </p:cNvSpPr>
          <p:nvPr>
            <p:ph type="title"/>
          </p:nvPr>
        </p:nvSpPr>
        <p:spPr>
          <a:xfrm>
            <a:off x="1447800" y="609600"/>
            <a:ext cx="3048000" cy="1143000"/>
          </a:xfrm>
        </p:spPr>
        <p:txBody>
          <a:bodyPr>
            <a:normAutofit/>
          </a:bodyPr>
          <a:lstStyle/>
          <a:p>
            <a:r>
              <a:rPr lang="en-US" sz="4000" u="sng" dirty="0" smtClean="0">
                <a:effectLst>
                  <a:glow rad="101600">
                    <a:schemeClr val="accent1">
                      <a:satMod val="175000"/>
                      <a:alpha val="40000"/>
                    </a:schemeClr>
                  </a:glow>
                  <a:outerShdw blurRad="31750" dist="25400" dir="5400000" algn="tl" rotWithShape="0">
                    <a:srgbClr val="000000">
                      <a:alpha val="25000"/>
                    </a:srgbClr>
                  </a:outerShdw>
                </a:effectLst>
                <a:latin typeface="Algerian" pitchFamily="82" charset="0"/>
              </a:rPr>
              <a:t>Features</a:t>
            </a:r>
            <a:endParaRPr lang="en-US" sz="4000" u="sng" dirty="0">
              <a:effectLst>
                <a:glow rad="101600">
                  <a:schemeClr val="accent1">
                    <a:satMod val="175000"/>
                    <a:alpha val="40000"/>
                  </a:schemeClr>
                </a:glow>
                <a:outerShdw blurRad="31750" dist="25400" dir="5400000" algn="tl" rotWithShape="0">
                  <a:srgbClr val="000000">
                    <a:alpha val="25000"/>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05000"/>
            <a:ext cx="7620000" cy="3776472"/>
          </a:xfrm>
        </p:spPr>
        <p:txBody>
          <a:bodyPr/>
          <a:lstStyle/>
          <a:p>
            <a:r>
              <a:rPr lang="en-US" dirty="0" smtClean="0"/>
              <a:t>1. Enhanced data management and organization</a:t>
            </a:r>
          </a:p>
          <a:p>
            <a:r>
              <a:rPr lang="en-US" dirty="0" smtClean="0"/>
              <a:t>2. Improved performance analysis and decision-making</a:t>
            </a:r>
          </a:p>
          <a:p>
            <a:r>
              <a:rPr lang="en-US" dirty="0" smtClean="0"/>
              <a:t>3. Streamlined record-keeping and reduced administrative burden</a:t>
            </a:r>
          </a:p>
          <a:p>
            <a:r>
              <a:rPr lang="en-US" dirty="0" smtClean="0"/>
              <a:t>4. Preserved championship history for future generations</a:t>
            </a:r>
            <a:endParaRPr lang="en-US" dirty="0"/>
          </a:p>
        </p:txBody>
      </p:sp>
      <p:sp>
        <p:nvSpPr>
          <p:cNvPr id="3" name="Title 2"/>
          <p:cNvSpPr>
            <a:spLocks noGrp="1"/>
          </p:cNvSpPr>
          <p:nvPr>
            <p:ph type="title"/>
          </p:nvPr>
        </p:nvSpPr>
        <p:spPr>
          <a:xfrm>
            <a:off x="1143000" y="838200"/>
            <a:ext cx="2895600" cy="914400"/>
          </a:xfrm>
        </p:spPr>
        <p:txBody>
          <a:bodyPr/>
          <a:lstStyle/>
          <a:p>
            <a:r>
              <a:rPr lang="en-US" u="sng" dirty="0" smtClean="0">
                <a:effectLst>
                  <a:glow rad="101600">
                    <a:schemeClr val="accent1">
                      <a:satMod val="175000"/>
                      <a:alpha val="40000"/>
                    </a:schemeClr>
                  </a:glow>
                  <a:outerShdw blurRad="31750" dist="25400" dir="5400000" algn="tl" rotWithShape="0">
                    <a:srgbClr val="000000">
                      <a:alpha val="25000"/>
                    </a:srgbClr>
                  </a:outerShdw>
                </a:effectLst>
                <a:latin typeface="Algerian" pitchFamily="82" charset="0"/>
              </a:rPr>
              <a:t>Benefits</a:t>
            </a:r>
            <a:endParaRPr lang="en-US" u="sng" dirty="0">
              <a:effectLst>
                <a:glow rad="101600">
                  <a:schemeClr val="accent1">
                    <a:satMod val="175000"/>
                    <a:alpha val="40000"/>
                  </a:schemeClr>
                </a:glow>
                <a:outerShdw blurRad="31750" dist="25400" dir="5400000" algn="tl" rotWithShape="0">
                  <a:srgbClr val="000000">
                    <a:alpha val="25000"/>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2057400"/>
            <a:ext cx="6934200" cy="3395472"/>
          </a:xfrm>
        </p:spPr>
        <p:txBody>
          <a:bodyPr>
            <a:normAutofit/>
          </a:bodyPr>
          <a:lstStyle/>
          <a:p>
            <a:r>
              <a:rPr lang="en-US" sz="2400" dirty="0" smtClean="0">
                <a:latin typeface="Arial" pitchFamily="34" charset="0"/>
                <a:cs typeface="Arial" pitchFamily="34" charset="0"/>
              </a:rPr>
              <a:t>1. Data Storage: Dictionary-based data structure has limitations in scalability.</a:t>
            </a:r>
          </a:p>
          <a:p>
            <a:r>
              <a:rPr lang="en-US" sz="2400" dirty="0" smtClean="0">
                <a:latin typeface="Arial" pitchFamily="34" charset="0"/>
                <a:cs typeface="Arial" pitchFamily="34" charset="0"/>
              </a:rPr>
              <a:t>2. Data Validation: Basic input validation; lacks robust error handling.</a:t>
            </a:r>
          </a:p>
          <a:p>
            <a:r>
              <a:rPr lang="en-US" sz="2400" dirty="0" smtClean="0">
                <a:latin typeface="Arial" pitchFamily="34" charset="0"/>
                <a:cs typeface="Arial" pitchFamily="34" charset="0"/>
              </a:rPr>
              <a:t>3. Compatibility: May not be compatible with all operating systems.</a:t>
            </a:r>
          </a:p>
          <a:p>
            <a:r>
              <a:rPr lang="en-US" sz="2400" dirty="0" smtClean="0">
                <a:latin typeface="Arial" pitchFamily="34" charset="0"/>
                <a:cs typeface="Arial" pitchFamily="34" charset="0"/>
              </a:rPr>
              <a:t>4. Security: No encryption or secure authentication mechanisms.</a:t>
            </a:r>
            <a:endParaRPr lang="en-US" sz="2400" dirty="0">
              <a:latin typeface="Arial" pitchFamily="34" charset="0"/>
              <a:cs typeface="Arial" pitchFamily="34" charset="0"/>
            </a:endParaRPr>
          </a:p>
        </p:txBody>
      </p:sp>
      <p:sp>
        <p:nvSpPr>
          <p:cNvPr id="3" name="Title 2"/>
          <p:cNvSpPr>
            <a:spLocks noGrp="1"/>
          </p:cNvSpPr>
          <p:nvPr>
            <p:ph type="title"/>
          </p:nvPr>
        </p:nvSpPr>
        <p:spPr>
          <a:xfrm>
            <a:off x="838200" y="762000"/>
            <a:ext cx="3505200" cy="1143000"/>
          </a:xfrm>
        </p:spPr>
        <p:txBody>
          <a:bodyPr/>
          <a:lstStyle/>
          <a:p>
            <a:r>
              <a:rPr lang="en-US" u="sng" dirty="0" smtClean="0">
                <a:effectLst>
                  <a:glow rad="101600">
                    <a:schemeClr val="accent1">
                      <a:satMod val="175000"/>
                      <a:alpha val="40000"/>
                    </a:schemeClr>
                  </a:glow>
                  <a:outerShdw blurRad="31750" dist="25400" dir="5400000" algn="tl" rotWithShape="0">
                    <a:srgbClr val="000000">
                      <a:alpha val="25000"/>
                    </a:srgbClr>
                  </a:outerShdw>
                </a:effectLst>
                <a:latin typeface="Algerian" pitchFamily="82" charset="0"/>
              </a:rPr>
              <a:t>Limitations</a:t>
            </a:r>
            <a:endParaRPr lang="en-US" u="sng" dirty="0">
              <a:effectLst>
                <a:glow rad="101600">
                  <a:schemeClr val="accent1">
                    <a:satMod val="175000"/>
                    <a:alpha val="40000"/>
                  </a:schemeClr>
                </a:glow>
                <a:outerShdw blurRad="31750" dist="25400" dir="5400000" algn="tl" rotWithShape="0">
                  <a:srgbClr val="000000">
                    <a:alpha val="25000"/>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1828800"/>
            <a:ext cx="7162800" cy="3810000"/>
          </a:xfrm>
        </p:spPr>
        <p:txBody>
          <a:bodyPr>
            <a:normAutofit/>
          </a:bodyPr>
          <a:lstStyle/>
          <a:p>
            <a:r>
              <a:rPr lang="en-US" sz="3200" dirty="0" smtClean="0">
                <a:latin typeface="Arial" pitchFamily="34" charset="0"/>
                <a:cs typeface="Arial" pitchFamily="34" charset="0"/>
              </a:rPr>
              <a:t>Summary: A Championship History Tracker is essential for preserving the legacy and history of competitive events.</a:t>
            </a:r>
          </a:p>
          <a:p>
            <a:r>
              <a:rPr lang="en-US" sz="3200" dirty="0" smtClean="0">
                <a:latin typeface="Arial" pitchFamily="34" charset="0"/>
                <a:cs typeface="Arial" pitchFamily="34" charset="0"/>
              </a:rPr>
              <a:t>Final Thought: It's a valuable tool for sports analysts, historians, and enthusiasts alike.</a:t>
            </a:r>
            <a:endParaRPr lang="en-US" sz="3200" dirty="0">
              <a:latin typeface="Arial" pitchFamily="34" charset="0"/>
              <a:cs typeface="Arial" pitchFamily="34" charset="0"/>
            </a:endParaRPr>
          </a:p>
        </p:txBody>
      </p:sp>
      <p:sp>
        <p:nvSpPr>
          <p:cNvPr id="3" name="Title 2"/>
          <p:cNvSpPr>
            <a:spLocks noGrp="1"/>
          </p:cNvSpPr>
          <p:nvPr>
            <p:ph type="title"/>
          </p:nvPr>
        </p:nvSpPr>
        <p:spPr>
          <a:xfrm>
            <a:off x="1219200" y="685800"/>
            <a:ext cx="3657600" cy="884238"/>
          </a:xfrm>
        </p:spPr>
        <p:txBody>
          <a:bodyPr/>
          <a:lstStyle/>
          <a:p>
            <a:r>
              <a:rPr lang="en-US" u="sng" dirty="0" smtClean="0">
                <a:effectLst>
                  <a:glow rad="101600">
                    <a:schemeClr val="accent1">
                      <a:satMod val="175000"/>
                      <a:alpha val="40000"/>
                    </a:schemeClr>
                  </a:glow>
                  <a:outerShdw blurRad="31750" dist="25400" dir="5400000" algn="tl" rotWithShape="0">
                    <a:srgbClr val="000000">
                      <a:alpha val="25000"/>
                    </a:srgbClr>
                  </a:outerShdw>
                </a:effectLst>
                <a:latin typeface="Algerian" pitchFamily="82" charset="0"/>
              </a:rPr>
              <a:t>conclusion</a:t>
            </a:r>
            <a:endParaRPr lang="en-US" u="sng" dirty="0">
              <a:effectLst>
                <a:glow rad="101600">
                  <a:schemeClr val="accent1">
                    <a:satMod val="175000"/>
                    <a:alpha val="40000"/>
                  </a:schemeClr>
                </a:glow>
                <a:outerShdw blurRad="31750" dist="25400" dir="5400000" algn="tl" rotWithShape="0">
                  <a:srgbClr val="000000">
                    <a:alpha val="25000"/>
                  </a:srgbClr>
                </a:outerShdw>
              </a:effectLst>
              <a:latin typeface="Algerian" pitchFamily="82"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219</TotalTime>
  <Words>367</Words>
  <Application>Microsoft Office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CHAMPIONSHIP HISTORY TRACKER</vt:lpstr>
      <vt:lpstr>INTRODUCTION</vt:lpstr>
      <vt:lpstr>Problem  statement</vt:lpstr>
      <vt:lpstr>purposes</vt:lpstr>
      <vt:lpstr>Key Objectives</vt:lpstr>
      <vt:lpstr>Features</vt:lpstr>
      <vt:lpstr>Benefits</vt:lpstr>
      <vt:lpstr>Limitations</vt:lpstr>
      <vt:lpstr>conclusion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CHAMPIONSHIP HISTORY TRACKER</dc:title>
  <dc:creator>hp</dc:creator>
  <cp:lastModifiedBy>DELL</cp:lastModifiedBy>
  <cp:revision>29</cp:revision>
  <dcterms:created xsi:type="dcterms:W3CDTF">2024-09-27T13:39:54Z</dcterms:created>
  <dcterms:modified xsi:type="dcterms:W3CDTF">2024-09-28T05:11:59Z</dcterms:modified>
</cp:coreProperties>
</file>