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9" r:id="rId5"/>
    <p:sldId id="323" r:id="rId6"/>
    <p:sldId id="260" r:id="rId7"/>
    <p:sldId id="261" r:id="rId8"/>
    <p:sldId id="330" r:id="rId9"/>
    <p:sldId id="326" r:id="rId10"/>
    <p:sldId id="331" r:id="rId11"/>
    <p:sldId id="263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337" r:id="rId21"/>
    <p:sldId id="276" r:id="rId22"/>
    <p:sldId id="277" r:id="rId23"/>
    <p:sldId id="278" r:id="rId24"/>
    <p:sldId id="279" r:id="rId25"/>
    <p:sldId id="316" r:id="rId26"/>
    <p:sldId id="280" r:id="rId27"/>
    <p:sldId id="281" r:id="rId28"/>
    <p:sldId id="285" r:id="rId29"/>
    <p:sldId id="287" r:id="rId30"/>
    <p:sldId id="291" r:id="rId31"/>
    <p:sldId id="292" r:id="rId32"/>
    <p:sldId id="338" r:id="rId33"/>
    <p:sldId id="283" r:id="rId34"/>
    <p:sldId id="284" r:id="rId35"/>
    <p:sldId id="286" r:id="rId36"/>
    <p:sldId id="288" r:id="rId37"/>
    <p:sldId id="293" r:id="rId38"/>
    <p:sldId id="289" r:id="rId39"/>
    <p:sldId id="317" r:id="rId40"/>
    <p:sldId id="290" r:id="rId41"/>
    <p:sldId id="264" r:id="rId42"/>
    <p:sldId id="275" r:id="rId43"/>
    <p:sldId id="282" r:id="rId44"/>
    <p:sldId id="294" r:id="rId45"/>
    <p:sldId id="296" r:id="rId46"/>
    <p:sldId id="297" r:id="rId47"/>
    <p:sldId id="295" r:id="rId48"/>
    <p:sldId id="324" r:id="rId49"/>
    <p:sldId id="334" r:id="rId50"/>
    <p:sldId id="335" r:id="rId51"/>
    <p:sldId id="336" r:id="rId52"/>
    <p:sldId id="298" r:id="rId53"/>
    <p:sldId id="299" r:id="rId54"/>
    <p:sldId id="340" r:id="rId55"/>
    <p:sldId id="33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10" r:id="rId66"/>
    <p:sldId id="311" r:id="rId67"/>
    <p:sldId id="312" r:id="rId68"/>
    <p:sldId id="314" r:id="rId69"/>
    <p:sldId id="315" r:id="rId70"/>
    <p:sldId id="318" r:id="rId71"/>
    <p:sldId id="319" r:id="rId72"/>
    <p:sldId id="341" r:id="rId73"/>
    <p:sldId id="320" r:id="rId74"/>
    <p:sldId id="325" r:id="rId75"/>
    <p:sldId id="332" r:id="rId76"/>
    <p:sldId id="33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17F37-38FC-4133-9C27-EE419111362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8FC28C-033D-4872-BE92-990E692B734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India - 10th in world in terms of Travel &amp; Tourism</a:t>
          </a:r>
          <a:endParaRPr lang="en-US"/>
        </a:p>
      </dgm:t>
    </dgm:pt>
    <dgm:pt modelId="{9922199C-3332-44CE-8820-0F1EAE4ECD2E}" type="parTrans" cxnId="{C5658AB5-60F4-4F7C-AE3A-510A2A583D77}">
      <dgm:prSet/>
      <dgm:spPr/>
      <dgm:t>
        <a:bodyPr/>
        <a:lstStyle/>
        <a:p>
          <a:endParaRPr lang="en-US"/>
        </a:p>
      </dgm:t>
    </dgm:pt>
    <dgm:pt modelId="{EED02972-B895-40B0-83F7-6C4F33D2E3BB}" type="sibTrans" cxnId="{C5658AB5-60F4-4F7C-AE3A-510A2A583D77}">
      <dgm:prSet/>
      <dgm:spPr/>
      <dgm:t>
        <a:bodyPr/>
        <a:lstStyle/>
        <a:p>
          <a:endParaRPr lang="en-US"/>
        </a:p>
      </dgm:t>
    </dgm:pt>
    <dgm:pt modelId="{E0845843-CCE3-4008-9204-DBBB7E26001A}">
      <dgm:prSet/>
      <dgm:spPr/>
      <dgm:t>
        <a:bodyPr/>
        <a:lstStyle/>
        <a:p>
          <a:pPr rtl="0"/>
          <a:r>
            <a:rPr lang="en-US"/>
            <a:t>39 million jobs</a:t>
          </a:r>
          <a:r>
            <a:rPr lang="en-US">
              <a:latin typeface="Calibri Light" panose="020F0302020204030204"/>
            </a:rPr>
            <a:t> -</a:t>
          </a:r>
          <a:r>
            <a:rPr lang="en-US"/>
            <a:t> 8% of the total employment</a:t>
          </a:r>
          <a:r>
            <a:rPr lang="en-US">
              <a:latin typeface="Calibri Light" panose="020F0302020204030204"/>
            </a:rPr>
            <a:t> </a:t>
          </a:r>
        </a:p>
      </dgm:t>
    </dgm:pt>
    <dgm:pt modelId="{773EDA64-F28F-41F3-8F0A-4754036941D7}" type="parTrans" cxnId="{270FFF7F-0F9C-45FB-95D5-7B4D2C170CE8}">
      <dgm:prSet/>
      <dgm:spPr/>
      <dgm:t>
        <a:bodyPr/>
        <a:lstStyle/>
        <a:p>
          <a:endParaRPr lang="en-US"/>
        </a:p>
      </dgm:t>
    </dgm:pt>
    <dgm:pt modelId="{ED7C6AF2-DF75-477E-91A8-0C29ECA203DA}" type="sibTrans" cxnId="{270FFF7F-0F9C-45FB-95D5-7B4D2C170CE8}">
      <dgm:prSet/>
      <dgm:spPr/>
      <dgm:t>
        <a:bodyPr/>
        <a:lstStyle/>
        <a:p>
          <a:endParaRPr lang="en-US"/>
        </a:p>
      </dgm:t>
    </dgm:pt>
    <dgm:pt modelId="{7E0F68C4-F2A0-4B62-9DE7-6AFD56E21A6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Travel Industry - US</a:t>
          </a:r>
          <a:r>
            <a:rPr lang="en-US"/>
            <a:t>$ 75 billion in FY20</a:t>
          </a:r>
          <a:endParaRPr lang="en-US">
            <a:latin typeface="Calibri Light" panose="020F0302020204030204"/>
          </a:endParaRPr>
        </a:p>
      </dgm:t>
    </dgm:pt>
    <dgm:pt modelId="{5D6864C5-57F4-47F1-8A1C-3D41EF43300A}" type="parTrans" cxnId="{ACE6F396-63AA-4AB2-8FCA-F4F75F3C4650}">
      <dgm:prSet/>
      <dgm:spPr/>
    </dgm:pt>
    <dgm:pt modelId="{7CE9C3A0-FA0E-4001-BCB1-3E0DA229B15C}" type="sibTrans" cxnId="{ACE6F396-63AA-4AB2-8FCA-F4F75F3C4650}">
      <dgm:prSet/>
      <dgm:spPr/>
      <dgm:t>
        <a:bodyPr/>
        <a:lstStyle/>
        <a:p>
          <a:endParaRPr lang="en-US"/>
        </a:p>
      </dgm:t>
    </dgm:pt>
    <dgm:pt modelId="{D3B604E4-3399-46CF-8C74-7371102E50F6}">
      <dgm:prSet phldr="0"/>
      <dgm:spPr/>
      <dgm:t>
        <a:bodyPr/>
        <a:lstStyle/>
        <a:p>
          <a:pPr rtl="0"/>
          <a:r>
            <a:rPr lang="en-US" b="1"/>
            <a:t>India Luxury Hotel</a:t>
          </a:r>
          <a:r>
            <a:rPr lang="en-US">
              <a:latin typeface="Calibri Light" panose="020F0302020204030204"/>
            </a:rPr>
            <a:t> -</a:t>
          </a:r>
          <a:r>
            <a:rPr lang="en-US"/>
            <a:t> US$ 23.69 </a:t>
          </a:r>
          <a:r>
            <a:rPr lang="en-US">
              <a:latin typeface="Calibri Light" panose="020F0302020204030204"/>
            </a:rPr>
            <a:t>Billion</a:t>
          </a:r>
          <a:r>
            <a:rPr lang="en-US"/>
            <a:t> in 2020</a:t>
          </a:r>
          <a:r>
            <a:rPr lang="en-US">
              <a:latin typeface="Calibri Light" panose="020F0302020204030204"/>
            </a:rPr>
            <a:t> </a:t>
          </a:r>
        </a:p>
      </dgm:t>
    </dgm:pt>
    <dgm:pt modelId="{6CCB219D-6460-4158-A1CE-E236B9E60822}" type="parTrans" cxnId="{40CCC64F-02D0-4941-AE2C-876D69C76DA8}">
      <dgm:prSet/>
      <dgm:spPr/>
    </dgm:pt>
    <dgm:pt modelId="{B1F92F0E-BAF7-4F16-AC35-9F73979EE3E6}" type="sibTrans" cxnId="{40CCC64F-02D0-4941-AE2C-876D69C76DA8}">
      <dgm:prSet/>
      <dgm:spPr/>
      <dgm:t>
        <a:bodyPr/>
        <a:lstStyle/>
        <a:p>
          <a:endParaRPr lang="en-US"/>
        </a:p>
      </dgm:t>
    </dgm:pt>
    <dgm:pt modelId="{62227201-9928-4981-AD62-F26F0504EE78}">
      <dgm:prSet phldr="0"/>
      <dgm:spPr/>
      <dgm:t>
        <a:bodyPr/>
        <a:lstStyle/>
        <a:p>
          <a:pPr rtl="0"/>
          <a:r>
            <a:rPr lang="en-US"/>
            <a:t>The luxury hotel sector</a:t>
          </a:r>
          <a:r>
            <a:rPr lang="en-US">
              <a:latin typeface="Calibri Light" panose="020F0302020204030204"/>
            </a:rPr>
            <a:t> -</a:t>
          </a:r>
          <a:r>
            <a:rPr lang="en-US"/>
            <a:t> </a:t>
          </a:r>
          <a:r>
            <a:rPr lang="en-US" b="1"/>
            <a:t>11 percent of India’s entire quality hotel supply</a:t>
          </a:r>
          <a:endParaRPr lang="en-US">
            <a:latin typeface="Calibri Light" panose="020F0302020204030204"/>
          </a:endParaRPr>
        </a:p>
      </dgm:t>
    </dgm:pt>
    <dgm:pt modelId="{E54AC46F-C9F5-410A-BAC9-2A80600425E2}" type="parTrans" cxnId="{D6D54719-B020-48D3-B9B1-CBE1BDBDC266}">
      <dgm:prSet/>
      <dgm:spPr/>
    </dgm:pt>
    <dgm:pt modelId="{5EB342C9-5A84-4ADB-820D-EB8A3631E774}" type="sibTrans" cxnId="{D6D54719-B020-48D3-B9B1-CBE1BDBDC266}">
      <dgm:prSet/>
      <dgm:spPr/>
      <dgm:t>
        <a:bodyPr/>
        <a:lstStyle/>
        <a:p>
          <a:endParaRPr lang="en-US"/>
        </a:p>
      </dgm:t>
    </dgm:pt>
    <dgm:pt modelId="{E0A2BF28-0DA2-4F38-9FD4-F2765C13BEE2}" type="pres">
      <dgm:prSet presAssocID="{75017F37-38FC-4133-9C27-EE419111362C}" presName="linear" presStyleCnt="0">
        <dgm:presLayoutVars>
          <dgm:animLvl val="lvl"/>
          <dgm:resizeHandles val="exact"/>
        </dgm:presLayoutVars>
      </dgm:prSet>
      <dgm:spPr/>
    </dgm:pt>
    <dgm:pt modelId="{2ADBF79A-13C2-4F8D-ACBD-75EDBF990B4C}" type="pres">
      <dgm:prSet presAssocID="{298FC28C-033D-4872-BE92-990E692B73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4E41D72-A526-4F5F-8424-585DFBA85730}" type="pres">
      <dgm:prSet presAssocID="{EED02972-B895-40B0-83F7-6C4F33D2E3BB}" presName="spacer" presStyleCnt="0"/>
      <dgm:spPr/>
    </dgm:pt>
    <dgm:pt modelId="{1A94E569-8B99-49F6-94A2-AAD7E03943C7}" type="pres">
      <dgm:prSet presAssocID="{7E0F68C4-F2A0-4B62-9DE7-6AFD56E21A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FD937E-8ACB-43CC-94D5-1FB250805F37}" type="pres">
      <dgm:prSet presAssocID="{7CE9C3A0-FA0E-4001-BCB1-3E0DA229B15C}" presName="spacer" presStyleCnt="0"/>
      <dgm:spPr/>
    </dgm:pt>
    <dgm:pt modelId="{DC3D0D26-7ABE-4052-A383-1ED7C7025476}" type="pres">
      <dgm:prSet presAssocID="{E0845843-CCE3-4008-9204-DBBB7E2600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1341AC-E9A2-4533-ACCB-06C44BB06B11}" type="pres">
      <dgm:prSet presAssocID="{ED7C6AF2-DF75-477E-91A8-0C29ECA203DA}" presName="spacer" presStyleCnt="0"/>
      <dgm:spPr/>
    </dgm:pt>
    <dgm:pt modelId="{7A94C183-F458-4C91-A22E-A4C069A8C7ED}" type="pres">
      <dgm:prSet presAssocID="{D3B604E4-3399-46CF-8C74-7371102E50F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8E226C1-ACBB-4BFC-8B28-F1972B515D5C}" type="pres">
      <dgm:prSet presAssocID="{B1F92F0E-BAF7-4F16-AC35-9F73979EE3E6}" presName="spacer" presStyleCnt="0"/>
      <dgm:spPr/>
    </dgm:pt>
    <dgm:pt modelId="{1A28BD9B-3292-46B8-A278-012625184EC7}" type="pres">
      <dgm:prSet presAssocID="{62227201-9928-4981-AD62-F26F0504EE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A34D15-2AB2-42F3-97D0-0C636FC05193}" type="presOf" srcId="{75017F37-38FC-4133-9C27-EE419111362C}" destId="{E0A2BF28-0DA2-4F38-9FD4-F2765C13BEE2}" srcOrd="0" destOrd="0" presId="urn:microsoft.com/office/officeart/2005/8/layout/vList2"/>
    <dgm:cxn modelId="{D6D54719-B020-48D3-B9B1-CBE1BDBDC266}" srcId="{75017F37-38FC-4133-9C27-EE419111362C}" destId="{62227201-9928-4981-AD62-F26F0504EE78}" srcOrd="4" destOrd="0" parTransId="{E54AC46F-C9F5-410A-BAC9-2A80600425E2}" sibTransId="{5EB342C9-5A84-4ADB-820D-EB8A3631E774}"/>
    <dgm:cxn modelId="{C0257F3E-7F0C-40A6-8D69-4D2CDDBADB6C}" type="presOf" srcId="{7E0F68C4-F2A0-4B62-9DE7-6AFD56E21A6B}" destId="{1A94E569-8B99-49F6-94A2-AAD7E03943C7}" srcOrd="0" destOrd="0" presId="urn:microsoft.com/office/officeart/2005/8/layout/vList2"/>
    <dgm:cxn modelId="{40CCC64F-02D0-4941-AE2C-876D69C76DA8}" srcId="{75017F37-38FC-4133-9C27-EE419111362C}" destId="{D3B604E4-3399-46CF-8C74-7371102E50F6}" srcOrd="3" destOrd="0" parTransId="{6CCB219D-6460-4158-A1CE-E236B9E60822}" sibTransId="{B1F92F0E-BAF7-4F16-AC35-9F73979EE3E6}"/>
    <dgm:cxn modelId="{75F9BE56-65FD-4CE7-9458-AC6022467845}" type="presOf" srcId="{D3B604E4-3399-46CF-8C74-7371102E50F6}" destId="{7A94C183-F458-4C91-A22E-A4C069A8C7ED}" srcOrd="0" destOrd="0" presId="urn:microsoft.com/office/officeart/2005/8/layout/vList2"/>
    <dgm:cxn modelId="{270FFF7F-0F9C-45FB-95D5-7B4D2C170CE8}" srcId="{75017F37-38FC-4133-9C27-EE419111362C}" destId="{E0845843-CCE3-4008-9204-DBBB7E26001A}" srcOrd="2" destOrd="0" parTransId="{773EDA64-F28F-41F3-8F0A-4754036941D7}" sibTransId="{ED7C6AF2-DF75-477E-91A8-0C29ECA203DA}"/>
    <dgm:cxn modelId="{ACE6F396-63AA-4AB2-8FCA-F4F75F3C4650}" srcId="{75017F37-38FC-4133-9C27-EE419111362C}" destId="{7E0F68C4-F2A0-4B62-9DE7-6AFD56E21A6B}" srcOrd="1" destOrd="0" parTransId="{5D6864C5-57F4-47F1-8A1C-3D41EF43300A}" sibTransId="{7CE9C3A0-FA0E-4001-BCB1-3E0DA229B15C}"/>
    <dgm:cxn modelId="{C5658AB5-60F4-4F7C-AE3A-510A2A583D77}" srcId="{75017F37-38FC-4133-9C27-EE419111362C}" destId="{298FC28C-033D-4872-BE92-990E692B7349}" srcOrd="0" destOrd="0" parTransId="{9922199C-3332-44CE-8820-0F1EAE4ECD2E}" sibTransId="{EED02972-B895-40B0-83F7-6C4F33D2E3BB}"/>
    <dgm:cxn modelId="{DC471FB7-F742-44B3-9A5A-D43713F90D94}" type="presOf" srcId="{62227201-9928-4981-AD62-F26F0504EE78}" destId="{1A28BD9B-3292-46B8-A278-012625184EC7}" srcOrd="0" destOrd="0" presId="urn:microsoft.com/office/officeart/2005/8/layout/vList2"/>
    <dgm:cxn modelId="{285BA7E1-8417-4BD2-BB74-CACEC581CDD1}" type="presOf" srcId="{298FC28C-033D-4872-BE92-990E692B7349}" destId="{2ADBF79A-13C2-4F8D-ACBD-75EDBF990B4C}" srcOrd="0" destOrd="0" presId="urn:microsoft.com/office/officeart/2005/8/layout/vList2"/>
    <dgm:cxn modelId="{873332E7-3FB2-493E-8B42-002249B3EA34}" type="presOf" srcId="{E0845843-CCE3-4008-9204-DBBB7E26001A}" destId="{DC3D0D26-7ABE-4052-A383-1ED7C7025476}" srcOrd="0" destOrd="0" presId="urn:microsoft.com/office/officeart/2005/8/layout/vList2"/>
    <dgm:cxn modelId="{E638AE98-A9CD-44D6-8258-2F171AFD7CA0}" type="presParOf" srcId="{E0A2BF28-0DA2-4F38-9FD4-F2765C13BEE2}" destId="{2ADBF79A-13C2-4F8D-ACBD-75EDBF990B4C}" srcOrd="0" destOrd="0" presId="urn:microsoft.com/office/officeart/2005/8/layout/vList2"/>
    <dgm:cxn modelId="{977EA22E-3DB1-4A61-BE66-769722308EA4}" type="presParOf" srcId="{E0A2BF28-0DA2-4F38-9FD4-F2765C13BEE2}" destId="{D4E41D72-A526-4F5F-8424-585DFBA85730}" srcOrd="1" destOrd="0" presId="urn:microsoft.com/office/officeart/2005/8/layout/vList2"/>
    <dgm:cxn modelId="{D6DDD4B9-2D29-463C-9979-6FDC451C200D}" type="presParOf" srcId="{E0A2BF28-0DA2-4F38-9FD4-F2765C13BEE2}" destId="{1A94E569-8B99-49F6-94A2-AAD7E03943C7}" srcOrd="2" destOrd="0" presId="urn:microsoft.com/office/officeart/2005/8/layout/vList2"/>
    <dgm:cxn modelId="{FE002C2B-1477-4080-8BE4-AD2A17046A5D}" type="presParOf" srcId="{E0A2BF28-0DA2-4F38-9FD4-F2765C13BEE2}" destId="{F3FD937E-8ACB-43CC-94D5-1FB250805F37}" srcOrd="3" destOrd="0" presId="urn:microsoft.com/office/officeart/2005/8/layout/vList2"/>
    <dgm:cxn modelId="{AF8C8032-6D0F-4299-AD64-410DF76EB4EF}" type="presParOf" srcId="{E0A2BF28-0DA2-4F38-9FD4-F2765C13BEE2}" destId="{DC3D0D26-7ABE-4052-A383-1ED7C7025476}" srcOrd="4" destOrd="0" presId="urn:microsoft.com/office/officeart/2005/8/layout/vList2"/>
    <dgm:cxn modelId="{EC798B8A-85E9-41BF-8AFB-915D02C533B6}" type="presParOf" srcId="{E0A2BF28-0DA2-4F38-9FD4-F2765C13BEE2}" destId="{C91341AC-E9A2-4533-ACCB-06C44BB06B11}" srcOrd="5" destOrd="0" presId="urn:microsoft.com/office/officeart/2005/8/layout/vList2"/>
    <dgm:cxn modelId="{A421667E-F360-4004-AEEA-DBA603083480}" type="presParOf" srcId="{E0A2BF28-0DA2-4F38-9FD4-F2765C13BEE2}" destId="{7A94C183-F458-4C91-A22E-A4C069A8C7ED}" srcOrd="6" destOrd="0" presId="urn:microsoft.com/office/officeart/2005/8/layout/vList2"/>
    <dgm:cxn modelId="{A31E54AA-822C-433F-90AC-9DC6D435B210}" type="presParOf" srcId="{E0A2BF28-0DA2-4F38-9FD4-F2765C13BEE2}" destId="{98E226C1-ACBB-4BFC-8B28-F1972B515D5C}" srcOrd="7" destOrd="0" presId="urn:microsoft.com/office/officeart/2005/8/layout/vList2"/>
    <dgm:cxn modelId="{FEA14F8C-963D-4F0B-83B1-68921C2BBA5F}" type="presParOf" srcId="{E0A2BF28-0DA2-4F38-9FD4-F2765C13BEE2}" destId="{1A28BD9B-3292-46B8-A278-012625184E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17F37-38FC-4133-9C27-EE419111362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227201-9928-4981-AD62-F26F0504EE7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Other markets</a:t>
          </a:r>
          <a:r>
            <a:rPr lang="en-US" dirty="0"/>
            <a:t> in India, it’s about getting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RFP (Request for Proposal) program and drive business through relationships</a:t>
          </a:r>
          <a:endParaRPr lang="en-US" dirty="0">
            <a:latin typeface="Calibri Light" panose="020F0302020204030204"/>
          </a:endParaRPr>
        </a:p>
      </dgm:t>
    </dgm:pt>
    <dgm:pt modelId="{E54AC46F-C9F5-410A-BAC9-2A80600425E2}" type="parTrans" cxnId="{D6D54719-B020-48D3-B9B1-CBE1BDBDC266}">
      <dgm:prSet/>
      <dgm:spPr/>
    </dgm:pt>
    <dgm:pt modelId="{5EB342C9-5A84-4ADB-820D-EB8A3631E774}" type="sibTrans" cxnId="{D6D54719-B020-48D3-B9B1-CBE1BDBDC266}">
      <dgm:prSet/>
      <dgm:spPr/>
      <dgm:t>
        <a:bodyPr/>
        <a:lstStyle/>
        <a:p>
          <a:endParaRPr lang="en-US"/>
        </a:p>
      </dgm:t>
    </dgm:pt>
    <dgm:pt modelId="{CCB2681B-BBB7-455B-B532-AFBC2FE56368}">
      <dgm:prSet phldr="0"/>
      <dgm:spPr/>
      <dgm:t>
        <a:bodyPr/>
        <a:lstStyle/>
        <a:p>
          <a:pPr rtl="0"/>
          <a:r>
            <a:rPr lang="en-US" dirty="0"/>
            <a:t>Bangalore</a:t>
          </a:r>
          <a:r>
            <a:rPr lang="en-US" dirty="0">
              <a:latin typeface="Calibri Light" panose="020F0302020204030204"/>
            </a:rPr>
            <a:t> Market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- High</a:t>
          </a:r>
          <a:r>
            <a:rPr lang="en-US" dirty="0"/>
            <a:t> demand and </a:t>
          </a:r>
          <a:r>
            <a:rPr lang="en-US" dirty="0">
              <a:latin typeface="Calibri Light" panose="020F0302020204030204"/>
            </a:rPr>
            <a:t>Low</a:t>
          </a:r>
          <a:r>
            <a:rPr lang="en-US" dirty="0"/>
            <a:t> supply.</a:t>
          </a:r>
        </a:p>
      </dgm:t>
    </dgm:pt>
    <dgm:pt modelId="{514C3F6D-C961-4E52-A5D5-D5DD395D9F30}" type="parTrans" cxnId="{7C780019-EB30-4AD8-8A12-AC29113359DC}">
      <dgm:prSet/>
      <dgm:spPr/>
    </dgm:pt>
    <dgm:pt modelId="{5F90EF68-47FF-4CCC-83B8-2C59D019D3BD}" type="sibTrans" cxnId="{7C780019-EB30-4AD8-8A12-AC29113359DC}">
      <dgm:prSet/>
      <dgm:spPr/>
    </dgm:pt>
    <dgm:pt modelId="{773C4F3B-FFB2-4D7B-80A8-953DBD7B964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Customers predominantly</a:t>
          </a:r>
          <a:r>
            <a:rPr lang="en-US" dirty="0"/>
            <a:t> from </a:t>
          </a:r>
          <a:r>
            <a:rPr lang="en-US" dirty="0">
              <a:latin typeface="Calibri Light" panose="020F0302020204030204"/>
            </a:rPr>
            <a:t>IT</a:t>
          </a:r>
          <a:r>
            <a:rPr lang="en-US" dirty="0"/>
            <a:t> sector.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F4141CEA-1409-4280-8701-9424C3D8DFAC}" type="parTrans" cxnId="{D86FA7E5-8D60-4D24-AE38-63461C6799D3}">
      <dgm:prSet/>
      <dgm:spPr/>
    </dgm:pt>
    <dgm:pt modelId="{0FD1A753-C28B-46D6-9D14-8249467517F5}" type="sibTrans" cxnId="{D86FA7E5-8D60-4D24-AE38-63461C6799D3}">
      <dgm:prSet/>
      <dgm:spPr/>
    </dgm:pt>
    <dgm:pt modelId="{25D31E18-AC69-4790-BEBD-59D2DC9670C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Market </a:t>
          </a:r>
          <a:r>
            <a:rPr lang="en-US" dirty="0"/>
            <a:t>is more GDS (Global Distribution System) driven than anywhere else in the country</a:t>
          </a:r>
        </a:p>
      </dgm:t>
    </dgm:pt>
    <dgm:pt modelId="{056A9A5F-128F-4A28-B7A2-78D086BCC37C}" type="parTrans" cxnId="{085315DF-38C0-44B9-AE27-ADCE8DA9B32D}">
      <dgm:prSet/>
      <dgm:spPr/>
    </dgm:pt>
    <dgm:pt modelId="{C27A47CD-771B-4D69-A48A-466EA8407492}" type="sibTrans" cxnId="{085315DF-38C0-44B9-AE27-ADCE8DA9B32D}">
      <dgm:prSet/>
      <dgm:spPr/>
    </dgm:pt>
    <dgm:pt modelId="{BFFCB422-32FC-4178-AEFA-19B8F5FC18BA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Bangalore is predominantly about technology and GDS</a:t>
          </a:r>
        </a:p>
      </dgm:t>
    </dgm:pt>
    <dgm:pt modelId="{B94C8A43-76EE-41DA-BEE1-2585EE5C0B63}" type="parTrans" cxnId="{198BA9B1-7685-4796-9779-016503CA5158}">
      <dgm:prSet/>
      <dgm:spPr/>
    </dgm:pt>
    <dgm:pt modelId="{FC221BC1-D916-4E2B-8B51-16916C716721}" type="sibTrans" cxnId="{198BA9B1-7685-4796-9779-016503CA5158}">
      <dgm:prSet/>
      <dgm:spPr/>
    </dgm:pt>
    <dgm:pt modelId="{E0A2BF28-0DA2-4F38-9FD4-F2765C13BEE2}" type="pres">
      <dgm:prSet presAssocID="{75017F37-38FC-4133-9C27-EE419111362C}" presName="linear" presStyleCnt="0">
        <dgm:presLayoutVars>
          <dgm:animLvl val="lvl"/>
          <dgm:resizeHandles val="exact"/>
        </dgm:presLayoutVars>
      </dgm:prSet>
      <dgm:spPr/>
    </dgm:pt>
    <dgm:pt modelId="{A2B51CFB-7BD5-4BE4-BFAB-AF80BECEB6E4}" type="pres">
      <dgm:prSet presAssocID="{CCB2681B-BBB7-455B-B532-AFBC2FE563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8352B0D-FD4A-4A93-BFCB-B3CC2A5543B5}" type="pres">
      <dgm:prSet presAssocID="{5F90EF68-47FF-4CCC-83B8-2C59D019D3BD}" presName="spacer" presStyleCnt="0"/>
      <dgm:spPr/>
    </dgm:pt>
    <dgm:pt modelId="{2E0AC004-FD02-440C-8420-B2A317D847C8}" type="pres">
      <dgm:prSet presAssocID="{773C4F3B-FFB2-4D7B-80A8-953DBD7B96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7CD98A-EBFE-4776-884A-A3CEFC3475D9}" type="pres">
      <dgm:prSet presAssocID="{0FD1A753-C28B-46D6-9D14-8249467517F5}" presName="spacer" presStyleCnt="0"/>
      <dgm:spPr/>
    </dgm:pt>
    <dgm:pt modelId="{FCEF656B-4969-4ED3-A75A-76EFB8439652}" type="pres">
      <dgm:prSet presAssocID="{25D31E18-AC69-4790-BEBD-59D2DC9670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8D4E8D-C4D1-4C57-A0B8-A5D798270723}" type="pres">
      <dgm:prSet presAssocID="{C27A47CD-771B-4D69-A48A-466EA8407492}" presName="spacer" presStyleCnt="0"/>
      <dgm:spPr/>
    </dgm:pt>
    <dgm:pt modelId="{1A28BD9B-3292-46B8-A278-012625184EC7}" type="pres">
      <dgm:prSet presAssocID="{62227201-9928-4981-AD62-F26F0504EE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01A8C4-C395-4183-96E9-610DA4952153}" type="pres">
      <dgm:prSet presAssocID="{5EB342C9-5A84-4ADB-820D-EB8A3631E774}" presName="spacer" presStyleCnt="0"/>
      <dgm:spPr/>
    </dgm:pt>
    <dgm:pt modelId="{7275E011-AE31-4CC1-AEB3-AFE8847CA55B}" type="pres">
      <dgm:prSet presAssocID="{BFFCB422-32FC-4178-AEFA-19B8F5FC18B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A34D15-2AB2-42F3-97D0-0C636FC05193}" type="presOf" srcId="{75017F37-38FC-4133-9C27-EE419111362C}" destId="{E0A2BF28-0DA2-4F38-9FD4-F2765C13BEE2}" srcOrd="0" destOrd="0" presId="urn:microsoft.com/office/officeart/2005/8/layout/vList2"/>
    <dgm:cxn modelId="{7C780019-EB30-4AD8-8A12-AC29113359DC}" srcId="{75017F37-38FC-4133-9C27-EE419111362C}" destId="{CCB2681B-BBB7-455B-B532-AFBC2FE56368}" srcOrd="0" destOrd="0" parTransId="{514C3F6D-C961-4E52-A5D5-D5DD395D9F30}" sibTransId="{5F90EF68-47FF-4CCC-83B8-2C59D019D3BD}"/>
    <dgm:cxn modelId="{D6D54719-B020-48D3-B9B1-CBE1BDBDC266}" srcId="{75017F37-38FC-4133-9C27-EE419111362C}" destId="{62227201-9928-4981-AD62-F26F0504EE78}" srcOrd="3" destOrd="0" parTransId="{E54AC46F-C9F5-410A-BAC9-2A80600425E2}" sibTransId="{5EB342C9-5A84-4ADB-820D-EB8A3631E774}"/>
    <dgm:cxn modelId="{957A514C-8327-435B-A540-4D52AB0C3A23}" type="presOf" srcId="{BFFCB422-32FC-4178-AEFA-19B8F5FC18BA}" destId="{7275E011-AE31-4CC1-AEB3-AFE8847CA55B}" srcOrd="0" destOrd="0" presId="urn:microsoft.com/office/officeart/2005/8/layout/vList2"/>
    <dgm:cxn modelId="{D83B1274-F3AF-4D09-8350-93C517E8B16E}" type="presOf" srcId="{773C4F3B-FFB2-4D7B-80A8-953DBD7B9646}" destId="{2E0AC004-FD02-440C-8420-B2A317D847C8}" srcOrd="0" destOrd="0" presId="urn:microsoft.com/office/officeart/2005/8/layout/vList2"/>
    <dgm:cxn modelId="{198BA9B1-7685-4796-9779-016503CA5158}" srcId="{75017F37-38FC-4133-9C27-EE419111362C}" destId="{BFFCB422-32FC-4178-AEFA-19B8F5FC18BA}" srcOrd="4" destOrd="0" parTransId="{B94C8A43-76EE-41DA-BEE1-2585EE5C0B63}" sibTransId="{FC221BC1-D916-4E2B-8B51-16916C716721}"/>
    <dgm:cxn modelId="{8A7962BB-343E-4B5A-B040-4DF62EC8007D}" type="presOf" srcId="{62227201-9928-4981-AD62-F26F0504EE78}" destId="{1A28BD9B-3292-46B8-A278-012625184EC7}" srcOrd="0" destOrd="0" presId="urn:microsoft.com/office/officeart/2005/8/layout/vList2"/>
    <dgm:cxn modelId="{085315DF-38C0-44B9-AE27-ADCE8DA9B32D}" srcId="{75017F37-38FC-4133-9C27-EE419111362C}" destId="{25D31E18-AC69-4790-BEBD-59D2DC9670C8}" srcOrd="2" destOrd="0" parTransId="{056A9A5F-128F-4A28-B7A2-78D086BCC37C}" sibTransId="{C27A47CD-771B-4D69-A48A-466EA8407492}"/>
    <dgm:cxn modelId="{86036DE0-57F9-4836-ABEF-788F10E2CEC2}" type="presOf" srcId="{CCB2681B-BBB7-455B-B532-AFBC2FE56368}" destId="{A2B51CFB-7BD5-4BE4-BFAB-AF80BECEB6E4}" srcOrd="0" destOrd="0" presId="urn:microsoft.com/office/officeart/2005/8/layout/vList2"/>
    <dgm:cxn modelId="{D86FA7E5-8D60-4D24-AE38-63461C6799D3}" srcId="{75017F37-38FC-4133-9C27-EE419111362C}" destId="{773C4F3B-FFB2-4D7B-80A8-953DBD7B9646}" srcOrd="1" destOrd="0" parTransId="{F4141CEA-1409-4280-8701-9424C3D8DFAC}" sibTransId="{0FD1A753-C28B-46D6-9D14-8249467517F5}"/>
    <dgm:cxn modelId="{1CE07EFC-2E2C-4E5F-8F1C-2C5692BF052C}" type="presOf" srcId="{25D31E18-AC69-4790-BEBD-59D2DC9670C8}" destId="{FCEF656B-4969-4ED3-A75A-76EFB8439652}" srcOrd="0" destOrd="0" presId="urn:microsoft.com/office/officeart/2005/8/layout/vList2"/>
    <dgm:cxn modelId="{60038A1E-753D-47C7-A91E-93CE5CAC7ADC}" type="presParOf" srcId="{E0A2BF28-0DA2-4F38-9FD4-F2765C13BEE2}" destId="{A2B51CFB-7BD5-4BE4-BFAB-AF80BECEB6E4}" srcOrd="0" destOrd="0" presId="urn:microsoft.com/office/officeart/2005/8/layout/vList2"/>
    <dgm:cxn modelId="{10DC72D7-D853-41B3-81A7-10B58F451DFD}" type="presParOf" srcId="{E0A2BF28-0DA2-4F38-9FD4-F2765C13BEE2}" destId="{A8352B0D-FD4A-4A93-BFCB-B3CC2A5543B5}" srcOrd="1" destOrd="0" presId="urn:microsoft.com/office/officeart/2005/8/layout/vList2"/>
    <dgm:cxn modelId="{7A95EEFD-EA22-4237-8EC4-55017E95B5A9}" type="presParOf" srcId="{E0A2BF28-0DA2-4F38-9FD4-F2765C13BEE2}" destId="{2E0AC004-FD02-440C-8420-B2A317D847C8}" srcOrd="2" destOrd="0" presId="urn:microsoft.com/office/officeart/2005/8/layout/vList2"/>
    <dgm:cxn modelId="{6D3B9D57-34DD-45FB-9F10-726E9481A0AA}" type="presParOf" srcId="{E0A2BF28-0DA2-4F38-9FD4-F2765C13BEE2}" destId="{627CD98A-EBFE-4776-884A-A3CEFC3475D9}" srcOrd="3" destOrd="0" presId="urn:microsoft.com/office/officeart/2005/8/layout/vList2"/>
    <dgm:cxn modelId="{626A1715-95BA-4E36-B3D2-6200282668A4}" type="presParOf" srcId="{E0A2BF28-0DA2-4F38-9FD4-F2765C13BEE2}" destId="{FCEF656B-4969-4ED3-A75A-76EFB8439652}" srcOrd="4" destOrd="0" presId="urn:microsoft.com/office/officeart/2005/8/layout/vList2"/>
    <dgm:cxn modelId="{F2C12A85-4330-4FF3-889F-7782DEEE409F}" type="presParOf" srcId="{E0A2BF28-0DA2-4F38-9FD4-F2765C13BEE2}" destId="{FD8D4E8D-C4D1-4C57-A0B8-A5D798270723}" srcOrd="5" destOrd="0" presId="urn:microsoft.com/office/officeart/2005/8/layout/vList2"/>
    <dgm:cxn modelId="{E63D14DB-ACD3-42C8-8CEF-F7D751AF9A0B}" type="presParOf" srcId="{E0A2BF28-0DA2-4F38-9FD4-F2765C13BEE2}" destId="{1A28BD9B-3292-46B8-A278-012625184EC7}" srcOrd="6" destOrd="0" presId="urn:microsoft.com/office/officeart/2005/8/layout/vList2"/>
    <dgm:cxn modelId="{596E5EAE-C08B-4173-9007-20994EA1F0C9}" type="presParOf" srcId="{E0A2BF28-0DA2-4F38-9FD4-F2765C13BEE2}" destId="{7601A8C4-C395-4183-96E9-610DA4952153}" srcOrd="7" destOrd="0" presId="urn:microsoft.com/office/officeart/2005/8/layout/vList2"/>
    <dgm:cxn modelId="{93E2A09A-5179-457C-A421-A4657A15C236}" type="presParOf" srcId="{E0A2BF28-0DA2-4F38-9FD4-F2765C13BEE2}" destId="{7275E011-AE31-4CC1-AEB3-AFE8847CA5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017F37-38FC-4133-9C27-EE419111362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02C430-7A79-4DD8-8FB4-B6FBCB6CB93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In Bengaluru, every Luxury Hotel Brand commands a very </a:t>
          </a:r>
          <a:r>
            <a:rPr lang="en-US" b="1" dirty="0"/>
            <a:t>different segment</a:t>
          </a:r>
          <a:r>
            <a:rPr lang="en-US" dirty="0"/>
            <a:t>, and are all </a:t>
          </a:r>
          <a:r>
            <a:rPr lang="en-US" b="1" dirty="0"/>
            <a:t>very niche</a:t>
          </a:r>
          <a:r>
            <a:rPr lang="en-US" dirty="0"/>
            <a:t>. </a:t>
          </a:r>
        </a:p>
      </dgm:t>
    </dgm:pt>
    <dgm:pt modelId="{F93A73F3-523D-4F16-946A-713F9EFE4260}" type="parTrans" cxnId="{6FD850D7-039E-44D8-BB68-CD11FC427910}">
      <dgm:prSet/>
      <dgm:spPr/>
    </dgm:pt>
    <dgm:pt modelId="{F16DC045-9F57-4644-A54B-986E452B7552}" type="sibTrans" cxnId="{6FD850D7-039E-44D8-BB68-CD11FC427910}">
      <dgm:prSet/>
      <dgm:spPr/>
    </dgm:pt>
    <dgm:pt modelId="{5F0256F1-1F07-4564-8FBF-4A3E2566199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 dirty="0"/>
            <a:t>Leela </a:t>
          </a:r>
          <a:r>
            <a:rPr lang="en-US" dirty="0"/>
            <a:t>has a </a:t>
          </a:r>
          <a:r>
            <a:rPr lang="en-US" b="1" dirty="0"/>
            <a:t>palatial feel</a:t>
          </a:r>
          <a:r>
            <a:rPr lang="en-US" dirty="0"/>
            <a:t> </a:t>
          </a:r>
        </a:p>
      </dgm:t>
    </dgm:pt>
    <dgm:pt modelId="{415A3FA6-B740-4C92-AE27-FDAED8784948}" type="parTrans" cxnId="{29FEA6C5-D784-4916-BD5B-9600C7B1AB82}">
      <dgm:prSet/>
      <dgm:spPr/>
    </dgm:pt>
    <dgm:pt modelId="{3C5104DF-6F24-41D7-80A9-0E24AF4E0DD8}" type="sibTrans" cxnId="{29FEA6C5-D784-4916-BD5B-9600C7B1AB82}">
      <dgm:prSet/>
      <dgm:spPr/>
    </dgm:pt>
    <dgm:pt modelId="{71FF129E-3A6D-4953-A22E-04F571E7AF3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 dirty="0"/>
            <a:t>Taj </a:t>
          </a:r>
          <a:r>
            <a:rPr lang="en-US" dirty="0"/>
            <a:t>has </a:t>
          </a:r>
          <a:r>
            <a:rPr lang="en-US" b="1" dirty="0"/>
            <a:t>huge grounds</a:t>
          </a:r>
          <a:r>
            <a:rPr lang="en-US" dirty="0"/>
            <a:t> and the </a:t>
          </a:r>
          <a:r>
            <a:rPr lang="en-US" b="1" dirty="0"/>
            <a:t>heritage tag</a:t>
          </a:r>
          <a:endParaRPr lang="en-US" dirty="0"/>
        </a:p>
      </dgm:t>
    </dgm:pt>
    <dgm:pt modelId="{61686D6F-1243-41AD-9008-952C8EDB6112}" type="parTrans" cxnId="{D00AF183-39A8-4BBB-AFA1-E154A6B5553C}">
      <dgm:prSet/>
      <dgm:spPr/>
    </dgm:pt>
    <dgm:pt modelId="{3E630B81-FF35-4817-98B9-ABBF5C8DFA08}" type="sibTrans" cxnId="{D00AF183-39A8-4BBB-AFA1-E154A6B5553C}">
      <dgm:prSet/>
      <dgm:spPr/>
    </dgm:pt>
    <dgm:pt modelId="{5AE83D2E-B1AC-4036-9EE5-913CDEC4F98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 dirty="0"/>
            <a:t>Oberoi </a:t>
          </a:r>
          <a:r>
            <a:rPr lang="en-US" dirty="0"/>
            <a:t>is</a:t>
          </a:r>
          <a:r>
            <a:rPr lang="en-US" b="1" dirty="0"/>
            <a:t> culturally strong</a:t>
          </a:r>
          <a:endParaRPr lang="en-US" dirty="0"/>
        </a:p>
      </dgm:t>
    </dgm:pt>
    <dgm:pt modelId="{EF3EE894-891D-476E-969D-FBAD4EB61D34}" type="parTrans" cxnId="{5F0BBAC0-67B9-4BCA-AA09-01F16FD72C91}">
      <dgm:prSet/>
      <dgm:spPr/>
    </dgm:pt>
    <dgm:pt modelId="{10320347-0330-4FA3-B206-4CD0BCEB050E}" type="sibTrans" cxnId="{5F0BBAC0-67B9-4BCA-AA09-01F16FD72C91}">
      <dgm:prSet/>
      <dgm:spPr/>
    </dgm:pt>
    <dgm:pt modelId="{07E023F7-D0DC-4E6E-ACAB-C1B9C43EA83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 dirty="0"/>
            <a:t>ITC </a:t>
          </a:r>
          <a:r>
            <a:rPr lang="en-US" dirty="0"/>
            <a:t>is known for its</a:t>
          </a:r>
          <a:r>
            <a:rPr lang="en-US" b="1" dirty="0"/>
            <a:t> LEEDS certification </a:t>
          </a:r>
          <a:endParaRPr lang="en-US" dirty="0"/>
        </a:p>
      </dgm:t>
    </dgm:pt>
    <dgm:pt modelId="{3ADB9A1D-0FB6-4A08-ABF6-40AA1AA753D7}" type="parTrans" cxnId="{43D5E244-D1CD-4C90-B791-EA3CE6D545A3}">
      <dgm:prSet/>
      <dgm:spPr/>
    </dgm:pt>
    <dgm:pt modelId="{4A852DD0-4B99-4A6B-863D-F352231150E9}" type="sibTrans" cxnId="{43D5E244-D1CD-4C90-B791-EA3CE6D545A3}">
      <dgm:prSet/>
      <dgm:spPr/>
    </dgm:pt>
    <dgm:pt modelId="{EE37F5B6-1057-402B-B37D-817BAA23762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 dirty="0"/>
            <a:t>JW</a:t>
          </a:r>
          <a:r>
            <a:rPr lang="en-US" dirty="0"/>
            <a:t> </a:t>
          </a:r>
          <a:r>
            <a:rPr lang="en-US" b="1" dirty="0"/>
            <a:t>Marriott </a:t>
          </a:r>
          <a:r>
            <a:rPr lang="en-US" dirty="0"/>
            <a:t>is known for its</a:t>
          </a:r>
          <a:r>
            <a:rPr lang="en-US" b="1" dirty="0"/>
            <a:t> consistency</a:t>
          </a:r>
          <a:endParaRPr lang="en-US" dirty="0"/>
        </a:p>
      </dgm:t>
    </dgm:pt>
    <dgm:pt modelId="{76268A7F-BF57-416F-99F4-BE9F1E42B62C}" type="parTrans" cxnId="{1BC6D2AA-EB73-483D-A13B-12CAD930ECEA}">
      <dgm:prSet/>
      <dgm:spPr/>
    </dgm:pt>
    <dgm:pt modelId="{8CC604EC-080C-4700-A62D-7431A21A13F7}" type="sibTrans" cxnId="{1BC6D2AA-EB73-483D-A13B-12CAD930ECEA}">
      <dgm:prSet/>
      <dgm:spPr/>
    </dgm:pt>
    <dgm:pt modelId="{E0A2BF28-0DA2-4F38-9FD4-F2765C13BEE2}" type="pres">
      <dgm:prSet presAssocID="{75017F37-38FC-4133-9C27-EE419111362C}" presName="linear" presStyleCnt="0">
        <dgm:presLayoutVars>
          <dgm:animLvl val="lvl"/>
          <dgm:resizeHandles val="exact"/>
        </dgm:presLayoutVars>
      </dgm:prSet>
      <dgm:spPr/>
    </dgm:pt>
    <dgm:pt modelId="{812F170E-BA69-4987-BE29-D9E3E324BAB8}" type="pres">
      <dgm:prSet presAssocID="{D702C430-7A79-4DD8-8FB4-B6FBCB6CB93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9F57B91-5AEC-451C-B6A1-86D70D7F785E}" type="pres">
      <dgm:prSet presAssocID="{F16DC045-9F57-4644-A54B-986E452B7552}" presName="spacer" presStyleCnt="0"/>
      <dgm:spPr/>
    </dgm:pt>
    <dgm:pt modelId="{5786EF4D-8D8D-4132-9FC7-A82B50A82796}" type="pres">
      <dgm:prSet presAssocID="{5F0256F1-1F07-4564-8FBF-4A3E2566199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07E8C13-7899-4D5E-BCD9-23DC5E0BB97F}" type="pres">
      <dgm:prSet presAssocID="{3C5104DF-6F24-41D7-80A9-0E24AF4E0DD8}" presName="spacer" presStyleCnt="0"/>
      <dgm:spPr/>
    </dgm:pt>
    <dgm:pt modelId="{31B1EAF2-04D1-4606-AA5E-A7BD6DF534B9}" type="pres">
      <dgm:prSet presAssocID="{71FF129E-3A6D-4953-A22E-04F571E7AF3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8F954B6-C803-4FB2-B3E2-D1A184615A85}" type="pres">
      <dgm:prSet presAssocID="{3E630B81-FF35-4817-98B9-ABBF5C8DFA08}" presName="spacer" presStyleCnt="0"/>
      <dgm:spPr/>
    </dgm:pt>
    <dgm:pt modelId="{0B36622A-78AC-4E44-B568-B96AC2960809}" type="pres">
      <dgm:prSet presAssocID="{5AE83D2E-B1AC-4036-9EE5-913CDEC4F98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3054BF-7C7B-4CF1-8AF4-B8A7C2BAF94A}" type="pres">
      <dgm:prSet presAssocID="{10320347-0330-4FA3-B206-4CD0BCEB050E}" presName="spacer" presStyleCnt="0"/>
      <dgm:spPr/>
    </dgm:pt>
    <dgm:pt modelId="{A29BF1DB-D8B9-4E89-AD13-173429357F7E}" type="pres">
      <dgm:prSet presAssocID="{07E023F7-D0DC-4E6E-ACAB-C1B9C43EA8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FFF868F-4CEA-48DA-8FB1-12EDDFB6671E}" type="pres">
      <dgm:prSet presAssocID="{4A852DD0-4B99-4A6B-863D-F352231150E9}" presName="spacer" presStyleCnt="0"/>
      <dgm:spPr/>
    </dgm:pt>
    <dgm:pt modelId="{D436F722-F886-42D3-AF10-539F953D6CE4}" type="pres">
      <dgm:prSet presAssocID="{EE37F5B6-1057-402B-B37D-817BAA23762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2A34D15-2AB2-42F3-97D0-0C636FC05193}" type="presOf" srcId="{75017F37-38FC-4133-9C27-EE419111362C}" destId="{E0A2BF28-0DA2-4F38-9FD4-F2765C13BEE2}" srcOrd="0" destOrd="0" presId="urn:microsoft.com/office/officeart/2005/8/layout/vList2"/>
    <dgm:cxn modelId="{43D5E244-D1CD-4C90-B791-EA3CE6D545A3}" srcId="{75017F37-38FC-4133-9C27-EE419111362C}" destId="{07E023F7-D0DC-4E6E-ACAB-C1B9C43EA838}" srcOrd="4" destOrd="0" parTransId="{3ADB9A1D-0FB6-4A08-ABF6-40AA1AA753D7}" sibTransId="{4A852DD0-4B99-4A6B-863D-F352231150E9}"/>
    <dgm:cxn modelId="{C7FB4A4A-75D2-4258-9F9C-EE1DD9527259}" type="presOf" srcId="{5AE83D2E-B1AC-4036-9EE5-913CDEC4F989}" destId="{0B36622A-78AC-4E44-B568-B96AC2960809}" srcOrd="0" destOrd="0" presId="urn:microsoft.com/office/officeart/2005/8/layout/vList2"/>
    <dgm:cxn modelId="{E856EB81-4C6C-4AEE-9CE1-95BF7F7A459A}" type="presOf" srcId="{07E023F7-D0DC-4E6E-ACAB-C1B9C43EA838}" destId="{A29BF1DB-D8B9-4E89-AD13-173429357F7E}" srcOrd="0" destOrd="0" presId="urn:microsoft.com/office/officeart/2005/8/layout/vList2"/>
    <dgm:cxn modelId="{D00AF183-39A8-4BBB-AFA1-E154A6B5553C}" srcId="{75017F37-38FC-4133-9C27-EE419111362C}" destId="{71FF129E-3A6D-4953-A22E-04F571E7AF31}" srcOrd="2" destOrd="0" parTransId="{61686D6F-1243-41AD-9008-952C8EDB6112}" sibTransId="{3E630B81-FF35-4817-98B9-ABBF5C8DFA08}"/>
    <dgm:cxn modelId="{2CC72A8A-81B9-40D5-86F0-3BD35726374B}" type="presOf" srcId="{EE37F5B6-1057-402B-B37D-817BAA237627}" destId="{D436F722-F886-42D3-AF10-539F953D6CE4}" srcOrd="0" destOrd="0" presId="urn:microsoft.com/office/officeart/2005/8/layout/vList2"/>
    <dgm:cxn modelId="{1BC6D2AA-EB73-483D-A13B-12CAD930ECEA}" srcId="{75017F37-38FC-4133-9C27-EE419111362C}" destId="{EE37F5B6-1057-402B-B37D-817BAA237627}" srcOrd="5" destOrd="0" parTransId="{76268A7F-BF57-416F-99F4-BE9F1E42B62C}" sibTransId="{8CC604EC-080C-4700-A62D-7431A21A13F7}"/>
    <dgm:cxn modelId="{5F0BBAC0-67B9-4BCA-AA09-01F16FD72C91}" srcId="{75017F37-38FC-4133-9C27-EE419111362C}" destId="{5AE83D2E-B1AC-4036-9EE5-913CDEC4F989}" srcOrd="3" destOrd="0" parTransId="{EF3EE894-891D-476E-969D-FBAD4EB61D34}" sibTransId="{10320347-0330-4FA3-B206-4CD0BCEB050E}"/>
    <dgm:cxn modelId="{29FEA6C5-D784-4916-BD5B-9600C7B1AB82}" srcId="{75017F37-38FC-4133-9C27-EE419111362C}" destId="{5F0256F1-1F07-4564-8FBF-4A3E2566199A}" srcOrd="1" destOrd="0" parTransId="{415A3FA6-B740-4C92-AE27-FDAED8784948}" sibTransId="{3C5104DF-6F24-41D7-80A9-0E24AF4E0DD8}"/>
    <dgm:cxn modelId="{C5D444CA-6ACE-4844-9143-6E40440E745D}" type="presOf" srcId="{71FF129E-3A6D-4953-A22E-04F571E7AF31}" destId="{31B1EAF2-04D1-4606-AA5E-A7BD6DF534B9}" srcOrd="0" destOrd="0" presId="urn:microsoft.com/office/officeart/2005/8/layout/vList2"/>
    <dgm:cxn modelId="{6AA450D0-2CB0-4C5B-B8E3-6200F41CD548}" type="presOf" srcId="{5F0256F1-1F07-4564-8FBF-4A3E2566199A}" destId="{5786EF4D-8D8D-4132-9FC7-A82B50A82796}" srcOrd="0" destOrd="0" presId="urn:microsoft.com/office/officeart/2005/8/layout/vList2"/>
    <dgm:cxn modelId="{6FD850D7-039E-44D8-BB68-CD11FC427910}" srcId="{75017F37-38FC-4133-9C27-EE419111362C}" destId="{D702C430-7A79-4DD8-8FB4-B6FBCB6CB934}" srcOrd="0" destOrd="0" parTransId="{F93A73F3-523D-4F16-946A-713F9EFE4260}" sibTransId="{F16DC045-9F57-4644-A54B-986E452B7552}"/>
    <dgm:cxn modelId="{B19614E9-75B9-4CC7-955D-28BC8BE7B054}" type="presOf" srcId="{D702C430-7A79-4DD8-8FB4-B6FBCB6CB934}" destId="{812F170E-BA69-4987-BE29-D9E3E324BAB8}" srcOrd="0" destOrd="0" presId="urn:microsoft.com/office/officeart/2005/8/layout/vList2"/>
    <dgm:cxn modelId="{A275F701-35C7-4851-A9B7-322E14A3F6E3}" type="presParOf" srcId="{E0A2BF28-0DA2-4F38-9FD4-F2765C13BEE2}" destId="{812F170E-BA69-4987-BE29-D9E3E324BAB8}" srcOrd="0" destOrd="0" presId="urn:microsoft.com/office/officeart/2005/8/layout/vList2"/>
    <dgm:cxn modelId="{3BB43575-9F13-4A4C-8D73-1DBB838124E0}" type="presParOf" srcId="{E0A2BF28-0DA2-4F38-9FD4-F2765C13BEE2}" destId="{39F57B91-5AEC-451C-B6A1-86D70D7F785E}" srcOrd="1" destOrd="0" presId="urn:microsoft.com/office/officeart/2005/8/layout/vList2"/>
    <dgm:cxn modelId="{06D745C2-03D1-438B-B63D-F31089317ECD}" type="presParOf" srcId="{E0A2BF28-0DA2-4F38-9FD4-F2765C13BEE2}" destId="{5786EF4D-8D8D-4132-9FC7-A82B50A82796}" srcOrd="2" destOrd="0" presId="urn:microsoft.com/office/officeart/2005/8/layout/vList2"/>
    <dgm:cxn modelId="{4A00895A-F79A-4F86-B4A3-5445BC62B098}" type="presParOf" srcId="{E0A2BF28-0DA2-4F38-9FD4-F2765C13BEE2}" destId="{407E8C13-7899-4D5E-BCD9-23DC5E0BB97F}" srcOrd="3" destOrd="0" presId="urn:microsoft.com/office/officeart/2005/8/layout/vList2"/>
    <dgm:cxn modelId="{186FAC5A-98E3-4662-A207-7B517B9AD0CE}" type="presParOf" srcId="{E0A2BF28-0DA2-4F38-9FD4-F2765C13BEE2}" destId="{31B1EAF2-04D1-4606-AA5E-A7BD6DF534B9}" srcOrd="4" destOrd="0" presId="urn:microsoft.com/office/officeart/2005/8/layout/vList2"/>
    <dgm:cxn modelId="{F3447D01-9EA4-43BB-94E3-5BCA1762151E}" type="presParOf" srcId="{E0A2BF28-0DA2-4F38-9FD4-F2765C13BEE2}" destId="{68F954B6-C803-4FB2-B3E2-D1A184615A85}" srcOrd="5" destOrd="0" presId="urn:microsoft.com/office/officeart/2005/8/layout/vList2"/>
    <dgm:cxn modelId="{B8909FEA-2F06-4675-8261-350E2FC46690}" type="presParOf" srcId="{E0A2BF28-0DA2-4F38-9FD4-F2765C13BEE2}" destId="{0B36622A-78AC-4E44-B568-B96AC2960809}" srcOrd="6" destOrd="0" presId="urn:microsoft.com/office/officeart/2005/8/layout/vList2"/>
    <dgm:cxn modelId="{9A9E87E4-D117-4703-AC9C-15DF6B04FB68}" type="presParOf" srcId="{E0A2BF28-0DA2-4F38-9FD4-F2765C13BEE2}" destId="{B83054BF-7C7B-4CF1-8AF4-B8A7C2BAF94A}" srcOrd="7" destOrd="0" presId="urn:microsoft.com/office/officeart/2005/8/layout/vList2"/>
    <dgm:cxn modelId="{8A43781E-D820-4E2B-A72C-2398FAE13179}" type="presParOf" srcId="{E0A2BF28-0DA2-4F38-9FD4-F2765C13BEE2}" destId="{A29BF1DB-D8B9-4E89-AD13-173429357F7E}" srcOrd="8" destOrd="0" presId="urn:microsoft.com/office/officeart/2005/8/layout/vList2"/>
    <dgm:cxn modelId="{01C719EC-9F4D-4211-A076-59BE14DF60DC}" type="presParOf" srcId="{E0A2BF28-0DA2-4F38-9FD4-F2765C13BEE2}" destId="{9FFF868F-4CEA-48DA-8FB1-12EDDFB6671E}" srcOrd="9" destOrd="0" presId="urn:microsoft.com/office/officeart/2005/8/layout/vList2"/>
    <dgm:cxn modelId="{5DBDE667-B705-463C-80FA-C6254F566526}" type="presParOf" srcId="{E0A2BF28-0DA2-4F38-9FD4-F2765C13BEE2}" destId="{D436F722-F886-42D3-AF10-539F953D6CE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909986-21B5-48E9-9249-9550DA65CB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1D7BE9-A22E-46C5-AF0E-29CDE1BA1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the hotels &amp; resorts are partnerships with the builder. </a:t>
          </a:r>
        </a:p>
      </dgm:t>
    </dgm:pt>
    <dgm:pt modelId="{A9CEF3F0-586E-4878-A805-F18EBDE22759}" type="parTrans" cxnId="{2492CE29-35B0-4825-9680-1C4182ED9F48}">
      <dgm:prSet/>
      <dgm:spPr/>
      <dgm:t>
        <a:bodyPr/>
        <a:lstStyle/>
        <a:p>
          <a:endParaRPr lang="en-US"/>
        </a:p>
      </dgm:t>
    </dgm:pt>
    <dgm:pt modelId="{5335DE06-F0E5-4BEB-944A-C34198702044}" type="sibTrans" cxnId="{2492CE29-35B0-4825-9680-1C4182ED9F48}">
      <dgm:prSet/>
      <dgm:spPr/>
      <dgm:t>
        <a:bodyPr/>
        <a:lstStyle/>
        <a:p>
          <a:endParaRPr lang="en-US"/>
        </a:p>
      </dgm:t>
    </dgm:pt>
    <dgm:pt modelId="{8809BE47-5694-408D-B7A9-3196E8330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Asset is owned by the builder. </a:t>
          </a:r>
        </a:p>
      </dgm:t>
    </dgm:pt>
    <dgm:pt modelId="{CCCD29A5-19C4-49A4-B721-C8EB2E9F465E}" type="parTrans" cxnId="{D1CE36A1-CDBB-4711-A9F0-AD1F9691F14E}">
      <dgm:prSet/>
      <dgm:spPr/>
      <dgm:t>
        <a:bodyPr/>
        <a:lstStyle/>
        <a:p>
          <a:endParaRPr lang="en-US"/>
        </a:p>
      </dgm:t>
    </dgm:pt>
    <dgm:pt modelId="{4A8D8F05-0800-4290-BEC4-E7EC6AA3EC54}" type="sibTrans" cxnId="{D1CE36A1-CDBB-4711-A9F0-AD1F9691F14E}">
      <dgm:prSet/>
      <dgm:spPr/>
      <dgm:t>
        <a:bodyPr/>
        <a:lstStyle/>
        <a:p>
          <a:endParaRPr lang="en-US"/>
        </a:p>
      </dgm:t>
    </dgm:pt>
    <dgm:pt modelId="{FFC2E951-63A5-4E87-90D0-210DE95DF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Marriott will manage or franchise the properties</a:t>
          </a:r>
        </a:p>
      </dgm:t>
    </dgm:pt>
    <dgm:pt modelId="{A663B3EC-9FAC-4D2D-9025-31E1588894BE}" type="parTrans" cxnId="{5199A6F2-31A8-4788-AD6C-9C6DF331643D}">
      <dgm:prSet/>
      <dgm:spPr/>
      <dgm:t>
        <a:bodyPr/>
        <a:lstStyle/>
        <a:p>
          <a:endParaRPr lang="en-US"/>
        </a:p>
      </dgm:t>
    </dgm:pt>
    <dgm:pt modelId="{84AFBEBB-4F78-47D1-8E66-0E5A5C72D8B6}" type="sibTrans" cxnId="{5199A6F2-31A8-4788-AD6C-9C6DF331643D}">
      <dgm:prSet/>
      <dgm:spPr/>
      <dgm:t>
        <a:bodyPr/>
        <a:lstStyle/>
        <a:p>
          <a:endParaRPr lang="en-US"/>
        </a:p>
      </dgm:t>
    </dgm:pt>
    <dgm:pt modelId="{17381506-5665-4ECA-ABE7-F38EEF49DC2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Revenue from Base</a:t>
          </a:r>
          <a:r>
            <a:rPr lang="en-US"/>
            <a:t> management fee, franchise fee, licensing fee</a:t>
          </a:r>
          <a:endParaRPr lang="en-US">
            <a:latin typeface="Calibri Light" panose="020F0302020204030204"/>
          </a:endParaRPr>
        </a:p>
      </dgm:t>
    </dgm:pt>
    <dgm:pt modelId="{677A3E4F-E731-42DD-AFE0-D726F60787DE}" type="parTrans" cxnId="{692D4D11-C6C4-4D8C-82D4-2AB618F076F9}">
      <dgm:prSet/>
      <dgm:spPr/>
    </dgm:pt>
    <dgm:pt modelId="{F86ECFC1-CB94-479C-8AA3-F6353072912C}" type="sibTrans" cxnId="{692D4D11-C6C4-4D8C-82D4-2AB618F076F9}">
      <dgm:prSet/>
      <dgm:spPr/>
      <dgm:t>
        <a:bodyPr/>
        <a:lstStyle/>
        <a:p>
          <a:endParaRPr lang="en-US"/>
        </a:p>
      </dgm:t>
    </dgm:pt>
    <dgm:pt modelId="{3646412F-966F-44E7-BA08-0EC861F76C0E}" type="pres">
      <dgm:prSet presAssocID="{94909986-21B5-48E9-9249-9550DA65CB72}" presName="root" presStyleCnt="0">
        <dgm:presLayoutVars>
          <dgm:dir/>
          <dgm:resizeHandles val="exact"/>
        </dgm:presLayoutVars>
      </dgm:prSet>
      <dgm:spPr/>
    </dgm:pt>
    <dgm:pt modelId="{63491689-448E-4570-AE19-4F7CD3E6B6BF}" type="pres">
      <dgm:prSet presAssocID="{321D7BE9-A22E-46C5-AF0E-29CDE1BA1E22}" presName="compNode" presStyleCnt="0"/>
      <dgm:spPr/>
    </dgm:pt>
    <dgm:pt modelId="{CC66AEC1-E13A-4C88-B578-1367CAE41824}" type="pres">
      <dgm:prSet presAssocID="{321D7BE9-A22E-46C5-AF0E-29CDE1BA1E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FC0C784C-BA9B-4808-B55F-25138B182E76}" type="pres">
      <dgm:prSet presAssocID="{321D7BE9-A22E-46C5-AF0E-29CDE1BA1E22}" presName="spaceRect" presStyleCnt="0"/>
      <dgm:spPr/>
    </dgm:pt>
    <dgm:pt modelId="{20D822AF-4644-45E8-914C-9BC9D83469EE}" type="pres">
      <dgm:prSet presAssocID="{321D7BE9-A22E-46C5-AF0E-29CDE1BA1E22}" presName="textRect" presStyleLbl="revTx" presStyleIdx="0" presStyleCnt="4">
        <dgm:presLayoutVars>
          <dgm:chMax val="1"/>
          <dgm:chPref val="1"/>
        </dgm:presLayoutVars>
      </dgm:prSet>
      <dgm:spPr/>
    </dgm:pt>
    <dgm:pt modelId="{B45DA82E-C74B-408E-A1CE-9B2DF883B0C4}" type="pres">
      <dgm:prSet presAssocID="{5335DE06-F0E5-4BEB-944A-C34198702044}" presName="sibTrans" presStyleCnt="0"/>
      <dgm:spPr/>
    </dgm:pt>
    <dgm:pt modelId="{31FAA7F1-EC61-4E45-86A9-F70A6B60F35A}" type="pres">
      <dgm:prSet presAssocID="{8809BE47-5694-408D-B7A9-3196E8330EA2}" presName="compNode" presStyleCnt="0"/>
      <dgm:spPr/>
    </dgm:pt>
    <dgm:pt modelId="{F11B3E4E-249B-4CA5-AFCA-AF7F15ACE95B}" type="pres">
      <dgm:prSet presAssocID="{8809BE47-5694-408D-B7A9-3196E8330E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C5E2F0A8-F676-43E7-813B-AB08D3D40895}" type="pres">
      <dgm:prSet presAssocID="{8809BE47-5694-408D-B7A9-3196E8330EA2}" presName="spaceRect" presStyleCnt="0"/>
      <dgm:spPr/>
    </dgm:pt>
    <dgm:pt modelId="{BA1953A0-A396-42CD-AC84-586AFB1524DE}" type="pres">
      <dgm:prSet presAssocID="{8809BE47-5694-408D-B7A9-3196E8330EA2}" presName="textRect" presStyleLbl="revTx" presStyleIdx="1" presStyleCnt="4">
        <dgm:presLayoutVars>
          <dgm:chMax val="1"/>
          <dgm:chPref val="1"/>
        </dgm:presLayoutVars>
      </dgm:prSet>
      <dgm:spPr/>
    </dgm:pt>
    <dgm:pt modelId="{55EB8164-EAC1-48E7-834B-D0D83A4DC7AC}" type="pres">
      <dgm:prSet presAssocID="{4A8D8F05-0800-4290-BEC4-E7EC6AA3EC54}" presName="sibTrans" presStyleCnt="0"/>
      <dgm:spPr/>
    </dgm:pt>
    <dgm:pt modelId="{06D7364F-5266-46E2-B3AD-BB1E42823EF4}" type="pres">
      <dgm:prSet presAssocID="{FFC2E951-63A5-4E87-90D0-210DE95DFF2E}" presName="compNode" presStyleCnt="0"/>
      <dgm:spPr/>
    </dgm:pt>
    <dgm:pt modelId="{3D7F9A3E-EC9B-4081-B87E-83C38B7FEA16}" type="pres">
      <dgm:prSet presAssocID="{FFC2E951-63A5-4E87-90D0-210DE95DFF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C023F7B-CD4C-442A-BE14-E3B2074C24A4}" type="pres">
      <dgm:prSet presAssocID="{FFC2E951-63A5-4E87-90D0-210DE95DFF2E}" presName="spaceRect" presStyleCnt="0"/>
      <dgm:spPr/>
    </dgm:pt>
    <dgm:pt modelId="{64F10FD4-39DF-4BA1-B625-415EEC0F9AD6}" type="pres">
      <dgm:prSet presAssocID="{FFC2E951-63A5-4E87-90D0-210DE95DFF2E}" presName="textRect" presStyleLbl="revTx" presStyleIdx="2" presStyleCnt="4">
        <dgm:presLayoutVars>
          <dgm:chMax val="1"/>
          <dgm:chPref val="1"/>
        </dgm:presLayoutVars>
      </dgm:prSet>
      <dgm:spPr/>
    </dgm:pt>
    <dgm:pt modelId="{7D3CE4D1-E0A2-4D1D-9E98-64DBCC43C195}" type="pres">
      <dgm:prSet presAssocID="{84AFBEBB-4F78-47D1-8E66-0E5A5C72D8B6}" presName="sibTrans" presStyleCnt="0"/>
      <dgm:spPr/>
    </dgm:pt>
    <dgm:pt modelId="{A589758D-900A-48CF-81E4-39E22DDBAD68}" type="pres">
      <dgm:prSet presAssocID="{17381506-5665-4ECA-ABE7-F38EEF49DC2D}" presName="compNode" presStyleCnt="0"/>
      <dgm:spPr/>
    </dgm:pt>
    <dgm:pt modelId="{B34EC86E-AF14-4798-B107-CAE34F0A1421}" type="pres">
      <dgm:prSet presAssocID="{17381506-5665-4ECA-ABE7-F38EEF49DC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FBEB409-6221-4511-A15D-47D5A593A1E3}" type="pres">
      <dgm:prSet presAssocID="{17381506-5665-4ECA-ABE7-F38EEF49DC2D}" presName="spaceRect" presStyleCnt="0"/>
      <dgm:spPr/>
    </dgm:pt>
    <dgm:pt modelId="{29F0ACF8-07EF-418A-A32C-F95AE5D46AA9}" type="pres">
      <dgm:prSet presAssocID="{17381506-5665-4ECA-ABE7-F38EEF49DC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45ED0F-8314-4D3D-93A8-974BC18643DE}" type="presOf" srcId="{17381506-5665-4ECA-ABE7-F38EEF49DC2D}" destId="{29F0ACF8-07EF-418A-A32C-F95AE5D46AA9}" srcOrd="0" destOrd="0" presId="urn:microsoft.com/office/officeart/2018/2/layout/IconLabelList"/>
    <dgm:cxn modelId="{692D4D11-C6C4-4D8C-82D4-2AB618F076F9}" srcId="{94909986-21B5-48E9-9249-9550DA65CB72}" destId="{17381506-5665-4ECA-ABE7-F38EEF49DC2D}" srcOrd="3" destOrd="0" parTransId="{677A3E4F-E731-42DD-AFE0-D726F60787DE}" sibTransId="{F86ECFC1-CB94-479C-8AA3-F6353072912C}"/>
    <dgm:cxn modelId="{FF776B1A-3F79-4C65-A416-A38186E80C07}" type="presOf" srcId="{94909986-21B5-48E9-9249-9550DA65CB72}" destId="{3646412F-966F-44E7-BA08-0EC861F76C0E}" srcOrd="0" destOrd="0" presId="urn:microsoft.com/office/officeart/2018/2/layout/IconLabelList"/>
    <dgm:cxn modelId="{2492CE29-35B0-4825-9680-1C4182ED9F48}" srcId="{94909986-21B5-48E9-9249-9550DA65CB72}" destId="{321D7BE9-A22E-46C5-AF0E-29CDE1BA1E22}" srcOrd="0" destOrd="0" parTransId="{A9CEF3F0-586E-4878-A805-F18EBDE22759}" sibTransId="{5335DE06-F0E5-4BEB-944A-C34198702044}"/>
    <dgm:cxn modelId="{76656672-11BB-43E9-B79A-EB29420C3DCE}" type="presOf" srcId="{8809BE47-5694-408D-B7A9-3196E8330EA2}" destId="{BA1953A0-A396-42CD-AC84-586AFB1524DE}" srcOrd="0" destOrd="0" presId="urn:microsoft.com/office/officeart/2018/2/layout/IconLabelList"/>
    <dgm:cxn modelId="{FE976353-EBA6-412D-9700-0D8447AA6711}" type="presOf" srcId="{321D7BE9-A22E-46C5-AF0E-29CDE1BA1E22}" destId="{20D822AF-4644-45E8-914C-9BC9D83469EE}" srcOrd="0" destOrd="0" presId="urn:microsoft.com/office/officeart/2018/2/layout/IconLabelList"/>
    <dgm:cxn modelId="{D1CE36A1-CDBB-4711-A9F0-AD1F9691F14E}" srcId="{94909986-21B5-48E9-9249-9550DA65CB72}" destId="{8809BE47-5694-408D-B7A9-3196E8330EA2}" srcOrd="1" destOrd="0" parTransId="{CCCD29A5-19C4-49A4-B721-C8EB2E9F465E}" sibTransId="{4A8D8F05-0800-4290-BEC4-E7EC6AA3EC54}"/>
    <dgm:cxn modelId="{5199A6F2-31A8-4788-AD6C-9C6DF331643D}" srcId="{94909986-21B5-48E9-9249-9550DA65CB72}" destId="{FFC2E951-63A5-4E87-90D0-210DE95DFF2E}" srcOrd="2" destOrd="0" parTransId="{A663B3EC-9FAC-4D2D-9025-31E1588894BE}" sibTransId="{84AFBEBB-4F78-47D1-8E66-0E5A5C72D8B6}"/>
    <dgm:cxn modelId="{C8FAAFFA-B784-450C-8301-B11B5600E6BB}" type="presOf" srcId="{FFC2E951-63A5-4E87-90D0-210DE95DFF2E}" destId="{64F10FD4-39DF-4BA1-B625-415EEC0F9AD6}" srcOrd="0" destOrd="0" presId="urn:microsoft.com/office/officeart/2018/2/layout/IconLabelList"/>
    <dgm:cxn modelId="{973DB2E6-4FA7-44AB-9641-6E721D2317C1}" type="presParOf" srcId="{3646412F-966F-44E7-BA08-0EC861F76C0E}" destId="{63491689-448E-4570-AE19-4F7CD3E6B6BF}" srcOrd="0" destOrd="0" presId="urn:microsoft.com/office/officeart/2018/2/layout/IconLabelList"/>
    <dgm:cxn modelId="{B893E9EF-1BA2-4929-8648-3DA02B844F6A}" type="presParOf" srcId="{63491689-448E-4570-AE19-4F7CD3E6B6BF}" destId="{CC66AEC1-E13A-4C88-B578-1367CAE41824}" srcOrd="0" destOrd="0" presId="urn:microsoft.com/office/officeart/2018/2/layout/IconLabelList"/>
    <dgm:cxn modelId="{B88B477B-B130-4354-AF08-DD82F864F764}" type="presParOf" srcId="{63491689-448E-4570-AE19-4F7CD3E6B6BF}" destId="{FC0C784C-BA9B-4808-B55F-25138B182E76}" srcOrd="1" destOrd="0" presId="urn:microsoft.com/office/officeart/2018/2/layout/IconLabelList"/>
    <dgm:cxn modelId="{F52AA393-288F-4D40-B6D9-0145F1CAB021}" type="presParOf" srcId="{63491689-448E-4570-AE19-4F7CD3E6B6BF}" destId="{20D822AF-4644-45E8-914C-9BC9D83469EE}" srcOrd="2" destOrd="0" presId="urn:microsoft.com/office/officeart/2018/2/layout/IconLabelList"/>
    <dgm:cxn modelId="{57CD6B66-5004-4E92-B1D9-71CAD30C4F27}" type="presParOf" srcId="{3646412F-966F-44E7-BA08-0EC861F76C0E}" destId="{B45DA82E-C74B-408E-A1CE-9B2DF883B0C4}" srcOrd="1" destOrd="0" presId="urn:microsoft.com/office/officeart/2018/2/layout/IconLabelList"/>
    <dgm:cxn modelId="{C028FD30-A479-4F51-9F03-D3FB1CF9BC26}" type="presParOf" srcId="{3646412F-966F-44E7-BA08-0EC861F76C0E}" destId="{31FAA7F1-EC61-4E45-86A9-F70A6B60F35A}" srcOrd="2" destOrd="0" presId="urn:microsoft.com/office/officeart/2018/2/layout/IconLabelList"/>
    <dgm:cxn modelId="{64661D2B-8508-45D3-8D80-6B3C851B2F2B}" type="presParOf" srcId="{31FAA7F1-EC61-4E45-86A9-F70A6B60F35A}" destId="{F11B3E4E-249B-4CA5-AFCA-AF7F15ACE95B}" srcOrd="0" destOrd="0" presId="urn:microsoft.com/office/officeart/2018/2/layout/IconLabelList"/>
    <dgm:cxn modelId="{20EB4E73-C770-4043-BF45-52D28B29C7BF}" type="presParOf" srcId="{31FAA7F1-EC61-4E45-86A9-F70A6B60F35A}" destId="{C5E2F0A8-F676-43E7-813B-AB08D3D40895}" srcOrd="1" destOrd="0" presId="urn:microsoft.com/office/officeart/2018/2/layout/IconLabelList"/>
    <dgm:cxn modelId="{260F263E-D77E-435F-8DD1-AC6E117E6900}" type="presParOf" srcId="{31FAA7F1-EC61-4E45-86A9-F70A6B60F35A}" destId="{BA1953A0-A396-42CD-AC84-586AFB1524DE}" srcOrd="2" destOrd="0" presId="urn:microsoft.com/office/officeart/2018/2/layout/IconLabelList"/>
    <dgm:cxn modelId="{23B3018B-E903-4335-A7AA-6522D945B62E}" type="presParOf" srcId="{3646412F-966F-44E7-BA08-0EC861F76C0E}" destId="{55EB8164-EAC1-48E7-834B-D0D83A4DC7AC}" srcOrd="3" destOrd="0" presId="urn:microsoft.com/office/officeart/2018/2/layout/IconLabelList"/>
    <dgm:cxn modelId="{B542037C-60AD-47E3-8916-99C862E284DA}" type="presParOf" srcId="{3646412F-966F-44E7-BA08-0EC861F76C0E}" destId="{06D7364F-5266-46E2-B3AD-BB1E42823EF4}" srcOrd="4" destOrd="0" presId="urn:microsoft.com/office/officeart/2018/2/layout/IconLabelList"/>
    <dgm:cxn modelId="{393B7432-C91C-4106-85E0-35F81E6D0A97}" type="presParOf" srcId="{06D7364F-5266-46E2-B3AD-BB1E42823EF4}" destId="{3D7F9A3E-EC9B-4081-B87E-83C38B7FEA16}" srcOrd="0" destOrd="0" presId="urn:microsoft.com/office/officeart/2018/2/layout/IconLabelList"/>
    <dgm:cxn modelId="{D92AB5B7-A817-4D59-A014-D96F38E258E3}" type="presParOf" srcId="{06D7364F-5266-46E2-B3AD-BB1E42823EF4}" destId="{6C023F7B-CD4C-442A-BE14-E3B2074C24A4}" srcOrd="1" destOrd="0" presId="urn:microsoft.com/office/officeart/2018/2/layout/IconLabelList"/>
    <dgm:cxn modelId="{013C42BE-1823-41EB-9808-DD4705D68A48}" type="presParOf" srcId="{06D7364F-5266-46E2-B3AD-BB1E42823EF4}" destId="{64F10FD4-39DF-4BA1-B625-415EEC0F9AD6}" srcOrd="2" destOrd="0" presId="urn:microsoft.com/office/officeart/2018/2/layout/IconLabelList"/>
    <dgm:cxn modelId="{9D4D3576-6D60-4D37-8075-58ACB7861A87}" type="presParOf" srcId="{3646412F-966F-44E7-BA08-0EC861F76C0E}" destId="{7D3CE4D1-E0A2-4D1D-9E98-64DBCC43C195}" srcOrd="5" destOrd="0" presId="urn:microsoft.com/office/officeart/2018/2/layout/IconLabelList"/>
    <dgm:cxn modelId="{F84B8913-0D0F-4989-87B4-01F4A34B251F}" type="presParOf" srcId="{3646412F-966F-44E7-BA08-0EC861F76C0E}" destId="{A589758D-900A-48CF-81E4-39E22DDBAD68}" srcOrd="6" destOrd="0" presId="urn:microsoft.com/office/officeart/2018/2/layout/IconLabelList"/>
    <dgm:cxn modelId="{D88E3F10-20EF-4CF2-8068-D69A3CC5FD88}" type="presParOf" srcId="{A589758D-900A-48CF-81E4-39E22DDBAD68}" destId="{B34EC86E-AF14-4798-B107-CAE34F0A1421}" srcOrd="0" destOrd="0" presId="urn:microsoft.com/office/officeart/2018/2/layout/IconLabelList"/>
    <dgm:cxn modelId="{D05F3D40-EA85-48D4-A271-F3CE71F2D34F}" type="presParOf" srcId="{A589758D-900A-48CF-81E4-39E22DDBAD68}" destId="{3FBEB409-6221-4511-A15D-47D5A593A1E3}" srcOrd="1" destOrd="0" presId="urn:microsoft.com/office/officeart/2018/2/layout/IconLabelList"/>
    <dgm:cxn modelId="{D78AF8B4-3B22-47EC-9260-71DA15B00DDB}" type="presParOf" srcId="{A589758D-900A-48CF-81E4-39E22DDBAD68}" destId="{29F0ACF8-07EF-418A-A32C-F95AE5D46A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59540F-29CF-40BF-BA07-A78152BC6DCF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B84D351-B86C-4F71-A4D8-8CD5544D8AC3}">
      <dgm:prSet/>
      <dgm:spPr/>
      <dgm:t>
        <a:bodyPr/>
        <a:lstStyle/>
        <a:p>
          <a:r>
            <a:rPr lang="en-US"/>
            <a:t>According to Ms. Pearl, JW Marriott doesn’t consider anyone as competition. </a:t>
          </a:r>
        </a:p>
      </dgm:t>
    </dgm:pt>
    <dgm:pt modelId="{D2444B17-DCEA-4C26-AD5E-B474347EEB0E}" type="parTrans" cxnId="{0368EAF1-084E-45D2-94B9-CA92BFC1B463}">
      <dgm:prSet/>
      <dgm:spPr/>
      <dgm:t>
        <a:bodyPr/>
        <a:lstStyle/>
        <a:p>
          <a:endParaRPr lang="en-US"/>
        </a:p>
      </dgm:t>
    </dgm:pt>
    <dgm:pt modelId="{292589E3-A6C8-42E5-92C9-E92EBAF3CE4A}" type="sibTrans" cxnId="{0368EAF1-084E-45D2-94B9-CA92BFC1B463}">
      <dgm:prSet/>
      <dgm:spPr/>
      <dgm:t>
        <a:bodyPr/>
        <a:lstStyle/>
        <a:p>
          <a:endParaRPr lang="en-US"/>
        </a:p>
      </dgm:t>
    </dgm:pt>
    <dgm:pt modelId="{823CBFD1-6453-456A-999A-358CE51E9ACF}">
      <dgm:prSet/>
      <dgm:spPr/>
      <dgm:t>
        <a:bodyPr/>
        <a:lstStyle/>
        <a:p>
          <a:r>
            <a:rPr lang="en-US"/>
            <a:t>Its segment and offerings are unique.</a:t>
          </a:r>
        </a:p>
      </dgm:t>
    </dgm:pt>
    <dgm:pt modelId="{E6C046B5-9FE3-4A31-A380-C4ACEE30290A}" type="parTrans" cxnId="{50EA849D-4042-4F3E-9209-ACF65B7D70BF}">
      <dgm:prSet/>
      <dgm:spPr/>
      <dgm:t>
        <a:bodyPr/>
        <a:lstStyle/>
        <a:p>
          <a:endParaRPr lang="en-US"/>
        </a:p>
      </dgm:t>
    </dgm:pt>
    <dgm:pt modelId="{A6D2F456-17C9-4530-BB20-C9B8D366ACB9}" type="sibTrans" cxnId="{50EA849D-4042-4F3E-9209-ACF65B7D70BF}">
      <dgm:prSet/>
      <dgm:spPr/>
      <dgm:t>
        <a:bodyPr/>
        <a:lstStyle/>
        <a:p>
          <a:endParaRPr lang="en-US"/>
        </a:p>
      </dgm:t>
    </dgm:pt>
    <dgm:pt modelId="{5241EAEB-4999-441A-9B14-0F0DBBCA460B}" type="pres">
      <dgm:prSet presAssocID="{F559540F-29CF-40BF-BA07-A78152BC6DCF}" presName="linear" presStyleCnt="0">
        <dgm:presLayoutVars>
          <dgm:animLvl val="lvl"/>
          <dgm:resizeHandles val="exact"/>
        </dgm:presLayoutVars>
      </dgm:prSet>
      <dgm:spPr/>
    </dgm:pt>
    <dgm:pt modelId="{144EE22E-B0B6-411E-995D-93F36E640B03}" type="pres">
      <dgm:prSet presAssocID="{4B84D351-B86C-4F71-A4D8-8CD5544D8A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436DED-0FF3-4603-AD1A-BAE2FC27073D}" type="pres">
      <dgm:prSet presAssocID="{292589E3-A6C8-42E5-92C9-E92EBAF3CE4A}" presName="spacer" presStyleCnt="0"/>
      <dgm:spPr/>
    </dgm:pt>
    <dgm:pt modelId="{5EC8DC7C-3B19-403E-9E7D-A64C453EB034}" type="pres">
      <dgm:prSet presAssocID="{823CBFD1-6453-456A-999A-358CE51E9AC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0EA849D-4042-4F3E-9209-ACF65B7D70BF}" srcId="{F559540F-29CF-40BF-BA07-A78152BC6DCF}" destId="{823CBFD1-6453-456A-999A-358CE51E9ACF}" srcOrd="1" destOrd="0" parTransId="{E6C046B5-9FE3-4A31-A380-C4ACEE30290A}" sibTransId="{A6D2F456-17C9-4530-BB20-C9B8D366ACB9}"/>
    <dgm:cxn modelId="{59B48DB5-6A74-4804-AB56-6CF5D84D21FE}" type="presOf" srcId="{823CBFD1-6453-456A-999A-358CE51E9ACF}" destId="{5EC8DC7C-3B19-403E-9E7D-A64C453EB034}" srcOrd="0" destOrd="0" presId="urn:microsoft.com/office/officeart/2005/8/layout/vList2"/>
    <dgm:cxn modelId="{DDF689DE-8880-4DFC-8A4B-3B29FF765BFC}" type="presOf" srcId="{F559540F-29CF-40BF-BA07-A78152BC6DCF}" destId="{5241EAEB-4999-441A-9B14-0F0DBBCA460B}" srcOrd="0" destOrd="0" presId="urn:microsoft.com/office/officeart/2005/8/layout/vList2"/>
    <dgm:cxn modelId="{67B30EF0-F04B-40D7-8767-913ACC71059A}" type="presOf" srcId="{4B84D351-B86C-4F71-A4D8-8CD5544D8AC3}" destId="{144EE22E-B0B6-411E-995D-93F36E640B03}" srcOrd="0" destOrd="0" presId="urn:microsoft.com/office/officeart/2005/8/layout/vList2"/>
    <dgm:cxn modelId="{0368EAF1-084E-45D2-94B9-CA92BFC1B463}" srcId="{F559540F-29CF-40BF-BA07-A78152BC6DCF}" destId="{4B84D351-B86C-4F71-A4D8-8CD5544D8AC3}" srcOrd="0" destOrd="0" parTransId="{D2444B17-DCEA-4C26-AD5E-B474347EEB0E}" sibTransId="{292589E3-A6C8-42E5-92C9-E92EBAF3CE4A}"/>
    <dgm:cxn modelId="{730A8866-0C70-49E9-A57B-B9EB5DBC255F}" type="presParOf" srcId="{5241EAEB-4999-441A-9B14-0F0DBBCA460B}" destId="{144EE22E-B0B6-411E-995D-93F36E640B03}" srcOrd="0" destOrd="0" presId="urn:microsoft.com/office/officeart/2005/8/layout/vList2"/>
    <dgm:cxn modelId="{EBB3A05B-0B8B-4540-994B-7F766F70E772}" type="presParOf" srcId="{5241EAEB-4999-441A-9B14-0F0DBBCA460B}" destId="{00436DED-0FF3-4603-AD1A-BAE2FC27073D}" srcOrd="1" destOrd="0" presId="urn:microsoft.com/office/officeart/2005/8/layout/vList2"/>
    <dgm:cxn modelId="{3DAEE7E3-77B8-45FA-BAD7-99DE0CBF0136}" type="presParOf" srcId="{5241EAEB-4999-441A-9B14-0F0DBBCA460B}" destId="{5EC8DC7C-3B19-403E-9E7D-A64C453EB0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BF79A-13C2-4F8D-ACBD-75EDBF990B4C}">
      <dsp:nvSpPr>
        <dsp:cNvPr id="0" name=""/>
        <dsp:cNvSpPr/>
      </dsp:nvSpPr>
      <dsp:spPr>
        <a:xfrm>
          <a:off x="0" y="41183"/>
          <a:ext cx="5631113" cy="8342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India - 10th in world in terms of Travel &amp; Tourism</a:t>
          </a:r>
          <a:endParaRPr lang="en-US" sz="2100" kern="1200"/>
        </a:p>
      </dsp:txBody>
      <dsp:txXfrm>
        <a:off x="40724" y="81907"/>
        <a:ext cx="5549665" cy="752780"/>
      </dsp:txXfrm>
    </dsp:sp>
    <dsp:sp modelId="{1A94E569-8B99-49F6-94A2-AAD7E03943C7}">
      <dsp:nvSpPr>
        <dsp:cNvPr id="0" name=""/>
        <dsp:cNvSpPr/>
      </dsp:nvSpPr>
      <dsp:spPr>
        <a:xfrm>
          <a:off x="0" y="935891"/>
          <a:ext cx="5631113" cy="8342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Calibri Light" panose="020F0302020204030204"/>
            </a:rPr>
            <a:t>Travel Industry - US</a:t>
          </a:r>
          <a:r>
            <a:rPr lang="en-US" sz="2100" kern="1200"/>
            <a:t>$ 75 billion in FY20</a:t>
          </a:r>
          <a:endParaRPr lang="en-US" sz="2100" kern="1200">
            <a:latin typeface="Calibri Light" panose="020F0302020204030204"/>
          </a:endParaRPr>
        </a:p>
      </dsp:txBody>
      <dsp:txXfrm>
        <a:off x="40724" y="976615"/>
        <a:ext cx="5549665" cy="752780"/>
      </dsp:txXfrm>
    </dsp:sp>
    <dsp:sp modelId="{DC3D0D26-7ABE-4052-A383-1ED7C7025476}">
      <dsp:nvSpPr>
        <dsp:cNvPr id="0" name=""/>
        <dsp:cNvSpPr/>
      </dsp:nvSpPr>
      <dsp:spPr>
        <a:xfrm>
          <a:off x="0" y="1830599"/>
          <a:ext cx="5631113" cy="8342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39 million jobs</a:t>
          </a:r>
          <a:r>
            <a:rPr lang="en-US" sz="2100" kern="1200">
              <a:latin typeface="Calibri Light" panose="020F0302020204030204"/>
            </a:rPr>
            <a:t> -</a:t>
          </a:r>
          <a:r>
            <a:rPr lang="en-US" sz="2100" kern="1200"/>
            <a:t> 8% of the total employment</a:t>
          </a:r>
          <a:r>
            <a:rPr lang="en-US" sz="2100" kern="1200">
              <a:latin typeface="Calibri Light" panose="020F0302020204030204"/>
            </a:rPr>
            <a:t> </a:t>
          </a:r>
        </a:p>
      </dsp:txBody>
      <dsp:txXfrm>
        <a:off x="40724" y="1871323"/>
        <a:ext cx="5549665" cy="752780"/>
      </dsp:txXfrm>
    </dsp:sp>
    <dsp:sp modelId="{7A94C183-F458-4C91-A22E-A4C069A8C7ED}">
      <dsp:nvSpPr>
        <dsp:cNvPr id="0" name=""/>
        <dsp:cNvSpPr/>
      </dsp:nvSpPr>
      <dsp:spPr>
        <a:xfrm>
          <a:off x="0" y="2725308"/>
          <a:ext cx="5631113" cy="8342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India Luxury Hotel</a:t>
          </a:r>
          <a:r>
            <a:rPr lang="en-US" sz="2100" kern="1200">
              <a:latin typeface="Calibri Light" panose="020F0302020204030204"/>
            </a:rPr>
            <a:t> -</a:t>
          </a:r>
          <a:r>
            <a:rPr lang="en-US" sz="2100" kern="1200"/>
            <a:t> US$ 23.69 </a:t>
          </a:r>
          <a:r>
            <a:rPr lang="en-US" sz="2100" kern="1200">
              <a:latin typeface="Calibri Light" panose="020F0302020204030204"/>
            </a:rPr>
            <a:t>Billion</a:t>
          </a:r>
          <a:r>
            <a:rPr lang="en-US" sz="2100" kern="1200"/>
            <a:t> in 2020</a:t>
          </a:r>
          <a:r>
            <a:rPr lang="en-US" sz="2100" kern="1200">
              <a:latin typeface="Calibri Light" panose="020F0302020204030204"/>
            </a:rPr>
            <a:t> </a:t>
          </a:r>
        </a:p>
      </dsp:txBody>
      <dsp:txXfrm>
        <a:off x="40724" y="2766032"/>
        <a:ext cx="5549665" cy="752780"/>
      </dsp:txXfrm>
    </dsp:sp>
    <dsp:sp modelId="{1A28BD9B-3292-46B8-A278-012625184EC7}">
      <dsp:nvSpPr>
        <dsp:cNvPr id="0" name=""/>
        <dsp:cNvSpPr/>
      </dsp:nvSpPr>
      <dsp:spPr>
        <a:xfrm>
          <a:off x="0" y="3620016"/>
          <a:ext cx="5631113" cy="8342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luxury hotel sector</a:t>
          </a:r>
          <a:r>
            <a:rPr lang="en-US" sz="2100" kern="1200">
              <a:latin typeface="Calibri Light" panose="020F0302020204030204"/>
            </a:rPr>
            <a:t> -</a:t>
          </a:r>
          <a:r>
            <a:rPr lang="en-US" sz="2100" kern="1200"/>
            <a:t> </a:t>
          </a:r>
          <a:r>
            <a:rPr lang="en-US" sz="2100" b="1" kern="1200"/>
            <a:t>11 percent of India’s entire quality hotel supply</a:t>
          </a:r>
          <a:endParaRPr lang="en-US" sz="2100" kern="1200">
            <a:latin typeface="Calibri Light" panose="020F0302020204030204"/>
          </a:endParaRPr>
        </a:p>
      </dsp:txBody>
      <dsp:txXfrm>
        <a:off x="40724" y="3660740"/>
        <a:ext cx="5549665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CFB-7BD5-4BE4-BFAB-AF80BECEB6E4}">
      <dsp:nvSpPr>
        <dsp:cNvPr id="0" name=""/>
        <dsp:cNvSpPr/>
      </dsp:nvSpPr>
      <dsp:spPr>
        <a:xfrm>
          <a:off x="0" y="350493"/>
          <a:ext cx="6121714" cy="7547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Bangalore</a:t>
          </a:r>
          <a:r>
            <a:rPr lang="en-US" sz="1900" kern="1200" dirty="0">
              <a:latin typeface="Calibri Light" panose="020F0302020204030204"/>
            </a:rPr>
            <a:t> Market</a:t>
          </a:r>
          <a:r>
            <a:rPr lang="en-US" sz="1900" kern="1200" dirty="0"/>
            <a:t> </a:t>
          </a:r>
          <a:r>
            <a:rPr lang="en-US" sz="1900" kern="1200" dirty="0">
              <a:latin typeface="Calibri Light" panose="020F0302020204030204"/>
            </a:rPr>
            <a:t>- High</a:t>
          </a:r>
          <a:r>
            <a:rPr lang="en-US" sz="1900" kern="1200" dirty="0"/>
            <a:t> demand and </a:t>
          </a:r>
          <a:r>
            <a:rPr lang="en-US" sz="1900" kern="1200" dirty="0">
              <a:latin typeface="Calibri Light" panose="020F0302020204030204"/>
            </a:rPr>
            <a:t>Low</a:t>
          </a:r>
          <a:r>
            <a:rPr lang="en-US" sz="1900" kern="1200" dirty="0"/>
            <a:t> supply.</a:t>
          </a:r>
        </a:p>
      </dsp:txBody>
      <dsp:txXfrm>
        <a:off x="36845" y="387338"/>
        <a:ext cx="6048024" cy="681087"/>
      </dsp:txXfrm>
    </dsp:sp>
    <dsp:sp modelId="{2E0AC004-FD02-440C-8420-B2A317D847C8}">
      <dsp:nvSpPr>
        <dsp:cNvPr id="0" name=""/>
        <dsp:cNvSpPr/>
      </dsp:nvSpPr>
      <dsp:spPr>
        <a:xfrm>
          <a:off x="0" y="1159991"/>
          <a:ext cx="6121714" cy="7547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Customers predominantly</a:t>
          </a:r>
          <a:r>
            <a:rPr lang="en-US" sz="1900" kern="1200" dirty="0"/>
            <a:t> from </a:t>
          </a:r>
          <a:r>
            <a:rPr lang="en-US" sz="1900" kern="1200" dirty="0">
              <a:latin typeface="Calibri Light" panose="020F0302020204030204"/>
            </a:rPr>
            <a:t>IT</a:t>
          </a:r>
          <a:r>
            <a:rPr lang="en-US" sz="1900" kern="1200" dirty="0"/>
            <a:t> sector.</a:t>
          </a:r>
          <a:r>
            <a:rPr lang="en-US" sz="1900" kern="1200" dirty="0">
              <a:latin typeface="Calibri Light" panose="020F0302020204030204"/>
            </a:rPr>
            <a:t> </a:t>
          </a:r>
        </a:p>
      </dsp:txBody>
      <dsp:txXfrm>
        <a:off x="36845" y="1196836"/>
        <a:ext cx="6048024" cy="681087"/>
      </dsp:txXfrm>
    </dsp:sp>
    <dsp:sp modelId="{FCEF656B-4969-4ED3-A75A-76EFB8439652}">
      <dsp:nvSpPr>
        <dsp:cNvPr id="0" name=""/>
        <dsp:cNvSpPr/>
      </dsp:nvSpPr>
      <dsp:spPr>
        <a:xfrm>
          <a:off x="0" y="1969489"/>
          <a:ext cx="6121714" cy="7547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Market </a:t>
          </a:r>
          <a:r>
            <a:rPr lang="en-US" sz="1900" kern="1200" dirty="0"/>
            <a:t>is more GDS (Global Distribution System) driven than anywhere else in the country</a:t>
          </a:r>
        </a:p>
      </dsp:txBody>
      <dsp:txXfrm>
        <a:off x="36845" y="2006334"/>
        <a:ext cx="6048024" cy="681087"/>
      </dsp:txXfrm>
    </dsp:sp>
    <dsp:sp modelId="{1A28BD9B-3292-46B8-A278-012625184EC7}">
      <dsp:nvSpPr>
        <dsp:cNvPr id="0" name=""/>
        <dsp:cNvSpPr/>
      </dsp:nvSpPr>
      <dsp:spPr>
        <a:xfrm>
          <a:off x="0" y="2778986"/>
          <a:ext cx="6121714" cy="7547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Other markets</a:t>
          </a:r>
          <a:r>
            <a:rPr lang="en-US" sz="1900" kern="1200" dirty="0"/>
            <a:t> in India, it’s about getting</a:t>
          </a:r>
          <a:r>
            <a:rPr lang="en-US" sz="1900" kern="1200" dirty="0">
              <a:latin typeface="Calibri Light" panose="020F0302020204030204"/>
            </a:rPr>
            <a:t> </a:t>
          </a:r>
          <a:r>
            <a:rPr lang="en-US" sz="1900" kern="1200" dirty="0"/>
            <a:t>RFP (Request for Proposal) program and drive business through relationships</a:t>
          </a:r>
          <a:endParaRPr lang="en-US" sz="1900" kern="1200" dirty="0">
            <a:latin typeface="Calibri Light" panose="020F0302020204030204"/>
          </a:endParaRPr>
        </a:p>
      </dsp:txBody>
      <dsp:txXfrm>
        <a:off x="36845" y="2815831"/>
        <a:ext cx="6048024" cy="681087"/>
      </dsp:txXfrm>
    </dsp:sp>
    <dsp:sp modelId="{7275E011-AE31-4CC1-AEB3-AFE8847CA55B}">
      <dsp:nvSpPr>
        <dsp:cNvPr id="0" name=""/>
        <dsp:cNvSpPr/>
      </dsp:nvSpPr>
      <dsp:spPr>
        <a:xfrm>
          <a:off x="0" y="3588484"/>
          <a:ext cx="6121714" cy="75477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 </a:t>
          </a:r>
          <a:r>
            <a:rPr lang="en-US" sz="1900" kern="1200" dirty="0"/>
            <a:t>Bangalore is predominantly about technology and GDS</a:t>
          </a:r>
        </a:p>
      </dsp:txBody>
      <dsp:txXfrm>
        <a:off x="36845" y="3625329"/>
        <a:ext cx="6048024" cy="68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F170E-BA69-4987-BE29-D9E3E324BAB8}">
      <dsp:nvSpPr>
        <dsp:cNvPr id="0" name=""/>
        <dsp:cNvSpPr/>
      </dsp:nvSpPr>
      <dsp:spPr>
        <a:xfrm>
          <a:off x="0" y="106972"/>
          <a:ext cx="5975577" cy="6762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Bengaluru, every Luxury Hotel Brand commands a very </a:t>
          </a:r>
          <a:r>
            <a:rPr lang="en-US" sz="1700" b="1" kern="1200" dirty="0"/>
            <a:t>different segment</a:t>
          </a:r>
          <a:r>
            <a:rPr lang="en-US" sz="1700" kern="1200" dirty="0"/>
            <a:t>, and are all </a:t>
          </a:r>
          <a:r>
            <a:rPr lang="en-US" sz="1700" b="1" kern="1200" dirty="0"/>
            <a:t>very niche</a:t>
          </a:r>
          <a:r>
            <a:rPr lang="en-US" sz="1700" kern="1200" dirty="0"/>
            <a:t>. </a:t>
          </a:r>
        </a:p>
      </dsp:txBody>
      <dsp:txXfrm>
        <a:off x="33012" y="139984"/>
        <a:ext cx="5909553" cy="610236"/>
      </dsp:txXfrm>
    </dsp:sp>
    <dsp:sp modelId="{5786EF4D-8D8D-4132-9FC7-A82B50A82796}">
      <dsp:nvSpPr>
        <dsp:cNvPr id="0" name=""/>
        <dsp:cNvSpPr/>
      </dsp:nvSpPr>
      <dsp:spPr>
        <a:xfrm>
          <a:off x="0" y="832192"/>
          <a:ext cx="5975577" cy="6762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Leela </a:t>
          </a:r>
          <a:r>
            <a:rPr lang="en-US" sz="1700" kern="1200" dirty="0"/>
            <a:t>has a </a:t>
          </a:r>
          <a:r>
            <a:rPr lang="en-US" sz="1700" b="1" kern="1200" dirty="0"/>
            <a:t>palatial feel</a:t>
          </a:r>
          <a:r>
            <a:rPr lang="en-US" sz="1700" kern="1200" dirty="0"/>
            <a:t> </a:t>
          </a:r>
        </a:p>
      </dsp:txBody>
      <dsp:txXfrm>
        <a:off x="33012" y="865204"/>
        <a:ext cx="5909553" cy="610236"/>
      </dsp:txXfrm>
    </dsp:sp>
    <dsp:sp modelId="{31B1EAF2-04D1-4606-AA5E-A7BD6DF534B9}">
      <dsp:nvSpPr>
        <dsp:cNvPr id="0" name=""/>
        <dsp:cNvSpPr/>
      </dsp:nvSpPr>
      <dsp:spPr>
        <a:xfrm>
          <a:off x="0" y="1557412"/>
          <a:ext cx="5975577" cy="6762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Taj </a:t>
          </a:r>
          <a:r>
            <a:rPr lang="en-US" sz="1700" kern="1200" dirty="0"/>
            <a:t>has </a:t>
          </a:r>
          <a:r>
            <a:rPr lang="en-US" sz="1700" b="1" kern="1200" dirty="0"/>
            <a:t>huge grounds</a:t>
          </a:r>
          <a:r>
            <a:rPr lang="en-US" sz="1700" kern="1200" dirty="0"/>
            <a:t> and the </a:t>
          </a:r>
          <a:r>
            <a:rPr lang="en-US" sz="1700" b="1" kern="1200" dirty="0"/>
            <a:t>heritage tag</a:t>
          </a:r>
          <a:endParaRPr lang="en-US" sz="1700" kern="1200" dirty="0"/>
        </a:p>
      </dsp:txBody>
      <dsp:txXfrm>
        <a:off x="33012" y="1590424"/>
        <a:ext cx="5909553" cy="610236"/>
      </dsp:txXfrm>
    </dsp:sp>
    <dsp:sp modelId="{0B36622A-78AC-4E44-B568-B96AC2960809}">
      <dsp:nvSpPr>
        <dsp:cNvPr id="0" name=""/>
        <dsp:cNvSpPr/>
      </dsp:nvSpPr>
      <dsp:spPr>
        <a:xfrm>
          <a:off x="0" y="2282632"/>
          <a:ext cx="5975577" cy="6762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Oberoi </a:t>
          </a:r>
          <a:r>
            <a:rPr lang="en-US" sz="1700" kern="1200" dirty="0"/>
            <a:t>is</a:t>
          </a:r>
          <a:r>
            <a:rPr lang="en-US" sz="1700" b="1" kern="1200" dirty="0"/>
            <a:t> culturally strong</a:t>
          </a:r>
          <a:endParaRPr lang="en-US" sz="1700" kern="1200" dirty="0"/>
        </a:p>
      </dsp:txBody>
      <dsp:txXfrm>
        <a:off x="33012" y="2315644"/>
        <a:ext cx="5909553" cy="610236"/>
      </dsp:txXfrm>
    </dsp:sp>
    <dsp:sp modelId="{A29BF1DB-D8B9-4E89-AD13-173429357F7E}">
      <dsp:nvSpPr>
        <dsp:cNvPr id="0" name=""/>
        <dsp:cNvSpPr/>
      </dsp:nvSpPr>
      <dsp:spPr>
        <a:xfrm>
          <a:off x="0" y="3007852"/>
          <a:ext cx="5975577" cy="6762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ITC </a:t>
          </a:r>
          <a:r>
            <a:rPr lang="en-US" sz="1700" kern="1200" dirty="0"/>
            <a:t>is known for its</a:t>
          </a:r>
          <a:r>
            <a:rPr lang="en-US" sz="1700" b="1" kern="1200" dirty="0"/>
            <a:t> LEEDS certification </a:t>
          </a:r>
          <a:endParaRPr lang="en-US" sz="1700" kern="1200" dirty="0"/>
        </a:p>
      </dsp:txBody>
      <dsp:txXfrm>
        <a:off x="33012" y="3040864"/>
        <a:ext cx="5909553" cy="610236"/>
      </dsp:txXfrm>
    </dsp:sp>
    <dsp:sp modelId="{D436F722-F886-42D3-AF10-539F953D6CE4}">
      <dsp:nvSpPr>
        <dsp:cNvPr id="0" name=""/>
        <dsp:cNvSpPr/>
      </dsp:nvSpPr>
      <dsp:spPr>
        <a:xfrm>
          <a:off x="0" y="3733072"/>
          <a:ext cx="5975577" cy="6762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JW</a:t>
          </a:r>
          <a:r>
            <a:rPr lang="en-US" sz="1700" kern="1200" dirty="0"/>
            <a:t> </a:t>
          </a:r>
          <a:r>
            <a:rPr lang="en-US" sz="1700" b="1" kern="1200" dirty="0"/>
            <a:t>Marriott </a:t>
          </a:r>
          <a:r>
            <a:rPr lang="en-US" sz="1700" kern="1200" dirty="0"/>
            <a:t>is known for its</a:t>
          </a:r>
          <a:r>
            <a:rPr lang="en-US" sz="1700" b="1" kern="1200" dirty="0"/>
            <a:t> consistency</a:t>
          </a:r>
          <a:endParaRPr lang="en-US" sz="1700" kern="1200" dirty="0"/>
        </a:p>
      </dsp:txBody>
      <dsp:txXfrm>
        <a:off x="33012" y="3766084"/>
        <a:ext cx="5909553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AEC1-E13A-4C88-B578-1367CAE41824}">
      <dsp:nvSpPr>
        <dsp:cNvPr id="0" name=""/>
        <dsp:cNvSpPr/>
      </dsp:nvSpPr>
      <dsp:spPr>
        <a:xfrm>
          <a:off x="1138979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822AF-4644-45E8-914C-9BC9D83469EE}">
      <dsp:nvSpPr>
        <dsp:cNvPr id="0" name=""/>
        <dsp:cNvSpPr/>
      </dsp:nvSpPr>
      <dsp:spPr>
        <a:xfrm>
          <a:off x="569079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the hotels &amp; resorts are partnerships with the builder. </a:t>
          </a:r>
        </a:p>
      </dsp:txBody>
      <dsp:txXfrm>
        <a:off x="569079" y="2428431"/>
        <a:ext cx="2072362" cy="720000"/>
      </dsp:txXfrm>
    </dsp:sp>
    <dsp:sp modelId="{F11B3E4E-249B-4CA5-AFCA-AF7F15ACE95B}">
      <dsp:nvSpPr>
        <dsp:cNvPr id="0" name=""/>
        <dsp:cNvSpPr/>
      </dsp:nvSpPr>
      <dsp:spPr>
        <a:xfrm>
          <a:off x="3574005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953A0-A396-42CD-AC84-586AFB1524DE}">
      <dsp:nvSpPr>
        <dsp:cNvPr id="0" name=""/>
        <dsp:cNvSpPr/>
      </dsp:nvSpPr>
      <dsp:spPr>
        <a:xfrm>
          <a:off x="3004105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Asset is owned by the builder. </a:t>
          </a:r>
        </a:p>
      </dsp:txBody>
      <dsp:txXfrm>
        <a:off x="3004105" y="2428431"/>
        <a:ext cx="2072362" cy="720000"/>
      </dsp:txXfrm>
    </dsp:sp>
    <dsp:sp modelId="{3D7F9A3E-EC9B-4081-B87E-83C38B7FEA16}">
      <dsp:nvSpPr>
        <dsp:cNvPr id="0" name=""/>
        <dsp:cNvSpPr/>
      </dsp:nvSpPr>
      <dsp:spPr>
        <a:xfrm>
          <a:off x="6009031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10FD4-39DF-4BA1-B625-415EEC0F9AD6}">
      <dsp:nvSpPr>
        <dsp:cNvPr id="0" name=""/>
        <dsp:cNvSpPr/>
      </dsp:nvSpPr>
      <dsp:spPr>
        <a:xfrm>
          <a:off x="5439131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Marriott will manage or franchise the properties</a:t>
          </a:r>
        </a:p>
      </dsp:txBody>
      <dsp:txXfrm>
        <a:off x="5439131" y="2428431"/>
        <a:ext cx="2072362" cy="720000"/>
      </dsp:txXfrm>
    </dsp:sp>
    <dsp:sp modelId="{B34EC86E-AF14-4798-B107-CAE34F0A1421}">
      <dsp:nvSpPr>
        <dsp:cNvPr id="0" name=""/>
        <dsp:cNvSpPr/>
      </dsp:nvSpPr>
      <dsp:spPr>
        <a:xfrm>
          <a:off x="8444057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0ACF8-07EF-418A-A32C-F95AE5D46AA9}">
      <dsp:nvSpPr>
        <dsp:cNvPr id="0" name=""/>
        <dsp:cNvSpPr/>
      </dsp:nvSpPr>
      <dsp:spPr>
        <a:xfrm>
          <a:off x="7874157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Revenue from Base</a:t>
          </a:r>
          <a:r>
            <a:rPr lang="en-US" sz="1500" kern="1200"/>
            <a:t> management fee, franchise fee, licensing fee</a:t>
          </a:r>
          <a:endParaRPr lang="en-US" sz="1500" kern="1200">
            <a:latin typeface="Calibri Light" panose="020F0302020204030204"/>
          </a:endParaRPr>
        </a:p>
      </dsp:txBody>
      <dsp:txXfrm>
        <a:off x="7874157" y="2428431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EE22E-B0B6-411E-995D-93F36E640B03}">
      <dsp:nvSpPr>
        <dsp:cNvPr id="0" name=""/>
        <dsp:cNvSpPr/>
      </dsp:nvSpPr>
      <dsp:spPr>
        <a:xfrm>
          <a:off x="0" y="122225"/>
          <a:ext cx="4616128" cy="16497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According to Ms. Pearl, JW Marriott doesn’t consider anyone as competition. </a:t>
          </a:r>
        </a:p>
      </dsp:txBody>
      <dsp:txXfrm>
        <a:off x="80532" y="202757"/>
        <a:ext cx="4455064" cy="1488636"/>
      </dsp:txXfrm>
    </dsp:sp>
    <dsp:sp modelId="{5EC8DC7C-3B19-403E-9E7D-A64C453EB034}">
      <dsp:nvSpPr>
        <dsp:cNvPr id="0" name=""/>
        <dsp:cNvSpPr/>
      </dsp:nvSpPr>
      <dsp:spPr>
        <a:xfrm>
          <a:off x="0" y="1858325"/>
          <a:ext cx="4616128" cy="16497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Its segment and offerings are unique.</a:t>
          </a:r>
        </a:p>
      </dsp:txBody>
      <dsp:txXfrm>
        <a:off x="80532" y="1938857"/>
        <a:ext cx="4455064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 ?><Relationships xmlns="http://schemas.openxmlformats.org/package/2006/relationships"><Relationship Id="rId3" Target="../media/image10.png" Type="http://schemas.openxmlformats.org/officeDocument/2006/relationships/image"/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ndystravelblog.boardingarea.com/2015/02/18/hotel-review-jw-marriott-hong-kong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2" Target="../media/image2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2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<Relationships xmlns="http://schemas.openxmlformats.org/package/2006/relationships"><Relationship Id="rId3" Target="../media/image26.jpeg" Type="http://schemas.openxmlformats.org/officeDocument/2006/relationships/image"/><Relationship Id="rId2" Target="../media/image2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3" Target="../media/image28.jpeg" Type="http://schemas.openxmlformats.org/officeDocument/2006/relationships/image"/><Relationship Id="rId2" Target="../media/image2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<Relationships xmlns="http://schemas.openxmlformats.org/package/2006/relationships"><Relationship Id="rId2" Target="../media/image3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<Relationships xmlns="http://schemas.openxmlformats.org/package/2006/relationships"><Relationship Id="rId2" Target="../media/image3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5.xml.rels><?xml version="1.0" encoding="UTF-8" standalone="yes" ?><Relationships xmlns="http://schemas.openxmlformats.org/package/2006/relationships"><Relationship Id="rId3" Target="../media/image36.jpeg" Type="http://schemas.openxmlformats.org/officeDocument/2006/relationships/image"/><Relationship Id="rId2" Target="../media/image3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6.xml.rels><?xml version="1.0" encoding="UTF-8" standalone="yes" ?><Relationships xmlns="http://schemas.openxmlformats.org/package/2006/relationships"><Relationship Id="rId3" Target="https://mobile.twitter.com/JWMarriottJuhu/status/1491667689512714241" TargetMode="External" Type="http://schemas.openxmlformats.org/officeDocument/2006/relationships/hyperlink"/><Relationship Id="rId2" Target="https://mobile.twitter.com/hashtag/KareenaKapoorKhan?src=hashtag_click" TargetMode="External" Type="http://schemas.openxmlformats.org/officeDocument/2006/relationships/hyperlink"/><Relationship Id="rId1" Target="../slideLayouts/slideLayout2.xml" Type="http://schemas.openxmlformats.org/officeDocument/2006/relationships/slideLayout"/><Relationship Id="rId4" Target="../media/image37.jpeg" Type="http://schemas.openxmlformats.org/officeDocument/2006/relationships/image"/></Relationships>
</file>

<file path=ppt/slides/_rels/slide37.xml.rels><?xml version="1.0" encoding="UTF-8" standalone="yes" ?><Relationships xmlns="http://schemas.openxmlformats.org/package/2006/relationships"><Relationship Id="rId3" Target="../media/image39.jpeg" Type="http://schemas.openxmlformats.org/officeDocument/2006/relationships/image"/><Relationship Id="rId2" Target="../media/image38.jpeg" Type="http://schemas.openxmlformats.org/officeDocument/2006/relationships/image"/><Relationship Id="rId1" Target="../slideLayouts/slideLayout2.xml" Type="http://schemas.openxmlformats.org/officeDocument/2006/relationships/slideLayout"/><Relationship Id="rId6" Target="https://fb.watch/fzMN6xiZJI/" TargetMode="External" Type="http://schemas.openxmlformats.org/officeDocument/2006/relationships/hyperlink"/><Relationship Id="rId5" Target="../media/image41.jpeg" Type="http://schemas.openxmlformats.org/officeDocument/2006/relationships/image"/><Relationship Id="rId4" Target="../media/image40.jpeg" Type="http://schemas.openxmlformats.org/officeDocument/2006/relationships/image"/></Relationships>
</file>

<file path=ppt/slides/_rels/slide38.xml.rels><?xml version="1.0" encoding="UTF-8" standalone="yes" ?><Relationships xmlns="http://schemas.openxmlformats.org/package/2006/relationships"><Relationship Id="rId2" Target="../media/image4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OQJPRkdGzNw&amp;feature=share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 ?><Relationships xmlns="http://schemas.openxmlformats.org/package/2006/relationships"><Relationship Id="rId3" Target="../media/image48.jpeg" Type="http://schemas.openxmlformats.org/officeDocument/2006/relationships/image"/><Relationship Id="rId7" Target="../media/image52.jpeg" Type="http://schemas.openxmlformats.org/officeDocument/2006/relationships/image"/><Relationship Id="rId2" Target="../media/image47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51.jpeg" Type="http://schemas.openxmlformats.org/officeDocument/2006/relationships/image"/><Relationship Id="rId5" Target="../media/image50.jpeg" Type="http://schemas.openxmlformats.org/officeDocument/2006/relationships/image"/><Relationship Id="rId4" Target="../media/image49.jpeg" Type="http://schemas.openxmlformats.org/officeDocument/2006/relationships/image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 ?><Relationships xmlns="http://schemas.openxmlformats.org/package/2006/relationships"><Relationship Id="rId2" Target="../media/image6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8.xml.rels><?xml version="1.0" encoding="UTF-8" standalone="yes" ?><Relationships xmlns="http://schemas.openxmlformats.org/package/2006/relationships"><Relationship Id="rId2" Target="../media/image6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 ?><Relationships xmlns="http://schemas.openxmlformats.org/package/2006/relationships"><Relationship Id="rId2" Target="../media/image6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1.xml.rels><?xml version="1.0" encoding="UTF-8" standalone="yes" ?><Relationships xmlns="http://schemas.openxmlformats.org/package/2006/relationships"><Relationship Id="rId2" Target="../media/image6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RQmiWFav14" TargetMode="External"/><Relationship Id="rId2" Type="http://schemas.openxmlformats.org/officeDocument/2006/relationships/hyperlink" Target="https://youtube.com/watch?v=XRkMbq78l3M&amp;feature=shar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sc-online.com/assetrepository/viewasset?id=1500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7.xml.rels><?xml version="1.0" encoding="UTF-8" standalone="yes" ?><Relationships xmlns="http://schemas.openxmlformats.org/package/2006/relationships"><Relationship Id="rId2" Target="../media/image73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 ?><Relationships xmlns="http://schemas.openxmlformats.org/package/2006/relationships"><Relationship Id="rId2" Target="../media/image7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 ?><Relationships xmlns="http://schemas.openxmlformats.org/package/2006/relationships"><Relationship Id="rId2" Target="../media/image7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1.xml.rels><?xml version="1.0" encoding="UTF-8" standalone="yes" ?><Relationships xmlns="http://schemas.openxmlformats.org/package/2006/relationships"><Relationship Id="rId2" Target="../media/image7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 ?><Relationships xmlns="http://schemas.openxmlformats.org/package/2006/relationships"><Relationship Id="rId2" Target="../media/image7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4.xml.rels><?xml version="1.0" encoding="UTF-8" standalone="yes" ?><Relationships xmlns="http://schemas.openxmlformats.org/package/2006/relationships"><Relationship Id="rId2" Target="../media/image8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 ?><Relationships xmlns="http://schemas.openxmlformats.org/package/2006/relationships"><Relationship Id="rId2" Target="../media/image8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7.xml.rels><?xml version="1.0" encoding="UTF-8" standalone="yes" ?><Relationships xmlns="http://schemas.openxmlformats.org/package/2006/relationships"><Relationship Id="rId2" Target="../media/image8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0.xml.rels><?xml version="1.0" encoding="UTF-8" standalone="yes" ?><Relationships xmlns="http://schemas.openxmlformats.org/package/2006/relationships"><Relationship Id="rId2" Target="../media/image8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1.xml.rels><?xml version="1.0" encoding="UTF-8" standalone="yes" ?><Relationships xmlns="http://schemas.openxmlformats.org/package/2006/relationships"><Relationship Id="rId3" Target="../media/image86.jpeg" Type="http://schemas.openxmlformats.org/officeDocument/2006/relationships/image"/><Relationship Id="rId2" Target="../media/image8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principalspov.blogspot.com/2014/11/feedback-and-communication-2-top-things.html" TargetMode="External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idoc.pub/download/j-w-marriott-report-on-7ps-in-marketing-546gy1wk57n8" TargetMode="External"/><Relationship Id="rId13" Type="http://schemas.openxmlformats.org/officeDocument/2006/relationships/hyperlink" Target="https://luxuryhotel.guru/bangalore-city/" TargetMode="External"/><Relationship Id="rId18" Type="http://schemas.openxmlformats.org/officeDocument/2006/relationships/hyperlink" Target="https://www.siteminder.com/r/global-distribution-system/" TargetMode="External"/><Relationship Id="rId3" Type="http://schemas.openxmlformats.org/officeDocument/2006/relationships/hyperlink" Target="https://ivypanda.com/essays/marriott-hotels-resorts-market-segmentation-analysis/" TargetMode="External"/><Relationship Id="rId7" Type="http://schemas.openxmlformats.org/officeDocument/2006/relationships/hyperlink" Target="https://www.mbaskool.com/marketing-mix/services/17317-marriott.html" TargetMode="External"/><Relationship Id="rId12" Type="http://schemas.openxmlformats.org/officeDocument/2006/relationships/hyperlink" Target="https://www.mordorintelligence.com/industry-reports/india-luxury-hotel-market" TargetMode="External"/><Relationship Id="rId17" Type="http://schemas.openxmlformats.org/officeDocument/2006/relationships/hyperlink" Target="https://www.verifiedmarketresearch.com/product/global-luxury-hotel-market-size-and-forecast-to-2025/#:~:text=Luxury%20Hotel%20Market%20size%20was,4.1%25%20from%202020%20to%202027" TargetMode="External"/><Relationship Id="rId2" Type="http://schemas.openxmlformats.org/officeDocument/2006/relationships/image" Target="../media/image88.jpeg"/><Relationship Id="rId16" Type="http://schemas.openxmlformats.org/officeDocument/2006/relationships/hyperlink" Target="https://seekingalpha.com/article/4349472-marriott-prices-dont-reflect-long-road-to-re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ide.co/case-studies/marketing-strategy-marriott-international/" TargetMode="External"/><Relationship Id="rId11" Type="http://schemas.openxmlformats.org/officeDocument/2006/relationships/hyperlink" Target="https://www.comparably.com/companies/marriott/mission" TargetMode="External"/><Relationship Id="rId5" Type="http://schemas.openxmlformats.org/officeDocument/2006/relationships/hyperlink" Target="https://www.notesmatic.com/marriott-international-marketing-mix/" TargetMode="External"/><Relationship Id="rId15" Type="http://schemas.openxmlformats.org/officeDocument/2006/relationships/hyperlink" Target="https://www.linkedin.com/pulse/24-anti-laws-marketing-must-read-luxury-strategy-article-rahul-dutta/" TargetMode="External"/><Relationship Id="rId10" Type="http://schemas.openxmlformats.org/officeDocument/2006/relationships/hyperlink" Target="https://www.magrinopr.com/pr-case-studies/digital-social-public-relations/jw-marriott-nashville/" TargetMode="External"/><Relationship Id="rId4" Type="http://schemas.openxmlformats.org/officeDocument/2006/relationships/hyperlink" Target="https://studycorgi.com/marriotts-market-segmentation-and-positioning/" TargetMode="External"/><Relationship Id="rId9" Type="http://schemas.openxmlformats.org/officeDocument/2006/relationships/hyperlink" Target="https://mobile.twitter.com/JWMarriottJuhu/status/1491667689512714241" TargetMode="External"/><Relationship Id="rId14" Type="http://schemas.openxmlformats.org/officeDocument/2006/relationships/hyperlink" Target="https://www.maximizemarketresearch.com/market-report/india-luxury-hotel-market/127656/#:~:text=India%20Luxury%20Hotel%20Market%20was,in%202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teminder.com/r/global-distribution-syst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E0D5908-4170-60CA-7454-63E72865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28" y="-52105"/>
            <a:ext cx="12234031" cy="68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1F3FE8C-B63A-2FE2-4EBD-07DD89F0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" t="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65" name="Freeform 6">
            <a:extLst>
              <a:ext uri="{FF2B5EF4-FFF2-40B4-BE49-F238E27FC236}">
                <a16:creationId xmlns:a16="http://schemas.microsoft.com/office/drawing/2014/main" id="{E7ABAA63-1FA0-4F56-944D-EADA0396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5999" y="546184"/>
            <a:ext cx="5607463" cy="5628660"/>
          </a:xfrm>
          <a:custGeom>
            <a:avLst/>
            <a:gdLst/>
            <a:ahLst/>
            <a:cxnLst/>
            <a:rect b="b" l="l" r="r" t="t"/>
            <a:pathLst>
              <a:path h="5838454" w="6332416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solidFill>
            <a:srgbClr val="013065"/>
          </a:solidFill>
          <a:ln w="19050">
            <a:noFill/>
          </a:ln>
          <a:effectLst>
            <a:outerShdw algn="ctr" blurRad="76200" rotWithShape="0" sx="101000" sy="10100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F3A2BAF-002F-1B9E-789B-69EABE95BEA9}"/>
              </a:ext>
            </a:extLst>
          </p:cNvPr>
          <p:cNvSpPr txBox="1"/>
          <p:nvPr/>
        </p:nvSpPr>
        <p:spPr>
          <a:xfrm>
            <a:off x="6412992" y="861904"/>
            <a:ext cx="4970430" cy="11446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b="1"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LUXURY HOTEL INDUSTRY, BANGALORE</a:t>
            </a:r>
            <a:endParaRPr b="1" lang="en-US" sz="34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7C5448F-0589-EA85-E39F-0C730FBC2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55191"/>
              </p:ext>
            </p:extLst>
          </p:nvPr>
        </p:nvGraphicFramePr>
        <p:xfrm>
          <a:off x="5911953" y="2127105"/>
          <a:ext cx="5975577" cy="451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6" r:dm="rId3" r:lo="rId4" r:qs="rId5"/>
          </a:graphicData>
        </a:graphic>
      </p:graphicFrame>
    </p:spTree>
    <p:extLst>
      <p:ext uri="{BB962C8B-B14F-4D97-AF65-F5344CB8AC3E}">
        <p14:creationId xmlns:p14="http://schemas.microsoft.com/office/powerpoint/2010/main" val="22029407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descr="Map&#10;&#10;Description automatically generated" id="4" name="Picture 5">
            <a:extLst>
              <a:ext uri="{FF2B5EF4-FFF2-40B4-BE49-F238E27FC236}">
                <a16:creationId xmlns:a16="http://schemas.microsoft.com/office/drawing/2014/main" id="{C70491FD-B29B-3D1F-F607-C4838E44A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" r="47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8CD8E24-8C31-1321-AC40-32448B9E0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" l="1691" r="-1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45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phical user interface&#10;&#10;Description automatically generated" id="3" name="Picture 3">
            <a:extLst>
              <a:ext uri="{FF2B5EF4-FFF2-40B4-BE49-F238E27FC236}">
                <a16:creationId xmlns:a16="http://schemas.microsoft.com/office/drawing/2014/main" id="{612FD8FF-C51A-7772-7405-5E7199B5B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" l="89" r="65" t="1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3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1409B-0D31-C9FB-2F8E-000C43BD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1" lang="en-US" sz="4000"/>
              <a:t>Marriott International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FB1C1-C312-EADF-CB6D-939F48CFA05C}"/>
              </a:ext>
            </a:extLst>
          </p:cNvPr>
          <p:cNvSpPr txBox="1"/>
          <p:nvPr/>
        </p:nvSpPr>
        <p:spPr>
          <a:xfrm>
            <a:off x="7749290" y="2121763"/>
            <a:ext cx="3764826" cy="3773010"/>
          </a:xfrm>
          <a:prstGeom prst="rect">
            <a:avLst/>
          </a:prstGeom>
        </p:spPr>
        <p:txBody>
          <a:bodyPr anchorCtr="0" bIns="45720" compatLnSpc="1" forceAA="0" fromWordArt="0" horzOverflow="overflow" lIns="91440" numCol="1" rIns="91440" rot="0" rtlCol="0" spcCol="0" spcFirstLastPara="0" tIns="45720" vert="horz" vertOverflow="overflow">
            <a:prstTxWarp prst="textNoShape">
              <a:avLst/>
            </a:prstTxWarp>
            <a:normAutofit/>
          </a:bodyPr>
          <a:lstStyle/>
          <a:p>
            <a:pPr indent="-228600" marL="4572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lang="en-US"/>
              <a:t>Founded by J. Willard Marriott and his wife Alice Marriott in 1927 </a:t>
            </a:r>
          </a:p>
          <a:p>
            <a:pPr indent="-228600" marL="4572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lang="en-US"/>
              <a:t>American MNC that operates, franchises, and licenses lodging including hotel, residential, and timeshare properties. </a:t>
            </a:r>
          </a:p>
          <a:p>
            <a:pPr indent="-228600" marL="4572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lang="en-US"/>
              <a:t>Headquartered in Bethesda, Maryland, USA. </a:t>
            </a:r>
          </a:p>
          <a:p>
            <a:pPr indent="-228600" marL="4572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lang="en-US"/>
              <a:t>30 brands and 8,000+ properties across 139 countries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9214760-586B-BF4D-4612-FE00E98F5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99" y="217599"/>
            <a:ext cx="11726449" cy="6492239"/>
          </a:xfrm>
        </p:spPr>
      </p:pic>
    </p:spTree>
    <p:extLst>
      <p:ext uri="{BB962C8B-B14F-4D97-AF65-F5344CB8AC3E}">
        <p14:creationId xmlns:p14="http://schemas.microsoft.com/office/powerpoint/2010/main" val="248318170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, furniture&#10;&#10;Description automatically generated" id="5" name="Picture 5">
            <a:extLst>
              <a:ext uri="{FF2B5EF4-FFF2-40B4-BE49-F238E27FC236}">
                <a16:creationId xmlns:a16="http://schemas.microsoft.com/office/drawing/2014/main" id="{073FE998-D3C2-1F85-4760-83D82D30B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9" r="10" t="1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C699-B38C-6FFC-43F6-6DA5A32E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b="1" kern="1200" lang="en-US" sz="4000">
                <a:latin typeface="+mj-lt"/>
                <a:ea typeface="+mj-ea"/>
                <a:cs typeface="+mj-cs"/>
              </a:rPr>
              <a:t>Segments (According to Status)</a:t>
            </a:r>
            <a:endParaRPr b="1" kern="1200" lang="en-US" sz="4000"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F40E-AC63-76D0-3CA9-93EB99FD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 sz="2400"/>
              <a:t> Luxury (Ritz-Carlton, JW Marriott,</a:t>
            </a:r>
            <a:r>
              <a:rPr i="1" lang="en-US" sz="2400"/>
              <a:t> Bulgari Hotels</a:t>
            </a:r>
            <a:r>
              <a:rPr lang="en-US" sz="2400"/>
              <a:t> &amp; Resorts)</a:t>
            </a:r>
          </a:p>
          <a:p>
            <a:r>
              <a:rPr lang="en-US" sz="2400"/>
              <a:t> Lifestyle collection (Edition, Autograph Collection, Renaissance, AC Hotels)</a:t>
            </a:r>
          </a:p>
          <a:p>
            <a:r>
              <a:rPr lang="en-US" sz="2400"/>
              <a:t> Signature (Marriott)</a:t>
            </a:r>
          </a:p>
          <a:p>
            <a:r>
              <a:rPr lang="en-US" sz="2400"/>
              <a:t> Select service (Courtyard, Fairfield Inn)</a:t>
            </a:r>
          </a:p>
          <a:p>
            <a:r>
              <a:rPr lang="en-US" sz="2400"/>
              <a:t> Extended stay (Residence Inn, TownePlace Suites) and </a:t>
            </a:r>
          </a:p>
          <a:p>
            <a:r>
              <a:rPr lang="en-US" sz="2400"/>
              <a:t> Destination entertainment (Gaylord Hotels).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FF106-6AE0-13B3-9BD3-71F082579003}"/>
              </a:ext>
            </a:extLst>
          </p:cNvPr>
          <p:cNvSpPr txBox="1"/>
          <p:nvPr/>
        </p:nvSpPr>
        <p:spPr>
          <a:xfrm>
            <a:off x="9857707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77029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rror buildings" id="15" name="Picture 4">
            <a:extLst>
              <a:ext uri="{FF2B5EF4-FFF2-40B4-BE49-F238E27FC236}">
                <a16:creationId xmlns:a16="http://schemas.microsoft.com/office/drawing/2014/main" id="{1E45C9FB-7215-1439-124A-EC66C87E0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53" r="9091" t="2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48C7D-25B0-48EF-11C9-C3743AFB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Segments (Geographic)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2144-DB66-8618-CF3A-34248ABA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Hotels representing different brands in various world regions and cities</a:t>
            </a:r>
          </a:p>
          <a:p>
            <a:r>
              <a:rPr lang="en-US" sz="2400">
                <a:ea typeface="+mn-lt"/>
                <a:cs typeface="+mn-lt"/>
              </a:rPr>
              <a:t>Luxury hotels like the Ritz-Carlton and JW Marriott are usually located in cities that are characterized by </a:t>
            </a:r>
            <a:r>
              <a:rPr b="1" lang="en-US" sz="2400">
                <a:ea typeface="+mn-lt"/>
                <a:cs typeface="+mn-lt"/>
              </a:rPr>
              <a:t>high tourist rates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b="1" lang="en-US" sz="2400">
                <a:ea typeface="+mn-lt"/>
                <a:cs typeface="+mn-lt"/>
              </a:rPr>
              <a:t>high levels of household income.</a:t>
            </a:r>
            <a:endParaRPr b="1"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01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7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9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F7D46F-DD4D-4A1F-F2DD-F91A946A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077" y="429767"/>
            <a:ext cx="4961507" cy="119091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cs typeface="Calibri Light"/>
              </a:rPr>
              <a:t>Segments (Psychographic)</a:t>
            </a:r>
            <a:endParaRPr lang="en-US" sz="4000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BF914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42D832-D7CC-8310-1BEB-3C6C841A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57" y="2549915"/>
            <a:ext cx="4626864" cy="3078967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F7F4-AC1E-AB0E-BE8D-166E3570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983" y="1944370"/>
            <a:ext cx="5028928" cy="4593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BF9147"/>
              </a:buClr>
            </a:pPr>
            <a:r>
              <a:rPr lang="en-US" sz="1800" b="1">
                <a:ea typeface="+mn-lt"/>
                <a:cs typeface="+mn-lt"/>
              </a:rPr>
              <a:t>Luxury Collection (Exceptional services) </a:t>
            </a:r>
            <a:r>
              <a:rPr lang="en-US" sz="1800">
                <a:ea typeface="+mn-lt"/>
                <a:cs typeface="+mn-lt"/>
              </a:rPr>
              <a:t>- JW Marriott, Ritz-Carlton, and Bulgari Hotels &amp; Resorts. To </a:t>
            </a:r>
            <a:r>
              <a:rPr lang="en-US" sz="1800" err="1">
                <a:ea typeface="+mn-lt"/>
                <a:cs typeface="+mn-lt"/>
              </a:rPr>
              <a:t>organise</a:t>
            </a:r>
            <a:r>
              <a:rPr lang="en-US" sz="1800">
                <a:ea typeface="+mn-lt"/>
                <a:cs typeface="+mn-lt"/>
              </a:rPr>
              <a:t> special occasions like weddings or important business meetings.</a:t>
            </a:r>
            <a:endParaRPr lang="en-US" sz="1800">
              <a:cs typeface="Calibri"/>
            </a:endParaRPr>
          </a:p>
          <a:p>
            <a:pPr>
              <a:buClr>
                <a:srgbClr val="BF9147"/>
              </a:buClr>
            </a:pPr>
            <a:r>
              <a:rPr lang="en-US" sz="1800" b="1">
                <a:cs typeface="Calibri"/>
              </a:rPr>
              <a:t>Lifestyle Collection (Specific interest)</a:t>
            </a:r>
            <a:r>
              <a:rPr lang="en-US" sz="1800">
                <a:cs typeface="Calibri"/>
              </a:rPr>
              <a:t> - </a:t>
            </a:r>
            <a:r>
              <a:rPr lang="en-US" sz="1800">
                <a:ea typeface="+mn-lt"/>
                <a:cs typeface="+mn-lt"/>
              </a:rPr>
              <a:t>Edition, Autograph Collection, Renaissance, and AC Hotels are unique in terms of their design appealing to travelers with interest in specific lifestyle.</a:t>
            </a:r>
          </a:p>
          <a:p>
            <a:pPr>
              <a:buClr>
                <a:srgbClr val="BF9147"/>
              </a:buClr>
            </a:pPr>
            <a:r>
              <a:rPr lang="en-US" sz="1800" b="1">
                <a:ea typeface="+mn-lt"/>
                <a:cs typeface="+mn-lt"/>
              </a:rPr>
              <a:t>Select Collection (Strictly Business) - </a:t>
            </a:r>
            <a:r>
              <a:rPr lang="en-US" sz="1800">
                <a:ea typeface="+mn-lt"/>
                <a:cs typeface="+mn-lt"/>
              </a:rPr>
              <a:t>Courtyard and Fairfield Inn&amp; Suites, SpringHill Suites, Residence Inn and TownePlace Suites appeals to Businessmen - free Wi-Fi in public spaces, business centers or lobby, PC with internet, printing capabilities</a:t>
            </a:r>
            <a:endParaRPr lang="en-US" sz="1800">
              <a:cs typeface="Calibri"/>
            </a:endParaRPr>
          </a:p>
          <a:p>
            <a:pPr>
              <a:buClr>
                <a:srgbClr val="BF9147"/>
              </a:buClr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59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EBA2-DDC8-5B26-B224-5ED305BE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cs typeface="Calibri Light"/>
              </a:rPr>
              <a:t>Segments (Behavioural)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BCB4-0531-28FA-84A9-7B370D2B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behavioural segmentation is usually realized with references to such factors as the proposed promotions, rewards, and benefits along with the loyalty programmes and proposed schemes of services provision. </a:t>
            </a: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2D74DA5-6FEB-4995-D7BB-D4BD8B6A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281576"/>
            <a:ext cx="6596652" cy="41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9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6613F-7BD9-222C-5951-4E1814D5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Market</a:t>
            </a:r>
            <a:r>
              <a:rPr lang="en-US" sz="3600" b="1">
                <a:solidFill>
                  <a:srgbClr val="FFFFFF"/>
                </a:solidFill>
              </a:rPr>
              <a:t> of Marriott</a:t>
            </a:r>
            <a:endParaRPr lang="en-US" sz="36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02780B7-BDAF-F0CC-4BEB-BB359E08A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61356"/>
            <a:ext cx="6780700" cy="49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3797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luminated San Francisco City Hall" id="5" name="Picture 4">
            <a:extLst>
              <a:ext uri="{FF2B5EF4-FFF2-40B4-BE49-F238E27FC236}">
                <a16:creationId xmlns:a16="http://schemas.microsoft.com/office/drawing/2014/main" id="{5D0E7599-F06D-4476-AE9C-521393F5C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" t="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809FC-BC35-CA3E-ED1B-49D3E29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D245-D9BB-74AC-D7F4-6D345C13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 bIns="45720" lIns="91440" rIns="91440" rtlCol="0" tIns="45720" vert="horz">
            <a:normAutofit/>
          </a:bodyPr>
          <a:lstStyle/>
          <a:p>
            <a:pPr indent="0" marL="0">
              <a:buNone/>
            </a:pPr>
            <a:r>
              <a:rPr b="1" lang="en-US" sz="1800">
                <a:ea typeface="+mn-lt"/>
                <a:cs typeface="+mn-lt"/>
              </a:rPr>
              <a:t>Marriott Mission Statement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To enhance the lives of our customers by creating and enabling unsurpassed vacation and leisure experiences.</a:t>
            </a:r>
          </a:p>
          <a:p>
            <a:pPr indent="0" marL="0">
              <a:buNone/>
            </a:pPr>
            <a:r>
              <a:rPr b="1" lang="en-US" sz="1800">
                <a:ea typeface="+mn-lt"/>
                <a:cs typeface="+mn-lt"/>
              </a:rPr>
              <a:t>Marriott Vision Statement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To become the premiere provider and facilitator of leisure &amp; vacation experiences in the world.</a:t>
            </a:r>
          </a:p>
          <a:p>
            <a:pPr indent="0" marL="0">
              <a:buNone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15803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ED1706-9F02-816D-71D3-AEE72C4ACE07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078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City on a sunny day" id="5" name="Picture 4">
            <a:extLst>
              <a:ext uri="{FF2B5EF4-FFF2-40B4-BE49-F238E27FC236}">
                <a16:creationId xmlns:a16="http://schemas.microsoft.com/office/drawing/2014/main" id="{B14110B8-BC2F-676B-4B67-9D42A725A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2" r="-2" t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F37B5-9220-2F96-716F-1768A76B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anchor="b" bIns="45720" lIns="91440" rIns="91440" rtlCol="0" tIns="45720" vert="horz">
            <a:normAutofit/>
          </a:bodyPr>
          <a:lstStyle/>
          <a:p>
            <a:pPr algn="ctr"/>
            <a:r>
              <a:rPr b="1" lang="en-US" sz="5200">
                <a:solidFill>
                  <a:srgbClr val="FFFFFF"/>
                </a:solidFill>
              </a:rPr>
              <a:t>7Ps of Marriott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0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17C3-A59A-B349-D606-46F77FC6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7Ps - Product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2614D34-EA9A-5832-8AA6-4B8BC37A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060" y="1302461"/>
            <a:ext cx="7856684" cy="5477277"/>
          </a:xfrm>
        </p:spPr>
      </p:pic>
    </p:spTree>
    <p:extLst>
      <p:ext uri="{BB962C8B-B14F-4D97-AF65-F5344CB8AC3E}">
        <p14:creationId xmlns:p14="http://schemas.microsoft.com/office/powerpoint/2010/main" val="3055655467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EB840-7266-3DD4-25E2-77A8522B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b="1" lang="en-US" sz="4000">
                <a:cs typeface="Calibri Light"/>
              </a:rPr>
              <a:t>7Ps - Price</a:t>
            </a:r>
          </a:p>
        </p:txBody>
      </p:sp>
      <p:pic>
        <p:nvPicPr>
          <p:cNvPr descr="Graphical user interface, application&#10;&#10;Description automatically generated" id="5" name="Picture 5">
            <a:extLst>
              <a:ext uri="{FF2B5EF4-FFF2-40B4-BE49-F238E27FC236}">
                <a16:creationId xmlns:a16="http://schemas.microsoft.com/office/drawing/2014/main" id="{9DA9339D-058F-A5F0-1A1C-429229F6E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"/>
          <a:stretch/>
        </p:blipFill>
        <p:spPr>
          <a:xfrm>
            <a:off x="375782" y="417544"/>
            <a:ext cx="3810277" cy="6221251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B434-9DE6-06F0-1085-6EC554D2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 terms of pricing, Marriott International’s price varies with different hotels, customers, and locations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Different hotel brands have been able to maintain differentiated value propositions in terms of their brand promise and brand appeal.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39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AE4E-6E02-5C43-79F2-AAA807BD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7Ps - Place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9D97E795-240C-D695-A26A-24EFB1AB2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863" y="1272392"/>
            <a:ext cx="8150081" cy="5301228"/>
          </a:xfrm>
        </p:spPr>
      </p:pic>
    </p:spTree>
    <p:extLst>
      <p:ext uri="{BB962C8B-B14F-4D97-AF65-F5344CB8AC3E}">
        <p14:creationId xmlns:p14="http://schemas.microsoft.com/office/powerpoint/2010/main" val="2307747037"/>
      </p:ext>
    </p:extLst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Graphical user interface, application&#10;&#10;Description automatically generated" id="4" name="Picture 4">
            <a:extLst>
              <a:ext uri="{FF2B5EF4-FFF2-40B4-BE49-F238E27FC236}">
                <a16:creationId xmlns:a16="http://schemas.microsoft.com/office/drawing/2014/main" id="{BB08FC30-CA0E-5115-3FEE-511F4D5A7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1" t="12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87C7C-F5B8-4D01-6B3E-0CE7A098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lang="en-US">
                <a:solidFill>
                  <a:srgbClr val="FFFFFF"/>
                </a:solidFill>
                <a:cs typeface="Calibri Light"/>
              </a:rPr>
              <a:t>7Ps -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7F11-A9AA-2FA0-B1BA-7AA24ECB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Digital Channels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Website and App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Reward Programs (Bonvoy Membership)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Facebook and Instagram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357423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Graphical user interface, email&#10;&#10;Description automatically generated">
            <a:extLst>
              <a:ext uri="{FF2B5EF4-FFF2-40B4-BE49-F238E27FC236}">
                <a16:creationId xmlns:a16="http://schemas.microsoft.com/office/drawing/2014/main" id="{00DF08D1-E073-B752-CFA4-687DCF54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5" y="393632"/>
            <a:ext cx="10751388" cy="63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9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73D1AE-08EE-8F6B-96E6-F73C097C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31" y="691728"/>
            <a:ext cx="2713208" cy="5471786"/>
          </a:xfrm>
          <a:prstGeom prst="rect">
            <a:avLst/>
          </a:prstGeom>
        </p:spPr>
      </p:pic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257CDAE-12F4-4BD4-E8F5-399C6A71E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719" y="494968"/>
            <a:ext cx="8144770" cy="5961602"/>
          </a:xfrm>
        </p:spPr>
      </p:pic>
    </p:spTree>
    <p:extLst>
      <p:ext uri="{BB962C8B-B14F-4D97-AF65-F5344CB8AC3E}">
        <p14:creationId xmlns:p14="http://schemas.microsoft.com/office/powerpoint/2010/main" val="14301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8F3B-2D25-57B7-3692-0665E3B2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51" y="312933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Newspaper Ads</a:t>
            </a:r>
          </a:p>
        </p:txBody>
      </p:sp>
      <p:pic>
        <p:nvPicPr>
          <p:cNvPr id="7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2E27646-07CD-7A38-8588-F78A7389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42" y="86587"/>
            <a:ext cx="4242766" cy="6766560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9070B29-102F-CB3B-79F8-F9E95439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342" y="1486857"/>
            <a:ext cx="6720619" cy="4821064"/>
          </a:xfrm>
        </p:spPr>
      </p:pic>
    </p:spTree>
    <p:extLst>
      <p:ext uri="{BB962C8B-B14F-4D97-AF65-F5344CB8AC3E}">
        <p14:creationId xmlns:p14="http://schemas.microsoft.com/office/powerpoint/2010/main" val="3533426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9F3B-E04B-53C0-76F7-0B32D8BC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64" y="556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Beyond Barriers  - Advocating For Inclusion, Equality, Peace And Human Rights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pic>
        <p:nvPicPr>
          <p:cNvPr id="7" name="Picture 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5EC75E5-FE73-AA01-6DDA-C53BC317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89" y="1538077"/>
            <a:ext cx="7806591" cy="5199601"/>
          </a:xfrm>
        </p:spPr>
      </p:pic>
    </p:spTree>
    <p:extLst>
      <p:ext uri="{BB962C8B-B14F-4D97-AF65-F5344CB8AC3E}">
        <p14:creationId xmlns:p14="http://schemas.microsoft.com/office/powerpoint/2010/main" val="550756728"/>
      </p:ext>
    </p:extLst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&#10;&#10;Description automatically generated" id="4" name="Picture 4">
            <a:extLst>
              <a:ext uri="{FF2B5EF4-FFF2-40B4-BE49-F238E27FC236}">
                <a16:creationId xmlns:a16="http://schemas.microsoft.com/office/drawing/2014/main" id="{0873DB7B-80D0-2A82-F7DD-0C1B0B1A9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" t="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E8D05-132C-D744-C08E-9DEFC8E4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68" y="1934225"/>
            <a:ext cx="3759240" cy="1344975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7Ps -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A4B7-CA19-7812-2CD2-4F6B2390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3430103"/>
            <a:ext cx="3764826" cy="1156331"/>
          </a:xfrm>
        </p:spPr>
        <p:txBody>
          <a:bodyPr anchor="t" bIns="45720" lIns="91440" rIns="91440" rtlCol="0" tIns="45720" vert="horz">
            <a:normAutofit/>
          </a:bodyPr>
          <a:lstStyle/>
          <a:p>
            <a:r>
              <a:rPr dirty="0" lang="en-US" sz="1800">
                <a:cs typeface="Calibri"/>
              </a:rPr>
              <a:t>Pioneers of "If we take care of our Associates, they will take care of our Customers"</a:t>
            </a:r>
          </a:p>
          <a:p>
            <a:endParaRPr lang="en-US" sz="1800">
              <a:cs typeface="Calibri"/>
            </a:endParaRPr>
          </a:p>
          <a:p>
            <a:pPr indent="0" marL="0">
              <a:buNone/>
            </a:pPr>
            <a:endParaRPr lang="en-US" sz="1800">
              <a:ea typeface="+mn-lt"/>
              <a:cs typeface="+mn-lt"/>
            </a:endParaRPr>
          </a:p>
          <a:p>
            <a:endParaRPr dirty="0"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1377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52645-0FC7-F27C-0AE6-4B56A441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" t="6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070F1-26D2-23D8-17F4-039811A6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LUXURY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0B5F-8C47-61BA-DB0D-348A231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luxury hotel is defined as a hotel that provides a luxurious accommodation experience to the guest. </a:t>
            </a:r>
          </a:p>
          <a:p>
            <a:r>
              <a:rPr lang="en-US" sz="2400">
                <a:ea typeface="+mn-lt"/>
                <a:cs typeface="+mn-lt"/>
              </a:rPr>
              <a:t>Luxury hotels typically accommodate high paying guests and the services and dining are expected to be of high quality. </a:t>
            </a:r>
          </a:p>
          <a:p>
            <a:r>
              <a:rPr lang="en-US" sz="2400">
                <a:ea typeface="+mn-lt"/>
                <a:cs typeface="+mn-lt"/>
              </a:rPr>
              <a:t>Luxury hotels typically provide various guest amenities such as high-end spa treatments, personal trainers, laundry service and more.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0627035"/>
      </p:ext>
    </p:extLst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 marker and calendar" id="8" name="Picture 7">
            <a:extLst>
              <a:ext uri="{FF2B5EF4-FFF2-40B4-BE49-F238E27FC236}">
                <a16:creationId xmlns:a16="http://schemas.microsoft.com/office/drawing/2014/main" id="{C23BD8C5-6B27-D199-2A19-1073E09DB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" l="11" r="-8" t="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F2085-20AC-F060-1696-8614D7EE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7Ps -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3E8AE-5F8A-F34B-49D9-2F2CDBA9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 sz="1800">
                <a:latin typeface="WordVisi_MSFontService"/>
              </a:rPr>
              <a:t>22 reservation centers run by Marriott.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Online booking websites to book the room. </a:t>
            </a:r>
          </a:p>
          <a:p>
            <a:pPr indent="0" marL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Check-in from 10.00 and check-out at 12.00 pm policy.</a:t>
            </a:r>
          </a:p>
          <a:p>
            <a:pPr indent="0" marL="0">
              <a:buNone/>
            </a:pP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Bonvoy App – Ticket Booking, easy check in, stay and check out.</a:t>
            </a:r>
          </a:p>
        </p:txBody>
      </p:sp>
    </p:spTree>
    <p:extLst>
      <p:ext uri="{BB962C8B-B14F-4D97-AF65-F5344CB8AC3E}">
        <p14:creationId xmlns:p14="http://schemas.microsoft.com/office/powerpoint/2010/main" val="2601654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83BC-0339-6239-6C89-96028CF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33" y="38600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7Ps – Physical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D7EC-EC65-8290-620F-6F115B7B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6" y="1804748"/>
            <a:ext cx="35532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Partnership with Asset Owners (Franchising)</a:t>
            </a:r>
          </a:p>
          <a:p>
            <a:r>
              <a:rPr lang="en-US" dirty="0">
                <a:cs typeface="Calibri"/>
              </a:rPr>
              <a:t>Luxurious Interiors of International Standards</a:t>
            </a:r>
          </a:p>
          <a:p>
            <a:r>
              <a:rPr lang="en-US" dirty="0">
                <a:cs typeface="Calibri"/>
              </a:rPr>
              <a:t>Branded Amenities</a:t>
            </a:r>
          </a:p>
          <a:p>
            <a:r>
              <a:rPr lang="en-US" dirty="0">
                <a:cs typeface="Calibri"/>
              </a:rPr>
              <a:t>Coveted F&amp;B, Restaurants, Michelin Star Chefs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E3B383D-8158-2552-73C6-A4269767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72" y="1625809"/>
            <a:ext cx="7638788" cy="44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10239"/>
      </p:ext>
    </p:extLst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algn="ctr" cap="flat" cmpd="sng" w="12700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algn="ctr" cap="flat" cmpd="sng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Mirror buildings" id="5" name="Picture 4">
            <a:extLst>
              <a:ext uri="{FF2B5EF4-FFF2-40B4-BE49-F238E27FC236}">
                <a16:creationId xmlns:a16="http://schemas.microsoft.com/office/drawing/2014/main" id="{3695D8BA-9CD8-66A1-8779-A7A59A22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8" r="-2" t="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76840-4257-010D-D5C7-B28CBB7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1" lang="en-US" sz="7400">
                <a:solidFill>
                  <a:srgbClr val="FFFFFF"/>
                </a:solidFill>
              </a:rPr>
              <a:t>8Ps of Luxury Marketing by Marriott</a:t>
            </a:r>
            <a:endParaRPr lang="en-US" sz="7400">
              <a:solidFill>
                <a:srgbClr val="FFFFFF"/>
              </a:solidFill>
            </a:endParaRP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99692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 with blue windows" id="5" name="Picture 4">
            <a:extLst>
              <a:ext uri="{FF2B5EF4-FFF2-40B4-BE49-F238E27FC236}">
                <a16:creationId xmlns:a16="http://schemas.microsoft.com/office/drawing/2014/main" id="{DBC96A8D-6858-E13C-2EC4-82F88C10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9" l="11" r="-8" t="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72886-3729-FBF9-BDF0-57A32EB8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b="1" lang="en-US" sz="3100">
                <a:cs typeface="Calibri Light"/>
              </a:rPr>
              <a:t>8 Ps of Luxury Marketing </a:t>
            </a:r>
            <a:endParaRPr b="1" dirty="0" lang="en-US" sz="31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1949-B068-B9C1-CBF2-8AA4BF7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 anchor="t" bIns="45720" lIns="91440" rIns="91440" rtlCol="0" tIns="45720" vert="horz">
            <a:normAutofit/>
          </a:bodyPr>
          <a:lstStyle/>
          <a:p>
            <a:pPr algn="just" indent="0" marL="0">
              <a:buNone/>
            </a:pPr>
            <a:r>
              <a:rPr b="1" dirty="0" lang="en-US" sz="2400">
                <a:ea typeface="+mn-lt"/>
                <a:cs typeface="+mn-lt"/>
              </a:rPr>
              <a:t>1. Performance</a:t>
            </a:r>
            <a:endParaRPr b="1" dirty="0" lang="en-US" sz="2400">
              <a:cs panose="020F0502020204030204" typeface="Calibri"/>
            </a:endParaRPr>
          </a:p>
          <a:p>
            <a:pPr algn="just" indent="0" marL="0">
              <a:buNone/>
            </a:pPr>
            <a:r>
              <a:rPr dirty="0" lang="en-US" sz="2000">
                <a:ea typeface="+mn-lt"/>
                <a:cs typeface="+mn-lt"/>
              </a:rPr>
              <a:t>Marriott stands as a symbol of luxury and heritage.</a:t>
            </a:r>
            <a:endParaRPr dirty="0" lang="en-US" sz="2000">
              <a:cs panose="020F0502020204030204" typeface="Calibri"/>
            </a:endParaRPr>
          </a:p>
          <a:p>
            <a:pPr algn="just" indent="0" marL="0">
              <a:buNone/>
            </a:pPr>
            <a:r>
              <a:rPr b="1" dirty="0" lang="en-US" sz="2400">
                <a:ea typeface="+mn-lt"/>
                <a:cs typeface="+mn-lt"/>
              </a:rPr>
              <a:t>2. Provenance</a:t>
            </a:r>
            <a:endParaRPr b="1" dirty="0" lang="en-US" sz="2400">
              <a:cs panose="020F0502020204030204" typeface="Calibri"/>
            </a:endParaRPr>
          </a:p>
          <a:p>
            <a:pPr algn="just" indent="0" marL="0">
              <a:buNone/>
            </a:pPr>
            <a:r>
              <a:rPr dirty="0" lang="en-US" sz="2000">
                <a:ea typeface="+mn-lt"/>
                <a:cs typeface="+mn-lt"/>
              </a:rPr>
              <a:t>People choose Marriott not only for its services and customer satisfaction, but they are also influenced by its rich heritage, luxury and brand image associated with their hotels.</a:t>
            </a:r>
            <a:endParaRPr dirty="0" lang="en-US" sz="2000">
              <a:cs panose="020F0502020204030204" typeface="Calibri"/>
            </a:endParaRPr>
          </a:p>
          <a:p>
            <a:endParaRPr lang="en-US" sz="1800">
              <a:cs panose="020F0502020204030204"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309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C350-B030-3A2D-829D-7FA0FE00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76"/>
            <a:ext cx="10515600" cy="5692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3. Paucity</a:t>
            </a:r>
            <a:endParaRPr lang="en-US" sz="3200" b="1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Marriott creates a sense of paucity by offering services which are scarce such as being pet friendly i.e., allowing pets to be in rooms with customers.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7705494-4401-68BD-8345-38F27A07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96" y="2235247"/>
            <a:ext cx="4782354" cy="44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54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D66F-C28E-9672-E09A-5594B6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4. Persona  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 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Mariott has an app called Marriott Bonvoy to strengthen brand association by creating a sense of personalization in terms of booking and provides loyalty program through it. </a:t>
            </a:r>
          </a:p>
          <a:p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47DC74-A187-782D-F27C-E3F86423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53" y="265638"/>
            <a:ext cx="2716390" cy="2405150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EC668B-8469-3A39-3C2E-14EEE864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26" y="2839539"/>
            <a:ext cx="4836557" cy="392914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8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6CB3-84E7-810C-FD11-9E8B93D1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In 2017, JW Marriott Hotels &amp; Resorts announced its partnership with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Nora Tobin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the health and wellness leader as the brand's Wellness Ambassador. 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In February 2022, Mariott appointed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Kareena Kapoor Khan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as the Well-Being Ambassador for their Westin hotels in India.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https://mobile.twitter.com/JWMarriottJuhu/status/1491667689512714241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576F91-523E-2EF7-F806-17E62BB8E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711" y="484632"/>
            <a:ext cx="5956662" cy="57332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F947B9-7CCC-A021-CA79-0E7AFDC30BAA}"/>
              </a:ext>
            </a:extLst>
          </p:cNvPr>
          <p:cNvSpPr txBox="1"/>
          <p:nvPr/>
        </p:nvSpPr>
        <p:spPr>
          <a:xfrm>
            <a:off x="663879" y="123798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5.</a:t>
            </a:r>
            <a:r>
              <a:rPr lang="en-US" sz="2800">
                <a:solidFill>
                  <a:srgbClr val="FFFFFF"/>
                </a:solidFill>
              </a:rPr>
              <a:t> </a:t>
            </a:r>
            <a:r>
              <a:rPr lang="en-US" sz="2800" b="1">
                <a:solidFill>
                  <a:srgbClr val="FFFFFF"/>
                </a:solidFill>
              </a:rPr>
              <a:t>Personage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33254535"/>
      </p:ext>
    </p:extLst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>
              <a:solidFill>
                <a:schemeClr val="tx1"/>
              </a:solidFill>
            </a:endParaRPr>
          </a:p>
        </p:txBody>
      </p:sp>
      <p:pic>
        <p:nvPicPr>
          <p:cNvPr descr="A picture containing sky, outdoor, mountain, nature&#10;&#10;Description automatically generated" id="7" name="Picture 7">
            <a:extLst>
              <a:ext uri="{FF2B5EF4-FFF2-40B4-BE49-F238E27FC236}">
                <a16:creationId xmlns:a16="http://schemas.microsoft.com/office/drawing/2014/main" id="{26D0958D-60C6-C91F-38D6-4E9F720E6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" l="95" r="41"/>
          <a:stretch/>
        </p:blipFill>
        <p:spPr>
          <a:xfrm>
            <a:off x="416408" y="284609"/>
            <a:ext cx="2971800" cy="292077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13B5822-343E-410F-F9B6-56125BBC6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" r="5"/>
          <a:stretch/>
        </p:blipFill>
        <p:spPr>
          <a:xfrm>
            <a:off x="3581400" y="233582"/>
            <a:ext cx="2971800" cy="29718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45298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A picture containing indoor, floor, ceiling, room&#10;&#10;Description automatically generated" id="4" name="Picture 4">
            <a:extLst>
              <a:ext uri="{FF2B5EF4-FFF2-40B4-BE49-F238E27FC236}">
                <a16:creationId xmlns:a16="http://schemas.microsoft.com/office/drawing/2014/main" id="{60303814-7D02-E6EB-E174-710986B734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"/>
          <a:stretch/>
        </p:blipFill>
        <p:spPr>
          <a:xfrm>
            <a:off x="416408" y="3432629"/>
            <a:ext cx="2971800" cy="257927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477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A picture containing sky, building, outdoor, resort&#10;&#10;Description automatically generated" id="6" name="Picture 6">
            <a:extLst>
              <a:ext uri="{FF2B5EF4-FFF2-40B4-BE49-F238E27FC236}">
                <a16:creationId xmlns:a16="http://schemas.microsoft.com/office/drawing/2014/main" id="{8EE5D0A2-B2B4-6DF5-AEC4-19D71A0D45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" l="144" r="103"/>
          <a:stretch/>
        </p:blipFill>
        <p:spPr>
          <a:xfrm>
            <a:off x="3581400" y="3411753"/>
            <a:ext cx="2971800" cy="25818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256E-A30E-C3D5-1A01-CAC3CA27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298" y="2288833"/>
            <a:ext cx="4208403" cy="3711571"/>
          </a:xfrm>
        </p:spPr>
        <p:txBody>
          <a:bodyPr bIns="45720" lIns="91440" rIns="91440" rtlCol="0" tIns="45720" vert="horz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Mariott has hotels not only for business purposes but also at remote and peaceful locations for tourists or for enjoying time as leisure. It also has hotels nearer to airports. 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JW Marriott Prestige Golfshire at Nandi hills has resort and spa (Staycation).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  <a:hlinkClick r:id="rId6"/>
              </a:rPr>
              <a:t>https://fb.watch/fzMN6xiZJI/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3CCD8-7A3B-044B-5B71-63EF8EC933E3}"/>
              </a:ext>
            </a:extLst>
          </p:cNvPr>
          <p:cNvSpPr txBox="1"/>
          <p:nvPr/>
        </p:nvSpPr>
        <p:spPr>
          <a:xfrm>
            <a:off x="6740256" y="1261510"/>
            <a:ext cx="1751556" cy="523220"/>
          </a:xfrm>
          <a:prstGeom prst="rect">
            <a:avLst/>
          </a:prstGeom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b="1" dirty="0" lang="en-US" sz="2800">
                <a:solidFill>
                  <a:srgbClr val="FFFFFF"/>
                </a:solidFill>
              </a:rPr>
              <a:t>6. Position</a:t>
            </a:r>
            <a:endParaRPr b="1"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02490"/>
      </p:ext>
    </p:extLst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Graphical user interface, website&#10;&#10;Description automatically generated" id="4" name="Picture 4">
            <a:extLst>
              <a:ext uri="{FF2B5EF4-FFF2-40B4-BE49-F238E27FC236}">
                <a16:creationId xmlns:a16="http://schemas.microsoft.com/office/drawing/2014/main" id="{A18C36D4-0F7D-12BB-5F77-D40BD9D19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" r="52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 noGrp="1" noMove="1" noResize="1" noRot="1" noUngrp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11E-6BD1-C4B5-883C-344DE64C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 bIns="45720" lIns="91440" rIns="91440" rtlCol="0" tIns="45720" vert="horz">
            <a:normAutofit/>
          </a:bodyPr>
          <a:lstStyle/>
          <a:p>
            <a:pPr indent="0" marL="0">
              <a:buNone/>
            </a:pPr>
            <a:r>
              <a:rPr b="1" dirty="0" lang="en-US" sz="2400">
                <a:solidFill>
                  <a:schemeClr val="bg1"/>
                </a:solidFill>
                <a:ea typeface="+mn-lt"/>
                <a:cs typeface="+mn-lt"/>
              </a:rPr>
              <a:t>7. Public Relations: </a:t>
            </a:r>
            <a:endParaRPr dirty="0" lang="en-US" sz="2400">
              <a:solidFill>
                <a:schemeClr val="bg1"/>
              </a:solidFill>
              <a:cs panose="020F0502020204030204" typeface="Calibri"/>
            </a:endParaRPr>
          </a:p>
          <a:p>
            <a:pPr indent="0" marL="0">
              <a:buNone/>
            </a:pPr>
            <a:r>
              <a:rPr dirty="0" lang="en-US" sz="1800">
                <a:solidFill>
                  <a:schemeClr val="bg1"/>
                </a:solidFill>
                <a:ea typeface="+mn-lt"/>
                <a:cs typeface="+mn-lt"/>
              </a:rPr>
              <a:t>Mariott uses internet and social media for maintaining public relations.</a:t>
            </a:r>
          </a:p>
          <a:p>
            <a:pPr indent="0" marL="0">
              <a:buNone/>
            </a:pPr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886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32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15E945-D9A2-7383-AF37-5AFFAFC9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86" y="262210"/>
            <a:ext cx="6965740" cy="4162723"/>
          </a:xfr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56097AA-A4FB-3D5D-B0ED-3CCDADC5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6" y="4429188"/>
            <a:ext cx="6965740" cy="2057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601AD-199D-D197-AE08-242AC228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Region wise</a:t>
            </a: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 Managers</a:t>
            </a:r>
          </a:p>
        </p:txBody>
      </p:sp>
    </p:spTree>
    <p:extLst>
      <p:ext uri="{BB962C8B-B14F-4D97-AF65-F5344CB8AC3E}">
        <p14:creationId xmlns:p14="http://schemas.microsoft.com/office/powerpoint/2010/main" val="4538954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652645-0FC7-F27C-0AE6-4B56A441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" t="6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070F1-26D2-23D8-17F4-039811A6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LUXURY HOTEL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0B5F-8C47-61BA-DB0D-348A231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Affluent people who can afford to spend more on travel.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People who value experiences over material possessions.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People who are willing to pay for quality and luxury.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Travelers on a business expense account.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People celebrating a special occasion.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7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5668839C-0370-FD90-D993-35D6B32F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93" y="3092756"/>
            <a:ext cx="10228659" cy="286402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DFA3-77B0-230C-5F32-AD6FEB78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22" y="569722"/>
            <a:ext cx="9628073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8. Pricing: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Marriott does not compromise with its prices. In contrast, it serves customer expectations in such a way that the customers are willing to pay any premium price for staying in them. 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138745"/>
      </p:ext>
    </p:extLst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outdoor, way, stone&#10;&#10;Description automatically generated" id="5" name="Picture 5">
            <a:extLst>
              <a:ext uri="{FF2B5EF4-FFF2-40B4-BE49-F238E27FC236}">
                <a16:creationId xmlns:a16="http://schemas.microsoft.com/office/drawing/2014/main" id="{A2D7C0AB-056A-6422-F256-2C346DE91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" l="10" t="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134F6-D9B6-4DA2-ACEC-9F733715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 fontScale="90000"/>
          </a:bodyPr>
          <a:lstStyle/>
          <a:p>
            <a:r>
              <a:rPr b="1" lang="en-US" sz="4000">
                <a:cs typeface="Calibri Light"/>
              </a:rPr>
              <a:t>About JW Marriott, Bangalore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6A2-AF73-5DA5-D1DF-EEDA73FC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 sz="1800">
                <a:cs typeface="Calibri"/>
              </a:rPr>
              <a:t>One of the Luxury Brands of Marriott</a:t>
            </a:r>
          </a:p>
          <a:p>
            <a:r>
              <a:rPr lang="en-US" sz="1800">
                <a:cs typeface="Calibri"/>
              </a:rPr>
              <a:t>Luxury hotel at the heart</a:t>
            </a:r>
            <a:r>
              <a:rPr lang="en-US" sz="1800">
                <a:ea typeface="+mn-lt"/>
                <a:cs typeface="+mn-lt"/>
              </a:rPr>
              <a:t> of Bangalore, near Cubbon Park, UB City, close to Koramangala and MG Road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Luxury resort near Nandi Hills (Prestige </a:t>
            </a:r>
            <a:r>
              <a:rPr err="1" lang="en-US" sz="1800">
                <a:cs typeface="Calibri"/>
              </a:rPr>
              <a:t>Golfshire</a:t>
            </a:r>
            <a:r>
              <a:rPr lang="en-US" sz="1800">
                <a:cs typeface="Calibri"/>
              </a:rPr>
              <a:t> Resort)</a:t>
            </a:r>
          </a:p>
          <a:p>
            <a:r>
              <a:rPr lang="en-US" sz="1800">
                <a:ea typeface="+mn-lt"/>
                <a:cs typeface="+mn-lt"/>
                <a:hlinkClick r:id="rId3"/>
              </a:rPr>
              <a:t>https://youtube.com/watch?v=OQJPRkdGzNw&amp;feature=share</a:t>
            </a:r>
            <a:endParaRPr lang="en-US" sz="1800">
              <a:ea typeface="+mn-lt"/>
              <a:cs typeface="+mn-lt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180336"/>
      </p:ext>
    </p:extLst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A4EC06-1934-41CA-947A-1A2AD6634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picture containing furniture, resort&#10;&#10;Description automatically generated" id="4" name="Picture 4">
            <a:extLst>
              <a:ext uri="{FF2B5EF4-FFF2-40B4-BE49-F238E27FC236}">
                <a16:creationId xmlns:a16="http://schemas.microsoft.com/office/drawing/2014/main" id="{2F0F0F55-797D-4AA2-CCA5-A12F60821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" r="2" t="135"/>
          <a:stretch/>
        </p:blipFill>
        <p:spPr>
          <a:xfrm>
            <a:off x="2295" y="10"/>
            <a:ext cx="7493441" cy="4515944"/>
          </a:xfrm>
          <a:prstGeom prst="rect">
            <a:avLst/>
          </a:prstGeom>
        </p:spPr>
      </p:pic>
      <p:pic>
        <p:nvPicPr>
          <p:cNvPr descr="A picture containing tree, sky, outdoor, set&#10;&#10;Description automatically generated" id="5" name="Picture 5">
            <a:extLst>
              <a:ext uri="{FF2B5EF4-FFF2-40B4-BE49-F238E27FC236}">
                <a16:creationId xmlns:a16="http://schemas.microsoft.com/office/drawing/2014/main" id="{E496DBFF-2FAB-D40C-6ED7-D53CEA780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" r="2" t="74"/>
          <a:stretch/>
        </p:blipFill>
        <p:spPr>
          <a:xfrm>
            <a:off x="7581163" y="-1"/>
            <a:ext cx="4607118" cy="2183054"/>
          </a:xfrm>
          <a:prstGeom prst="rect">
            <a:avLst/>
          </a:prstGeom>
        </p:spPr>
      </p:pic>
      <p:pic>
        <p:nvPicPr>
          <p:cNvPr descr="A picture containing indoor, floor, wall, room&#10;&#10;Description automatically generated" id="6" name="Picture 6">
            <a:extLst>
              <a:ext uri="{FF2B5EF4-FFF2-40B4-BE49-F238E27FC236}">
                <a16:creationId xmlns:a16="http://schemas.microsoft.com/office/drawing/2014/main" id="{3A5A002E-D34A-1B4B-CC66-07FE239DB9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" r="2" t="110"/>
          <a:stretch/>
        </p:blipFill>
        <p:spPr>
          <a:xfrm>
            <a:off x="7581165" y="2274491"/>
            <a:ext cx="4601105" cy="224146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FF77EBB-24DC-22DE-F87C-1D13D0F220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" r="5"/>
          <a:stretch/>
        </p:blipFill>
        <p:spPr>
          <a:xfrm>
            <a:off x="-3717" y="4607392"/>
            <a:ext cx="3707011" cy="225060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D35201C-1714-F8AC-D7B5-D6FF5088D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7" r="-5" t="56"/>
          <a:stretch/>
        </p:blipFill>
        <p:spPr>
          <a:xfrm>
            <a:off x="3794735" y="4607393"/>
            <a:ext cx="3694988" cy="225060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A08F190-42D3-02BC-24B0-08390B2275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" r="2" t="13"/>
          <a:stretch/>
        </p:blipFill>
        <p:spPr>
          <a:xfrm>
            <a:off x="7581164" y="4607392"/>
            <a:ext cx="4595097" cy="22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7405"/>
      </p:ext>
    </p:extLst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group of people posing for a photo&#10;&#10;Description automatically generated" id="2" name="Picture 2">
            <a:extLst>
              <a:ext uri="{FF2B5EF4-FFF2-40B4-BE49-F238E27FC236}">
                <a16:creationId xmlns:a16="http://schemas.microsoft.com/office/drawing/2014/main" id="{88825003-79E4-73F0-942E-6BF529047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" l="2" r="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3A3F0E9-FA78-CD59-66C8-070DAC1C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480" y="4817539"/>
            <a:ext cx="9144000" cy="1230382"/>
          </a:xfrm>
        </p:spPr>
        <p:txBody>
          <a:bodyPr anchor="b" bIns="45720" lIns="91440" rIns="91440" rtlCol="0" tIns="45720" vert="horz">
            <a:normAutofit fontScale="90000"/>
          </a:bodyPr>
          <a:lstStyle/>
          <a:p>
            <a:pPr algn="ctr"/>
            <a:br>
              <a:rPr lang="en-US" sz="3800">
                <a:solidFill>
                  <a:srgbClr val="FFFFFF"/>
                </a:solidFill>
              </a:rPr>
            </a:br>
            <a:br>
              <a:rPr lang="en-US" sz="3800">
                <a:solidFill>
                  <a:srgbClr val="FFFFFF"/>
                </a:solidFill>
              </a:rPr>
            </a:br>
            <a:br>
              <a:rPr lang="en-US" sz="3800">
                <a:solidFill>
                  <a:srgbClr val="FFFFFF"/>
                </a:solidFill>
              </a:rPr>
            </a:br>
            <a:r>
              <a:rPr b="1" lang="en-US" sz="3800">
                <a:solidFill>
                  <a:srgbClr val="FFFFFF"/>
                </a:solidFill>
              </a:rPr>
              <a:t>Interview with Director - Sales, JW Marriott Golfshire</a:t>
            </a:r>
          </a:p>
        </p:txBody>
      </p:sp>
    </p:spTree>
    <p:extLst>
      <p:ext uri="{BB962C8B-B14F-4D97-AF65-F5344CB8AC3E}">
        <p14:creationId xmlns:p14="http://schemas.microsoft.com/office/powerpoint/2010/main" val="2075457257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 id="7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8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C1C5D-E13D-3774-5B92-B585A51B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>
                <a:cs typeface="Calibri Light"/>
              </a:rPr>
              <a:t>Q1 – Working Model of JW Marriott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25FDA1-F0D4-FE7F-0FD1-B2EDB8AF3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79925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338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765B-7FCA-EDAA-76D7-695A265B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Q2. Key Amenities 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E7B634-A9AB-7BC8-8940-FFEDA32CA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898" y="1649580"/>
            <a:ext cx="10515600" cy="4317207"/>
          </a:xfrm>
        </p:spPr>
      </p:pic>
    </p:spTree>
    <p:extLst>
      <p:ext uri="{BB962C8B-B14F-4D97-AF65-F5344CB8AC3E}">
        <p14:creationId xmlns:p14="http://schemas.microsoft.com/office/powerpoint/2010/main" val="2937924725"/>
      </p:ext>
    </p:extLst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cat and golden retriever laying down" id="5" name="Picture 4">
            <a:extLst>
              <a:ext uri="{FF2B5EF4-FFF2-40B4-BE49-F238E27FC236}">
                <a16:creationId xmlns:a16="http://schemas.microsoft.com/office/drawing/2014/main" id="{C6BB1664-B491-BB27-4FFA-FA0475E32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" l="19" r="-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E1AF0-D8F3-ED18-F12B-AA701553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336" y="229426"/>
            <a:ext cx="3822189" cy="1899912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Q3. Signature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0188-8CB1-7291-1833-D3EF3398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103" y="2716037"/>
            <a:ext cx="3822189" cy="2500598"/>
          </a:xfrm>
        </p:spPr>
        <p:txBody>
          <a:bodyPr anchor="t" bIns="45720" lIns="91440" rIns="91440" rtlCol="0" tIns="45720" vert="horz">
            <a:normAutofit lnSpcReduction="10000"/>
          </a:bodyPr>
          <a:lstStyle/>
          <a:p>
            <a:r>
              <a:rPr dirty="0" lang="en-US" sz="2000">
                <a:cs typeface="Calibri"/>
              </a:rPr>
              <a:t>Room Size</a:t>
            </a:r>
          </a:p>
          <a:p>
            <a:r>
              <a:rPr dirty="0" lang="en-US" sz="2000">
                <a:cs typeface="Calibri"/>
              </a:rPr>
              <a:t>Pet Friendly</a:t>
            </a:r>
          </a:p>
          <a:p>
            <a:r>
              <a:rPr dirty="0" lang="en-US" sz="2000">
                <a:cs typeface="Calibri"/>
              </a:rPr>
              <a:t>Wellness Brand</a:t>
            </a:r>
          </a:p>
          <a:p>
            <a:r>
              <a:rPr dirty="0" lang="en-US" sz="2000">
                <a:cs typeface="Calibri"/>
              </a:rPr>
              <a:t>Secret Spots</a:t>
            </a:r>
          </a:p>
          <a:p>
            <a:r>
              <a:rPr dirty="0" lang="en-US" sz="2000">
                <a:cs typeface="Calibri"/>
              </a:rPr>
              <a:t>Bonvoy membership</a:t>
            </a:r>
          </a:p>
          <a:p>
            <a:r>
              <a:rPr dirty="0" lang="en-US" sz="2000">
                <a:cs typeface="Calibri"/>
              </a:rPr>
              <a:t>Airliner Partners (Points to Miles)</a:t>
            </a:r>
          </a:p>
        </p:txBody>
      </p:sp>
    </p:spTree>
    <p:extLst>
      <p:ext uri="{BB962C8B-B14F-4D97-AF65-F5344CB8AC3E}">
        <p14:creationId xmlns:p14="http://schemas.microsoft.com/office/powerpoint/2010/main" val="3425981438"/>
      </p:ext>
    </p:extLst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" id="4" name="Picture 4">
            <a:extLst>
              <a:ext uri="{FF2B5EF4-FFF2-40B4-BE49-F238E27FC236}">
                <a16:creationId xmlns:a16="http://schemas.microsoft.com/office/drawing/2014/main" id="{1812B3FE-F56A-0401-D302-D554D6B5D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" r="66" t="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cap="sq" cmpd="thinThick"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0EC53-24A3-1E2A-5650-B2792A8D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29" y="316674"/>
            <a:ext cx="6619811" cy="1344975"/>
          </a:xfrm>
        </p:spPr>
        <p:txBody>
          <a:bodyPr>
            <a:normAutofit/>
          </a:bodyPr>
          <a:lstStyle/>
          <a:p>
            <a:r>
              <a:rPr b="1" lang="en-US" sz="4000">
                <a:cs typeface="Calibri Light"/>
              </a:rPr>
              <a:t>Q4. Competitors &amp;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4B01-1EEA-0589-CC5B-1620B44D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02" y="1537215"/>
            <a:ext cx="6548689" cy="4608078"/>
          </a:xfrm>
        </p:spPr>
        <p:txBody>
          <a:bodyPr anchor="t" bIns="45720" lIns="91440" rIns="91440" rtlCol="0" tIns="45720" vert="horz">
            <a:noAutofit/>
          </a:bodyPr>
          <a:lstStyle/>
          <a:p>
            <a:r>
              <a:rPr b="1" dirty="0" lang="en-US" sz="1800">
                <a:cs typeface="Calibri"/>
              </a:rPr>
              <a:t>Competitors None</a:t>
            </a:r>
          </a:p>
          <a:p>
            <a:endParaRPr b="1" dirty="0" lang="en-US" sz="1800">
              <a:cs typeface="Calibri"/>
            </a:endParaRPr>
          </a:p>
          <a:p>
            <a:r>
              <a:rPr b="1" lang="en-US" sz="1800">
                <a:cs typeface="Calibri"/>
              </a:rPr>
              <a:t>Four Seasons comes close!</a:t>
            </a:r>
          </a:p>
          <a:p>
            <a:endParaRPr b="1" dirty="0" lang="en-US" sz="1800">
              <a:cs typeface="Calibri"/>
            </a:endParaRPr>
          </a:p>
          <a:p>
            <a:r>
              <a:rPr b="1" dirty="0" lang="en-US" sz="1800">
                <a:cs typeface="Calibri"/>
              </a:rPr>
              <a:t>No Corporate Loyalty. Some prefer us for "Ease of Doing Business"</a:t>
            </a:r>
          </a:p>
          <a:p>
            <a:endParaRPr b="1" dirty="0" lang="en-US" sz="1800">
              <a:cs typeface="Calibri"/>
            </a:endParaRPr>
          </a:p>
          <a:p>
            <a:r>
              <a:rPr b="1" dirty="0" lang="en-US" sz="1800">
                <a:cs typeface="Calibri"/>
              </a:rPr>
              <a:t>Airliner Partners (Points to Miles)</a:t>
            </a:r>
            <a:endParaRPr b="1" dirty="0" lang="en-US" sz="1800">
              <a:ea typeface="+mn-lt"/>
              <a:cs typeface="+mn-lt"/>
            </a:endParaRPr>
          </a:p>
          <a:p>
            <a:pPr lvl="1"/>
            <a:r>
              <a:rPr b="1" dirty="0" lang="en-US" sz="1800">
                <a:ea typeface="+mn-lt"/>
                <a:cs typeface="+mn-lt"/>
              </a:rPr>
              <a:t> 40 airline partners, Marriott points can be transferred to 38 airlines at a 3:1 ratio, and for Air New Zealand and United Airlines, the transfer ratio is 200:1 and 3:1.1, respectively</a:t>
            </a:r>
            <a:endParaRPr b="1"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406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5AC73DDD-F2CF-05AD-E1F9-3F701567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3" y="71106"/>
            <a:ext cx="10300569" cy="67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49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AB27F8-62F9-8459-9BFD-55A7BDF3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730" y="433705"/>
            <a:ext cx="10219080" cy="6313748"/>
          </a:xfrm>
        </p:spPr>
      </p:pic>
    </p:spTree>
    <p:extLst>
      <p:ext uri="{BB962C8B-B14F-4D97-AF65-F5344CB8AC3E}">
        <p14:creationId xmlns:p14="http://schemas.microsoft.com/office/powerpoint/2010/main" val="4090928469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cap="sq" cmpd="thinThick" w="1270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98D0F-073E-9446-0BBD-DC904AAF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pPr algn="ctr"/>
            <a:r>
              <a:rPr b="1" lang="en-US" sz="4000">
                <a:cs typeface="Calibri Light"/>
              </a:rPr>
              <a:t>GLOBAL LUXURY HOTEL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F470-84B2-B5F5-CE99-EE4821A3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35" y="2121763"/>
            <a:ext cx="5402503" cy="3971338"/>
          </a:xfrm>
        </p:spPr>
        <p:txBody>
          <a:bodyPr anchor="t" bIns="45720" lIns="91440" rIns="91440" rtlCol="0" tIns="45720" vert="horz">
            <a:noAutofit/>
          </a:bodyPr>
          <a:lstStyle/>
          <a:p>
            <a:r>
              <a:rPr dirty="0" lang="en-US" sz="2000">
                <a:ea typeface="+mn-lt"/>
                <a:cs typeface="+mn-lt"/>
              </a:rPr>
              <a:t>Luxury Hotel Market size was valued at USD 93.37 Billion in 2019 and is projected to reach </a:t>
            </a:r>
            <a:r>
              <a:rPr b="1" dirty="0" lang="en-US" sz="2000">
                <a:ea typeface="+mn-lt"/>
                <a:cs typeface="+mn-lt"/>
              </a:rPr>
              <a:t>USD 123.49 Billion by 2027</a:t>
            </a:r>
            <a:r>
              <a:rPr dirty="0" lang="en-US" sz="2000">
                <a:ea typeface="+mn-lt"/>
                <a:cs typeface="+mn-lt"/>
              </a:rPr>
              <a:t>, growing at a </a:t>
            </a:r>
            <a:r>
              <a:rPr b="1" dirty="0" lang="en-US" sz="2000">
                <a:ea typeface="+mn-lt"/>
                <a:cs typeface="+mn-lt"/>
              </a:rPr>
              <a:t>CAGR of 4.1% from 2020 to 2027</a:t>
            </a:r>
            <a:r>
              <a:rPr dirty="0" lang="en-US" sz="2000">
                <a:ea typeface="+mn-lt"/>
                <a:cs typeface="+mn-lt"/>
              </a:rPr>
              <a:t>.</a:t>
            </a:r>
          </a:p>
          <a:p>
            <a:pPr indent="0" marL="0">
              <a:buNone/>
            </a:pPr>
            <a:endParaRPr dirty="0" lang="en-US" sz="2000">
              <a:cs typeface="Calibri"/>
            </a:endParaRPr>
          </a:p>
          <a:p>
            <a:r>
              <a:rPr dirty="0" lang="en-US" sz="2000">
                <a:cs typeface="Calibri"/>
              </a:rPr>
              <a:t>Drivers of growth</a:t>
            </a:r>
          </a:p>
          <a:p>
            <a:pPr indent="-514350" lvl="1" marL="971550">
              <a:buAutoNum type="arabicPeriod"/>
            </a:pPr>
            <a:r>
              <a:rPr dirty="0" lang="en-US" sz="2000">
                <a:ea typeface="+mn-lt"/>
                <a:cs typeface="+mn-lt"/>
              </a:rPr>
              <a:t>Increasing disposable income</a:t>
            </a:r>
          </a:p>
          <a:p>
            <a:pPr indent="-514350" lvl="1" marL="971550">
              <a:buAutoNum type="arabicPeriod"/>
            </a:pPr>
            <a:r>
              <a:rPr dirty="0" lang="en-US" sz="2000">
                <a:ea typeface="+mn-lt"/>
                <a:cs typeface="+mn-lt"/>
              </a:rPr>
              <a:t>The rising standard of living</a:t>
            </a:r>
          </a:p>
          <a:p>
            <a:pPr indent="-514350" lvl="1" marL="971550">
              <a:buAutoNum type="arabicPeriod"/>
            </a:pPr>
            <a:r>
              <a:rPr dirty="0" lang="en-US" sz="2000">
                <a:cs typeface="Calibri"/>
              </a:rPr>
              <a:t>Inclination</a:t>
            </a:r>
            <a:r>
              <a:rPr dirty="0" lang="en-US" sz="2000">
                <a:ea typeface="+mn-lt"/>
                <a:cs typeface="+mn-lt"/>
              </a:rPr>
              <a:t> for leisure travel</a:t>
            </a:r>
            <a:endParaRPr dirty="0" lang="en-US" sz="2000">
              <a:cs typeface="Calibri"/>
            </a:endParaRPr>
          </a:p>
          <a:p>
            <a:pPr indent="-514350" lvl="1" marL="971550">
              <a:buAutoNum type="arabicPeriod"/>
            </a:pPr>
            <a:r>
              <a:rPr dirty="0" lang="en-US" sz="2000">
                <a:ea typeface="+mn-lt"/>
                <a:cs typeface="+mn-lt"/>
              </a:rPr>
              <a:t>Rising tourism and corporate industries</a:t>
            </a:r>
          </a:p>
          <a:p>
            <a:pPr indent="-514350" lvl="1" marL="971550">
              <a:buAutoNum type="arabicPeriod"/>
            </a:pPr>
            <a:r>
              <a:rPr dirty="0" lang="en-US" sz="2000">
                <a:ea typeface="+mn-lt"/>
                <a:cs typeface="+mn-lt"/>
              </a:rPr>
              <a:t>Hosting of sports events by a city or country</a:t>
            </a:r>
            <a:endParaRPr dirty="0" lang="en-US" sz="2000">
              <a:cs typeface="Calibri"/>
            </a:endParaRPr>
          </a:p>
        </p:txBody>
      </p:sp>
      <p:pic>
        <p:nvPicPr>
          <p:cNvPr descr="Diagram&#10;&#10;Description automatically generated" id="4" name="Picture 4">
            <a:extLst>
              <a:ext uri="{FF2B5EF4-FFF2-40B4-BE49-F238E27FC236}">
                <a16:creationId xmlns:a16="http://schemas.microsoft.com/office/drawing/2014/main" id="{06ED96F3-A518-DBD5-C49A-931EEBA5B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/>
          <a:stretch/>
        </p:blipFill>
        <p:spPr>
          <a:xfrm>
            <a:off x="6580632" y="866401"/>
            <a:ext cx="5126736" cy="4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31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5F8550-95ED-0178-B883-B9266BCB4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74" y="573022"/>
            <a:ext cx="11003783" cy="5750077"/>
          </a:xfrm>
        </p:spPr>
      </p:pic>
    </p:spTree>
    <p:extLst>
      <p:ext uri="{BB962C8B-B14F-4D97-AF65-F5344CB8AC3E}">
        <p14:creationId xmlns:p14="http://schemas.microsoft.com/office/powerpoint/2010/main" val="1670110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488FC0-034C-FD66-5381-8FC49696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203" y="207680"/>
            <a:ext cx="9196850" cy="6522516"/>
          </a:xfrm>
        </p:spPr>
      </p:pic>
    </p:spTree>
    <p:extLst>
      <p:ext uri="{BB962C8B-B14F-4D97-AF65-F5344CB8AC3E}">
        <p14:creationId xmlns:p14="http://schemas.microsoft.com/office/powerpoint/2010/main" val="1644291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B6A6-F844-058E-5D37-3B8245B4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Q5.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A9C1-C43F-4516-8B71-BDBFDD2D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No Plastic Bottles/Straws</a:t>
            </a:r>
          </a:p>
          <a:p>
            <a:r>
              <a:rPr lang="en-US">
                <a:cs typeface="Calibri"/>
              </a:rPr>
              <a:t>Bottling Plant</a:t>
            </a:r>
          </a:p>
          <a:p>
            <a:r>
              <a:rPr lang="en-US">
                <a:cs typeface="Calibri"/>
              </a:rPr>
              <a:t>No flowers</a:t>
            </a:r>
          </a:p>
          <a:p>
            <a:r>
              <a:rPr lang="en-US">
                <a:cs typeface="Calibri"/>
              </a:rPr>
              <a:t>Succulents in Lounge/Tables</a:t>
            </a:r>
          </a:p>
          <a:p>
            <a:r>
              <a:rPr lang="en-US">
                <a:cs typeface="Calibri"/>
              </a:rPr>
              <a:t>Solar Power</a:t>
            </a:r>
          </a:p>
          <a:p>
            <a:r>
              <a:rPr lang="en-US">
                <a:cs typeface="Calibri"/>
              </a:rPr>
              <a:t>Organic Waste Converter</a:t>
            </a:r>
          </a:p>
          <a:p>
            <a:r>
              <a:rPr lang="en-US">
                <a:cs typeface="Calibri"/>
              </a:rPr>
              <a:t>No Bin policy</a:t>
            </a:r>
          </a:p>
          <a:p>
            <a:r>
              <a:rPr lang="en-US">
                <a:cs typeface="Calibri"/>
              </a:rPr>
              <a:t>Motion Sensors.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2"/>
              </a:rPr>
              <a:t>https://youtube.com/watch?v=XRkMbq78l3M&amp;feature=share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https://www.youtube.com/watch?v=jRQmiWFav14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678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42E7-6B34-CA4B-1174-AE452CD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700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Q6. Any approved Architect/Vendors. How Facility is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7E07-EE38-3DFD-93CD-F3AC6AA6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9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 Architect</a:t>
            </a:r>
          </a:p>
          <a:p>
            <a:r>
              <a:rPr lang="en-US">
                <a:cs typeface="Calibri"/>
              </a:rPr>
              <a:t>Designed and executed by Asset Owner</a:t>
            </a:r>
          </a:p>
          <a:p>
            <a:r>
              <a:rPr lang="en-US">
                <a:cs typeface="Calibri"/>
              </a:rPr>
              <a:t>Design just approved by Marriott</a:t>
            </a:r>
          </a:p>
          <a:p>
            <a:r>
              <a:rPr lang="en-US">
                <a:cs typeface="Calibri"/>
              </a:rPr>
              <a:t>Only Management Staff is of Marriott</a:t>
            </a:r>
          </a:p>
          <a:p>
            <a:r>
              <a:rPr lang="en-US">
                <a:cs typeface="Calibri"/>
              </a:rPr>
              <a:t>Rest all (including chef) on payroll of Asset Owner</a:t>
            </a:r>
          </a:p>
        </p:txBody>
      </p:sp>
    </p:spTree>
    <p:extLst>
      <p:ext uri="{BB962C8B-B14F-4D97-AF65-F5344CB8AC3E}">
        <p14:creationId xmlns:p14="http://schemas.microsoft.com/office/powerpoint/2010/main" val="884163672"/>
      </p:ext>
    </p:extLst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pes over the sea" id="5" name="Picture 4">
            <a:extLst>
              <a:ext uri="{FF2B5EF4-FFF2-40B4-BE49-F238E27FC236}">
                <a16:creationId xmlns:a16="http://schemas.microsoft.com/office/drawing/2014/main" id="{21F7B16B-4799-6F3B-FBCA-26F519F7D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" t="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1FC1A-11ED-08BA-90E5-C1F0DF53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b="1" lang="en-US" sz="3600">
                <a:cs typeface="Calibri Light"/>
              </a:rPr>
              <a:t>Q7.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DDF2-FBC0-D011-D6E5-33FE32B9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>
                <a:cs typeface="Calibri"/>
              </a:rPr>
              <a:t>Several Projects in Pipeline</a:t>
            </a:r>
            <a:endParaRPr dirty="0" lang="en-US">
              <a:cs typeface="Calibri"/>
            </a:endParaRPr>
          </a:p>
          <a:p>
            <a:r>
              <a:rPr lang="en-US">
                <a:cs typeface="Calibri"/>
              </a:rPr>
              <a:t>Expand to Holiday destinations, aside from business locations</a:t>
            </a:r>
            <a:endParaRPr dirty="0" lang="en-US">
              <a:cs typeface="Calibri"/>
            </a:endParaRPr>
          </a:p>
          <a:p>
            <a:endParaRPr dirty="0" lang="en-US">
              <a:cs typeface="Calibri"/>
            </a:endParaRPr>
          </a:p>
        </p:txBody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 noGrp="1" noMove="1" noResize="1" noRot="1" noUngrp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dirty="0" lang="en-US"/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9" descr="Logo&#10;&#10;Description automatically generated">
            <a:extLst>
              <a:ext uri="{FF2B5EF4-FFF2-40B4-BE49-F238E27FC236}">
                <a16:creationId xmlns:a16="http://schemas.microsoft.com/office/drawing/2014/main" id="{54B33EC9-076B-7BB1-77D5-F814B21F2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3072"/>
          <a:stretch/>
        </p:blipFill>
        <p:spPr>
          <a:xfrm rot="10800000">
            <a:off x="838200" y="2098675"/>
            <a:ext cx="3487738" cy="4002088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4BBF556-DFC3-BC21-7709-C03D49AA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731402" y="2150867"/>
            <a:ext cx="6956425" cy="4002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B7E91-B406-E72F-65DC-2808A6E2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Anti-Laws of Marketing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7DBC98-0706-685F-32E6-2B48CF504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l="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cap="sq" cmpd="thinThick"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8DB8C-8066-38DB-B31E-4D6499F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648444" cy="4726276"/>
          </a:xfrm>
        </p:spPr>
        <p:txBody>
          <a:bodyPr>
            <a:normAutofit/>
          </a:bodyPr>
          <a:lstStyle/>
          <a:p>
            <a:pPr algn="r"/>
            <a:r>
              <a:rPr b="1" lang="en-US" sz="4000">
                <a:ea typeface="+mj-lt"/>
                <a:cs typeface="+mj-lt"/>
              </a:rPr>
              <a:t>1. Forget about positioning; luxury is not comparative</a:t>
            </a:r>
            <a:endParaRPr b="1" lang="en-US">
              <a:cs typeface="Calibri Ligh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318C0-E5E6-4D94-2986-E6E4744E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337937"/>
              </p:ext>
            </p:extLst>
          </p:nvPr>
        </p:nvGraphicFramePr>
        <p:xfrm>
          <a:off x="5155379" y="1410327"/>
          <a:ext cx="4616128" cy="363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6" r:dm="rId3" r:lo="rId4" r:qs="rId5"/>
          </a:graphicData>
        </a:graphic>
      </p:graphicFrame>
    </p:spTree>
    <p:extLst>
      <p:ext uri="{BB962C8B-B14F-4D97-AF65-F5344CB8AC3E}">
        <p14:creationId xmlns:p14="http://schemas.microsoft.com/office/powerpoint/2010/main" val="4281276741"/>
      </p:ext>
    </p:extLst>
  </p:cSld>
  <p:clrMapOvr>
    <a:overrideClrMapping accent1="accent1" accent2="accent2" accent3="accent3" accent4="accent4" accent5="accent5" accent6="accent6" bg1="lt1" bg2="lt2" folHlink="folHlink" hlink="hlink" tx1="dk1" tx2="dk2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C618B-B0C5-A2A5-41CD-411813E3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871" y="1492468"/>
            <a:ext cx="3822189" cy="1899912"/>
          </a:xfrm>
        </p:spPr>
        <p:txBody>
          <a:bodyPr>
            <a:normAutofit fontScale="90000"/>
          </a:bodyPr>
          <a:lstStyle/>
          <a:p>
            <a:r>
              <a:rPr lang="en-US" sz="4000" b="1">
                <a:latin typeface="Calibri"/>
                <a:cs typeface="Calibri"/>
              </a:rPr>
              <a:t>2. Does your product have enough flaws to give it soul?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299C-588F-D35E-D38A-F818DE18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870" y="3248393"/>
            <a:ext cx="3331587" cy="2187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This campaign of Marriott is a message inviting customers who do not travel for mere luxury but to do things they have a passion for.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3488FD-8BFB-75F5-0779-3D3301CF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5" y="780732"/>
            <a:ext cx="8129392" cy="53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52845"/>
      </p:ext>
    </p:extLst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Red toy person in front of two lines of white figures" id="5" name="Picture 4">
            <a:extLst>
              <a:ext uri="{FF2B5EF4-FFF2-40B4-BE49-F238E27FC236}">
                <a16:creationId xmlns:a16="http://schemas.microsoft.com/office/drawing/2014/main" id="{E12FD019-AC77-945E-1F53-950CF90E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" l="3" r="5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7AD7-49F5-BAC1-35F2-C94E1AB3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b="1" lang="en-US" sz="3400">
                <a:ea typeface="+mj-lt"/>
                <a:cs typeface="+mj-lt"/>
              </a:rPr>
              <a:t>3. Protect clients from non-clients, the big from the small </a:t>
            </a:r>
            <a:endParaRPr lang="en-US" sz="34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0647-F9CD-080F-5715-E905656F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anchor="t" bIns="45720" lIns="91440" rIns="91440" rtlCol="0" tIns="45720" vert="horz">
            <a:normAutofit/>
          </a:bodyPr>
          <a:lstStyle/>
          <a:p>
            <a:endParaRPr lang="en-US" sz="2000"/>
          </a:p>
          <a:p>
            <a:r>
              <a:rPr lang="en-US">
                <a:ea typeface="+mn-lt"/>
                <a:cs typeface="+mn-lt"/>
              </a:rPr>
              <a:t> Marriott offers Bonvoy Membership exclusively for Marriott Clients restricting offers and benefits only for member clients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8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8F3B-47DA-B699-63DA-F368E928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4. The role of advertising is not to sell 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70DF6EB-AFDE-2E1C-F1E0-CEC59819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45" y="1710803"/>
            <a:ext cx="7242829" cy="4873255"/>
          </a:xfrm>
        </p:spPr>
      </p:pic>
    </p:spTree>
    <p:extLst>
      <p:ext uri="{BB962C8B-B14F-4D97-AF65-F5344CB8AC3E}">
        <p14:creationId xmlns:p14="http://schemas.microsoft.com/office/powerpoint/2010/main" val="39936516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1F3FE8C-B63A-2FE2-4EBD-07DD89F0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" t="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65" name="Freeform 6">
            <a:extLst>
              <a:ext uri="{FF2B5EF4-FFF2-40B4-BE49-F238E27FC236}">
                <a16:creationId xmlns:a16="http://schemas.microsoft.com/office/drawing/2014/main" id="{E7ABAA63-1FA0-4F56-944D-EADA0396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5999" y="546184"/>
            <a:ext cx="5607463" cy="5628660"/>
          </a:xfrm>
          <a:custGeom>
            <a:avLst/>
            <a:gdLst/>
            <a:ahLst/>
            <a:cxnLst/>
            <a:rect b="b" l="l" r="r" t="t"/>
            <a:pathLst>
              <a:path h="5838454" w="6332416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solidFill>
            <a:srgbClr val="013065"/>
          </a:solidFill>
          <a:ln w="19050">
            <a:noFill/>
          </a:ln>
          <a:effectLst>
            <a:outerShdw algn="ctr" blurRad="76200" rotWithShape="0" sx="101000" sy="10100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F3A2BAF-002F-1B9E-789B-69EABE95BEA9}"/>
              </a:ext>
            </a:extLst>
          </p:cNvPr>
          <p:cNvSpPr txBox="1"/>
          <p:nvPr/>
        </p:nvSpPr>
        <p:spPr>
          <a:xfrm>
            <a:off x="6412992" y="861904"/>
            <a:ext cx="4970430" cy="11446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b="1"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INDIAN HOTEL INDUSTRY – ECONOMIC SIGNIFICANCE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7C5448F-0589-EA85-E39F-0C730FBC2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184586"/>
              </p:ext>
            </p:extLst>
          </p:nvPr>
        </p:nvGraphicFramePr>
        <p:xfrm>
          <a:off x="6016335" y="2116667"/>
          <a:ext cx="5631113" cy="449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6" r:dm="rId3" r:lo="rId4" r:qs="rId5"/>
          </a:graphicData>
        </a:graphic>
      </p:graphicFrame>
    </p:spTree>
    <p:extLst>
      <p:ext uri="{BB962C8B-B14F-4D97-AF65-F5344CB8AC3E}">
        <p14:creationId xmlns:p14="http://schemas.microsoft.com/office/powerpoint/2010/main" val="15407336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B3DC-BFAA-2688-129C-6A3AF19E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92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Magazine Ads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833AED7-EE09-9CA5-2303-B7C686CB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0" y="1465426"/>
            <a:ext cx="7570417" cy="5196995"/>
          </a:xfrm>
        </p:spPr>
      </p:pic>
    </p:spTree>
    <p:extLst>
      <p:ext uri="{BB962C8B-B14F-4D97-AF65-F5344CB8AC3E}">
        <p14:creationId xmlns:p14="http://schemas.microsoft.com/office/powerpoint/2010/main" val="525659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07F-61D5-7FD8-BA9E-06AA94AA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Newspaper Ads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81193BE-8CE5-C50F-6E54-F9BD04CCE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478" y="61543"/>
            <a:ext cx="4601209" cy="6741721"/>
          </a:xfrm>
        </p:spPr>
      </p:pic>
    </p:spTree>
    <p:extLst>
      <p:ext uri="{BB962C8B-B14F-4D97-AF65-F5344CB8AC3E}">
        <p14:creationId xmlns:p14="http://schemas.microsoft.com/office/powerpoint/2010/main" val="4163032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3CAC-F3AB-70B9-6DCF-9212B8B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Google Ad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C475B4-30A2-375D-C582-03746632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390" y="614776"/>
            <a:ext cx="6864505" cy="5562187"/>
          </a:xfrm>
        </p:spPr>
      </p:pic>
    </p:spTree>
    <p:extLst>
      <p:ext uri="{BB962C8B-B14F-4D97-AF65-F5344CB8AC3E}">
        <p14:creationId xmlns:p14="http://schemas.microsoft.com/office/powerpoint/2010/main" val="653792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9310-7009-7752-1A18-26AD70C7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5. Communicate to those whom you are not targeting. 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23F93C-8F35-165E-389D-68368C011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61" y="1261954"/>
            <a:ext cx="5354174" cy="53742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14BF8-8305-63B3-7024-252D27CF2B1E}"/>
              </a:ext>
            </a:extLst>
          </p:cNvPr>
          <p:cNvSpPr txBox="1"/>
          <p:nvPr/>
        </p:nvSpPr>
        <p:spPr>
          <a:xfrm>
            <a:off x="559497" y="2052181"/>
            <a:ext cx="5352787" cy="481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Calibri"/>
                <a:cs typeface="Segoe UI"/>
              </a:rPr>
              <a:t>Marriott partnered with Snapchat influencers to make </a:t>
            </a:r>
            <a:r>
              <a:rPr lang="en-US" sz="2400" b="1" err="1">
                <a:latin typeface="Calibri"/>
                <a:cs typeface="Segoe UI"/>
              </a:rPr>
              <a:t>Snapisodes</a:t>
            </a:r>
            <a:r>
              <a:rPr lang="en-US" sz="2400" b="1">
                <a:latin typeface="Calibri"/>
                <a:cs typeface="Segoe UI"/>
              </a:rPr>
              <a:t> </a:t>
            </a:r>
            <a:endParaRPr lang="en-US" sz="2400" b="1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 sz="2400">
              <a:latin typeface="Calibri"/>
              <a:cs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Calibri"/>
                <a:cs typeface="Segoe UI"/>
              </a:rPr>
              <a:t>Like TV travel documentaries. </a:t>
            </a:r>
            <a:endParaRPr lang="en-US" sz="240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 sz="2400">
              <a:latin typeface="Calibri"/>
              <a:cs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Calibri"/>
                <a:cs typeface="Segoe UI"/>
              </a:rPr>
              <a:t>Influencers showcased Marriott’s new and luxury properties. </a:t>
            </a:r>
            <a:endParaRPr lang="en-US" sz="240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 sz="2400">
              <a:latin typeface="Calibri"/>
              <a:cs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latin typeface="Calibri"/>
                <a:cs typeface="Segoe UI"/>
              </a:rPr>
              <a:t>It reaches out of Snapchat to YouTube, Facebook sharing, and other channels to capture the attention of other demographics.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1835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0D34-FC77-1ACB-052B-16CB6CF9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6. Luxury sets the price; price does not set luxury</a:t>
            </a:r>
            <a:endParaRPr lang="en-US"/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B86F96B-53A0-309D-8437-9BA560E8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3" y="1868965"/>
            <a:ext cx="11302651" cy="44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9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0F54-55F6-0966-3AC8-F406D2B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7. Keep Stars out of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8926-4F10-096B-789B-187D8879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According to Ms. Pearl, JW Marriott does not make paid celebrity endorsements/influencer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6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D3F6-8B5D-5A42-5A55-1692066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8. Cultivate closeness to the arts for the initiate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AF0E-4A88-704A-850D-EFE32C67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254"/>
            <a:ext cx="3793299" cy="2420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JW Marriott Bengaluru partnered with Asian Art House and launched art showcase event called </a:t>
            </a:r>
            <a:r>
              <a:rPr lang="en-US" b="1" dirty="0">
                <a:ea typeface="+mn-lt"/>
                <a:cs typeface="+mn-lt"/>
              </a:rPr>
              <a:t>Horizons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CB2A9599-E0AA-F287-56E8-2727A880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42" y="1252363"/>
            <a:ext cx="6741089" cy="52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BB9-A62C-16E5-AAB3-4E38C7E4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“</a:t>
            </a:r>
            <a:r>
              <a:rPr lang="en-US" b="1" dirty="0">
                <a:ea typeface="+mj-lt"/>
                <a:cs typeface="+mj-lt"/>
              </a:rPr>
              <a:t>Summer Hues</a:t>
            </a:r>
            <a:r>
              <a:rPr lang="en-US" dirty="0">
                <a:ea typeface="+mj-lt"/>
                <a:cs typeface="+mj-lt"/>
              </a:rPr>
              <a:t>” in 2018 showcasing Vietnamese and Indian Art.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0CA3159-979D-95E5-8B70-CFB7882D2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82" y="1788639"/>
            <a:ext cx="10359025" cy="4936788"/>
          </a:xfrm>
        </p:spPr>
      </p:pic>
    </p:spTree>
    <p:extLst>
      <p:ext uri="{BB962C8B-B14F-4D97-AF65-F5344CB8AC3E}">
        <p14:creationId xmlns:p14="http://schemas.microsoft.com/office/powerpoint/2010/main" val="11635113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60B9-1733-61B2-A4C3-AF374E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Wedding Expo</a:t>
            </a:r>
          </a:p>
        </p:txBody>
      </p:sp>
      <p:pic>
        <p:nvPicPr>
          <p:cNvPr id="4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C3DE5F7F-D226-EEDF-EB46-A4118A4E0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295" y="1825625"/>
            <a:ext cx="5603410" cy="4351338"/>
          </a:xfrm>
        </p:spPr>
      </p:pic>
    </p:spTree>
    <p:extLst>
      <p:ext uri="{BB962C8B-B14F-4D97-AF65-F5344CB8AC3E}">
        <p14:creationId xmlns:p14="http://schemas.microsoft.com/office/powerpoint/2010/main" val="3209761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BA0D-F4C2-5988-6EFA-BA801CD2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9. Do Not Sell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2955F8-C017-2E11-D605-9078DCE9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 the promotions of JW Marriott focus on highlighting the luxurious experience and do not persuade to sell. </a:t>
            </a:r>
          </a:p>
          <a:p>
            <a:r>
              <a:rPr lang="en-US" dirty="0">
                <a:cs typeface="Calibri"/>
              </a:rPr>
              <a:t>They try to elevate the experience every time by increasing their value proposition, their brand image and try to attract customers rather than selling.</a:t>
            </a:r>
          </a:p>
        </p:txBody>
      </p:sp>
    </p:spTree>
    <p:extLst>
      <p:ext uri="{BB962C8B-B14F-4D97-AF65-F5344CB8AC3E}">
        <p14:creationId xmlns:p14="http://schemas.microsoft.com/office/powerpoint/2010/main" val="9386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08CF15C-E388-EEA5-EA4B-9A0EE87E3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58" y="244760"/>
            <a:ext cx="11820656" cy="6375755"/>
          </a:xfrm>
        </p:spPr>
      </p:pic>
    </p:spTree>
    <p:extLst>
      <p:ext uri="{BB962C8B-B14F-4D97-AF65-F5344CB8AC3E}">
        <p14:creationId xmlns:p14="http://schemas.microsoft.com/office/powerpoint/2010/main" val="14429739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0505-7B40-42F1-6F69-E3792747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44" y="323372"/>
            <a:ext cx="645508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10. Keep Non-enthusiasts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1055-B116-DD27-806E-6D93B9AF1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58" y="2076146"/>
            <a:ext cx="48266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Marriott Bonvoy promotions target Bonvoy Members exclusively.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Below Ads show various campaigns targeted and offered exclusively to Bonvoy members keeping non-enthusiasts out.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D666E2F-EEBD-8157-E371-9E36F77D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54" y="4175"/>
            <a:ext cx="5249837" cy="68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854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770CB39-E47F-4D48-5186-4D8B9E381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925" y="51104"/>
            <a:ext cx="5042339" cy="6752159"/>
          </a:xfrm>
        </p:spPr>
      </p:pic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AA1A5E-AFA0-465C-84CF-D1868731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" y="46137"/>
            <a:ext cx="6949857" cy="67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5096"/>
      </p:ext>
    </p:extLst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A picture containing clipart&#10;&#10;Description automatically generated" id="4" name="Picture 5">
            <a:extLst>
              <a:ext uri="{FF2B5EF4-FFF2-40B4-BE49-F238E27FC236}">
                <a16:creationId xmlns:a16="http://schemas.microsoft.com/office/drawing/2014/main" id="{F487A0CB-8234-ADA6-0B68-808C5862B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3F08E-526E-F83A-D692-3E47D163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anchor="b" bIns="45720" lIns="91440" rIns="91440" rtlCol="0" tIns="45720" vert="horz">
            <a:normAutofit/>
          </a:bodyPr>
          <a:lstStyle/>
          <a:p>
            <a:pPr algn="ctr"/>
            <a:r>
              <a:rPr b="1" dirty="0" lang="en-US" sz="5200">
                <a:solidFill>
                  <a:srgbClr val="FFFFFF"/>
                </a:solidFill>
              </a:rPr>
              <a:t>Customer Perspective</a:t>
            </a:r>
            <a:endParaRPr b="1" dirty="0" lang="en-US" sz="520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1351585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 id="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71EC-122F-C447-F1CC-D9870B93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1" y="208550"/>
            <a:ext cx="10515600" cy="1022851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Customers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4E27-B479-3FE6-C103-9E00459D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645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7AC14A-A39A-7AEF-7982-AD28C53CF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20268"/>
              </p:ext>
            </p:extLst>
          </p:nvPr>
        </p:nvGraphicFramePr>
        <p:xfrm>
          <a:off x="469726" y="1409178"/>
          <a:ext cx="11381289" cy="476180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54783">
                  <a:extLst>
                    <a:ext uri="{9D8B030D-6E8A-4147-A177-3AD203B41FA5}">
                      <a16:colId xmlns:a16="http://schemas.microsoft.com/office/drawing/2014/main" val="1223440021"/>
                    </a:ext>
                  </a:extLst>
                </a:gridCol>
                <a:gridCol w="2505205">
                  <a:extLst>
                    <a:ext uri="{9D8B030D-6E8A-4147-A177-3AD203B41FA5}">
                      <a16:colId xmlns:a16="http://schemas.microsoft.com/office/drawing/2014/main" val="3432721687"/>
                    </a:ext>
                  </a:extLst>
                </a:gridCol>
                <a:gridCol w="2766164">
                  <a:extLst>
                    <a:ext uri="{9D8B030D-6E8A-4147-A177-3AD203B41FA5}">
                      <a16:colId xmlns:a16="http://schemas.microsoft.com/office/drawing/2014/main" val="1658795898"/>
                    </a:ext>
                  </a:extLst>
                </a:gridCol>
                <a:gridCol w="2555137">
                  <a:extLst>
                    <a:ext uri="{9D8B030D-6E8A-4147-A177-3AD203B41FA5}">
                      <a16:colId xmlns:a16="http://schemas.microsoft.com/office/drawing/2014/main" val="2376271826"/>
                    </a:ext>
                  </a:extLst>
                </a:gridCol>
              </a:tblGrid>
              <a:tr h="822637">
                <a:tc>
                  <a:txBody>
                    <a:bodyPr/>
                    <a:lstStyle/>
                    <a:p>
                      <a:r>
                        <a:rPr lang="en-US" sz="2400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41890"/>
                  </a:ext>
                </a:extLst>
              </a:tr>
              <a:tr h="727717">
                <a:tc>
                  <a:txBody>
                    <a:bodyPr/>
                    <a:lstStyle/>
                    <a:p>
                      <a:r>
                        <a:rPr lang="en-US" sz="2000" dirty="0"/>
                        <a:t>Type of Traveller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Vacation/Personal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Business/Personal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58191"/>
                  </a:ext>
                </a:extLst>
              </a:tr>
              <a:tr h="14396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Why JW Marriott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Booked by my company for corporate event.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Wanted to spend weekend with Family. To celebrate my kid's birthday.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Platinum Bonvoy member. I travel a lot for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84273"/>
                  </a:ext>
                </a:extLst>
              </a:tr>
              <a:tr h="17718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What Impresses most about JW Marriott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Spacious &amp; brand new, Amenities,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Beautiful view, Courteous staff, Great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F&amp;B, Bar.  Generally love all Marriott brands. Find Courtyard better.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9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625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3E0F-A4EB-1BBC-65D7-CAA9F670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9" y="114605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Customer's Perspective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80DB0B-5A74-B485-C9E6-9E5FB86AB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18139"/>
              </p:ext>
            </p:extLst>
          </p:nvPr>
        </p:nvGraphicFramePr>
        <p:xfrm>
          <a:off x="396658" y="1304794"/>
          <a:ext cx="11577040" cy="53100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281611">
                  <a:extLst>
                    <a:ext uri="{9D8B030D-6E8A-4147-A177-3AD203B41FA5}">
                      <a16:colId xmlns:a16="http://schemas.microsoft.com/office/drawing/2014/main" val="1223440021"/>
                    </a:ext>
                  </a:extLst>
                </a:gridCol>
                <a:gridCol w="3146565">
                  <a:extLst>
                    <a:ext uri="{9D8B030D-6E8A-4147-A177-3AD203B41FA5}">
                      <a16:colId xmlns:a16="http://schemas.microsoft.com/office/drawing/2014/main" val="3432721687"/>
                    </a:ext>
                  </a:extLst>
                </a:gridCol>
                <a:gridCol w="2896643">
                  <a:extLst>
                    <a:ext uri="{9D8B030D-6E8A-4147-A177-3AD203B41FA5}">
                      <a16:colId xmlns:a16="http://schemas.microsoft.com/office/drawing/2014/main" val="1658795898"/>
                    </a:ext>
                  </a:extLst>
                </a:gridCol>
                <a:gridCol w="2252221">
                  <a:extLst>
                    <a:ext uri="{9D8B030D-6E8A-4147-A177-3AD203B41FA5}">
                      <a16:colId xmlns:a16="http://schemas.microsoft.com/office/drawing/2014/main" val="2376271826"/>
                    </a:ext>
                  </a:extLst>
                </a:gridCol>
              </a:tblGrid>
              <a:tr h="787035">
                <a:tc>
                  <a:txBody>
                    <a:bodyPr/>
                    <a:lstStyle/>
                    <a:p>
                      <a:r>
                        <a:rPr lang="en-US" sz="2400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Customer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41890"/>
                  </a:ext>
                </a:extLst>
              </a:tr>
              <a:tr h="1433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Comparison with Competitors (ITC/Taj/Leela/Four Seasons/Oberoi)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ITC better than JW Marriott in terms of Customer Attention. Taj not as good as Oberoi/ITC/Marriott. Never been to Four Seasons.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ITC &amp; Taj are too Indian. Marriott gives the right international feel. </a:t>
                      </a:r>
                      <a:r>
                        <a:rPr lang="en-US" sz="2000" b="0" i="0" u="none" strike="noStrike" noProof="0" dirty="0"/>
                        <a:t>Never been to Four Seasons/Oberoi.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Four Seasons and Marriott are at par. I mostly visit Marriott's business brands.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58191"/>
                  </a:ext>
                </a:extLst>
              </a:tr>
              <a:tr h="1433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Suggestions/Grievances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Nothing as such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First Birthday Celebration in JW Marriott. Loved every bit of it. Thanks to the service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Don’t get the same experience in all Marriott brands which is a let down.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92274"/>
                  </a:ext>
                </a:extLst>
              </a:tr>
              <a:tr h="1292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Would they recommend to friends/family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Yes. Very much.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Sure.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8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162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E6AB-5B1B-6DD2-065A-8954EB91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D893-2173-89FE-7822-5842FADB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Understood Marriott's STP, 7Ps, 8Ps of Luxury Marketing</a:t>
            </a:r>
          </a:p>
          <a:p>
            <a:r>
              <a:rPr lang="en-US" dirty="0">
                <a:cs typeface="Calibri"/>
              </a:rPr>
              <a:t>How JW Marriott positions itself, its Promotion Strategy and Partnerships</a:t>
            </a:r>
          </a:p>
          <a:p>
            <a:r>
              <a:rPr lang="en-US" dirty="0">
                <a:cs typeface="Calibri"/>
              </a:rPr>
              <a:t>How JW Marriott follows Anti-Laws of Marketing</a:t>
            </a:r>
          </a:p>
          <a:p>
            <a:r>
              <a:rPr lang="en-US" dirty="0">
                <a:cs typeface="Calibri"/>
              </a:rPr>
              <a:t>How Customers perceive JW Marriott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29584"/>
      </p:ext>
    </p:extLst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Files in folders" id="5" name="Picture 4">
            <a:extLst>
              <a:ext uri="{FF2B5EF4-FFF2-40B4-BE49-F238E27FC236}">
                <a16:creationId xmlns:a16="http://schemas.microsoft.com/office/drawing/2014/main" id="{ED40C8FE-9728-E086-E7A5-C8AED1960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" r="2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39210-5218-D1F3-D787-69CC1185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048" y="271180"/>
            <a:ext cx="3822189" cy="615995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r>
              <a:rPr b="1" lang="en-US" sz="400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4C511-3E97-050D-408B-2380E41CA490}"/>
              </a:ext>
            </a:extLst>
          </p:cNvPr>
          <p:cNvSpPr txBox="1"/>
          <p:nvPr/>
        </p:nvSpPr>
        <p:spPr>
          <a:xfrm>
            <a:off x="7531610" y="1025023"/>
            <a:ext cx="4594627" cy="5559035"/>
          </a:xfrm>
          <a:prstGeom prst="rect">
            <a:avLst/>
          </a:prstGeom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https://ivypanda.com/essays/marriott-hotels-resorts-market-segmentation-analysis/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https://studycorgi.com/marriotts-market-segmentation-and-positioning/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https://www.notesmatic.com/marriott-international-marketing-mix/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https://iide.co/case-studies/marketing-strategy-marriott-international/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https://www.mbaskool.com/marketing-mix/services/17317-marriott.html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https://idoc.pub/download/j-w-marriott-report-on-7ps-in-marketing-546gy1wk57n8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https://mobile.twitter.com/JWMarriottJuhu/status/1491667689512714241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https://www.magrinopr.com/pr-case-studies/digital-social-public-relations/jw-marriott-nashville/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https://www.comparably.com/companies/marriott/mission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https://www.mordorintelligence.com/industry-reports/india-luxury-hotel-market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https://luxuryhotel.guru/bangalore-city/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https://www.maximizemarketresearch.com/market-report/india-luxury-hotel-market/127656/#:~:text=India%20Luxury%20Hotel%20Market%20was,in%202027</a:t>
            </a:r>
            <a:r>
              <a:rPr dirty="0" lang="en-US" sz="1050"/>
              <a:t>.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https://www.linkedin.com/pulse/24-anti-laws-marketing-must-read-luxury-strategy-article-rahul-dutta/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https://seekingalpha.com/article/4349472-marriott-prices-dont-reflect-long-road-to-recovery</a:t>
            </a:r>
            <a:r>
              <a:rPr dirty="0" lang="en-US" sz="1050"/>
              <a:t>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https://www.verifiedmarketresearch.com/product/global-luxury-hotel-market-size-and-forecast-to-2025/#:~:text=Luxury%20Hotel%20Market%20size%20was,4.1%25%20from%202020%20to%202027</a:t>
            </a:r>
            <a:r>
              <a:rPr dirty="0" lang="en-US" sz="1050"/>
              <a:t>. </a:t>
            </a:r>
            <a:endParaRPr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1050"/>
              <a:t> </a:t>
            </a:r>
            <a:r>
              <a:rPr dirty="0" lang="en-US" sz="105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https://www.siteminder.com/r/global-distribution-system/</a:t>
            </a:r>
            <a:r>
              <a:rPr dirty="0" lang="en-US" sz="1050"/>
              <a:t> </a:t>
            </a:r>
            <a:endParaRPr dirty="0" lang="en-US" sz="105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4606572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1F3FE8C-B63A-2FE2-4EBD-07DD89F0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" t="77"/>
          <a:stretch/>
        </p:blipFill>
        <p:spPr>
          <a:xfrm>
            <a:off x="20" y="10439"/>
            <a:ext cx="12191980" cy="6857999"/>
          </a:xfrm>
          <a:prstGeom prst="rect">
            <a:avLst/>
          </a:prstGeom>
        </p:spPr>
      </p:pic>
      <p:sp useBgFill="1">
        <p:nvSpPr>
          <p:cNvPr id="165" name="Freeform 6">
            <a:extLst>
              <a:ext uri="{FF2B5EF4-FFF2-40B4-BE49-F238E27FC236}">
                <a16:creationId xmlns:a16="http://schemas.microsoft.com/office/drawing/2014/main" id="{E7ABAA63-1FA0-4F56-944D-EADA0396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5999" y="546184"/>
            <a:ext cx="5607463" cy="5628660"/>
          </a:xfrm>
          <a:custGeom>
            <a:avLst/>
            <a:gdLst/>
            <a:ahLst/>
            <a:cxnLst/>
            <a:rect b="b" l="l" r="r" t="t"/>
            <a:pathLst>
              <a:path h="5838454" w="6332416">
                <a:moveTo>
                  <a:pt x="63624" y="0"/>
                </a:moveTo>
                <a:lnTo>
                  <a:pt x="82337" y="0"/>
                </a:lnTo>
                <a:lnTo>
                  <a:pt x="6250080" y="0"/>
                </a:lnTo>
                <a:lnTo>
                  <a:pt x="6268793" y="0"/>
                </a:lnTo>
                <a:lnTo>
                  <a:pt x="6283763" y="5614"/>
                </a:lnTo>
                <a:lnTo>
                  <a:pt x="6294991" y="11228"/>
                </a:lnTo>
                <a:lnTo>
                  <a:pt x="6309961" y="16842"/>
                </a:lnTo>
                <a:lnTo>
                  <a:pt x="6317446" y="28069"/>
                </a:lnTo>
                <a:lnTo>
                  <a:pt x="6324931" y="36490"/>
                </a:lnTo>
                <a:lnTo>
                  <a:pt x="6332416" y="47718"/>
                </a:lnTo>
                <a:lnTo>
                  <a:pt x="6332416" y="61752"/>
                </a:lnTo>
                <a:lnTo>
                  <a:pt x="6332416" y="2646984"/>
                </a:lnTo>
                <a:lnTo>
                  <a:pt x="6332416" y="2661018"/>
                </a:lnTo>
                <a:lnTo>
                  <a:pt x="6332416" y="2913585"/>
                </a:lnTo>
                <a:lnTo>
                  <a:pt x="6332416" y="2927620"/>
                </a:lnTo>
                <a:lnTo>
                  <a:pt x="6332416" y="5512851"/>
                </a:lnTo>
                <a:lnTo>
                  <a:pt x="6332416" y="5526886"/>
                </a:lnTo>
                <a:lnTo>
                  <a:pt x="6324931" y="5538114"/>
                </a:lnTo>
                <a:lnTo>
                  <a:pt x="6317446" y="5546534"/>
                </a:lnTo>
                <a:lnTo>
                  <a:pt x="6309961" y="5557762"/>
                </a:lnTo>
                <a:lnTo>
                  <a:pt x="6294991" y="5563376"/>
                </a:lnTo>
                <a:lnTo>
                  <a:pt x="6283763" y="5568990"/>
                </a:lnTo>
                <a:lnTo>
                  <a:pt x="6268793" y="5574604"/>
                </a:lnTo>
                <a:lnTo>
                  <a:pt x="6250080" y="5574604"/>
                </a:lnTo>
                <a:lnTo>
                  <a:pt x="1657955" y="5574604"/>
                </a:lnTo>
                <a:lnTo>
                  <a:pt x="1328610" y="5821613"/>
                </a:lnTo>
                <a:lnTo>
                  <a:pt x="1317382" y="5827227"/>
                </a:lnTo>
                <a:lnTo>
                  <a:pt x="1302412" y="5832840"/>
                </a:lnTo>
                <a:lnTo>
                  <a:pt x="1287442" y="5838454"/>
                </a:lnTo>
                <a:lnTo>
                  <a:pt x="1272472" y="5838454"/>
                </a:lnTo>
                <a:lnTo>
                  <a:pt x="1257501" y="5838454"/>
                </a:lnTo>
                <a:lnTo>
                  <a:pt x="1242531" y="5832840"/>
                </a:lnTo>
                <a:lnTo>
                  <a:pt x="1227561" y="5827227"/>
                </a:lnTo>
                <a:lnTo>
                  <a:pt x="1216333" y="5821613"/>
                </a:lnTo>
                <a:lnTo>
                  <a:pt x="886988" y="5574604"/>
                </a:lnTo>
                <a:lnTo>
                  <a:pt x="82337" y="5574604"/>
                </a:lnTo>
                <a:lnTo>
                  <a:pt x="63624" y="5574604"/>
                </a:lnTo>
                <a:lnTo>
                  <a:pt x="48654" y="5568990"/>
                </a:lnTo>
                <a:lnTo>
                  <a:pt x="37426" y="5563376"/>
                </a:lnTo>
                <a:lnTo>
                  <a:pt x="22456" y="5557762"/>
                </a:lnTo>
                <a:lnTo>
                  <a:pt x="14971" y="5546534"/>
                </a:lnTo>
                <a:lnTo>
                  <a:pt x="7485" y="5538114"/>
                </a:lnTo>
                <a:lnTo>
                  <a:pt x="0" y="5526886"/>
                </a:lnTo>
                <a:lnTo>
                  <a:pt x="0" y="5512851"/>
                </a:lnTo>
                <a:lnTo>
                  <a:pt x="0" y="2927620"/>
                </a:lnTo>
                <a:lnTo>
                  <a:pt x="0" y="2913585"/>
                </a:lnTo>
                <a:lnTo>
                  <a:pt x="0" y="2661018"/>
                </a:lnTo>
                <a:lnTo>
                  <a:pt x="0" y="2646984"/>
                </a:lnTo>
                <a:lnTo>
                  <a:pt x="0" y="61752"/>
                </a:lnTo>
                <a:lnTo>
                  <a:pt x="0" y="47718"/>
                </a:lnTo>
                <a:lnTo>
                  <a:pt x="7485" y="36490"/>
                </a:lnTo>
                <a:lnTo>
                  <a:pt x="14971" y="28069"/>
                </a:lnTo>
                <a:lnTo>
                  <a:pt x="22456" y="16842"/>
                </a:lnTo>
                <a:lnTo>
                  <a:pt x="37426" y="11228"/>
                </a:lnTo>
                <a:lnTo>
                  <a:pt x="48654" y="5614"/>
                </a:lnTo>
                <a:close/>
              </a:path>
            </a:pathLst>
          </a:custGeom>
          <a:solidFill>
            <a:srgbClr val="013065"/>
          </a:solidFill>
          <a:ln w="19050">
            <a:noFill/>
          </a:ln>
          <a:effectLst>
            <a:outerShdw algn="ctr" blurRad="76200" rotWithShape="0" sx="101000" sy="10100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F3A2BAF-002F-1B9E-789B-69EABE95BEA9}"/>
              </a:ext>
            </a:extLst>
          </p:cNvPr>
          <p:cNvSpPr txBox="1"/>
          <p:nvPr/>
        </p:nvSpPr>
        <p:spPr>
          <a:xfrm>
            <a:off x="6412992" y="861904"/>
            <a:ext cx="4970430" cy="11446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b="1"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LUXURY HOTEL INDUSTRY, BANGALORE</a:t>
            </a:r>
            <a:endParaRPr b="1" lang="en-US" sz="34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7C5448F-0589-EA85-E39F-0C730FBC2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010756"/>
              </p:ext>
            </p:extLst>
          </p:nvPr>
        </p:nvGraphicFramePr>
        <p:xfrm>
          <a:off x="5838883" y="2001845"/>
          <a:ext cx="6121714" cy="469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cs="rId6" r:dm="rId3" r:lo="rId4" r:qs="rId5"/>
          </a:graphicData>
        </a:graphic>
      </p:graphicFrame>
    </p:spTree>
    <p:extLst>
      <p:ext uri="{BB962C8B-B14F-4D97-AF65-F5344CB8AC3E}">
        <p14:creationId xmlns:p14="http://schemas.microsoft.com/office/powerpoint/2010/main" val="314008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566C38E5-8861-FB0D-0DA1-854376143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41" y="439624"/>
            <a:ext cx="8486775" cy="3705225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E7EE829-60D8-A4C6-0DE7-576438CC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541949"/>
            <a:ext cx="7108371" cy="1747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C96F7-72BB-02BF-1D78-D10A86EBFC32}"/>
              </a:ext>
            </a:extLst>
          </p:cNvPr>
          <p:cNvSpPr txBox="1"/>
          <p:nvPr/>
        </p:nvSpPr>
        <p:spPr>
          <a:xfrm>
            <a:off x="415895" y="6346819"/>
            <a:ext cx="6618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  <a:hlinkClick r:id="rId4"/>
              </a:rPr>
              <a:t>https://www.siteminder.com/r/global-distribution-system/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3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PowerPoint Presentation</vt:lpstr>
      <vt:lpstr>PowerPoint Presentation</vt:lpstr>
      <vt:lpstr>LUXURY HOTEL</vt:lpstr>
      <vt:lpstr>LUXURY HOTEL CUSTOMERS</vt:lpstr>
      <vt:lpstr>GLOBAL LUXURY HOTEL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Marriott International</vt:lpstr>
      <vt:lpstr>PowerPoint Presentation</vt:lpstr>
      <vt:lpstr>Segments (According to Status)</vt:lpstr>
      <vt:lpstr>Segments (Geographic)</vt:lpstr>
      <vt:lpstr>Segments (Psychographic)</vt:lpstr>
      <vt:lpstr>Segments (Behavioural)</vt:lpstr>
      <vt:lpstr>Target Market of Marriott</vt:lpstr>
      <vt:lpstr>Positioning</vt:lpstr>
      <vt:lpstr>7Ps of Marriott</vt:lpstr>
      <vt:lpstr>7Ps - Product</vt:lpstr>
      <vt:lpstr>7Ps - Price</vt:lpstr>
      <vt:lpstr>7Ps - Place</vt:lpstr>
      <vt:lpstr>7Ps - Promotion</vt:lpstr>
      <vt:lpstr>PowerPoint Presentation</vt:lpstr>
      <vt:lpstr>PowerPoint Presentation</vt:lpstr>
      <vt:lpstr>Newspaper Ads</vt:lpstr>
      <vt:lpstr>Beyond Barriers  - Advocating For Inclusion, Equality, Peace And Human Rights </vt:lpstr>
      <vt:lpstr>7Ps - People</vt:lpstr>
      <vt:lpstr>7Ps - Process</vt:lpstr>
      <vt:lpstr>7Ps – Physical Evidence</vt:lpstr>
      <vt:lpstr>8Ps of Luxury Marketing by Marriott</vt:lpstr>
      <vt:lpstr>8 Ps of Luxury Marketing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Region wise PR Managers</vt:lpstr>
      <vt:lpstr>PowerPoint Presentation</vt:lpstr>
      <vt:lpstr>About JW Marriott, Bangalore</vt:lpstr>
      <vt:lpstr>PowerPoint Presentation</vt:lpstr>
      <vt:lpstr>   Interview with Director - Sales, JW Marriott Golfshire</vt:lpstr>
      <vt:lpstr>Q1 – Working Model of JW Marriott</vt:lpstr>
      <vt:lpstr>Q2. Key Amenities </vt:lpstr>
      <vt:lpstr>Q3. Signature Elements</vt:lpstr>
      <vt:lpstr>Q4. Competitors &amp; Partners</vt:lpstr>
      <vt:lpstr>PowerPoint Presentation</vt:lpstr>
      <vt:lpstr>PowerPoint Presentation</vt:lpstr>
      <vt:lpstr>PowerPoint Presentation</vt:lpstr>
      <vt:lpstr>PowerPoint Presentation</vt:lpstr>
      <vt:lpstr>Q5. Sustainability</vt:lpstr>
      <vt:lpstr>Q6. Any approved Architect/Vendors. How Facility is Managed</vt:lpstr>
      <vt:lpstr>Q7. Future Plans</vt:lpstr>
      <vt:lpstr>Anti-Laws of Marketing</vt:lpstr>
      <vt:lpstr>1. Forget about positioning; luxury is not comparative</vt:lpstr>
      <vt:lpstr>2. Does your product have enough flaws to give it soul? </vt:lpstr>
      <vt:lpstr>3. Protect clients from non-clients, the big from the small </vt:lpstr>
      <vt:lpstr>4. The role of advertising is not to sell </vt:lpstr>
      <vt:lpstr>Magazine Ads</vt:lpstr>
      <vt:lpstr>Newspaper Ads</vt:lpstr>
      <vt:lpstr>Google Ad</vt:lpstr>
      <vt:lpstr>5. Communicate to those whom you are not targeting. </vt:lpstr>
      <vt:lpstr>6. Luxury sets the price; price does not set luxury</vt:lpstr>
      <vt:lpstr>7. Keep Stars out of Advertising</vt:lpstr>
      <vt:lpstr>8. Cultivate closeness to the arts for the initiate</vt:lpstr>
      <vt:lpstr>“Summer Hues” in 2018 showcasing Vietnamese and Indian Art.</vt:lpstr>
      <vt:lpstr>Wedding Expo</vt:lpstr>
      <vt:lpstr>9. Do Not Sell</vt:lpstr>
      <vt:lpstr>10. Keep Non-enthusiasts out</vt:lpstr>
      <vt:lpstr>PowerPoint Presentation</vt:lpstr>
      <vt:lpstr>Customer Perspective</vt:lpstr>
      <vt:lpstr>Customers Perspective</vt:lpstr>
      <vt:lpstr>Customer's Perspective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927</cp:revision>
  <dcterms:created xsi:type="dcterms:W3CDTF">2022-09-15T18:48:29Z</dcterms:created>
  <dcterms:modified xsi:type="dcterms:W3CDTF">2024-06-19T07:20:45Z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3722117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