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8BF"/>
    <a:srgbClr val="080808"/>
    <a:srgbClr val="178AD9"/>
    <a:srgbClr val="24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90BE-AEAF-4BA5-85DD-FF2FF9BCC0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84F35-C7DE-476D-940E-B72680E0AC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3270C8-EAD1-4DE0-8403-31BB3D54DDBB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21D17E-1B7E-4AE9-88CA-AD2CB67C624C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3270C8-EAD1-4DE0-8403-31BB3D54DDBB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971800"/>
            <a:ext cx="82296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b="1" i="1" smtClean="0">
                <a:solidFill>
                  <a:schemeClr val="tx1"/>
                </a:solidFill>
              </a:rPr>
              <a:t>“An Impact Study of Noise on Reversible Data hiding with Controlled Contrast Enhancement”</a:t>
            </a:r>
            <a:br>
              <a:rPr lang="en-US" sz="2800" b="1" i="1" smtClean="0">
                <a:solidFill>
                  <a:schemeClr val="tx1"/>
                </a:solidFill>
              </a:rPr>
            </a:br>
            <a:br>
              <a:rPr lang="en-US" sz="2800" b="1" i="1" smtClean="0">
                <a:solidFill>
                  <a:schemeClr val="tx1"/>
                </a:solidFill>
              </a:rPr>
            </a:br>
            <a:r>
              <a:rPr lang="en-US" sz="2800" b="1" i="1" smtClean="0">
                <a:solidFill>
                  <a:schemeClr val="tx1"/>
                </a:solidFill>
              </a:rPr>
              <a:t> </a:t>
            </a:r>
            <a:r>
              <a:rPr lang="en-US" sz="2000" b="1" i="1" smtClean="0">
                <a:solidFill>
                  <a:schemeClr val="tx1"/>
                </a:solidFill>
              </a:rPr>
              <a:t> </a:t>
            </a:r>
            <a:r>
              <a:rPr lang="en-US" sz="2400" b="1" i="1" smtClean="0">
                <a:solidFill>
                  <a:schemeClr val="tx1"/>
                </a:solidFill>
              </a:rPr>
              <a:t>Department of Electronics &amp; Communication Engineering</a:t>
            </a:r>
            <a:endParaRPr lang="en-US" sz="2400" b="1" i="1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4595018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Under the Guidance of </a:t>
            </a:r>
            <a:endParaRPr lang="en-US" sz="2400" smtClean="0"/>
          </a:p>
          <a:p>
            <a:pPr>
              <a:buNone/>
            </a:pPr>
            <a:r>
              <a:rPr lang="en-US" sz="2400" b="1" smtClean="0"/>
              <a:t>Mr. M. Ravi Shankar </a:t>
            </a:r>
            <a:endParaRPr lang="en-US" sz="2400" b="1" smtClean="0"/>
          </a:p>
          <a:p>
            <a:pPr>
              <a:buNone/>
            </a:pPr>
            <a:r>
              <a:rPr lang="en-US" sz="2000" b="1" i="1" smtClean="0"/>
              <a:t>Assistant Professor</a:t>
            </a:r>
            <a:r>
              <a:rPr lang="en-US" sz="2400" b="1" i="1" smtClean="0"/>
              <a:t>       </a:t>
            </a:r>
            <a:endParaRPr lang="en-US" sz="2400" b="1" i="1" smtClean="0"/>
          </a:p>
          <a:p>
            <a:pPr>
              <a:buNone/>
            </a:pPr>
            <a:endParaRPr lang="en-US" sz="2400" b="1"/>
          </a:p>
          <a:p>
            <a:pPr>
              <a:buNone/>
            </a:pPr>
            <a:endParaRPr lang="en-US" sz="2400" b="1" smtClean="0"/>
          </a:p>
          <a:p>
            <a:pPr>
              <a:buNone/>
            </a:pPr>
            <a:r>
              <a:rPr lang="en-US" sz="1800" b="1" smtClean="0"/>
              <a:t>          </a:t>
            </a:r>
            <a:r>
              <a:rPr lang="en-US" sz="1800" b="1" smtClean="0">
                <a:solidFill>
                  <a:schemeClr val="tx1"/>
                </a:solidFill>
              </a:rPr>
              <a:t>                                                                             </a:t>
            </a: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43434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smtClean="0"/>
              <a:t>BATCH:4</a:t>
            </a:r>
            <a:endParaRPr lang="en-US" sz="2000" b="1" i="1" smtClean="0"/>
          </a:p>
          <a:p>
            <a:pPr>
              <a:buNone/>
            </a:pPr>
            <a:r>
              <a:rPr lang="en-US" sz="2400" b="1" i="1" smtClean="0"/>
              <a:t>Project Associates</a:t>
            </a:r>
            <a:endParaRPr lang="en-US" sz="2400" b="1" i="1" smtClean="0"/>
          </a:p>
          <a:p>
            <a:pPr>
              <a:buNone/>
            </a:pPr>
            <a:r>
              <a:rPr lang="en-US" sz="1800" b="1" i="1" smtClean="0">
                <a:solidFill>
                  <a:srgbClr val="178AD9"/>
                </a:solidFill>
              </a:rPr>
              <a:t>N. </a:t>
            </a:r>
            <a:r>
              <a:rPr lang="en-US" sz="1800" b="1" i="1" err="1" smtClean="0">
                <a:solidFill>
                  <a:srgbClr val="178AD9"/>
                </a:solidFill>
              </a:rPr>
              <a:t>Sireesha</a:t>
            </a:r>
            <a:r>
              <a:rPr lang="en-US" sz="1800" b="1" i="1" smtClean="0">
                <a:solidFill>
                  <a:srgbClr val="178AD9"/>
                </a:solidFill>
              </a:rPr>
              <a:t>(19K61A04A5</a:t>
            </a:r>
            <a:r>
              <a:rPr lang="en-US" sz="1800" b="1" i="1" smtClean="0">
                <a:solidFill>
                  <a:srgbClr val="00B0F0"/>
                </a:solidFill>
              </a:rPr>
              <a:t>)</a:t>
            </a:r>
            <a:endParaRPr lang="en-US" sz="1800" i="1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r>
              <a:rPr lang="en-US" sz="1800" b="1" i="1" smtClean="0">
                <a:solidFill>
                  <a:srgbClr val="178AD9"/>
                </a:solidFill>
              </a:rPr>
              <a:t>K. </a:t>
            </a:r>
            <a:r>
              <a:rPr lang="en-US" sz="1800" b="1" i="1" smtClean="0">
                <a:solidFill>
                  <a:srgbClr val="178AD9"/>
                </a:solidFill>
              </a:rPr>
              <a:t>Rakshita(19K61A04</a:t>
            </a:r>
            <a:r>
              <a:rPr lang="en-US" sz="1800" b="1" i="1" smtClean="0">
                <a:solidFill>
                  <a:srgbClr val="178AD9"/>
                </a:solidFill>
              </a:rPr>
              <a:t>85</a:t>
            </a:r>
            <a:r>
              <a:rPr lang="en-US" sz="1800" b="1" smtClean="0">
                <a:solidFill>
                  <a:srgbClr val="178AD9"/>
                </a:solidFill>
              </a:rPr>
              <a:t>)</a:t>
            </a:r>
            <a:endParaRPr lang="en-US" sz="1800" b="1" smtClean="0">
              <a:solidFill>
                <a:srgbClr val="178AD9"/>
              </a:solidFill>
            </a:endParaRPr>
          </a:p>
          <a:p>
            <a:pPr marL="457200" indent="-457200">
              <a:buNone/>
            </a:pPr>
            <a:r>
              <a:rPr lang="en-US" sz="1800" b="1" i="1" smtClean="0">
                <a:solidFill>
                  <a:srgbClr val="178AD9"/>
                </a:solidFill>
              </a:rPr>
              <a:t>G. K.  Ram Kumar(19K61A0463)</a:t>
            </a:r>
            <a:endParaRPr lang="en-US" sz="1800" b="1" i="1" smtClean="0">
              <a:solidFill>
                <a:srgbClr val="178AD9"/>
              </a:solidFill>
            </a:endParaRPr>
          </a:p>
          <a:p>
            <a:pPr marL="457200" indent="-457200">
              <a:buNone/>
            </a:pPr>
            <a:r>
              <a:rPr lang="en-US" sz="1800" b="1" i="1" smtClean="0">
                <a:solidFill>
                  <a:srgbClr val="178AD9"/>
                </a:solidFill>
              </a:rPr>
              <a:t>K. Hari Charan(19K61A0474)</a:t>
            </a:r>
            <a:endParaRPr lang="en-US" sz="1800" b="1" i="1">
              <a:solidFill>
                <a:srgbClr val="178AD9"/>
              </a:solidFill>
            </a:endParaRPr>
          </a:p>
          <a:p>
            <a:pPr>
              <a:buNone/>
            </a:pPr>
            <a:endParaRPr lang="en-US" sz="2000" smtClean="0"/>
          </a:p>
        </p:txBody>
      </p:sp>
      <p:pic>
        <p:nvPicPr>
          <p:cNvPr id="6" name="Picture 5" descr="Sasi Engg Clg Logo Final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76400" y="914400"/>
            <a:ext cx="57912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Problem </a:t>
            </a:r>
            <a:r>
              <a:rPr lang="en-US" sz="4800" b="1" i="1" smtClean="0">
                <a:solidFill>
                  <a:schemeClr val="accent3"/>
                </a:solidFill>
              </a:rPr>
              <a:t>Statement 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38912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400" i="1"/>
              <a:t>“Reversible data hiding” is a technique proposed to provide security to the secret inforation for the purpose of confidentiality. </a:t>
            </a:r>
            <a:endParaRPr lang="en-US" sz="2400" i="1"/>
          </a:p>
          <a:p>
            <a:pPr>
              <a:buFont typeface="Wingdings" panose="05000000000000000000" charset="0"/>
              <a:buChar char="Ø"/>
            </a:pPr>
            <a:r>
              <a:rPr lang="en-US" sz="2400" i="1"/>
              <a:t>Not only embedding the secret data but also extracting it with high accuracy by eliminating the noise effect is the significant problem of concern. </a:t>
            </a:r>
            <a:endParaRPr lang="en-US" sz="24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objective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main objective  of  the project  is to recover the original image and extract the hidden data accurately  and also  improve the  accuracy of  the performance metrics.</a:t>
            </a:r>
            <a:endParaRPr lang="en-US" sz="2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M</a:t>
            </a:r>
            <a:r>
              <a:rPr lang="en-US" sz="4800" b="1" i="1" smtClean="0">
                <a:solidFill>
                  <a:schemeClr val="accent3"/>
                </a:solidFill>
              </a:rPr>
              <a:t>ethodology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To recover the original image and extract the hidden data accurately. After the process of hiding add different types of noise attacks on the  host image.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To get the original image remove those attacks on the watermarked image and also improve the performance metrics.</a:t>
            </a:r>
            <a:endParaRPr lang="en-US" sz="24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Block Diagram </a:t>
            </a:r>
            <a:endParaRPr lang="en-US" sz="4800" b="1" i="1">
              <a:solidFill>
                <a:schemeClr val="accent3"/>
              </a:solidFill>
            </a:endParaRPr>
          </a:p>
        </p:txBody>
      </p:sp>
      <p:pic>
        <p:nvPicPr>
          <p:cNvPr id="4" name="image2.jpeg"/>
          <p:cNvPicPr>
            <a:picLocks noGrp="1"/>
          </p:cNvPicPr>
          <p:nvPr>
            <p:ph idx="1"/>
          </p:nvPr>
        </p:nvPicPr>
        <p:blipFill>
          <a:blip r:embed="rId1" cstate="print">
            <a:lum contrast="10000"/>
          </a:blip>
          <a:stretch>
            <a:fillRect/>
          </a:stretch>
        </p:blipFill>
        <p:spPr>
          <a:xfrm>
            <a:off x="762000" y="1981200"/>
            <a:ext cx="75438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Features of Project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project is implemented in software so this has negligible hardware cost and it is less expensive .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implemented design can accurately recover the original image and extract the given data accurately and it improves the performance of PSNR, SSIM and RMS.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143000"/>
          </a:xfrm>
        </p:spPr>
        <p:txBody>
          <a:bodyPr/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Design 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To  hide and corrupt the original information of the host  image.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Measure the corrupted information  and also recover the original image and extract the hidden data accurately.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To measure the error by using</a:t>
            </a:r>
            <a:endParaRPr lang="en-US" sz="2400" i="1" smtClean="0"/>
          </a:p>
          <a:p>
            <a:pPr>
              <a:buNone/>
            </a:pPr>
            <a:r>
              <a:rPr lang="en-US" sz="2400" i="1" smtClean="0"/>
              <a:t>        Error=sum/ (im*in)</a:t>
            </a:r>
            <a:endParaRPr lang="en-US" sz="2400" i="1" smtClean="0"/>
          </a:p>
          <a:p>
            <a:pPr>
              <a:buNone/>
            </a:pPr>
            <a:r>
              <a:rPr lang="en-US" sz="2400" i="1" smtClean="0"/>
              <a:t>       where  </a:t>
            </a:r>
            <a:r>
              <a:rPr lang="en-US" sz="2400" i="1" err="1" smtClean="0"/>
              <a:t>im</a:t>
            </a:r>
            <a:r>
              <a:rPr lang="en-US" sz="2400" i="1" smtClean="0"/>
              <a:t>, in=size of  watermarked image  </a:t>
            </a:r>
            <a:endParaRPr lang="en-US" sz="24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To find the performance metrics of the image </a:t>
            </a:r>
            <a:r>
              <a:rPr lang="en-US" sz="2400" i="1" smtClean="0"/>
              <a:t> </a:t>
            </a:r>
            <a:r>
              <a:rPr lang="en-US" sz="2400" i="1" smtClean="0"/>
              <a:t>i.e </a:t>
            </a:r>
            <a:r>
              <a:rPr lang="en-US" sz="2000" i="1" smtClean="0"/>
              <a:t>PSNR,RMS</a:t>
            </a:r>
            <a:r>
              <a:rPr lang="en-US" sz="2400" i="1" smtClean="0"/>
              <a:t> and </a:t>
            </a:r>
            <a:r>
              <a:rPr lang="en-US" sz="2000" i="1" smtClean="0"/>
              <a:t>SSIM.</a:t>
            </a:r>
            <a:endParaRPr lang="en-US" sz="20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For </a:t>
            </a:r>
            <a:r>
              <a:rPr lang="en-US" sz="2000" i="1" smtClean="0"/>
              <a:t>PSNR</a:t>
            </a:r>
            <a:r>
              <a:rPr lang="en-US" sz="2400" i="1" smtClean="0"/>
              <a:t> = 20*log10(255/</a:t>
            </a:r>
            <a:r>
              <a:rPr lang="en-US" sz="2000" i="1" smtClean="0"/>
              <a:t>RMS</a:t>
            </a:r>
            <a:r>
              <a:rPr lang="en-US" sz="2400" i="1" smtClean="0"/>
              <a:t>)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Where </a:t>
            </a:r>
            <a:r>
              <a:rPr lang="en-US" sz="2000" i="1" smtClean="0"/>
              <a:t>RMS</a:t>
            </a:r>
            <a:r>
              <a:rPr lang="en-US" sz="2400" i="1" smtClean="0"/>
              <a:t> =  Sqrt(error)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To calculate </a:t>
            </a:r>
            <a:r>
              <a:rPr lang="en-US" sz="2000" i="1" smtClean="0"/>
              <a:t>SSIMVAL</a:t>
            </a:r>
            <a:endParaRPr lang="en-US" sz="20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/>
              <a:t>SSIMVAL</a:t>
            </a:r>
            <a:r>
              <a:rPr lang="en-US" sz="2400" i="1" smtClean="0"/>
              <a:t>= </a:t>
            </a:r>
            <a:r>
              <a:rPr lang="en-US" sz="2000" i="1" smtClean="0"/>
              <a:t>SSIM </a:t>
            </a:r>
            <a:r>
              <a:rPr lang="en-US" sz="2400" i="1" smtClean="0"/>
              <a:t>(original image,  watermarked image)</a:t>
            </a:r>
            <a:endParaRPr lang="en-US" sz="24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Software Implementation 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The implementation of  the project is done in MATLAB  software. 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Select the host  image.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Generate the location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Generate the histogram of the host image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Check whether CCE exceed the level of threshold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Embedding  secret  information on LSB of two peak points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Attacks are occur on embedded image.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Perform de-embedding iteratively.</a:t>
            </a:r>
            <a:endParaRPr lang="en-US" sz="2400" i="1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i="1" smtClean="0"/>
              <a:t>Extract the secret information on the host image.</a:t>
            </a:r>
            <a:endParaRPr lang="en-US" sz="24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Experimental Result</a:t>
            </a:r>
            <a:endParaRPr lang="en-US" sz="4800" b="1" i="1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lum contrast="10000"/>
          </a:blip>
          <a:srcRect/>
          <a:stretch>
            <a:fillRect/>
          </a:stretch>
        </p:blipFill>
        <p:spPr bwMode="auto">
          <a:xfrm>
            <a:off x="762000" y="19050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Performance metrics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PSNR = 27.0512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RMS  = 11.3235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SSIM = 0.8017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ERROR = 128.2221</a:t>
            </a:r>
            <a:endParaRPr lang="en-US" sz="24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Contents</a:t>
            </a:r>
            <a:r>
              <a:rPr lang="en-US" sz="4000" smtClean="0">
                <a:solidFill>
                  <a:schemeClr val="accent3"/>
                </a:solidFill>
              </a:rPr>
              <a:t>:</a:t>
            </a:r>
            <a:endParaRPr lang="en-US" sz="400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Abstract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 Introduction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Literature Survey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Statement of problem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Objective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Methodology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Block Diagram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Features of project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Software </a:t>
            </a:r>
            <a:r>
              <a:rPr lang="en-US" sz="2000" b="1" i="1" smtClean="0"/>
              <a:t>implementation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Experimental Results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Comparison with existing system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Conclusion and future scope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1" smtClean="0"/>
              <a:t>References</a:t>
            </a:r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b="1" i="1" smtClean="0"/>
          </a:p>
          <a:p>
            <a:endParaRPr lang="en-US" sz="2000" b="1" i="1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04775"/>
            <a:ext cx="10287000" cy="751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Cont..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981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PSNR = 39.0953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RMS = 2.8299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SSIM = 0.9751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ERROR =  8.0086</a:t>
            </a:r>
            <a:endParaRPr lang="en-US" sz="2400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b="1" i="1" smtClean="0">
                <a:solidFill>
                  <a:schemeClr val="accent3"/>
                </a:solidFill>
              </a:rPr>
              <a:t>Comparison with existing system</a:t>
            </a:r>
            <a:endParaRPr lang="en-US" sz="4400" b="1" i="1">
              <a:solidFill>
                <a:schemeClr val="accent3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905000"/>
            <a:ext cx="784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Conclusion 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An efficient data hiding method using histogram shifting is presented. 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In this work, embedding operation is performed  based on histogram shifting, this can embed significantly more data.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For high payloads, image is over-enhanced which introduces  annoying contrast; it can be controlled by CCE method.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robustness of the proposed algorithm is verified using various attacks.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cover image as well as the embedded bits is exactly recovered from the embedded image with better visual quality.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 Experimental results in terms of  PSNR, SSIM, RMS and data corruption  is significantly demonstrating the  better performance. </a:t>
            </a:r>
            <a:endParaRPr lang="en-US" sz="2400" i="1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Future</a:t>
            </a:r>
            <a:r>
              <a:rPr lang="en-US" sz="4800" b="1" i="1" smtClean="0">
                <a:solidFill>
                  <a:schemeClr val="accent5"/>
                </a:solidFill>
              </a:rPr>
              <a:t> </a:t>
            </a:r>
            <a:r>
              <a:rPr lang="en-US" sz="4800" b="1" i="1" smtClean="0">
                <a:solidFill>
                  <a:schemeClr val="accent3"/>
                </a:solidFill>
              </a:rPr>
              <a:t>Scope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i="1" smtClean="0"/>
              <a:t>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 project   is   helpful   for   military   imaging,   secret communication  and  telemedicine.  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 the  security  of the  present  data  hiding  algorithms. 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was  achieved  using histogram  before  embedding  the  data  in  the  cover  image  and also apply watermarking on the image to protect the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of the proposed algorithm is verified  using  various attacks.  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 image  as  well  as  the  embedded  bits  is exactly recovered from the embedded image with better visual quality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accuracy of PSNR, SSIM and RMS of recovered noisy image.</a:t>
            </a:r>
            <a:endParaRPr lang="en-US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References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1000"/>
              </a:lnSpc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HsiangCheh Huang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Jiun Lin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Yuh-Yih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Lu, “Ownership   Protection   for Progressive Transmission of Color Images with Reversible Data Hiding” ,2015.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400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Hao-Tian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Wu,  Jean-Luc 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Dugelay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and 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-Qing Shi,  “Reversible  Image Data Hiding with Contrast Enhancement”, IEEE </a:t>
            </a:r>
            <a:r>
              <a:rPr lang="en-US" sz="2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2015.PROCESSING LETTERS, VOL. 22.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050" algn="just">
              <a:lnSpc>
                <a:spcPct val="129000"/>
              </a:lnSpc>
              <a:spcBef>
                <a:spcPts val="475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  <a:tabLst>
                <a:tab pos="287020" algn="l"/>
              </a:tabLs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D.Coltuc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Chassery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“Very fast watermarking by reversible  contrast mapping”, IEEE Signal Process.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vol.14,no.4,pp. 255–258 2007.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050" algn="just">
              <a:lnSpc>
                <a:spcPct val="130000"/>
              </a:lnSpc>
              <a:spcBef>
                <a:spcPts val="450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  <a:tabLst>
                <a:tab pos="287020" algn="l"/>
              </a:tabLs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Li Yang, F.C. Chang, and Yu Jing, “Reversible Data Hiding Algorithm Based on Prediction  Error”,  IEEE  Trans.  Consumer 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Electron.,vol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53,  no.2,  pp.  629–636, 2010.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29000"/>
              </a:lnSpc>
              <a:spcBef>
                <a:spcPts val="425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R.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Chandramouli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Nasir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“Analysis of LSB based   image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techniques”, In Image Processing Proceedings 2001 International</a:t>
            </a:r>
            <a:r>
              <a:rPr lang="nl-NL" spc="-1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lang="nl-NL" spc="-45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nl-NL" spc="-3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nl-NL" spc="2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lang="nl-NL" spc="-35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nl-NL" spc="3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nl-NL" spc="-45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n,</a:t>
            </a:r>
            <a:r>
              <a:rPr lang="nl-NL" spc="45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nl-NL" spc="-8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nl-NL" spc="-5" smtClean="0">
                <a:latin typeface="Times New Roman" panose="02020603050405020304"/>
                <a:cs typeface="Times New Roman" panose="02020603050405020304"/>
              </a:rPr>
              <a:t>EEE</a:t>
            </a:r>
            <a:r>
              <a:rPr lang="nl-NL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nl-NL" spc="5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nl-NL" spc="-45" smtClean="0">
                <a:latin typeface="Times New Roman" panose="02020603050405020304"/>
                <a:cs typeface="Times New Roman" panose="02020603050405020304"/>
              </a:rPr>
              <a:t>vo</a:t>
            </a:r>
            <a:r>
              <a:rPr lang="nl-NL" spc="2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nl-NL" smtClean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nl-NL" spc="-45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nl-NL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pp.</a:t>
            </a:r>
            <a:r>
              <a:rPr lang="nl-NL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nl-NL" spc="-45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01</a:t>
            </a:r>
            <a:r>
              <a:rPr lang="nl-NL" spc="35" smtClean="0">
                <a:latin typeface="Times New Roman" panose="02020603050405020304"/>
                <a:cs typeface="Times New Roman" panose="02020603050405020304"/>
              </a:rPr>
              <a:t>9</a:t>
            </a:r>
            <a:r>
              <a:rPr lang="nl-NL" spc="-3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102</a:t>
            </a:r>
            <a:r>
              <a:rPr lang="nl-NL" spc="-5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nl-NL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nl-NL" spc="-45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nl-NL" spc="5" smtClean="0">
                <a:latin typeface="Times New Roman" panose="02020603050405020304"/>
                <a:cs typeface="Times New Roman" panose="02020603050405020304"/>
              </a:rPr>
              <a:t>00</a:t>
            </a:r>
            <a:r>
              <a:rPr lang="nl-NL" spc="-50" smtClean="0">
                <a:latin typeface="Times New Roman" panose="02020603050405020304"/>
                <a:cs typeface="Times New Roman" panose="02020603050405020304"/>
              </a:rPr>
              <a:t>1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655" indent="-287655" algn="just">
              <a:lnSpc>
                <a:spcPct val="120000"/>
              </a:lnSpc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4800" b="1" i="1" noProof="1" smtClean="0">
                <a:solidFill>
                  <a:schemeClr val="accent3"/>
                </a:solidFill>
              </a:rPr>
              <a:t>References </a:t>
            </a:r>
            <a:endParaRPr lang="en-US" sz="4800" b="1" i="1" noProof="1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Autofit/>
          </a:bodyPr>
          <a:lstStyle/>
          <a:p>
            <a:pPr marL="285750" indent="-273050">
              <a:lnSpc>
                <a:spcPct val="170000"/>
              </a:lnSpc>
              <a:spcBef>
                <a:spcPct val="0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  <a:tabLst>
                <a:tab pos="287020" algn="l"/>
              </a:tabLst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Surabhi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Patel and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Mausumi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Goswami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Comparitive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Histogram Equalization Techniques,” IEEE Transaction on consumer Electronics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52,November 2010.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050">
              <a:lnSpc>
                <a:spcPct val="170000"/>
              </a:lnSpc>
              <a:spcBef>
                <a:spcPts val="340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  <a:tabLst>
                <a:tab pos="287020" algn="l"/>
              </a:tabLst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Stella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Vetova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Ivan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Ivanov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“Content Based Image Retrieval Using The Dual- Tree Complex Wavelet Transform”,2014.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050">
              <a:lnSpc>
                <a:spcPct val="170000"/>
              </a:lnSpc>
              <a:spcBef>
                <a:spcPts val="450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  <a:tabLst>
                <a:tab pos="287020" algn="l"/>
              </a:tabLst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B. S.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Manjunath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Jens-Rainer Ohm,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Vinod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V.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Vasudevan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Akio Yamada,” Color and Texture Descriptors”, IEEE transactions on circuits and systems for video technology, VOL. 11, NO. 6, JUNE 2001.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050">
              <a:lnSpc>
                <a:spcPct val="170000"/>
              </a:lnSpc>
              <a:spcBef>
                <a:spcPts val="325"/>
              </a:spcBef>
              <a:buClr>
                <a:srgbClr val="09D0D9"/>
              </a:buClr>
              <a:buSzPct val="92000"/>
              <a:buFont typeface="Wingdings" panose="05000000000000000000" pitchFamily="2" charset="2"/>
              <a:buChar char=""/>
              <a:tabLst>
                <a:tab pos="287020" algn="l"/>
              </a:tabLst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C. W.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Honsinger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W. Jones, M.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Rabbani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C.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Stoffel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“Lossless recovery of an original image containing embedded data,” U.S. Patent6278 791, 2001.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914400"/>
            <a:ext cx="81534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Abstract</a:t>
            </a:r>
            <a:r>
              <a:rPr lang="en-US" sz="4000" b="1" smtClean="0">
                <a:solidFill>
                  <a:schemeClr val="accent3"/>
                </a:solidFill>
              </a:rPr>
              <a:t>:</a:t>
            </a:r>
            <a:endParaRPr lang="en-US" sz="4000" b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>
                <a:solidFill>
                  <a:srgbClr val="080808"/>
                </a:solidFill>
              </a:rPr>
              <a:t>Data hiding concepts has various applications in the field of ownership protection, telemedicine, secret communication and content authentication.</a:t>
            </a:r>
            <a:endParaRPr lang="en-US" sz="20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>
                <a:solidFill>
                  <a:srgbClr val="080808"/>
                </a:solidFill>
              </a:rPr>
              <a:t>“Reversible data hiding”  using IWT and histogram shifting is a method in which a secret message is embedded into the created slots of histogram peaks.</a:t>
            </a:r>
            <a:endParaRPr lang="en-US" sz="20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>
                <a:solidFill>
                  <a:srgbClr val="080808"/>
                </a:solidFill>
              </a:rPr>
              <a:t>Recovering  original information by eliminating various noise attacks  is  a major challenge.</a:t>
            </a:r>
            <a:r>
              <a:rPr lang="en-US" sz="2000" i="1">
                <a:solidFill>
                  <a:srgbClr val="080808"/>
                </a:solidFill>
              </a:rPr>
              <a:t> </a:t>
            </a:r>
            <a:r>
              <a:rPr lang="en-US" sz="2000" i="1" smtClean="0">
                <a:solidFill>
                  <a:srgbClr val="080808"/>
                </a:solidFill>
              </a:rPr>
              <a:t>  </a:t>
            </a:r>
            <a:endParaRPr lang="en-US" sz="20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>
                <a:solidFill>
                  <a:srgbClr val="080808"/>
                </a:solidFill>
                <a:sym typeface="+mn-ea"/>
              </a:rPr>
              <a:t>In this project ,we analyze effects of noise attacks while data hiding.</a:t>
            </a:r>
            <a:endParaRPr lang="en-US" sz="20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>
                <a:solidFill>
                  <a:srgbClr val="080808"/>
                </a:solidFill>
                <a:sym typeface="+mn-ea"/>
              </a:rPr>
              <a:t>Remove them efficiently with the help of appropriate filtering technique.</a:t>
            </a:r>
            <a:endParaRPr lang="en-US" sz="20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smtClean="0">
                <a:solidFill>
                  <a:srgbClr val="080808"/>
                </a:solidFill>
                <a:sym typeface="+mn-ea"/>
              </a:rPr>
              <a:t>The performance is evaluated by considering PSNR,SSIM, and RMS as performance metrics.</a:t>
            </a:r>
            <a:endParaRPr lang="en-US" sz="2000" i="1" smtClean="0">
              <a:solidFill>
                <a:srgbClr val="080808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i="1" smtClean="0">
                <a:solidFill>
                  <a:srgbClr val="080808"/>
                </a:solidFill>
              </a:rPr>
              <a:t>    </a:t>
            </a:r>
            <a:endParaRPr lang="en-US" sz="2000" i="1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Introduction</a:t>
            </a:r>
            <a:r>
              <a:rPr lang="en-US" b="1" i="1" smtClean="0">
                <a:solidFill>
                  <a:schemeClr val="accent3"/>
                </a:solidFill>
              </a:rPr>
              <a:t>:</a:t>
            </a:r>
            <a:endParaRPr lang="en-US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i="1" smtClean="0"/>
              <a:t>In the world of growing information technology, security of data is always a vital concern.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Providing system security alone is not sufficient but provide security to information  using data hiding is also important.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well known data hiding method is the least significant bit substitution.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But this method is irreversible method of data hiding.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In  some applications like medical imaging and military imaging that is a small loss may lead to </a:t>
            </a:r>
            <a:r>
              <a:rPr lang="en-US" sz="2400" i="1" smtClean="0"/>
              <a:t>drastical </a:t>
            </a:r>
            <a:r>
              <a:rPr lang="en-US" sz="2400" i="1" smtClean="0"/>
              <a:t>change.</a:t>
            </a:r>
            <a:endParaRPr lang="en-US" sz="2400" i="1" smtClean="0"/>
          </a:p>
          <a:p>
            <a:pPr>
              <a:buNone/>
            </a:pP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We propose an efficient  reversible data hiding  method   based on histogram shifting technique.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It  is used widely because it has ability to restore the host image.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 proposed method can accurately recover the original image and extract the hidden data accurately.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two peak points in the histogram are selected for data embedding.</a:t>
            </a:r>
            <a:endParaRPr lang="en-US" sz="2400" i="1" smtClean="0"/>
          </a:p>
          <a:p>
            <a:pPr>
              <a:buNone/>
            </a:pPr>
            <a:endParaRPr lang="en-US" sz="2400" i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proposed  scheme provides better payload capacity and good visual perception with the help of controlled  contrast enhancement(CCE).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After embedding the secret  information ,embedding image subjected to various attacks and the robustness  of the proposed scheme is tested.</a:t>
            </a:r>
            <a:endParaRPr lang="en-US" sz="24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rgbClr val="31B8BF"/>
                </a:solidFill>
              </a:rPr>
              <a:t>Background </a:t>
            </a:r>
            <a:endParaRPr lang="en-US" sz="4800" b="1" i="1">
              <a:solidFill>
                <a:srgbClr val="31B8BF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4800" y="1828800"/>
            <a:ext cx="8352155" cy="477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smtClean="0">
                <a:solidFill>
                  <a:schemeClr val="accent3"/>
                </a:solidFill>
              </a:rPr>
              <a:t>Literature survey</a:t>
            </a:r>
            <a:endParaRPr lang="en-US" sz="4800" b="1" i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Hao-Tian Wu[1</a:t>
            </a:r>
            <a:r>
              <a:rPr lang="en-US" sz="2400" i="1" smtClean="0"/>
              <a:t>] proposed reversible data hiding algorithm for digital images.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The proposed algorithm enhance the contrast of a host image to improve its visual quality.</a:t>
            </a:r>
            <a:endParaRPr lang="en-US" sz="2400" i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/>
              <a:t>It is the first algorithm that achieves image contrast enhancement by RDH.</a:t>
            </a:r>
            <a:endParaRPr lang="en-US" sz="2400" i="1" smtClean="0"/>
          </a:p>
          <a:p>
            <a:pPr>
              <a:buNone/>
            </a:pPr>
            <a:endParaRPr lang="en-US" sz="24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solidFill>
                  <a:srgbClr val="080808"/>
                </a:solidFill>
              </a:rPr>
              <a:t>D. </a:t>
            </a:r>
            <a:r>
              <a:rPr lang="en-US" sz="2400" i="1" smtClean="0">
                <a:solidFill>
                  <a:srgbClr val="080808"/>
                </a:solidFill>
              </a:rPr>
              <a:t>Coltus[2]proposed reversible contrast mapping</a:t>
            </a:r>
            <a:endParaRPr lang="en-US" sz="24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solidFill>
                  <a:srgbClr val="080808"/>
                </a:solidFill>
              </a:rPr>
              <a:t>It providing high data embedding bit-rate at a very low mathematical complexity.</a:t>
            </a:r>
            <a:endParaRPr lang="en-US" sz="24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solidFill>
                  <a:srgbClr val="080808"/>
                </a:solidFill>
              </a:rPr>
              <a:t>It provide almost the same bit-rate as the difference expansio</a:t>
            </a:r>
            <a:r>
              <a:rPr lang="en-US" sz="2400" i="1" smtClean="0">
                <a:solidFill>
                  <a:srgbClr val="080808"/>
                </a:solidFill>
              </a:rPr>
              <a:t>n and its extensions.</a:t>
            </a:r>
            <a:endParaRPr lang="en-US" sz="2400" i="1" smtClean="0">
              <a:solidFill>
                <a:srgbClr val="08080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smtClean="0">
                <a:solidFill>
                  <a:srgbClr val="080808"/>
                </a:solidFill>
              </a:rPr>
              <a:t>In terms of mathematical complexity, the proposed reversible watermarking appears as being the lowest complexity</a:t>
            </a:r>
            <a:endParaRPr lang="en-US" sz="2400" i="1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7807</Words>
  <Application>WPS Presentation</Application>
  <PresentationFormat>On-screen Show (4:3)</PresentationFormat>
  <Paragraphs>183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Wingdings 2</vt:lpstr>
      <vt:lpstr>Wingdings</vt:lpstr>
      <vt:lpstr>Constantia</vt:lpstr>
      <vt:lpstr>Calibri</vt:lpstr>
      <vt:lpstr>Microsoft YaHei</vt:lpstr>
      <vt:lpstr>Arial Unicode MS</vt:lpstr>
      <vt:lpstr>Times New Roman</vt:lpstr>
      <vt:lpstr>Times New Roman</vt:lpstr>
      <vt:lpstr>Flow</vt:lpstr>
      <vt:lpstr>“An Impact Study of Noise on Reversible Data hiding with Controlled Contrast Enhancement”    Department of Electronics &amp; Communication Engineering</vt:lpstr>
      <vt:lpstr>Contents:</vt:lpstr>
      <vt:lpstr>Abstract:</vt:lpstr>
      <vt:lpstr>Introduction:</vt:lpstr>
      <vt:lpstr>Cont….</vt:lpstr>
      <vt:lpstr>Cont….</vt:lpstr>
      <vt:lpstr>Background </vt:lpstr>
      <vt:lpstr>Literature survey</vt:lpstr>
      <vt:lpstr>Cont..</vt:lpstr>
      <vt:lpstr>Problem Statement </vt:lpstr>
      <vt:lpstr>objective</vt:lpstr>
      <vt:lpstr>Methodology</vt:lpstr>
      <vt:lpstr>Block Diagram </vt:lpstr>
      <vt:lpstr>Features of Project</vt:lpstr>
      <vt:lpstr>Design </vt:lpstr>
      <vt:lpstr>Cont..</vt:lpstr>
      <vt:lpstr>Software Implementation </vt:lpstr>
      <vt:lpstr>Experimental Result</vt:lpstr>
      <vt:lpstr>Performance metrics</vt:lpstr>
      <vt:lpstr>PowerPoint 演示文稿</vt:lpstr>
      <vt:lpstr>Cont..</vt:lpstr>
      <vt:lpstr>Comparison with existing system</vt:lpstr>
      <vt:lpstr>Conclusion </vt:lpstr>
      <vt:lpstr>Future Scope</vt:lpstr>
      <vt:lpstr>References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 Impact Study of Noise on Reversible Data hiding with Controlled Contrast Enhancement”      Department of Electronics &amp; Communication Engineering</dc:title>
  <dc:creator>HAI</dc:creator>
  <cp:lastModifiedBy>Renu</cp:lastModifiedBy>
  <cp:revision>5</cp:revision>
  <dcterms:created xsi:type="dcterms:W3CDTF">2022-01-10T05:40:00Z</dcterms:created>
  <dcterms:modified xsi:type="dcterms:W3CDTF">2022-01-22T05:53:01Z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BCA2192FB5534B81A2F34E7FD708614D</vt:lpwstr>
  </property>
  <property fmtid="{D5CDD505-2E9C-101B-9397-08002B2CF9AE}" pid="3" name="KSOProductBuildVer">
    <vt:lpwstr>1033-11.2.0.10307</vt:lpwstr>
  </property>
</Properties>
</file>