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D65790-5F1B-4ACE-98E1-A3BAC752CF70}">
  <a:tblStyle styleId="{7BD65790-5F1B-4ACE-98E1-A3BAC752C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2c3362b71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2c3362b71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inizio non buono a causa dei pesi imparati su altro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a2c3362b71_0_1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2c3362b71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2c3362b71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a2c3362b71_0_1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fdd436356_0_8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g17fdd436356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17fdd436356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fdd436356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fdd436356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7fdd436356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0a346f1e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0a346f1ed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campo agricolo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cosa si intende per destinazione d’uso con es. a partire dalla foto,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applicazioni per esempio abusi edilizi, aree a rischio </a:t>
            </a:r>
            <a:r>
              <a:rPr lang="en-US"/>
              <a:t>idrogeologico</a:t>
            </a:r>
            <a:endParaRPr/>
          </a:p>
        </p:txBody>
      </p:sp>
      <p:sp>
        <p:nvSpPr>
          <p:cNvPr id="123" name="Google Shape;123;g1a0a346f1ed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2c3362b7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2c3362b7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introdurre i 2 classificatori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 di addestramento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a2c3362b7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2c3362b7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2c3362b71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 molto usato per facilitare la generalizzazione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a2c3362b71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c3362b7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c3362b71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descrivere il funzionamento delle architetture</a:t>
            </a:r>
            <a:endParaRPr/>
          </a:p>
        </p:txBody>
      </p:sp>
      <p:sp>
        <p:nvSpPr>
          <p:cNvPr id="167" name="Google Shape;167;g1a2c3362b71_0_5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2c3362b71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2c3362b71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riferimento all’immagine di slide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discussione sul bilanciamento delle classi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delle bande</a:t>
            </a:r>
            <a:endParaRPr/>
          </a:p>
        </p:txBody>
      </p:sp>
      <p:sp>
        <p:nvSpPr>
          <p:cNvPr id="177" name="Google Shape;177;g1a2c3362b71_0_6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2c3362b7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2c3362b71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spiegare loss e ottimizzatore a partire dal processo di back 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spiegare accuratezza</a:t>
            </a:r>
            <a:endParaRPr/>
          </a:p>
        </p:txBody>
      </p:sp>
      <p:sp>
        <p:nvSpPr>
          <p:cNvPr id="187" name="Google Shape;187;g1a2c3362b71_0_7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fdd43635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fdd43635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perchè non ho testato molte reti con immagini spettrali, confronto tra i vari risultati</a:t>
            </a:r>
            <a:endParaRPr/>
          </a:p>
        </p:txBody>
      </p:sp>
      <p:sp>
        <p:nvSpPr>
          <p:cNvPr id="196" name="Google Shape;196;g17fdd436356_0_5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2c3362b71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2c3362b71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nella loss e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 erbaceous vegetation e permanent crop e highway e industrial confusi</a:t>
            </a:r>
            <a:endParaRPr/>
          </a:p>
        </p:txBody>
      </p:sp>
      <p:sp>
        <p:nvSpPr>
          <p:cNvPr id="203" name="Google Shape;203;g1a2c3362b71_0_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 rot="5400000">
            <a:off x="2838449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2243137" y="795337"/>
            <a:ext cx="61388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Land Classification: neural network approaches on satellite images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type="ctrTitle"/>
          </p:nvPr>
        </p:nvSpPr>
        <p:spPr>
          <a:xfrm>
            <a:off x="1869750" y="4518025"/>
            <a:ext cx="6096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descr="Fondino" id="114" name="Google Shape;11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15" name="Google Shape;11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16" name="Google Shape;11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 txBox="1"/>
          <p:nvPr/>
        </p:nvSpPr>
        <p:spPr>
          <a:xfrm>
            <a:off x="6698400" y="4518025"/>
            <a:ext cx="168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Relatore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Prof. Irene Amerini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698400" y="5270100"/>
            <a:ext cx="15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Correlatore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Lorenzo Papa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437300" y="4681500"/>
            <a:ext cx="506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Candidato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Paolo Renzi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Matricola 1887793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ctrTitle"/>
          </p:nvPr>
        </p:nvSpPr>
        <p:spPr>
          <a:xfrm>
            <a:off x="338328" y="142350"/>
            <a:ext cx="3388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Risultati ResNet</a:t>
            </a:r>
            <a:endParaRPr sz="2400"/>
          </a:p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5042375" y="504388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12357" t="0"/>
          <a:stretch/>
        </p:blipFill>
        <p:spPr>
          <a:xfrm>
            <a:off x="1901950" y="2414025"/>
            <a:ext cx="5340099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952" y="841248"/>
            <a:ext cx="5513830" cy="157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ctrTitle"/>
          </p:nvPr>
        </p:nvSpPr>
        <p:spPr>
          <a:xfrm>
            <a:off x="338324" y="142350"/>
            <a:ext cx="49215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Conclusioni e obiettivi futuri</a:t>
            </a:r>
            <a:endParaRPr sz="2400"/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384425" y="996153"/>
            <a:ext cx="8691300" cy="505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L’</a:t>
            </a:r>
            <a:r>
              <a:rPr lang="en-US" sz="2000"/>
              <a:t>obiettivo del progetto è stato quello di</a:t>
            </a:r>
            <a:r>
              <a:rPr lang="en-US" sz="2000"/>
              <a:t> confrontare vari metodi per classificare immagini satellitari.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Sono stati valutati 8 classificatori, 5 hanno superato un’accuratezza del 95% ed il migliore è risultato </a:t>
            </a:r>
            <a:r>
              <a:rPr lang="en-US" sz="2000"/>
              <a:t>ResNet con il</a:t>
            </a:r>
            <a:r>
              <a:rPr lang="en-US" sz="2000"/>
              <a:t> </a:t>
            </a:r>
            <a:r>
              <a:rPr lang="en-US" sz="2000"/>
              <a:t>97.08%</a:t>
            </a:r>
            <a:r>
              <a:rPr lang="en-US" sz="2000"/>
              <a:t>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Obiettivi futuri: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Studiare una </a:t>
            </a:r>
            <a:r>
              <a:rPr lang="en-US" sz="2000"/>
              <a:t>profondità della parte convoluzionale dell'architettura diversa.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Selezione delle bande delle immagini spettrali.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Provare altre reti standard.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1437312" y="1125662"/>
            <a:ext cx="6138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Grazie per l’attenzione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32" name="Google Shape;232;p27"/>
          <p:cNvSpPr txBox="1"/>
          <p:nvPr>
            <p:ph type="ctrTitle"/>
          </p:nvPr>
        </p:nvSpPr>
        <p:spPr>
          <a:xfrm>
            <a:off x="1869750" y="4518025"/>
            <a:ext cx="6096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grpSp>
        <p:nvGrpSpPr>
          <p:cNvPr id="233" name="Google Shape;233;p27"/>
          <p:cNvGrpSpPr/>
          <p:nvPr/>
        </p:nvGrpSpPr>
        <p:grpSpPr>
          <a:xfrm>
            <a:off x="-1012" y="2759175"/>
            <a:ext cx="9146023" cy="4098798"/>
            <a:chOff x="0" y="1738"/>
            <a:chExt cx="5761" cy="2582"/>
          </a:xfrm>
        </p:grpSpPr>
        <p:pic>
          <p:nvPicPr>
            <p:cNvPr descr="Fondino" id="234" name="Google Shape;23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1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235" name="Google Shape;23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236" name="Google Shape;23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3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27"/>
          <p:cNvSpPr txBox="1"/>
          <p:nvPr/>
        </p:nvSpPr>
        <p:spPr>
          <a:xfrm>
            <a:off x="6698400" y="4518025"/>
            <a:ext cx="168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Relatore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Prof. Irene Amerini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6698400" y="5270100"/>
            <a:ext cx="158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Correlatore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Lorenzo Papa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437300" y="4681500"/>
            <a:ext cx="506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Candidato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Paolo Renzi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Matricola 1887793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ctrTitle"/>
          </p:nvPr>
        </p:nvSpPr>
        <p:spPr>
          <a:xfrm>
            <a:off x="57475" y="142350"/>
            <a:ext cx="3388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Augmentation</a:t>
            </a:r>
            <a:endParaRPr sz="2400"/>
          </a:p>
        </p:txBody>
      </p:sp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384425" y="99611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ctrTitle"/>
          </p:nvPr>
        </p:nvSpPr>
        <p:spPr>
          <a:xfrm>
            <a:off x="338550" y="142350"/>
            <a:ext cx="3388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Dominio applicativo</a:t>
            </a:r>
            <a:endParaRPr sz="2400"/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338550" y="1346424"/>
            <a:ext cx="5269800" cy="37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Identificazione della destinazioni d’uso del suolo </a:t>
            </a:r>
            <a:r>
              <a:rPr lang="en-US" sz="2000"/>
              <a:t>da immagini satellitari (residenziale, campo coltivato, 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Può aiutare nello sviluppo agricolo e urbano, nei soccorsi dopo una calamità naturale…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138" y="3735950"/>
            <a:ext cx="2437125" cy="182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53" y="1094950"/>
            <a:ext cx="2539950" cy="20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8"/>
          <p:cNvCxnSpPr/>
          <p:nvPr/>
        </p:nvCxnSpPr>
        <p:spPr>
          <a:xfrm>
            <a:off x="3912413" y="4568521"/>
            <a:ext cx="15309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 flipH="1" rot="10800000">
            <a:off x="3988946" y="3569940"/>
            <a:ext cx="9612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>
            <p:ph type="ctrTitle"/>
          </p:nvPr>
        </p:nvSpPr>
        <p:spPr>
          <a:xfrm>
            <a:off x="338328" y="146304"/>
            <a:ext cx="3388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Soluzioni proposte</a:t>
            </a:r>
            <a:endParaRPr sz="24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75" y="3069325"/>
            <a:ext cx="5344385" cy="18016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/>
          <p:nvPr/>
        </p:nvCxnSpPr>
        <p:spPr>
          <a:xfrm>
            <a:off x="2398565" y="4228840"/>
            <a:ext cx="669000" cy="118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386944" y="4220243"/>
            <a:ext cx="750600" cy="34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2386956" y="3535949"/>
            <a:ext cx="703500" cy="68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40" y="5106607"/>
            <a:ext cx="964124" cy="597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360" y="3197047"/>
            <a:ext cx="1008835" cy="68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40" y="4223323"/>
            <a:ext cx="1063786" cy="68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3140144" y="4266618"/>
            <a:ext cx="10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VALIDATION DATA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163229" y="5249603"/>
            <a:ext cx="96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TEST DATA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 flipH="1" rot="10800000">
            <a:off x="5446354" y="4028956"/>
            <a:ext cx="3000" cy="55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3107071" y="3240343"/>
            <a:ext cx="9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TRAINING DATA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5942555" y="3563764"/>
            <a:ext cx="82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580" y="3264967"/>
            <a:ext cx="964124" cy="597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>
            <a:stCxn id="141" idx="3"/>
          </p:cNvCxnSpPr>
          <p:nvPr/>
        </p:nvCxnSpPr>
        <p:spPr>
          <a:xfrm>
            <a:off x="4021363" y="5405403"/>
            <a:ext cx="3232500" cy="1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rot="10800000">
            <a:off x="7249721" y="3848141"/>
            <a:ext cx="4200" cy="15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8"/>
          <p:cNvSpPr txBox="1"/>
          <p:nvPr/>
        </p:nvSpPr>
        <p:spPr>
          <a:xfrm>
            <a:off x="6770578" y="3414540"/>
            <a:ext cx="12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</a:rPr>
              <a:t>PREDICTIONS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>
            <p:ph idx="1" type="subTitle"/>
          </p:nvPr>
        </p:nvSpPr>
        <p:spPr>
          <a:xfrm>
            <a:off x="338325" y="1107973"/>
            <a:ext cx="6858000" cy="182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Algoritmi di classificazione</a:t>
            </a:r>
            <a:r>
              <a:rPr lang="en-US" sz="2000"/>
              <a:t> confrontati: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multi layer perceptron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reti neurali convoluzionali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P</a:t>
            </a:r>
            <a:r>
              <a:rPr lang="en-US" sz="2000"/>
              <a:t>rocesso di apprendimento: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223100" y="5170100"/>
            <a:ext cx="178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controllo </a:t>
            </a:r>
            <a:r>
              <a:rPr lang="en-US" sz="800"/>
              <a:t>generalizzazione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ctrTitle"/>
          </p:nvPr>
        </p:nvSpPr>
        <p:spPr>
          <a:xfrm>
            <a:off x="338328" y="142350"/>
            <a:ext cx="63891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Soluzione proposta - </a:t>
            </a:r>
            <a:r>
              <a:rPr lang="en-US" sz="2400"/>
              <a:t>Data Augmentation</a:t>
            </a:r>
            <a:endParaRPr sz="2400"/>
          </a:p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338325" y="1056850"/>
            <a:ext cx="5528100" cy="39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Si aumenta la numerosità delle immagini usate in fase di addestramento modificando immagini del dataset.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In particolare sono stati usati questi metodi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rotation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inversion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saturation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brightness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contrast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857" y="3429000"/>
            <a:ext cx="1947672" cy="231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425" y="776250"/>
            <a:ext cx="1944525" cy="23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338328" y="142350"/>
            <a:ext cx="45144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Architetture di rete proposte</a:t>
            </a:r>
            <a:endParaRPr sz="2400"/>
          </a:p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384425" y="99611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713" y="996113"/>
            <a:ext cx="2961226" cy="20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463" y="3817789"/>
            <a:ext cx="3105751" cy="12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338325" y="1222425"/>
            <a:ext cx="5013900" cy="406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Multi Layer Perceptron: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profondità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ampiezza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Convolutional Neural Networks: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5 layer CNN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MobileNet V1,V2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EfficientNet B3,B4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ResNet V1,V2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ctrTitle"/>
          </p:nvPr>
        </p:nvSpPr>
        <p:spPr>
          <a:xfrm>
            <a:off x="338328" y="142350"/>
            <a:ext cx="3388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EuroSAT dataset</a:t>
            </a:r>
            <a:endParaRPr sz="2400"/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384425" y="99611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150" y="846300"/>
            <a:ext cx="3985226" cy="180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975" y="3812525"/>
            <a:ext cx="2806475" cy="21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468950" y="1064875"/>
            <a:ext cx="5185800" cy="48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Il dataset contiene 27000 immagini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Ogni classe ha circa 2000/3000 immagini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Contiene immagini sia immagini RGB che immagini spettrali (13 bande)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338328" y="146304"/>
            <a:ext cx="57306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Dettagli implementativi e metriche </a:t>
            </a:r>
            <a:endParaRPr sz="2400"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338325" y="1105850"/>
            <a:ext cx="8410800" cy="35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loss: cross entropy loss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ottimizzatore:</a:t>
            </a:r>
            <a:r>
              <a:rPr lang="en-US"/>
              <a:t> Adam (Adaptive Moment Estimation)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learning rate iniziale </a:t>
            </a:r>
            <a:r>
              <a:rPr lang="en-US"/>
              <a:t>0.0001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epoch &lt; 10: lr * e^(-0.1)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epoch &lt; 100: lr * e^(-0.01)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</a:t>
            </a:r>
            <a:r>
              <a:rPr lang="en-US"/>
              <a:t>e</a:t>
            </a:r>
            <a:r>
              <a:rPr lang="en-US"/>
              <a:t>trica di valutazione: </a:t>
            </a:r>
            <a:r>
              <a:rPr lang="en-US"/>
              <a:t>accuratezza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71774" l="0" r="0" t="13785"/>
          <a:stretch/>
        </p:blipFill>
        <p:spPr>
          <a:xfrm>
            <a:off x="484125" y="4782975"/>
            <a:ext cx="8175749" cy="72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424" y="1214375"/>
            <a:ext cx="2766125" cy="5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338321" y="142350"/>
            <a:ext cx="83331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Risultati sperimentali - </a:t>
            </a:r>
            <a:r>
              <a:rPr lang="en-US" sz="2400"/>
              <a:t>confronto</a:t>
            </a:r>
            <a:r>
              <a:rPr lang="en-US" sz="2400"/>
              <a:t> tra modelli</a:t>
            </a:r>
            <a:endParaRPr sz="2400"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952500" y="1387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{7BD65790-5F1B-4ACE-98E1-A3BAC752CF70}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 channels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all channels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 </a:t>
                      </a:r>
                      <a:r>
                        <a:rPr b="1" lang="en-US"/>
                        <a:t>data augmentation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MLP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68.53%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83.72%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83.86%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 layers </a:t>
                      </a:r>
                      <a:r>
                        <a:rPr b="1" lang="en-US"/>
                        <a:t>CNN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68.76%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92.06%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95.08%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EfficientNetB3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71.26%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73.02%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EfficientNetB4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70.37%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72.53%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MobileNet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94.73%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95.37%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MobileNetV2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95.62%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95.71%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ResNet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96.74%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97.08%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ResNetV2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93.43%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95.36%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338328" y="146304"/>
            <a:ext cx="6181800" cy="59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Risultati 5 layers CNN</a:t>
            </a:r>
            <a:endParaRPr sz="2400"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384425" y="996113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12549" t="0"/>
          <a:stretch/>
        </p:blipFill>
        <p:spPr>
          <a:xfrm>
            <a:off x="1903864" y="2416050"/>
            <a:ext cx="5336274" cy="36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878" y="843275"/>
            <a:ext cx="5513830" cy="157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