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6" r:id="rId3"/>
    <p:sldId id="401" r:id="rId4"/>
    <p:sldId id="378" r:id="rId5"/>
    <p:sldId id="403" r:id="rId6"/>
    <p:sldId id="402" r:id="rId7"/>
    <p:sldId id="386" r:id="rId9"/>
    <p:sldId id="360" r:id="rId10"/>
    <p:sldId id="392" r:id="rId11"/>
    <p:sldId id="384" r:id="rId12"/>
    <p:sldId id="361" r:id="rId13"/>
    <p:sldId id="362" r:id="rId14"/>
    <p:sldId id="387" r:id="rId15"/>
    <p:sldId id="388" r:id="rId16"/>
    <p:sldId id="36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hyperlink" Target="http://image.baidu.com/i?ct=503316480&amp;z=&amp;tn=baiduimagedetail&amp;word=%B4%F7%C3%F7+pdca&amp;in=30743&amp;cl=2&amp;lm=-1&amp;pn=0&amp;rn=1&amp;di=29886255705&amp;ln=633&amp;fr=&amp;fmq=&amp;ic=0&amp;s=0&amp;se=1&amp;sme=0&amp;tab=&amp;width=&amp;height=&amp;face=0&amp;is=&amp;istype=2" TargetMode="Externa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质量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" y="214630"/>
            <a:ext cx="650621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项目规划质量依据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需求说明书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，成果通常为：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测试计划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，详细定义将如何实施测试过程；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测试用例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，详细描述对于功能性和非功能性需求的测试标准、方法、步骤、预期成果等；</a:t>
            </a:r>
            <a:endParaRPr lang="en-US" altLang="zh-CN" sz="20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质量相关的补充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节“现代质量管理”，第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节“提高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项目质量”；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戴明与戴明环</a:t>
            </a:r>
            <a:r>
              <a:rPr lang="en-US" altLang="zh-CN" dirty="0" smtClean="0"/>
              <a:t>(PDCA)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275" y="1459579"/>
            <a:ext cx="8524875" cy="4313238"/>
          </a:xfrm>
        </p:spPr>
        <p:txBody>
          <a:bodyPr/>
          <a:lstStyle/>
          <a:p>
            <a:r>
              <a:rPr lang="en-US" altLang="zh-CN" sz="2400" dirty="0" smtClean="0"/>
              <a:t>PDCA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P-</a:t>
            </a:r>
            <a:r>
              <a:rPr lang="zh-CN" altLang="en-US" sz="2400" dirty="0" smtClean="0"/>
              <a:t>策划，</a:t>
            </a:r>
            <a:r>
              <a:rPr lang="en-US" altLang="zh-CN" sz="2400" dirty="0" smtClean="0"/>
              <a:t>D-</a:t>
            </a:r>
            <a:r>
              <a:rPr lang="zh-CN" altLang="en-US" sz="2400" dirty="0" smtClean="0"/>
              <a:t>实施，</a:t>
            </a:r>
            <a:r>
              <a:rPr lang="en-US" altLang="zh-CN" sz="2400" dirty="0" smtClean="0"/>
              <a:t>C-</a:t>
            </a:r>
            <a:r>
              <a:rPr lang="zh-CN" altLang="en-US" sz="2400" dirty="0" smtClean="0"/>
              <a:t>检查，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处置。</a:t>
            </a:r>
            <a:endParaRPr lang="zh-CN" altLang="en-US" sz="2400" dirty="0"/>
          </a:p>
        </p:txBody>
      </p:sp>
      <p:pic>
        <p:nvPicPr>
          <p:cNvPr id="1026" name="Picture 2" descr="http://www.cnsaes.org/homepage/saesmag/shjyky/2007/7/jk070719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88" y="2454824"/>
            <a:ext cx="4413252" cy="4329983"/>
          </a:xfrm>
          <a:prstGeom prst="rect">
            <a:avLst/>
          </a:prstGeom>
          <a:noFill/>
        </p:spPr>
      </p:pic>
      <p:pic>
        <p:nvPicPr>
          <p:cNvPr id="1028" name="Picture 4" descr="http://www.cnsaes.org/homepage/saesmag/shjyky/2007/7/jk07071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2" y="2446321"/>
            <a:ext cx="4571988" cy="4323735"/>
          </a:xfrm>
          <a:prstGeom prst="rect">
            <a:avLst/>
          </a:prstGeom>
          <a:noFill/>
        </p:spPr>
      </p:pic>
      <p:pic>
        <p:nvPicPr>
          <p:cNvPr id="1030" name="Picture 6" descr="http://t3.baidu.com/it/u=2529806779,637864888&amp;fm=15&amp;gp=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17" y="0"/>
            <a:ext cx="1976284" cy="2448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朱兰与现代质量管理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现代质量管理理念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客户满意。朱兰认为：品质就是“适合使用” 。</a:t>
            </a:r>
            <a:br>
              <a:rPr lang="en-US" altLang="zh-CN" sz="2000" dirty="0" smtClean="0"/>
            </a:br>
            <a:r>
              <a:rPr lang="zh-CN" altLang="en-US" sz="2000" dirty="0" smtClean="0"/>
              <a:t>而是否适合则交由客户来定义。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持续改进。质量三元论。质量计划、质量控制、质量改进。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的质量问题是在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的环节中产生的。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管理层责任。在所发生的所有质量问题中，仅有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是由基层操作人员造成的，而其中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的质量问题是领导者造成的。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预防胜于检查。</a:t>
            </a:r>
            <a:endParaRPr lang="en-US" altLang="zh-CN" sz="2000" dirty="0" smtClean="0"/>
          </a:p>
          <a:p>
            <a:pPr lvl="1"/>
            <a:endParaRPr lang="en-US" altLang="zh-CN" sz="3200" dirty="0" smtClean="0"/>
          </a:p>
          <a:p>
            <a:pPr lvl="1"/>
            <a:endParaRPr lang="zh-CN" altLang="en-US" sz="3000" dirty="0" smtClean="0"/>
          </a:p>
          <a:p>
            <a:endParaRPr lang="zh-CN" altLang="en-US" sz="2400" dirty="0"/>
          </a:p>
        </p:txBody>
      </p:sp>
      <p:pic>
        <p:nvPicPr>
          <p:cNvPr id="166914" name="Picture 2" descr="http://misc.home.news.cn/public/images/original/00/0A/FE/3D/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52" y="0"/>
            <a:ext cx="1843548" cy="2353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10116185" cy="4313555"/>
          </a:xfrm>
        </p:spPr>
        <p:txBody>
          <a:bodyPr/>
          <a:lstStyle/>
          <a:p>
            <a:r>
              <a:rPr lang="zh-CN" altLang="en-US" sz="2400" dirty="0" smtClean="0"/>
              <a:t>当今社会，质量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品质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的重要性越来越高，企业的竞争能力中，质量是关键的一环；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质量管理是一个非常专业和庞大的领域，通常项目中都有这方面的专家来负责；</a:t>
            </a:r>
            <a:endParaRPr lang="en-US" altLang="zh-CN" sz="2400" dirty="0" smtClean="0"/>
          </a:p>
          <a:p>
            <a:r>
              <a:rPr lang="zh-CN" altLang="en-US" sz="2400" dirty="0" smtClean="0"/>
              <a:t>思考：测试计划中的新增任务如何体现到前面的进度计划、成本计划中？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估算是决策的依据，预算是花钱的计划；</a:t>
            </a:r>
            <a:endParaRPr lang="en-US" altLang="zh-CN" sz="2400" dirty="0"/>
          </a:p>
          <a:p>
            <a:r>
              <a:rPr lang="zh-CN" altLang="en-US" sz="2400" dirty="0"/>
              <a:t>成本主要组成包括：直接成本、间接成本、储备；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项目中质量的重要性及质量规划内容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9775190" cy="4313555"/>
          </a:xfrm>
        </p:spPr>
        <p:txBody>
          <a:bodyPr/>
          <a:lstStyle/>
          <a:p>
            <a:r>
              <a:rPr lang="zh-CN" altLang="en-US" sz="2400" dirty="0" smtClean="0">
                <a:sym typeface="+mn-ea"/>
              </a:rPr>
              <a:t>质量问题可能会带来什么：</a:t>
            </a:r>
            <a:endParaRPr lang="en-US" altLang="zh-CN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有时候，带给我们的麻烦远超过带给我们的便利；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有时候，会让巨大的投入化为泡影；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有时候，会产生更严重后果，如人员伤亡等；</a:t>
            </a:r>
            <a:endParaRPr lang="zh-CN" altLang="en-US" sz="2400" dirty="0" smtClean="0"/>
          </a:p>
          <a:p>
            <a:r>
              <a:rPr lang="zh-CN" altLang="en-US" sz="2400" dirty="0" smtClean="0">
                <a:sym typeface="+mn-ea"/>
              </a:rPr>
              <a:t>具体案例参见阅读教材</a:t>
            </a:r>
            <a:r>
              <a:rPr lang="en-US" altLang="zh-CN" sz="2400" dirty="0" smtClean="0">
                <a:sym typeface="+mn-ea"/>
              </a:rPr>
              <a:t>《</a:t>
            </a:r>
            <a:r>
              <a:rPr lang="zh-CN" altLang="en-US" sz="2400" dirty="0" smtClean="0">
                <a:sym typeface="+mn-ea"/>
              </a:rPr>
              <a:t>项目质量管理</a:t>
            </a:r>
            <a:r>
              <a:rPr lang="en-US" altLang="zh-CN" sz="2400" dirty="0" smtClean="0">
                <a:sym typeface="+mn-ea"/>
              </a:rPr>
              <a:t>》</a:t>
            </a:r>
            <a:r>
              <a:rPr lang="zh-CN" altLang="en-US" sz="2400" dirty="0" smtClean="0">
                <a:sym typeface="+mn-ea"/>
              </a:rPr>
              <a:t>章节的第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小节；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质量规划（参见</a:t>
            </a:r>
            <a:r>
              <a:rPr lang="zh-CN" altLang="en-US" sz="2400" dirty="0" smtClean="0">
                <a:sym typeface="+mn-ea"/>
              </a:rPr>
              <a:t>教材</a:t>
            </a:r>
            <a:r>
              <a:rPr lang="en-US" altLang="zh-CN" sz="2400" dirty="0" smtClean="0">
                <a:sym typeface="+mn-ea"/>
              </a:rPr>
              <a:t>《</a:t>
            </a:r>
            <a:r>
              <a:rPr lang="zh-CN" altLang="en-US" sz="2400" dirty="0" smtClean="0">
                <a:sym typeface="+mn-ea"/>
              </a:rPr>
              <a:t>项目质量管理</a:t>
            </a:r>
            <a:r>
              <a:rPr lang="en-US" altLang="zh-CN" sz="2400" dirty="0" smtClean="0">
                <a:sym typeface="+mn-ea"/>
              </a:rPr>
              <a:t>》</a:t>
            </a:r>
            <a:r>
              <a:rPr lang="zh-CN" altLang="en-US" sz="2400" dirty="0" smtClean="0">
                <a:sym typeface="+mn-ea"/>
              </a:rPr>
              <a:t>章节的第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小节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/>
          </a:p>
          <a:p>
            <a:pPr lvl="1" algn="l"/>
            <a:r>
              <a:rPr lang="zh-CN" altLang="en-US" sz="2000" dirty="0" smtClean="0">
                <a:sym typeface="+mn-ea"/>
              </a:rPr>
              <a:t>质量规划回答了“项目及项目的可交付成果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做到什么程度</a:t>
            </a:r>
            <a:r>
              <a:rPr lang="zh-CN" altLang="en-US" sz="2000" dirty="0" smtClean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en-US" sz="2000" dirty="0" smtClean="0">
                <a:sym typeface="+mn-ea"/>
              </a:rPr>
              <a:t>由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质量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专家</a:t>
            </a:r>
            <a:r>
              <a:rPr lang="zh-CN" altLang="en-US" sz="2000" dirty="0" smtClean="0">
                <a:sym typeface="+mn-ea"/>
              </a:rPr>
              <a:t>主要负责，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项目经理</a:t>
            </a:r>
            <a:r>
              <a:rPr lang="zh-CN" altLang="en-US" sz="2000" dirty="0" smtClean="0">
                <a:sym typeface="+mn-ea"/>
              </a:rPr>
              <a:t>承担组织协调工作；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什么是质量？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质量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Q</a:t>
            </a:r>
            <a:r>
              <a:rPr lang="en-US" sz="2400" dirty="0" smtClean="0"/>
              <a:t>uality]</a:t>
            </a:r>
            <a:r>
              <a:rPr lang="zh-CN" altLang="en-US" sz="2400" dirty="0" smtClean="0"/>
              <a:t>（对应质量的定义，</a:t>
            </a:r>
            <a:r>
              <a:rPr lang="zh-CN" altLang="en-US" sz="2400" dirty="0" smtClean="0">
                <a:sym typeface="+mn-ea"/>
              </a:rPr>
              <a:t>仁者见仁智者见智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ISO 9000</a:t>
            </a:r>
            <a:r>
              <a:rPr lang="zh-CN" altLang="en-US" sz="2000" dirty="0" smtClean="0"/>
              <a:t>：一个实体满足规定和潜在需要能力的特性的总和，是一组固有特性（在产品或服务中本身具有的特性）符合需求的程度。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菲利浦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克劳士比：品质就是“符合需求”，此处的需求并不一定完全反映了客户的期待。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约瑟夫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朱兰：品质就是“适合使用” ，而是否适合则交由客户来定义。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狩野纪昭将品质视为一个二维的系统，二维的坐标分别为“当然的品质” 及“有魅力的品质”，可以简化为一句话：符合或超越客户期待的产品及服务。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罗勃特</a:t>
            </a:r>
            <a:r>
              <a:rPr lang="en-US" altLang="zh-CN" sz="2000" dirty="0" smtClean="0"/>
              <a:t>·M·</a:t>
            </a:r>
            <a:r>
              <a:rPr lang="zh-CN" altLang="en-US" sz="2000" dirty="0" smtClean="0"/>
              <a:t>波西格：品质是“用心的结果”。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el-GR" altLang="zh-CN" sz="2000" dirty="0" smtClean="0"/>
              <a:t>σ</a:t>
            </a:r>
            <a:r>
              <a:rPr lang="zh-CN" altLang="el-GR" sz="2000" dirty="0" smtClean="0"/>
              <a:t>（西格玛）：</a:t>
            </a:r>
            <a:r>
              <a:rPr lang="zh-CN" altLang="en-US" sz="2000" dirty="0" smtClean="0"/>
              <a:t>百万次测试中的错误次数，“零缺陷”的完美商业追求。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Quality,</a:t>
            </a:r>
            <a:r>
              <a:rPr lang="zh-CN" altLang="en-US" dirty="0" smtClean="0"/>
              <a:t>品质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现代质量观念中，不光是问题少，更注重的是品质；</a:t>
            </a:r>
            <a:endParaRPr lang="en-US" altLang="zh-CN" sz="2400" dirty="0" smtClean="0"/>
          </a:p>
          <a:p>
            <a:r>
              <a:rPr lang="zh-CN" altLang="en-US" sz="2400" dirty="0"/>
              <a:t>用户对软件的要求由最初的“能用”提升至</a:t>
            </a:r>
            <a:r>
              <a:rPr lang="zh-CN" altLang="en-US" sz="2400" dirty="0" smtClean="0"/>
              <a:t>“好用”，甚至“贴心”，以技术为核心趋向以艺术为灵魂；</a:t>
            </a:r>
            <a:endParaRPr lang="zh-CN" altLang="en-US" sz="2400" dirty="0"/>
          </a:p>
        </p:txBody>
      </p:sp>
      <p:pic>
        <p:nvPicPr>
          <p:cNvPr id="1028" name="Picture 4" descr="http://img5.pcpop.com/ProductImages/Original/4/4205/00420515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>
            <a:fillRect/>
          </a:stretch>
        </p:blipFill>
        <p:spPr bwMode="auto">
          <a:xfrm>
            <a:off x="1524001" y="3504951"/>
            <a:ext cx="242378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dlgz.nhedu.net/kzhome/dianjiao/yingjian/weiche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/>
          <a:stretch>
            <a:fillRect/>
          </a:stretch>
        </p:blipFill>
        <p:spPr bwMode="auto">
          <a:xfrm>
            <a:off x="3905956" y="3504951"/>
            <a:ext cx="303261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g5.pcpop.com/ProductImages/500x375/5/5325/005325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2" y="3870836"/>
            <a:ext cx="3744879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542" y="2890648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ipad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912" y="2986207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>
                <a:solidFill>
                  <a:srgbClr val="FF0000"/>
                </a:solidFill>
              </a:rPr>
              <a:t>ablet pc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184" y="2890648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surface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项目中的质量工作</a:t>
            </a:r>
            <a:endParaRPr lang="zh-CN" altLang="en-US" dirty="0"/>
          </a:p>
        </p:txBody>
      </p:sp>
      <p:pic>
        <p:nvPicPr>
          <p:cNvPr id="1026" name="Picture 2" descr="D:\软件学院\参考资料\7.0\10-11第二学期\IT项目管理\参考资料\测试过程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170430"/>
            <a:ext cx="10389235" cy="3058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全屏显示(4:3)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项目规划——质量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项目中质量的重要性及质量规划内容</vt:lpstr>
      <vt:lpstr>什么是质量？ </vt:lpstr>
      <vt:lpstr>Quality,品质</vt:lpstr>
      <vt:lpstr>IT项目中的质量工作</vt:lpstr>
      <vt:lpstr>规划质量的成果</vt:lpstr>
      <vt:lpstr>质量相关的补充</vt:lpstr>
      <vt:lpstr>戴明与戴明环(PDCA)</vt:lpstr>
      <vt:lpstr>朱兰与现代质量管理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903</cp:revision>
  <dcterms:created xsi:type="dcterms:W3CDTF">2007-11-27T23:54:00Z</dcterms:created>
  <dcterms:modified xsi:type="dcterms:W3CDTF">2019-04-08T02:02:34Z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