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503" r:id="rId9"/>
    <p:sldId id="504" r:id="rId10"/>
    <p:sldId id="505" r:id="rId11"/>
    <p:sldId id="506" r:id="rId12"/>
    <p:sldId id="507" r:id="rId13"/>
    <p:sldId id="508" r:id="rId14"/>
    <p:sldId id="509" r:id="rId15"/>
    <p:sldId id="510" r:id="rId16"/>
    <p:sldId id="511" r:id="rId17"/>
    <p:sldId id="512" r:id="rId18"/>
    <p:sldId id="513" r:id="rId19"/>
    <p:sldId id="514"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4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有经验和没有经验的人，如何开始风险分析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风险结构 进行分类和归类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开拓</a:t>
            </a:r>
            <a:r>
              <a:rPr lang="en-US" altLang="zh-CN"/>
              <a:t>-</a:t>
            </a:r>
            <a:r>
              <a:rPr lang="zh-CN" altLang="en-US"/>
              <a:t>从无到有 提高</a:t>
            </a:r>
            <a:r>
              <a:rPr lang="en-US" altLang="zh-CN"/>
              <a:t>-</a:t>
            </a:r>
            <a:r>
              <a:rPr lang="zh-CN" altLang="en-US"/>
              <a:t>做的更好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a:xfrm>
            <a:off x="393700" y="1489075"/>
            <a:ext cx="11073130" cy="4313555"/>
          </a:xfrm>
        </p:spPr>
        <p:txBody>
          <a:bodyPr/>
          <a:lstStyle/>
          <a:p>
            <a:r>
              <a:rPr lang="zh-CN" altLang="en-US" sz="2400" dirty="0" smtClean="0"/>
              <a:t>判断哪些风险</a:t>
            </a:r>
            <a:r>
              <a:rPr lang="zh-CN" altLang="en-US" sz="2400" dirty="0" smtClean="0">
                <a:sym typeface="+mn-ea"/>
              </a:rPr>
              <a:t>（如：市场、财务、技术、人力等）</a:t>
            </a:r>
            <a:r>
              <a:rPr lang="zh-CN" altLang="en-US" sz="2400" dirty="0" smtClean="0"/>
              <a:t>会影响项目并记录其特征。主要的方法包括：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a:t>
            </a:r>
            <a:r>
              <a:rPr lang="zh-CN" altLang="en-US" sz="2000" dirty="0" smtClean="0">
                <a:solidFill>
                  <a:schemeClr val="tx1"/>
                </a:solidFill>
              </a:rPr>
              <a:t>（不能过度使用，有时独立工作的个人的想法更多）</a:t>
            </a:r>
            <a:endParaRPr lang="zh-CN" altLang="en-US" sz="2000" dirty="0" smtClean="0">
              <a:solidFill>
                <a:srgbClr val="FF0000"/>
              </a:solidFill>
            </a:endParaRPr>
          </a:p>
          <a:p>
            <a:pPr lvl="1"/>
            <a:r>
              <a:rPr lang="zh-CN" altLang="en-US" sz="2000" dirty="0" smtClean="0">
                <a:solidFill>
                  <a:srgbClr val="FF0000"/>
                </a:solidFill>
              </a:rPr>
              <a:t>访谈</a:t>
            </a:r>
            <a:r>
              <a:rPr lang="zh-CN" altLang="en-US" sz="2000" dirty="0" smtClean="0">
                <a:solidFill>
                  <a:schemeClr val="tx1"/>
                </a:solidFill>
              </a:rPr>
              <a:t>（面对面收集信息）</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a:t>
            </a:r>
            <a:r>
              <a:rPr lang="zh-CN" altLang="en-US" sz="2000" dirty="0" smtClean="0">
                <a:sym typeface="+mn-ea"/>
              </a:rPr>
              <a:t>风险分解结构</a:t>
            </a:r>
            <a:r>
              <a:rPr lang="zh-CN" altLang="en-US" sz="2000" dirty="0" smtClean="0"/>
              <a:t>）或其他历史信息编制风险识别核对表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r>
              <a:rPr lang="en-US" altLang="zh-CN" dirty="0" smtClean="0"/>
              <a:t>-</a:t>
            </a:r>
            <a:r>
              <a:rPr lang="zh-CN" altLang="en-US" dirty="0" smtClean="0"/>
              <a:t>风险分析和归类</a:t>
            </a:r>
            <a:endParaRPr lang="zh-CN" altLang="en-US" dirty="0" smtClean="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Breakdown Structure）：企业将以往经验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solidFill>
                  <a:srgbClr val="FF0000"/>
                </a:solidFill>
              </a:rPr>
              <a:t>类别</a:t>
            </a:r>
            <a:r>
              <a:rPr lang="zh-CN" altLang="en-US" sz="2400" dirty="0" smtClean="0"/>
              <a:t>和子类别</a:t>
            </a:r>
            <a:r>
              <a:rPr lang="zh-CN" altLang="en-US" sz="2400" dirty="0" smtClean="0">
                <a:solidFill>
                  <a:srgbClr val="FF0000"/>
                </a:solidFill>
              </a:rPr>
              <a:t>排列</a:t>
            </a:r>
            <a:r>
              <a:rPr lang="zh-CN" altLang="en-US" sz="2400" dirty="0" smtClean="0"/>
              <a:t>为一种</a:t>
            </a:r>
            <a:r>
              <a:rPr lang="zh-CN" altLang="en-US" sz="2400" dirty="0" smtClean="0">
                <a:solidFill>
                  <a:srgbClr val="FF0000"/>
                </a:solidFill>
              </a:rPr>
              <a:t>层级结构</a:t>
            </a:r>
            <a:r>
              <a:rPr lang="zh-CN" altLang="en-US" sz="2400" dirty="0" smtClean="0"/>
              <a:t>，用于帮助未来</a:t>
            </a:r>
            <a:r>
              <a:rPr lang="zh-CN" altLang="en-US" sz="2400" dirty="0" smtClean="0">
                <a:solidFill>
                  <a:srgbClr val="FF0000"/>
                </a:solidFill>
              </a:rPr>
              <a:t>项目快速识别风险</a:t>
            </a:r>
            <a:r>
              <a:rPr lang="zh-CN" altLang="en-US" sz="2400" dirty="0" smtClean="0"/>
              <a:t>。</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a:t>
            </a:r>
            <a:r>
              <a:rPr lang="zh-CN" altLang="en-US" sz="2000" dirty="0" smtClean="0">
                <a:solidFill>
                  <a:srgbClr val="FF0000"/>
                </a:solidFill>
              </a:rPr>
              <a:t>概率</a:t>
            </a:r>
            <a:r>
              <a:rPr lang="zh-CN" altLang="en-US" sz="2000" dirty="0" smtClean="0"/>
              <a:t>和</a:t>
            </a:r>
            <a:r>
              <a:rPr lang="zh-CN" altLang="en-US" sz="2000" dirty="0" smtClean="0">
                <a:solidFill>
                  <a:srgbClr val="FF0000"/>
                </a:solidFill>
              </a:rPr>
              <a:t>影响</a:t>
            </a:r>
            <a:r>
              <a:rPr lang="zh-CN" altLang="en-US" sz="2000" dirty="0" smtClean="0"/>
              <a:t>的各种组合，把风险划分为</a:t>
            </a:r>
            <a:r>
              <a:rPr lang="zh-CN" altLang="en-US" sz="2000" dirty="0" smtClean="0">
                <a:solidFill>
                  <a:srgbClr val="FF0000"/>
                </a:solidFill>
              </a:rPr>
              <a:t>低、中、高</a:t>
            </a:r>
            <a:r>
              <a:rPr lang="zh-CN" altLang="en-US" sz="2000" dirty="0" smtClean="0"/>
              <a:t>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决策树（帮助在未来结果不确定的情况下选择最好行动路径的</a:t>
            </a:r>
            <a:r>
              <a:rPr lang="zh-CN" altLang="en-US" sz="2200" dirty="0" smtClean="0">
                <a:solidFill>
                  <a:srgbClr val="FF0000"/>
                </a:solidFill>
              </a:rPr>
              <a:t>图形方法</a:t>
            </a:r>
            <a:r>
              <a:rPr lang="zh-CN" altLang="en-US" sz="2200" dirty="0" smtClean="0"/>
              <a:t>）</a:t>
            </a:r>
            <a:endParaRPr lang="zh-CN" altLang="en-US" sz="2200" dirty="0" smtClean="0"/>
          </a:p>
          <a:p>
            <a:pPr lvl="2"/>
            <a:r>
              <a:rPr lang="zh-CN" altLang="en-US" sz="2200" dirty="0" smtClean="0"/>
              <a:t>预期货币值（风险事件</a:t>
            </a:r>
            <a:r>
              <a:rPr lang="zh-CN" altLang="en-US" sz="2200" dirty="0" smtClean="0">
                <a:solidFill>
                  <a:srgbClr val="FF0000"/>
                </a:solidFill>
              </a:rPr>
              <a:t>概率</a:t>
            </a:r>
            <a:r>
              <a:rPr lang="zh-CN" altLang="en-US" sz="2200" dirty="0" smtClean="0"/>
              <a:t>和风险事件</a:t>
            </a:r>
            <a:r>
              <a:rPr lang="zh-CN" altLang="en-US" sz="2200" dirty="0" smtClean="0">
                <a:solidFill>
                  <a:srgbClr val="FF0000"/>
                </a:solidFill>
              </a:rPr>
              <a:t>货币值</a:t>
            </a:r>
            <a:r>
              <a:rPr lang="zh-CN" altLang="en-US" sz="2200" dirty="0" smtClean="0"/>
              <a:t>的乘积）</a:t>
            </a:r>
            <a:endParaRPr lang="en-US" altLang="zh-CN" sz="2200" dirty="0" smtClean="0"/>
          </a:p>
          <a:p>
            <a:pPr lvl="2"/>
            <a:r>
              <a:rPr lang="zh-CN" altLang="en-US" sz="2200" dirty="0" smtClean="0"/>
              <a:t>模拟（用系统的</a:t>
            </a:r>
            <a:r>
              <a:rPr lang="zh-CN" altLang="en-US" sz="2200" dirty="0" smtClean="0">
                <a:solidFill>
                  <a:srgbClr val="FF0000"/>
                </a:solidFill>
              </a:rPr>
              <a:t>模型</a:t>
            </a:r>
            <a:r>
              <a:rPr lang="zh-CN" altLang="en-US" sz="2200" dirty="0" smtClean="0"/>
              <a:t>或</a:t>
            </a:r>
            <a:r>
              <a:rPr lang="zh-CN" altLang="en-US" sz="2200" dirty="0" smtClean="0">
                <a:solidFill>
                  <a:srgbClr val="FF0000"/>
                </a:solidFill>
              </a:rPr>
              <a:t>表示法</a:t>
            </a:r>
            <a:r>
              <a:rPr lang="zh-CN" altLang="en-US" sz="2200" dirty="0" smtClean="0"/>
              <a:t>来分析系统的</a:t>
            </a:r>
            <a:r>
              <a:rPr lang="zh-CN" altLang="en-US" sz="2200" dirty="0" smtClean="0">
                <a:solidFill>
                  <a:srgbClr val="FF0000"/>
                </a:solidFill>
              </a:rPr>
              <a:t>预期行为</a:t>
            </a:r>
            <a:r>
              <a:rPr lang="zh-CN" altLang="en-US" sz="2200" dirty="0" smtClean="0"/>
              <a:t>或</a:t>
            </a:r>
            <a:r>
              <a:rPr lang="zh-CN" altLang="en-US" sz="2200" dirty="0" smtClean="0">
                <a:solidFill>
                  <a:srgbClr val="FF0000"/>
                </a:solidFill>
              </a:rPr>
              <a:t>绩效</a:t>
            </a:r>
            <a:r>
              <a:rPr lang="zh-CN" altLang="en-US" sz="2200" dirty="0" smtClean="0"/>
              <a:t>，例如股市模拟）</a:t>
            </a:r>
            <a:endParaRPr lang="en-US" altLang="zh-CN" sz="2200" dirty="0" smtClean="0"/>
          </a:p>
          <a:p>
            <a:pPr lvl="2"/>
            <a:r>
              <a:rPr lang="zh-CN" altLang="en-US" sz="2200" dirty="0" smtClean="0"/>
              <a:t>灵敏度分析（通过改变一个或多个</a:t>
            </a:r>
            <a:r>
              <a:rPr lang="zh-CN" altLang="en-US" sz="2200" dirty="0" smtClean="0">
                <a:solidFill>
                  <a:srgbClr val="FF0000"/>
                </a:solidFill>
              </a:rPr>
              <a:t>变量</a:t>
            </a:r>
            <a:r>
              <a:rPr lang="zh-CN" altLang="en-US" sz="2200" dirty="0" smtClean="0"/>
              <a:t>观察其结果的影响）</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a:t>
            </a:r>
            <a:r>
              <a:rPr lang="zh-CN" altLang="en-US" sz="2000" dirty="0" smtClean="0">
                <a:solidFill>
                  <a:srgbClr val="FF0000"/>
                </a:solidFill>
              </a:rPr>
              <a:t>责任人</a:t>
            </a:r>
            <a:r>
              <a:rPr lang="zh-CN" altLang="en-US" sz="2000" dirty="0" smtClean="0"/>
              <a:t>，来实施已获得同意和资金支持的风险应对措施</a:t>
            </a:r>
            <a:endParaRPr lang="en-US" altLang="zh-CN" sz="2000" dirty="0" smtClean="0"/>
          </a:p>
          <a:p>
            <a:pPr lvl="1"/>
            <a:r>
              <a:rPr lang="zh-CN" altLang="en-US" sz="2000" dirty="0" smtClean="0"/>
              <a:t>根据风险的</a:t>
            </a:r>
            <a:r>
              <a:rPr lang="zh-CN" altLang="en-US" sz="2000" dirty="0" smtClean="0">
                <a:solidFill>
                  <a:srgbClr val="FF0000"/>
                </a:solidFill>
              </a:rPr>
              <a:t>优先级</a:t>
            </a:r>
            <a:r>
              <a:rPr lang="zh-CN" altLang="en-US" sz="2000" dirty="0" smtClean="0"/>
              <a:t>来制定应对措施，并把</a:t>
            </a:r>
            <a:r>
              <a:rPr lang="zh-CN" altLang="en-US" sz="2000" dirty="0" smtClean="0">
                <a:solidFill>
                  <a:srgbClr val="FF0000"/>
                </a:solidFill>
              </a:rPr>
              <a:t>风险应对</a:t>
            </a:r>
            <a:r>
              <a:rPr lang="zh-CN" altLang="en-US" sz="2000" dirty="0" smtClean="0"/>
              <a:t>所需的资源和活动</a:t>
            </a:r>
            <a:r>
              <a:rPr lang="zh-CN" altLang="en-US" sz="2000" dirty="0" smtClean="0">
                <a:solidFill>
                  <a:srgbClr val="FF0000"/>
                </a:solidFill>
              </a:rPr>
              <a:t>加进项目的预算、进度计划和项目管理计划</a:t>
            </a:r>
            <a:r>
              <a:rPr lang="zh-CN" altLang="en-US" sz="2000" dirty="0" smtClean="0"/>
              <a:t>中</a:t>
            </a:r>
            <a:endParaRPr lang="en-US" altLang="zh-CN" sz="2000" dirty="0" smtClean="0"/>
          </a:p>
          <a:p>
            <a:pPr lvl="1"/>
            <a:r>
              <a:rPr lang="zh-CN" altLang="en-US" sz="2000" dirty="0" smtClean="0"/>
              <a:t>风险应对措施必须与风险的</a:t>
            </a:r>
            <a:r>
              <a:rPr lang="zh-CN" altLang="en-US" sz="2000" dirty="0" smtClean="0">
                <a:solidFill>
                  <a:srgbClr val="FF0000"/>
                </a:solidFill>
              </a:rPr>
              <a:t>重要性相匹配，经济、可行</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4855" cy="4313555"/>
          </a:xfrm>
        </p:spPr>
        <p:txBody>
          <a:bodyPr/>
          <a:lstStyle/>
          <a:p>
            <a:pPr lvl="1">
              <a:buFont typeface="Arial" panose="020B0604020202020204" pitchFamily="34" charset="0"/>
              <a:buChar char="•"/>
            </a:pPr>
            <a:r>
              <a:rPr lang="zh-CN" altLang="en-US" sz="2400" dirty="0" smtClean="0"/>
              <a:t>回避。改变项目管理计划，以完全消除威胁。如</a:t>
            </a:r>
            <a:r>
              <a:rPr lang="zh-CN" altLang="en-US" sz="2400" dirty="0" smtClean="0">
                <a:solidFill>
                  <a:srgbClr val="FF0000"/>
                </a:solidFill>
              </a:rPr>
              <a:t>延长进度、缩小范围</a:t>
            </a:r>
            <a:r>
              <a:rPr lang="zh-CN" altLang="en-US" sz="2400" dirty="0" smtClean="0"/>
              <a:t>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a:t>
            </a:r>
            <a:r>
              <a:rPr lang="zh-CN" altLang="en-US" sz="2400" dirty="0" smtClean="0">
                <a:solidFill>
                  <a:srgbClr val="FF0000"/>
                </a:solidFill>
              </a:rPr>
              <a:t>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a:t>
            </a:r>
            <a:r>
              <a:rPr lang="zh-CN" altLang="en-US" sz="2400" dirty="0" smtClean="0">
                <a:solidFill>
                  <a:srgbClr val="FF0000"/>
                </a:solidFill>
              </a:rPr>
              <a:t>更多的测试</a:t>
            </a:r>
            <a:r>
              <a:rPr lang="zh-CN" altLang="en-US" sz="2400" dirty="0" smtClean="0"/>
              <a:t>、选用比较</a:t>
            </a:r>
            <a:r>
              <a:rPr lang="zh-CN" altLang="en-US" sz="2400" dirty="0" smtClean="0">
                <a:solidFill>
                  <a:srgbClr val="FF0000"/>
                </a:solidFill>
              </a:rPr>
              <a:t>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a:t>
            </a:r>
            <a:r>
              <a:rPr lang="zh-CN" altLang="en-US" sz="2400" dirty="0" smtClean="0">
                <a:solidFill>
                  <a:srgbClr val="FF0000"/>
                </a:solidFill>
              </a:rPr>
              <a:t>不为处理某风险而变更</a:t>
            </a:r>
            <a:r>
              <a:rPr lang="zh-CN" altLang="en-US" sz="2400" dirty="0" smtClean="0"/>
              <a:t>项目管理计划，或无法找到任何其他的合理应对策略。通过建立</a:t>
            </a:r>
            <a:r>
              <a:rPr lang="zh-CN" altLang="en-US" sz="2400" dirty="0" smtClean="0">
                <a:solidFill>
                  <a:srgbClr val="FF0000"/>
                </a:solidFill>
              </a:rPr>
              <a:t>应急储备</a:t>
            </a:r>
            <a:r>
              <a:rPr lang="zh-CN" altLang="en-US" sz="2400" dirty="0" smtClean="0"/>
              <a:t>（成本 、时间）主动接受风险，如航班因天气原因延误</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机会得以实现，就可对具有积极影响的风险采取本策略来</a:t>
            </a:r>
            <a:r>
              <a:rPr lang="zh-CN" altLang="en-US" sz="2400" dirty="0" smtClean="0">
                <a:solidFill>
                  <a:srgbClr val="FF0000"/>
                </a:solidFill>
              </a:rPr>
              <a:t>创造机会</a:t>
            </a:r>
            <a:r>
              <a:rPr lang="zh-CN" altLang="en-US" sz="2400" dirty="0" smtClean="0"/>
              <a:t>。例如把组织中最有能力的资源分派给项目，来缩短完成时间或节约成本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a:t>
            </a:r>
            <a:r>
              <a:rPr lang="zh-CN" altLang="en-US" sz="2400" dirty="0" smtClean="0">
                <a:solidFill>
                  <a:srgbClr val="FF0000"/>
                </a:solidFill>
              </a:rPr>
              <a:t>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a:t>
            </a:r>
            <a:r>
              <a:rPr lang="zh-CN" altLang="en-US" sz="2400" dirty="0" smtClean="0">
                <a:solidFill>
                  <a:srgbClr val="FF0000"/>
                </a:solidFill>
              </a:rPr>
              <a:t>概率</a:t>
            </a:r>
            <a:r>
              <a:rPr lang="zh-CN" altLang="en-US" sz="2400" dirty="0" smtClean="0"/>
              <a:t>。例如为尽早完成活动而增加资源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a:t>
            </a:r>
            <a:r>
              <a:rPr lang="zh-CN" altLang="en-US" sz="2400" dirty="0" smtClean="0">
                <a:solidFill>
                  <a:srgbClr val="FF0000"/>
                </a:solidFill>
              </a:rPr>
              <a:t>不是固定不变的</a:t>
            </a:r>
            <a:r>
              <a:rPr lang="zh-CN" altLang="en-US" sz="2400" dirty="0" smtClean="0"/>
              <a:t>，随项目进展如上过程是反复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风险管理</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项目风险管理是关于识别、分析、响应项目全生命周期内的风险，并最好的满足项目目标的科学与艺术。</a:t>
            </a:r>
            <a:endParaRPr lang="en-US" altLang="zh-CN" sz="2400" dirty="0" smtClean="0"/>
          </a:p>
          <a:p>
            <a:r>
              <a:rPr lang="zh-CN" altLang="en-US" sz="2400" dirty="0" smtClean="0"/>
              <a:t>风险管理对选择项目、确定项目</a:t>
            </a:r>
            <a:r>
              <a:rPr lang="zh-CN" altLang="en-US" sz="2400" dirty="0" smtClean="0">
                <a:solidFill>
                  <a:srgbClr val="FF0000"/>
                </a:solidFill>
              </a:rPr>
              <a:t>范围</a:t>
            </a:r>
            <a:r>
              <a:rPr lang="zh-CN" altLang="en-US" sz="2400" dirty="0" smtClean="0"/>
              <a:t>和编制现实的</a:t>
            </a:r>
            <a:r>
              <a:rPr lang="zh-CN" altLang="en-US" sz="2400" dirty="0" smtClean="0">
                <a:solidFill>
                  <a:srgbClr val="FF0000"/>
                </a:solidFill>
              </a:rPr>
              <a:t>进度</a:t>
            </a:r>
            <a:r>
              <a:rPr lang="zh-CN" altLang="en-US" sz="2400" dirty="0" smtClean="0"/>
              <a:t>计划和</a:t>
            </a:r>
            <a:r>
              <a:rPr lang="zh-CN" altLang="en-US" sz="2400" dirty="0" smtClean="0">
                <a:solidFill>
                  <a:srgbClr val="FF0000"/>
                </a:solidFill>
              </a:rPr>
              <a:t>成本</a:t>
            </a:r>
            <a:r>
              <a:rPr lang="zh-CN" altLang="en-US" sz="2400" dirty="0" smtClean="0"/>
              <a:t>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项目风险管理的重要性；</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WPS 演示</Application>
  <PresentationFormat>全屏显示(4:3)</PresentationFormat>
  <Paragraphs>250</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vt:lpstr>
      <vt:lpstr>Times New Roman</vt:lpstr>
      <vt:lpstr>Arial Unicode MS</vt:lpstr>
      <vt:lpstr>Standarddesign</vt:lpstr>
      <vt:lpstr>第三章 项目规划——风险和整合</vt:lpstr>
      <vt:lpstr>上节回顾</vt:lpstr>
      <vt:lpstr>PowerPoint 演示文稿</vt:lpstr>
      <vt:lpstr>参考项目管理的十大知识领域完成规划</vt:lpstr>
      <vt:lpstr>十大知识领域在规划阶段的规律和关联性</vt:lpstr>
      <vt:lpstr>风险相关的重要概念</vt:lpstr>
      <vt:lpstr>项目风险管理</vt:lpstr>
      <vt:lpstr>项目管理成熟度调查</vt:lpstr>
      <vt:lpstr>规划风险</vt:lpstr>
      <vt:lpstr>1. 识别风险</vt:lpstr>
      <vt:lpstr>风险分解结构（RBS）-风险分析和归类</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898</cp:revision>
  <dcterms:created xsi:type="dcterms:W3CDTF">2007-11-27T23:54:00Z</dcterms:created>
  <dcterms:modified xsi:type="dcterms:W3CDTF">2019-04-18T09:28:01Z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