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showSpecialPlsOnTitleSld="0">
  <p:sldMasterIdLst>
    <p:sldMasterId id="2147483648" r:id="rId1"/>
  </p:sldMasterIdLst>
  <p:notesMasterIdLst>
    <p:notesMasterId r:id="rId8"/>
  </p:notesMasterIdLst>
  <p:handoutMasterIdLst>
    <p:handoutMasterId r:id="rId25"/>
  </p:handoutMasterIdLst>
  <p:sldIdLst>
    <p:sldId id="256" r:id="rId3"/>
    <p:sldId id="401" r:id="rId4"/>
    <p:sldId id="484" r:id="rId5"/>
    <p:sldId id="485" r:id="rId6"/>
    <p:sldId id="267" r:id="rId7"/>
    <p:sldId id="503" r:id="rId9"/>
    <p:sldId id="504" r:id="rId10"/>
    <p:sldId id="505" r:id="rId11"/>
    <p:sldId id="506" r:id="rId12"/>
    <p:sldId id="507" r:id="rId13"/>
    <p:sldId id="508" r:id="rId14"/>
    <p:sldId id="509" r:id="rId15"/>
    <p:sldId id="510" r:id="rId16"/>
    <p:sldId id="511" r:id="rId17"/>
    <p:sldId id="512" r:id="rId18"/>
    <p:sldId id="513" r:id="rId19"/>
    <p:sldId id="514" r:id="rId20"/>
    <p:sldId id="463" r:id="rId21"/>
    <p:sldId id="486" r:id="rId22"/>
    <p:sldId id="351" r:id="rId23"/>
    <p:sldId id="353" r:id="rId24"/>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77" autoAdjust="0"/>
    <p:restoredTop sz="87304" autoAdjust="0"/>
  </p:normalViewPr>
  <p:slideViewPr>
    <p:cSldViewPr snapToGrid="0">
      <p:cViewPr varScale="1">
        <p:scale>
          <a:sx n="75" d="100"/>
          <a:sy n="75" d="100"/>
        </p:scale>
        <p:origin x="930" y="66"/>
      </p:cViewPr>
      <p:guideLst>
        <p:guide orient="horz" pos="2160"/>
        <p:guide pos="3842"/>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anose="020B0503020204020204" pitchFamily="34" charset="-122"/>
              <a:ea typeface="微软雅黑" panose="020B0503020204020204" pitchFamily="34" charset="-122"/>
            </a:rPr>
            <a:t>项目管理</a:t>
          </a:r>
        </a:p>
      </dgm:t>
    </dgm:pt>
    <dgm:pt modelId="{780109C1-9655-47E2-88C3-EAFCF26935DB}" cxnId="{09047B45-EB83-4B38-B2C2-D582BBB7B5F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5A7B371-2967-431B-ABEA-D02DC93FE7D8}" cxnId="{09047B45-EB83-4B38-B2C2-D582BBB7B5F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FBD3C32-BA34-4EC5-A863-6B6C18C4D868}">
      <dgm:prSet phldrT="[文本]" custT="1"/>
      <dgm:spPr/>
      <dgm:t>
        <a:bodyPr/>
        <a:lstStyle/>
        <a:p>
          <a:r>
            <a:rPr lang="zh-CN" altLang="en-US" sz="1800" dirty="0">
              <a:latin typeface="微软雅黑" panose="020B0503020204020204" pitchFamily="34" charset="-122"/>
              <a:ea typeface="微软雅黑" panose="020B0503020204020204" pitchFamily="34" charset="-122"/>
            </a:rPr>
            <a:t>事</a:t>
          </a:r>
        </a:p>
      </dgm:t>
    </dgm:pt>
    <dgm:pt modelId="{E5D17642-311E-4E48-8DEA-D0D8890B54EE}" cxnId="{FAB3F2FB-F6D5-4C97-A559-9A4E5DC86A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304DA2-FDD2-4AC3-9B7F-0E99D5E0A5B1}" cxnId="{FAB3F2FB-F6D5-4C97-A559-9A4E5DC86A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6229D2A-730B-40A1-8802-A3E7D907534E}">
      <dgm:prSet phldrT="[文本]" custT="1"/>
      <dgm:spPr/>
      <dgm:t>
        <a:bodyPr/>
        <a:lstStyle/>
        <a:p>
          <a:r>
            <a:rPr lang="zh-CN" altLang="en-US" sz="1800" dirty="0">
              <a:latin typeface="微软雅黑" panose="020B0503020204020204" pitchFamily="34" charset="-122"/>
              <a:ea typeface="微软雅黑" panose="020B0503020204020204" pitchFamily="34" charset="-122"/>
            </a:rPr>
            <a:t>范围</a:t>
          </a:r>
        </a:p>
      </dgm:t>
    </dgm:pt>
    <dgm:pt modelId="{10F5D31E-01D7-48D8-A17A-041F0FDE5A51}" cxnId="{CDC70299-13DC-4242-BD10-3FE2159D639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50F4D0-D729-49DA-856E-CABC5ECABC91}" cxnId="{CDC70299-13DC-4242-BD10-3FE2159D639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B75872-956E-49D7-985A-FA1F9FCF411B}">
      <dgm:prSet phldrT="[文本]" custT="1"/>
      <dgm:spPr/>
      <dgm:t>
        <a:bodyPr/>
        <a:lstStyle/>
        <a:p>
          <a:r>
            <a:rPr lang="zh-CN" altLang="en-US" sz="1800" dirty="0">
              <a:latin typeface="微软雅黑" panose="020B0503020204020204" pitchFamily="34" charset="-122"/>
              <a:ea typeface="微软雅黑" panose="020B0503020204020204" pitchFamily="34" charset="-122"/>
            </a:rPr>
            <a:t>时间</a:t>
          </a:r>
        </a:p>
      </dgm:t>
    </dgm:pt>
    <dgm:pt modelId="{CC6703A3-6E18-4CFC-8EE5-235B7475FC24}" cxnId="{B50250B4-0CBF-4078-A2DE-E79870F84E7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9ED61F3-2CE1-4C83-8EA0-C5701A73FAA7}" cxnId="{B50250B4-0CBF-4078-A2DE-E79870F84E7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5497BFB-92F2-494D-ADA4-BCF08E03EEA4}">
      <dgm:prSet phldrT="[文本]" custT="1"/>
      <dgm:spPr/>
      <dgm:t>
        <a:bodyPr/>
        <a:lstStyle/>
        <a:p>
          <a:r>
            <a:rPr lang="zh-CN" altLang="en-US" sz="1800" dirty="0">
              <a:latin typeface="微软雅黑" panose="020B0503020204020204" pitchFamily="34" charset="-122"/>
              <a:ea typeface="微软雅黑" panose="020B0503020204020204" pitchFamily="34" charset="-122"/>
            </a:rPr>
            <a:t>人</a:t>
          </a:r>
        </a:p>
      </dgm:t>
    </dgm:pt>
    <dgm:pt modelId="{513DB6FD-C6AF-4569-976F-A254F44F1892}" cxnId="{7FF62EE3-9AA1-4D3F-B751-E03B97D6EB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CB10894-45A3-4B01-B290-17600C3EA423}" cxnId="{7FF62EE3-9AA1-4D3F-B751-E03B97D6EB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0AF9F8-9A8F-4226-9126-96C2973953F1}">
      <dgm:prSet phldrT="[文本]" custT="1"/>
      <dgm:spPr/>
      <dgm:t>
        <a:bodyPr/>
        <a:lstStyle/>
        <a:p>
          <a:r>
            <a:rPr lang="zh-CN" altLang="en-US" sz="1800" dirty="0">
              <a:latin typeface="微软雅黑" panose="020B0503020204020204" pitchFamily="34" charset="-122"/>
              <a:ea typeface="微软雅黑" panose="020B0503020204020204" pitchFamily="34" charset="-122"/>
            </a:rPr>
            <a:t>人力资源</a:t>
          </a:r>
        </a:p>
      </dgm:t>
    </dgm:pt>
    <dgm:pt modelId="{55388E6F-6338-4CF4-87B0-851C4673823B}" cxnId="{9E32DD99-262F-432C-BD2E-C85EC508EDF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1213025-812A-458F-8161-354A47AA333A}" cxnId="{9E32DD99-262F-432C-BD2E-C85EC508EDF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0BC-7FBF-4C8B-A332-A32A49E9D7BC}">
      <dgm:prSet custT="1"/>
      <dgm:spPr/>
      <dgm:t>
        <a:bodyPr/>
        <a:lstStyle/>
        <a:p>
          <a:r>
            <a:rPr lang="zh-CN" altLang="en-US" sz="1800" dirty="0">
              <a:latin typeface="微软雅黑" panose="020B0503020204020204" pitchFamily="34" charset="-122"/>
              <a:ea typeface="微软雅黑" panose="020B0503020204020204" pitchFamily="34" charset="-122"/>
            </a:rPr>
            <a:t>成本</a:t>
          </a:r>
        </a:p>
      </dgm:t>
    </dgm:pt>
    <dgm:pt modelId="{2033EEA5-8E1B-4AF2-8AC2-4C3A7D3D8D2B}" cxnId="{D6DEDB76-78DB-4899-A5A0-15A51B0A18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F7D1C3C-8F07-48C9-ACCC-4DFB803E7B82}" cxnId="{D6DEDB76-78DB-4899-A5A0-15A51B0A18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222FA5A-995A-4B0F-B636-97111B030802}">
      <dgm:prSet custT="1"/>
      <dgm:spPr/>
      <dgm:t>
        <a:bodyPr/>
        <a:lstStyle/>
        <a:p>
          <a:r>
            <a:rPr lang="zh-CN" altLang="en-US" sz="1800" dirty="0">
              <a:latin typeface="微软雅黑" panose="020B0503020204020204" pitchFamily="34" charset="-122"/>
              <a:ea typeface="微软雅黑" panose="020B0503020204020204" pitchFamily="34" charset="-122"/>
            </a:rPr>
            <a:t>质量</a:t>
          </a:r>
        </a:p>
      </dgm:t>
    </dgm:pt>
    <dgm:pt modelId="{EB1D478A-037E-41BB-B9EF-E06700D27A80}" cxnId="{49C53F4D-67BF-4063-B274-89B2E5F4EFD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CEC71C0-C2B8-446E-9054-8E3CEFA2E526}" cxnId="{49C53F4D-67BF-4063-B274-89B2E5F4EFD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977D3-664E-43DB-8585-21B06BBA088B}">
      <dgm:prSet custT="1"/>
      <dgm:spPr/>
      <dgm:t>
        <a:bodyPr/>
        <a:lstStyle/>
        <a:p>
          <a:r>
            <a:rPr lang="zh-CN" altLang="en-US" sz="1800" dirty="0">
              <a:latin typeface="微软雅黑" panose="020B0503020204020204" pitchFamily="34" charset="-122"/>
              <a:ea typeface="微软雅黑" panose="020B0503020204020204" pitchFamily="34" charset="-122"/>
            </a:rPr>
            <a:t>风险</a:t>
          </a:r>
        </a:p>
      </dgm:t>
    </dgm:pt>
    <dgm:pt modelId="{B963AF18-954A-4790-B081-22F850B4EF59}" cxnId="{927BD30D-C068-434C-8445-9F9115C085E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AA1D75D-31A0-425F-A202-CECC03DAE80E}" cxnId="{927BD30D-C068-434C-8445-9F9115C085E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8E006CB-A082-4E02-8F85-96B61C2D076B}">
      <dgm:prSet custT="1"/>
      <dgm:spPr/>
      <dgm:t>
        <a:bodyPr/>
        <a:lstStyle/>
        <a:p>
          <a:r>
            <a:rPr lang="zh-CN" altLang="en-US" sz="1800" dirty="0">
              <a:latin typeface="微软雅黑" panose="020B0503020204020204" pitchFamily="34" charset="-122"/>
              <a:ea typeface="微软雅黑" panose="020B0503020204020204" pitchFamily="34" charset="-122"/>
            </a:rPr>
            <a:t>沟通</a:t>
          </a:r>
        </a:p>
      </dgm:t>
    </dgm:pt>
    <dgm:pt modelId="{A910557D-39B8-4EBF-81FC-B81AE6ABAC4B}" cxnId="{D7DDE220-7AB9-49D1-B21C-EA6F92BC8EB8}"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A5350F7-4D32-4437-B95B-5CEFC201F08E}" cxnId="{D7DDE220-7AB9-49D1-B21C-EA6F92BC8EB8}"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A44F8AA-1E88-452E-95DE-51C2F7534FB5}">
      <dgm:prSet custT="1"/>
      <dgm:spPr/>
      <dgm:t>
        <a:bodyPr/>
        <a:lstStyle/>
        <a:p>
          <a:r>
            <a:rPr lang="zh-CN" altLang="en-US" sz="1800" dirty="0">
              <a:latin typeface="微软雅黑" panose="020B0503020204020204" pitchFamily="34" charset="-122"/>
              <a:ea typeface="微软雅黑" panose="020B0503020204020204" pitchFamily="34" charset="-122"/>
            </a:rPr>
            <a:t>采购</a:t>
          </a:r>
        </a:p>
      </dgm:t>
    </dgm:pt>
    <dgm:pt modelId="{6BBB0ADE-0271-4DEB-BA40-4CDD422D51FE}" cxnId="{67D060C8-B4E9-48EA-9013-0AD8D704B63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D06CDA7-DB4F-44CC-978A-D018E3336EDE}" cxnId="{67D060C8-B4E9-48EA-9013-0AD8D704B63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Arial" panose="020B0604020202020204"/>
            </a:rPr>
            <a:t>干系人</a:t>
          </a:r>
        </a:p>
      </dgm:t>
    </dgm:pt>
    <dgm:pt modelId="{83332816-3AEF-40C4-8DD3-C953BCC7595A}" cxnId="{99F7F098-52EA-44C3-8F2E-AD75D5D60EC7}" type="parTrans">
      <dgm:prSet/>
      <dgm:spPr/>
      <dgm:t>
        <a:bodyPr/>
        <a:lstStyle/>
        <a:p>
          <a:endParaRPr lang="zh-CN" altLang="en-US"/>
        </a:p>
      </dgm:t>
    </dgm:pt>
    <dgm:pt modelId="{69D2346F-7D67-4A60-982B-77A03C97CEDA}" cxnId="{99F7F098-52EA-44C3-8F2E-AD75D5D60EC7}" type="sibTrans">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3d5" qsCatId="3D" csTypeId="urn:microsoft.com/office/officeart/2005/8/colors/accent1_2" csCatId="accent1" phldr="1"/>
      <dgm:spPr/>
    </dgm:pt>
    <dgm:pt modelId="{FF99E86A-BA1F-41FE-84F2-0282D4895DA3}">
      <dgm:prSet phldrT="[文本]"/>
      <dgm:spPr/>
      <dgm:t>
        <a:bodyPr/>
        <a:lstStyle/>
        <a:p>
          <a:r>
            <a:rPr lang="en-US" altLang="zh-CN" smtClean="0">
              <a:solidFill>
                <a:schemeClr val="tx1"/>
              </a:solidFill>
            </a:rPr>
            <a:t>1.</a:t>
          </a:r>
          <a:r>
            <a:rPr lang="zh-CN" altLang="en-US" smtClean="0">
              <a:solidFill>
                <a:schemeClr val="tx1"/>
              </a:solidFill>
            </a:rPr>
            <a:t>识别风险</a:t>
          </a:r>
          <a:endParaRPr lang="zh-CN" altLang="en-US" dirty="0">
            <a:solidFill>
              <a:schemeClr val="tx1"/>
            </a:solidFill>
          </a:endParaRPr>
        </a:p>
      </dgm:t>
    </dgm:pt>
    <dgm:pt modelId="{C3C8C11A-C8F9-4DE9-AD31-580CFF59A62F}" cxnId="{270A42AE-B96C-4CC9-B78B-4FCB923A2F71}" type="parTrans">
      <dgm:prSet/>
      <dgm:spPr/>
      <dgm:t>
        <a:bodyPr/>
        <a:lstStyle/>
        <a:p>
          <a:endParaRPr lang="zh-CN" altLang="en-US">
            <a:solidFill>
              <a:schemeClr val="tx1"/>
            </a:solidFill>
          </a:endParaRPr>
        </a:p>
      </dgm:t>
    </dgm:pt>
    <dgm:pt modelId="{62857CF0-CB27-4C03-ACA1-85E71A5CEA8D}" cxnId="{270A42AE-B96C-4CC9-B78B-4FCB923A2F71}" type="sibTrans">
      <dgm:prSet/>
      <dgm:spPr/>
      <dgm:t>
        <a:bodyPr/>
        <a:lstStyle/>
        <a:p>
          <a:endParaRPr lang="zh-CN" altLang="en-US">
            <a:solidFill>
              <a:schemeClr val="tx1"/>
            </a:solidFill>
          </a:endParaRPr>
        </a:p>
      </dgm:t>
    </dgm:pt>
    <dgm:pt modelId="{FCC39FE7-1551-4FEB-918A-497F021E71D3}">
      <dgm:prSet/>
      <dgm:spPr/>
      <dgm:t>
        <a:bodyPr/>
        <a:lstStyle/>
        <a:p>
          <a:r>
            <a:rPr lang="en-US" altLang="zh-CN" smtClean="0">
              <a:solidFill>
                <a:schemeClr val="tx1"/>
              </a:solidFill>
            </a:rPr>
            <a:t>2.</a:t>
          </a:r>
          <a:r>
            <a:rPr lang="zh-CN" altLang="en-US" smtClean="0">
              <a:solidFill>
                <a:schemeClr val="tx1"/>
              </a:solidFill>
            </a:rPr>
            <a:t>实施定性风险分析</a:t>
          </a:r>
          <a:endParaRPr lang="zh-CN" altLang="en-US" dirty="0" smtClean="0">
            <a:solidFill>
              <a:schemeClr val="tx1"/>
            </a:solidFill>
          </a:endParaRPr>
        </a:p>
      </dgm:t>
    </dgm:pt>
    <dgm:pt modelId="{B9F80191-292C-4178-832E-F44788004F08}" cxnId="{96C32D10-A8A7-4C3B-BEE3-12B82EE6C660}" type="parTrans">
      <dgm:prSet/>
      <dgm:spPr/>
      <dgm:t>
        <a:bodyPr/>
        <a:lstStyle/>
        <a:p>
          <a:endParaRPr lang="zh-CN" altLang="en-US">
            <a:solidFill>
              <a:schemeClr val="tx1"/>
            </a:solidFill>
          </a:endParaRPr>
        </a:p>
      </dgm:t>
    </dgm:pt>
    <dgm:pt modelId="{927D143F-C401-4D65-AC3B-0F48CB72D1A3}" cxnId="{96C32D10-A8A7-4C3B-BEE3-12B82EE6C660}" type="sibTrans">
      <dgm:prSet/>
      <dgm:spPr/>
      <dgm:t>
        <a:bodyPr/>
        <a:lstStyle/>
        <a:p>
          <a:endParaRPr lang="zh-CN" altLang="en-US">
            <a:solidFill>
              <a:schemeClr val="tx1"/>
            </a:solidFill>
          </a:endParaRPr>
        </a:p>
      </dgm:t>
    </dgm:pt>
    <dgm:pt modelId="{A7F2157E-6E38-464E-A67E-40DCEF60A06E}">
      <dgm:prSet/>
      <dgm:spPr/>
      <dgm:t>
        <a:bodyPr/>
        <a:lstStyle/>
        <a:p>
          <a:r>
            <a:rPr lang="en-US" altLang="zh-CN" dirty="0" smtClean="0">
              <a:solidFill>
                <a:schemeClr val="tx1"/>
              </a:solidFill>
            </a:rPr>
            <a:t>4.</a:t>
          </a:r>
          <a:r>
            <a:rPr lang="zh-CN" altLang="en-US" dirty="0" smtClean="0">
              <a:solidFill>
                <a:schemeClr val="tx1"/>
              </a:solidFill>
            </a:rPr>
            <a:t>规划风险应对</a:t>
          </a:r>
          <a:endParaRPr lang="zh-CN" altLang="en-US" dirty="0">
            <a:solidFill>
              <a:schemeClr val="tx1"/>
            </a:solidFill>
          </a:endParaRPr>
        </a:p>
      </dgm:t>
    </dgm:pt>
    <dgm:pt modelId="{ADB92C68-915D-40FA-BF49-87D9EC2CA4F9}" cxnId="{B24B533F-0AE1-44A7-ACD5-D28A34A77789}" type="parTrans">
      <dgm:prSet/>
      <dgm:spPr/>
      <dgm:t>
        <a:bodyPr/>
        <a:lstStyle/>
        <a:p>
          <a:endParaRPr lang="zh-CN" altLang="en-US">
            <a:solidFill>
              <a:schemeClr val="tx1"/>
            </a:solidFill>
          </a:endParaRPr>
        </a:p>
      </dgm:t>
    </dgm:pt>
    <dgm:pt modelId="{C011271B-550E-4E1F-8419-1EEDB4174D8F}" cxnId="{B24B533F-0AE1-44A7-ACD5-D28A34A77789}" type="sibTrans">
      <dgm:prSet/>
      <dgm:spPr/>
      <dgm:t>
        <a:bodyPr/>
        <a:lstStyle/>
        <a:p>
          <a:endParaRPr lang="zh-CN" altLang="en-US">
            <a:solidFill>
              <a:schemeClr val="tx1"/>
            </a:solidFill>
          </a:endParaRPr>
        </a:p>
      </dgm:t>
    </dgm:pt>
    <dgm:pt modelId="{19E9FAB5-9CA8-4EDF-BB12-0F37DD68C9FD}">
      <dgm:prSet/>
      <dgm:spPr/>
      <dgm:t>
        <a:bodyPr/>
        <a:lstStyle/>
        <a:p>
          <a:r>
            <a:rPr lang="en-US" altLang="zh-CN" dirty="0" smtClean="0">
              <a:solidFill>
                <a:schemeClr val="tx1"/>
              </a:solidFill>
            </a:rPr>
            <a:t>3.</a:t>
          </a:r>
          <a:r>
            <a:rPr lang="zh-CN" altLang="en-US" dirty="0" smtClean="0">
              <a:solidFill>
                <a:schemeClr val="tx1"/>
              </a:solidFill>
            </a:rPr>
            <a:t>实施定量风险分析</a:t>
          </a:r>
        </a:p>
      </dgm:t>
    </dgm:pt>
    <dgm:pt modelId="{DD6FE926-275B-47BB-8374-02048E1E38A7}" cxnId="{5CC3BE33-2DB5-4551-9E53-B0EEDAA839BA}" type="parTrans">
      <dgm:prSet/>
      <dgm:spPr/>
      <dgm:t>
        <a:bodyPr/>
        <a:lstStyle/>
        <a:p>
          <a:endParaRPr lang="zh-CN" altLang="en-US"/>
        </a:p>
      </dgm:t>
    </dgm:pt>
    <dgm:pt modelId="{61596313-AE42-443E-9BEA-BFBB8F4D2FC6}" cxnId="{5CC3BE33-2DB5-4551-9E53-B0EEDAA839BA}" type="sibTrans">
      <dgm:prSet/>
      <dgm:spPr/>
      <dgm:t>
        <a:bodyPr/>
        <a:lstStyle/>
        <a:p>
          <a:endParaRPr lang="zh-CN" altLang="en-US"/>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dgm:pt>
    <dgm:pt modelId="{677EFD8E-78F1-4AC2-8CEC-BFB4409DF6CC}" type="pres">
      <dgm:prSet presAssocID="{8522D4B4-B491-4856-AD57-D67B6C321C4F}" presName="linearProcess" presStyleCnt="0"/>
      <dgm:spPr/>
    </dgm:pt>
    <dgm:pt modelId="{3CBB833B-38C8-445B-AE29-722D33C11197}" type="pres">
      <dgm:prSet presAssocID="{FF99E86A-BA1F-41FE-84F2-0282D4895DA3}" presName="textNode" presStyleLbl="node1" presStyleIdx="0" presStyleCnt="4">
        <dgm:presLayoutVars>
          <dgm:bulletEnabled val="1"/>
        </dgm:presLayoutVars>
      </dgm:prSet>
      <dgm:spPr/>
      <dgm:t>
        <a:bodyPr/>
        <a:lstStyle/>
        <a:p>
          <a:endParaRPr lang="zh-CN" altLang="en-US"/>
        </a:p>
      </dgm:t>
    </dgm:pt>
    <dgm:pt modelId="{B268AB1F-13C2-4978-BE6F-B369CC17C581}" type="pres">
      <dgm:prSet presAssocID="{62857CF0-CB27-4C03-ACA1-85E71A5CEA8D}" presName="sibTrans" presStyleCnt="0"/>
      <dgm:spPr/>
    </dgm:pt>
    <dgm:pt modelId="{D113C934-FCD0-48D0-8275-448C4A2DDE51}" type="pres">
      <dgm:prSet presAssocID="{FCC39FE7-1551-4FEB-918A-497F021E71D3}" presName="textNode" presStyleLbl="node1" presStyleIdx="1" presStyleCnt="4">
        <dgm:presLayoutVars>
          <dgm:bulletEnabled val="1"/>
        </dgm:presLayoutVars>
      </dgm:prSet>
      <dgm:spPr/>
      <dgm:t>
        <a:bodyPr/>
        <a:lstStyle/>
        <a:p>
          <a:endParaRPr lang="zh-CN" altLang="en-US"/>
        </a:p>
      </dgm:t>
    </dgm:pt>
    <dgm:pt modelId="{AF14F718-8534-4618-80FB-15008CC14538}" type="pres">
      <dgm:prSet presAssocID="{927D143F-C401-4D65-AC3B-0F48CB72D1A3}" presName="sibTrans" presStyleCnt="0"/>
      <dgm:spPr/>
    </dgm:pt>
    <dgm:pt modelId="{ED4D12A7-6AB0-4F9F-A203-E479FE77EFAB}" type="pres">
      <dgm:prSet presAssocID="{19E9FAB5-9CA8-4EDF-BB12-0F37DD68C9FD}" presName="textNode" presStyleLbl="node1" presStyleIdx="2" presStyleCnt="4">
        <dgm:presLayoutVars>
          <dgm:bulletEnabled val="1"/>
        </dgm:presLayoutVars>
      </dgm:prSet>
      <dgm:spPr/>
      <dgm:t>
        <a:bodyPr/>
        <a:lstStyle/>
        <a:p>
          <a:endParaRPr lang="zh-CN" altLang="en-US"/>
        </a:p>
      </dgm:t>
    </dgm:pt>
    <dgm:pt modelId="{23536EBE-A6FF-4CBA-9B0F-67D812062D16}" type="pres">
      <dgm:prSet presAssocID="{61596313-AE42-443E-9BEA-BFBB8F4D2FC6}" presName="sibTrans" presStyleCnt="0"/>
      <dgm:spPr/>
    </dgm:pt>
    <dgm:pt modelId="{D273F722-7350-4400-9A9A-BB6C999259E9}" type="pres">
      <dgm:prSet presAssocID="{A7F2157E-6E38-464E-A67E-40DCEF60A06E}" presName="textNode" presStyleLbl="node1" presStyleIdx="3" presStyleCnt="4">
        <dgm:presLayoutVars>
          <dgm:bulletEnabled val="1"/>
        </dgm:presLayoutVars>
      </dgm:prSet>
      <dgm:spPr/>
      <dgm:t>
        <a:bodyPr/>
        <a:lstStyle/>
        <a:p>
          <a:endParaRPr lang="zh-CN" altLang="en-US"/>
        </a:p>
      </dgm:t>
    </dgm:pt>
  </dgm:ptLst>
  <dgm:cxnLst>
    <dgm:cxn modelId="{5CC3BE33-2DB5-4551-9E53-B0EEDAA839BA}" srcId="{8522D4B4-B491-4856-AD57-D67B6C321C4F}" destId="{19E9FAB5-9CA8-4EDF-BB12-0F37DD68C9FD}" srcOrd="2" destOrd="0" parTransId="{DD6FE926-275B-47BB-8374-02048E1E38A7}" sibTransId="{61596313-AE42-443E-9BEA-BFBB8F4D2FC6}"/>
    <dgm:cxn modelId="{B24B533F-0AE1-44A7-ACD5-D28A34A77789}" srcId="{8522D4B4-B491-4856-AD57-D67B6C321C4F}" destId="{A7F2157E-6E38-464E-A67E-40DCEF60A06E}" srcOrd="3" destOrd="0" parTransId="{ADB92C68-915D-40FA-BF49-87D9EC2CA4F9}" sibTransId="{C011271B-550E-4E1F-8419-1EEDB4174D8F}"/>
    <dgm:cxn modelId="{96C32D10-A8A7-4C3B-BEE3-12B82EE6C660}" srcId="{8522D4B4-B491-4856-AD57-D67B6C321C4F}" destId="{FCC39FE7-1551-4FEB-918A-497F021E71D3}" srcOrd="1" destOrd="0" parTransId="{B9F80191-292C-4178-832E-F44788004F08}" sibTransId="{927D143F-C401-4D65-AC3B-0F48CB72D1A3}"/>
    <dgm:cxn modelId="{5D424E39-4C91-49BB-8A09-06BBCFC67EEB}" type="presOf" srcId="{8522D4B4-B491-4856-AD57-D67B6C321C4F}" destId="{24B7951E-8C8E-4E00-92D0-494D8B365B0D}" srcOrd="0" destOrd="0" presId="urn:microsoft.com/office/officeart/2005/8/layout/hProcess9"/>
    <dgm:cxn modelId="{3832B5A4-B3EB-4B5D-BC97-1D38EF1B210E}" type="presOf" srcId="{A7F2157E-6E38-464E-A67E-40DCEF60A06E}" destId="{D273F722-7350-4400-9A9A-BB6C999259E9}" srcOrd="0" destOrd="0" presId="urn:microsoft.com/office/officeart/2005/8/layout/hProcess9"/>
    <dgm:cxn modelId="{270A42AE-B96C-4CC9-B78B-4FCB923A2F71}" srcId="{8522D4B4-B491-4856-AD57-D67B6C321C4F}" destId="{FF99E86A-BA1F-41FE-84F2-0282D4895DA3}" srcOrd="0" destOrd="0" parTransId="{C3C8C11A-C8F9-4DE9-AD31-580CFF59A62F}" sibTransId="{62857CF0-CB27-4C03-ACA1-85E71A5CEA8D}"/>
    <dgm:cxn modelId="{D54F394D-D7F9-4889-B718-891AA48E1177}" type="presOf" srcId="{FF99E86A-BA1F-41FE-84F2-0282D4895DA3}" destId="{3CBB833B-38C8-445B-AE29-722D33C11197}" srcOrd="0" destOrd="0" presId="urn:microsoft.com/office/officeart/2005/8/layout/hProcess9"/>
    <dgm:cxn modelId="{18747EEA-43FC-4DBA-AAC5-F013F4CFFAE9}" type="presOf" srcId="{19E9FAB5-9CA8-4EDF-BB12-0F37DD68C9FD}" destId="{ED4D12A7-6AB0-4F9F-A203-E479FE77EFAB}" srcOrd="0" destOrd="0" presId="urn:microsoft.com/office/officeart/2005/8/layout/hProcess9"/>
    <dgm:cxn modelId="{E24C1883-D3B4-4F65-BE6B-26D92528DD7D}" type="presOf" srcId="{FCC39FE7-1551-4FEB-918A-497F021E71D3}" destId="{D113C934-FCD0-48D0-8275-448C4A2DDE51}" srcOrd="0" destOrd="0" presId="urn:microsoft.com/office/officeart/2005/8/layout/hProcess9"/>
    <dgm:cxn modelId="{B02ADB14-B28D-4683-AA67-D736A793FB66}" type="presParOf" srcId="{24B7951E-8C8E-4E00-92D0-494D8B365B0D}" destId="{7B5CDD83-B258-4A7E-8BA3-FAE4A249CB28}" srcOrd="0" destOrd="0" presId="urn:microsoft.com/office/officeart/2005/8/layout/hProcess9"/>
    <dgm:cxn modelId="{042E0D46-49FB-43A1-9C0F-4BA10AD4F0AD}" type="presParOf" srcId="{24B7951E-8C8E-4E00-92D0-494D8B365B0D}" destId="{677EFD8E-78F1-4AC2-8CEC-BFB4409DF6CC}" srcOrd="1" destOrd="0" presId="urn:microsoft.com/office/officeart/2005/8/layout/hProcess9"/>
    <dgm:cxn modelId="{3032ADE8-148E-44F7-B063-64F717CD93DA}" type="presParOf" srcId="{677EFD8E-78F1-4AC2-8CEC-BFB4409DF6CC}" destId="{3CBB833B-38C8-445B-AE29-722D33C11197}" srcOrd="0" destOrd="0" presId="urn:microsoft.com/office/officeart/2005/8/layout/hProcess9"/>
    <dgm:cxn modelId="{2139D3E2-5BFE-4A6F-A0D6-564B971DAEBA}" type="presParOf" srcId="{677EFD8E-78F1-4AC2-8CEC-BFB4409DF6CC}" destId="{B268AB1F-13C2-4978-BE6F-B369CC17C581}" srcOrd="1" destOrd="0" presId="urn:microsoft.com/office/officeart/2005/8/layout/hProcess9"/>
    <dgm:cxn modelId="{7FF1BFF4-2F82-4EBB-AC27-97A4076BD635}" type="presParOf" srcId="{677EFD8E-78F1-4AC2-8CEC-BFB4409DF6CC}" destId="{D113C934-FCD0-48D0-8275-448C4A2DDE51}" srcOrd="2" destOrd="0" presId="urn:microsoft.com/office/officeart/2005/8/layout/hProcess9"/>
    <dgm:cxn modelId="{8A575DE4-3336-44B8-9330-F0EE980CED34}" type="presParOf" srcId="{677EFD8E-78F1-4AC2-8CEC-BFB4409DF6CC}" destId="{AF14F718-8534-4618-80FB-15008CC14538}" srcOrd="3" destOrd="0" presId="urn:microsoft.com/office/officeart/2005/8/layout/hProcess9"/>
    <dgm:cxn modelId="{599870BA-3131-478D-8082-818CFA2B358D}" type="presParOf" srcId="{677EFD8E-78F1-4AC2-8CEC-BFB4409DF6CC}" destId="{ED4D12A7-6AB0-4F9F-A203-E479FE77EFAB}" srcOrd="4" destOrd="0" presId="urn:microsoft.com/office/officeart/2005/8/layout/hProcess9"/>
    <dgm:cxn modelId="{05BB4071-8112-490C-BC9A-D8F25DA76D76}" type="presParOf" srcId="{677EFD8E-78F1-4AC2-8CEC-BFB4409DF6CC}" destId="{23536EBE-A6FF-4CBA-9B0F-67D812062D16}" srcOrd="5" destOrd="0" presId="urn:microsoft.com/office/officeart/2005/8/layout/hProcess9"/>
    <dgm:cxn modelId="{7350EBFF-0026-4D34-8173-3DD6FDB9F076}" type="presParOf" srcId="{677EFD8E-78F1-4AC2-8CEC-BFB4409DF6CC}" destId="{D273F722-7350-4400-9A9A-BB6C999259E9}" srcOrd="6" destOrd="0" presId="urn:microsoft.com/office/officeart/2005/8/layout/hProcess9"/>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anose="020B0503020204020204" pitchFamily="34" charset="-122"/>
              <a:ea typeface="微软雅黑" panose="020B0503020204020204" pitchFamily="34" charset="-122"/>
            </a:rPr>
            <a:t>项目管理</a:t>
          </a:r>
        </a:p>
      </dgm:t>
    </dgm:pt>
    <dgm:pt modelId="{780109C1-9655-47E2-88C3-EAFCF26935DB}" cxnId="{09047B45-EB83-4B38-B2C2-D582BBB7B5F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5A7B371-2967-431B-ABEA-D02DC93FE7D8}" cxnId="{09047B45-EB83-4B38-B2C2-D582BBB7B5F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FBD3C32-BA34-4EC5-A863-6B6C18C4D868}">
      <dgm:prSet phldrT="[文本]" custT="1"/>
      <dgm:spPr/>
      <dgm:t>
        <a:bodyPr/>
        <a:lstStyle/>
        <a:p>
          <a:r>
            <a:rPr lang="zh-CN" altLang="en-US" sz="1800" dirty="0">
              <a:latin typeface="微软雅黑" panose="020B0503020204020204" pitchFamily="34" charset="-122"/>
              <a:ea typeface="微软雅黑" panose="020B0503020204020204" pitchFamily="34" charset="-122"/>
            </a:rPr>
            <a:t>事</a:t>
          </a:r>
        </a:p>
      </dgm:t>
    </dgm:pt>
    <dgm:pt modelId="{E5D17642-311E-4E48-8DEA-D0D8890B54EE}" cxnId="{FAB3F2FB-F6D5-4C97-A559-9A4E5DC86A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304DA2-FDD2-4AC3-9B7F-0E99D5E0A5B1}" cxnId="{FAB3F2FB-F6D5-4C97-A559-9A4E5DC86A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6229D2A-730B-40A1-8802-A3E7D907534E}">
      <dgm:prSet phldrT="[文本]" custT="1"/>
      <dgm:spPr/>
      <dgm:t>
        <a:bodyPr/>
        <a:lstStyle/>
        <a:p>
          <a:r>
            <a:rPr lang="zh-CN" altLang="en-US" sz="1800" dirty="0">
              <a:latin typeface="微软雅黑" panose="020B0503020204020204" pitchFamily="34" charset="-122"/>
              <a:ea typeface="微软雅黑" panose="020B0503020204020204" pitchFamily="34" charset="-122"/>
            </a:rPr>
            <a:t>范围</a:t>
          </a:r>
        </a:p>
      </dgm:t>
    </dgm:pt>
    <dgm:pt modelId="{10F5D31E-01D7-48D8-A17A-041F0FDE5A51}" cxnId="{CDC70299-13DC-4242-BD10-3FE2159D639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50F4D0-D729-49DA-856E-CABC5ECABC91}" cxnId="{CDC70299-13DC-4242-BD10-3FE2159D639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B75872-956E-49D7-985A-FA1F9FCF411B}">
      <dgm:prSet phldrT="[文本]" custT="1"/>
      <dgm:spPr/>
      <dgm:t>
        <a:bodyPr/>
        <a:lstStyle/>
        <a:p>
          <a:r>
            <a:rPr lang="zh-CN" altLang="en-US" sz="1800" dirty="0">
              <a:latin typeface="微软雅黑" panose="020B0503020204020204" pitchFamily="34" charset="-122"/>
              <a:ea typeface="微软雅黑" panose="020B0503020204020204" pitchFamily="34" charset="-122"/>
            </a:rPr>
            <a:t>时间</a:t>
          </a:r>
        </a:p>
      </dgm:t>
    </dgm:pt>
    <dgm:pt modelId="{CC6703A3-6E18-4CFC-8EE5-235B7475FC24}" cxnId="{B50250B4-0CBF-4078-A2DE-E79870F84E7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9ED61F3-2CE1-4C83-8EA0-C5701A73FAA7}" cxnId="{B50250B4-0CBF-4078-A2DE-E79870F84E7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5497BFB-92F2-494D-ADA4-BCF08E03EEA4}">
      <dgm:prSet phldrT="[文本]" custT="1"/>
      <dgm:spPr/>
      <dgm:t>
        <a:bodyPr/>
        <a:lstStyle/>
        <a:p>
          <a:r>
            <a:rPr lang="zh-CN" altLang="en-US" sz="1800" dirty="0">
              <a:latin typeface="微软雅黑" panose="020B0503020204020204" pitchFamily="34" charset="-122"/>
              <a:ea typeface="微软雅黑" panose="020B0503020204020204" pitchFamily="34" charset="-122"/>
            </a:rPr>
            <a:t>人</a:t>
          </a:r>
        </a:p>
      </dgm:t>
    </dgm:pt>
    <dgm:pt modelId="{513DB6FD-C6AF-4569-976F-A254F44F1892}" cxnId="{7FF62EE3-9AA1-4D3F-B751-E03B97D6EB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CB10894-45A3-4B01-B290-17600C3EA423}" cxnId="{7FF62EE3-9AA1-4D3F-B751-E03B97D6EB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0AF9F8-9A8F-4226-9126-96C2973953F1}">
      <dgm:prSet phldrT="[文本]" custT="1"/>
      <dgm:spPr/>
      <dgm:t>
        <a:bodyPr/>
        <a:lstStyle/>
        <a:p>
          <a:r>
            <a:rPr lang="zh-CN" altLang="en-US" sz="1800" dirty="0">
              <a:latin typeface="微软雅黑" panose="020B0503020204020204" pitchFamily="34" charset="-122"/>
              <a:ea typeface="微软雅黑" panose="020B0503020204020204" pitchFamily="34" charset="-122"/>
            </a:rPr>
            <a:t>人力资源</a:t>
          </a:r>
        </a:p>
      </dgm:t>
    </dgm:pt>
    <dgm:pt modelId="{55388E6F-6338-4CF4-87B0-851C4673823B}" cxnId="{9E32DD99-262F-432C-BD2E-C85EC508EDF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1213025-812A-458F-8161-354A47AA333A}" cxnId="{9E32DD99-262F-432C-BD2E-C85EC508EDF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0BC-7FBF-4C8B-A332-A32A49E9D7BC}">
      <dgm:prSet custT="1"/>
      <dgm:spPr/>
      <dgm:t>
        <a:bodyPr/>
        <a:lstStyle/>
        <a:p>
          <a:r>
            <a:rPr lang="zh-CN" altLang="en-US" sz="1800" dirty="0">
              <a:latin typeface="微软雅黑" panose="020B0503020204020204" pitchFamily="34" charset="-122"/>
              <a:ea typeface="微软雅黑" panose="020B0503020204020204" pitchFamily="34" charset="-122"/>
            </a:rPr>
            <a:t>成本</a:t>
          </a:r>
        </a:p>
      </dgm:t>
    </dgm:pt>
    <dgm:pt modelId="{2033EEA5-8E1B-4AF2-8AC2-4C3A7D3D8D2B}" cxnId="{D6DEDB76-78DB-4899-A5A0-15A51B0A18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F7D1C3C-8F07-48C9-ACCC-4DFB803E7B82}" cxnId="{D6DEDB76-78DB-4899-A5A0-15A51B0A18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222FA5A-995A-4B0F-B636-97111B030802}">
      <dgm:prSet custT="1"/>
      <dgm:spPr/>
      <dgm:t>
        <a:bodyPr/>
        <a:lstStyle/>
        <a:p>
          <a:r>
            <a:rPr lang="zh-CN" altLang="en-US" sz="1800" dirty="0">
              <a:latin typeface="微软雅黑" panose="020B0503020204020204" pitchFamily="34" charset="-122"/>
              <a:ea typeface="微软雅黑" panose="020B0503020204020204" pitchFamily="34" charset="-122"/>
            </a:rPr>
            <a:t>质量</a:t>
          </a:r>
        </a:p>
      </dgm:t>
    </dgm:pt>
    <dgm:pt modelId="{EB1D478A-037E-41BB-B9EF-E06700D27A80}" cxnId="{49C53F4D-67BF-4063-B274-89B2E5F4EFD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CEC71C0-C2B8-446E-9054-8E3CEFA2E526}" cxnId="{49C53F4D-67BF-4063-B274-89B2E5F4EFD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977D3-664E-43DB-8585-21B06BBA088B}">
      <dgm:prSet custT="1"/>
      <dgm:spPr/>
      <dgm:t>
        <a:bodyPr/>
        <a:lstStyle/>
        <a:p>
          <a:r>
            <a:rPr lang="zh-CN" altLang="en-US" sz="1800" dirty="0">
              <a:latin typeface="微软雅黑" panose="020B0503020204020204" pitchFamily="34" charset="-122"/>
              <a:ea typeface="微软雅黑" panose="020B0503020204020204" pitchFamily="34" charset="-122"/>
            </a:rPr>
            <a:t>风险</a:t>
          </a:r>
        </a:p>
      </dgm:t>
    </dgm:pt>
    <dgm:pt modelId="{B963AF18-954A-4790-B081-22F850B4EF59}" cxnId="{927BD30D-C068-434C-8445-9F9115C085E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AA1D75D-31A0-425F-A202-CECC03DAE80E}" cxnId="{927BD30D-C068-434C-8445-9F9115C085E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8E006CB-A082-4E02-8F85-96B61C2D076B}">
      <dgm:prSet custT="1"/>
      <dgm:spPr/>
      <dgm:t>
        <a:bodyPr/>
        <a:lstStyle/>
        <a:p>
          <a:r>
            <a:rPr lang="zh-CN" altLang="en-US" sz="1800" dirty="0">
              <a:latin typeface="微软雅黑" panose="020B0503020204020204" pitchFamily="34" charset="-122"/>
              <a:ea typeface="微软雅黑" panose="020B0503020204020204" pitchFamily="34" charset="-122"/>
            </a:rPr>
            <a:t>沟通</a:t>
          </a:r>
        </a:p>
      </dgm:t>
    </dgm:pt>
    <dgm:pt modelId="{A910557D-39B8-4EBF-81FC-B81AE6ABAC4B}" cxnId="{D7DDE220-7AB9-49D1-B21C-EA6F92BC8EB8}"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A5350F7-4D32-4437-B95B-5CEFC201F08E}" cxnId="{D7DDE220-7AB9-49D1-B21C-EA6F92BC8EB8}"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A44F8AA-1E88-452E-95DE-51C2F7534FB5}">
      <dgm:prSet custT="1"/>
      <dgm:spPr/>
      <dgm:t>
        <a:bodyPr/>
        <a:lstStyle/>
        <a:p>
          <a:r>
            <a:rPr lang="zh-CN" altLang="en-US" sz="1800" dirty="0">
              <a:latin typeface="微软雅黑" panose="020B0503020204020204" pitchFamily="34" charset="-122"/>
              <a:ea typeface="微软雅黑" panose="020B0503020204020204" pitchFamily="34" charset="-122"/>
            </a:rPr>
            <a:t>采购</a:t>
          </a:r>
        </a:p>
      </dgm:t>
    </dgm:pt>
    <dgm:pt modelId="{6BBB0ADE-0271-4DEB-BA40-4CDD422D51FE}" cxnId="{67D060C8-B4E9-48EA-9013-0AD8D704B63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D06CDA7-DB4F-44CC-978A-D018E3336EDE}" cxnId="{67D060C8-B4E9-48EA-9013-0AD8D704B63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Arial" panose="020B0604020202020204"/>
            </a:rPr>
            <a:t>干系人</a:t>
          </a:r>
        </a:p>
      </dgm:t>
    </dgm:pt>
    <dgm:pt modelId="{83332816-3AEF-40C4-8DD3-C953BCC7595A}" cxnId="{99F7F098-52EA-44C3-8F2E-AD75D5D60EC7}" type="parTrans">
      <dgm:prSet/>
      <dgm:spPr/>
      <dgm:t>
        <a:bodyPr/>
        <a:lstStyle/>
        <a:p>
          <a:endParaRPr lang="zh-CN" altLang="en-US"/>
        </a:p>
      </dgm:t>
    </dgm:pt>
    <dgm:pt modelId="{69D2346F-7D67-4A60-982B-77A03C97CEDA}" cxnId="{99F7F098-52EA-44C3-8F2E-AD75D5D60EC7}" type="sibTrans">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656322" y="0"/>
          <a:ext cx="6800897" cy="4064000"/>
        </a:xfrm>
        <a:prstGeom prst="rightArrow">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3CBB833B-38C8-445B-AE29-722D33C11197}">
      <dsp:nvSpPr>
        <dsp:cNvPr id="0" name=""/>
        <dsp:cNvSpPr/>
      </dsp:nvSpPr>
      <dsp:spPr>
        <a:xfrm>
          <a:off x="3873"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smtClean="0">
              <a:solidFill>
                <a:schemeClr val="tx1"/>
              </a:solidFill>
            </a:rPr>
            <a:t>1.</a:t>
          </a:r>
          <a:r>
            <a:rPr lang="zh-CN" altLang="en-US" sz="2500" kern="1200" smtClean="0">
              <a:solidFill>
                <a:schemeClr val="tx1"/>
              </a:solidFill>
            </a:rPr>
            <a:t>识别风险</a:t>
          </a:r>
          <a:endParaRPr lang="zh-CN" altLang="en-US" sz="2500" kern="1200" dirty="0">
            <a:solidFill>
              <a:schemeClr val="tx1"/>
            </a:solidFill>
          </a:endParaRPr>
        </a:p>
      </dsp:txBody>
      <dsp:txXfrm>
        <a:off x="83228" y="1298554"/>
        <a:ext cx="1750689" cy="1466890"/>
      </dsp:txXfrm>
    </dsp:sp>
    <dsp:sp modelId="{D113C934-FCD0-48D0-8275-448C4A2DDE51}">
      <dsp:nvSpPr>
        <dsp:cNvPr id="0" name=""/>
        <dsp:cNvSpPr/>
      </dsp:nvSpPr>
      <dsp:spPr>
        <a:xfrm>
          <a:off x="2031843"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smtClean="0">
              <a:solidFill>
                <a:schemeClr val="tx1"/>
              </a:solidFill>
            </a:rPr>
            <a:t>2.</a:t>
          </a:r>
          <a:r>
            <a:rPr lang="zh-CN" altLang="en-US" sz="2500" kern="1200" smtClean="0">
              <a:solidFill>
                <a:schemeClr val="tx1"/>
              </a:solidFill>
            </a:rPr>
            <a:t>实施定性风险分析</a:t>
          </a:r>
          <a:endParaRPr lang="zh-CN" altLang="en-US" sz="2500" kern="1200" dirty="0" smtClean="0">
            <a:solidFill>
              <a:schemeClr val="tx1"/>
            </a:solidFill>
          </a:endParaRPr>
        </a:p>
      </dsp:txBody>
      <dsp:txXfrm>
        <a:off x="2111198" y="1298554"/>
        <a:ext cx="1750689" cy="1466890"/>
      </dsp:txXfrm>
    </dsp:sp>
    <dsp:sp modelId="{ED4D12A7-6AB0-4F9F-A203-E479FE77EFAB}">
      <dsp:nvSpPr>
        <dsp:cNvPr id="0" name=""/>
        <dsp:cNvSpPr/>
      </dsp:nvSpPr>
      <dsp:spPr>
        <a:xfrm>
          <a:off x="4059813"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solidFill>
                <a:schemeClr val="tx1"/>
              </a:solidFill>
            </a:rPr>
            <a:t>3.</a:t>
          </a:r>
          <a:r>
            <a:rPr lang="zh-CN" altLang="en-US" sz="2500" kern="1200" dirty="0" smtClean="0">
              <a:solidFill>
                <a:schemeClr val="tx1"/>
              </a:solidFill>
            </a:rPr>
            <a:t>实施定量风险分析</a:t>
          </a:r>
        </a:p>
      </dsp:txBody>
      <dsp:txXfrm>
        <a:off x="4139168" y="1298554"/>
        <a:ext cx="1750689" cy="1466890"/>
      </dsp:txXfrm>
    </dsp:sp>
    <dsp:sp modelId="{D273F722-7350-4400-9A9A-BB6C999259E9}">
      <dsp:nvSpPr>
        <dsp:cNvPr id="0" name=""/>
        <dsp:cNvSpPr/>
      </dsp:nvSpPr>
      <dsp:spPr>
        <a:xfrm>
          <a:off x="6087782"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solidFill>
                <a:schemeClr val="tx1"/>
              </a:solidFill>
            </a:rPr>
            <a:t>4.</a:t>
          </a:r>
          <a:r>
            <a:rPr lang="zh-CN" altLang="en-US" sz="2500" kern="1200" dirty="0" smtClean="0">
              <a:solidFill>
                <a:schemeClr val="tx1"/>
              </a:solidFill>
            </a:rPr>
            <a:t>规划风险应对</a:t>
          </a:r>
          <a:endParaRPr lang="zh-CN" altLang="en-US" sz="2500" kern="1200" dirty="0">
            <a:solidFill>
              <a:schemeClr val="tx1"/>
            </a:solidFill>
          </a:endParaRPr>
        </a:p>
      </dsp:txBody>
      <dsp:txXfrm>
        <a:off x="6167137" y="1298554"/>
        <a:ext cx="1750689" cy="14668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smtClean="0"/>
              <a:t>Textmasterformate durch Klicken bearbeiten</a:t>
            </a:r>
            <a:endParaRPr lang="de-DE" noProof="0" smtClean="0"/>
          </a:p>
          <a:p>
            <a:pPr lvl="1"/>
            <a:r>
              <a:rPr lang="de-DE" noProof="0" smtClean="0"/>
              <a:t>Zweite Ebene</a:t>
            </a:r>
            <a:endParaRPr lang="de-DE" noProof="0" smtClean="0"/>
          </a:p>
          <a:p>
            <a:pPr lvl="2"/>
            <a:r>
              <a:rPr lang="de-DE" noProof="0" smtClean="0"/>
              <a:t>Dritte Ebene</a:t>
            </a:r>
            <a:endParaRPr lang="de-DE" noProof="0" smtClean="0"/>
          </a:p>
          <a:p>
            <a:pPr lvl="3"/>
            <a:r>
              <a:rPr lang="de-DE" noProof="0" smtClean="0"/>
              <a:t>Vierte Ebene</a:t>
            </a:r>
            <a:endParaRPr lang="de-DE" noProof="0" smtClean="0"/>
          </a:p>
          <a:p>
            <a:pPr lvl="4"/>
            <a:r>
              <a:rPr lang="de-DE" noProof="0" smtClean="0"/>
              <a:t>Fünfte Ebene</a:t>
            </a:r>
            <a:endParaRPr lang="de-DE" noProof="0" smtClean="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采购管理，比如外包，</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有经验和没有经验的人，如何开始风险分析</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风险结构 进行分类和归类</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p332</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开拓</a:t>
            </a:r>
            <a:r>
              <a:rPr lang="en-US" altLang="zh-CN"/>
              <a:t>-</a:t>
            </a:r>
            <a:r>
              <a:rPr lang="zh-CN" altLang="en-US"/>
              <a:t>从无到有 提高</a:t>
            </a:r>
            <a:r>
              <a:rPr lang="en-US" altLang="zh-CN"/>
              <a:t>-</a:t>
            </a:r>
            <a:r>
              <a:rPr lang="zh-CN" altLang="en-US"/>
              <a:t>做的更好</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smtClean="0"/>
              <a:t>Textmasterformate durch Klicken bearbeiten</a:t>
            </a:r>
            <a:endParaRPr lang="de-DE" altLang="zh-CN" dirty="0" smtClean="0"/>
          </a:p>
          <a:p>
            <a:pPr lvl="1"/>
            <a:r>
              <a:rPr lang="de-DE" altLang="zh-CN" dirty="0" smtClean="0"/>
              <a:t>Zweite Ebene</a:t>
            </a:r>
            <a:endParaRPr lang="de-DE" altLang="zh-CN" dirty="0" smtClean="0"/>
          </a:p>
          <a:p>
            <a:pPr lvl="2"/>
            <a:r>
              <a:rPr lang="de-DE" altLang="zh-CN" dirty="0" smtClean="0"/>
              <a:t>Dritte Ebene</a:t>
            </a:r>
            <a:endParaRPr lang="de-DE" altLang="zh-CN" dirty="0" smtClean="0"/>
          </a:p>
          <a:p>
            <a:pPr lvl="3"/>
            <a:r>
              <a:rPr lang="de-DE" altLang="zh-CN" dirty="0" smtClean="0"/>
              <a:t>Vierte Ebene</a:t>
            </a:r>
            <a:endParaRPr lang="de-DE" altLang="zh-CN" dirty="0" smtClean="0"/>
          </a:p>
          <a:p>
            <a:pPr lvl="4"/>
            <a:r>
              <a:rPr lang="de-DE" altLang="zh-CN" dirty="0" smtClean="0"/>
              <a:t>Fünfte Ebene</a:t>
            </a:r>
            <a:endParaRPr lang="de-DE" altLang="zh-CN" dirty="0" smtClean="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smtClean="0"/>
              <a:t>Klicken Sie, um das Titelformat zu bearbeiten</a:t>
            </a:r>
            <a:endParaRPr lang="de-DE" altLang="zh-CN" smtClean="0"/>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smtClean="0"/>
              <a:t>第三章 项目规划</a:t>
            </a:r>
            <a:r>
              <a:rPr lang="en-US" altLang="zh-CN" sz="2800" dirty="0" smtClean="0"/>
              <a:t>——</a:t>
            </a:r>
            <a:r>
              <a:rPr lang="zh-CN" altLang="en-US" sz="2800" dirty="0" smtClean="0"/>
              <a:t>风险和整合</a:t>
            </a:r>
            <a:endParaRPr lang="zh-CN" altLang="en-US" sz="2800" dirty="0" smtClean="0"/>
          </a:p>
        </p:txBody>
      </p:sp>
      <p:sp>
        <p:nvSpPr>
          <p:cNvPr id="2051" name="Rectangle 3"/>
          <p:cNvSpPr>
            <a:spLocks noGrp="1" noChangeArrowheads="1"/>
          </p:cNvSpPr>
          <p:nvPr>
            <p:ph type="subTitle" idx="1"/>
          </p:nvPr>
        </p:nvSpPr>
        <p:spPr>
          <a:xfrm>
            <a:off x="15240" y="214630"/>
            <a:ext cx="6530975" cy="533400"/>
          </a:xfrm>
        </p:spPr>
        <p:txBody>
          <a:bodyPr/>
          <a:lstStyle/>
          <a:p>
            <a:r>
              <a:rPr lang="en-US" altLang="zh-CN" b="1" dirty="0" smtClean="0">
                <a:solidFill>
                  <a:schemeClr val="accent3"/>
                </a:solidFill>
              </a:rPr>
              <a:t>IT </a:t>
            </a:r>
            <a:r>
              <a:rPr lang="zh-CN" altLang="en-US" b="1" dirty="0" smtClean="0">
                <a:solidFill>
                  <a:schemeClr val="accent3"/>
                </a:solidFill>
              </a:rPr>
              <a:t>项目管理</a:t>
            </a:r>
            <a:endParaRPr lang="en-US" altLang="zh-CN" b="1" dirty="0">
              <a:solidFill>
                <a:schemeClr val="accent3"/>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识别风险</a:t>
            </a:r>
            <a:endParaRPr lang="zh-CN" altLang="en-US" dirty="0"/>
          </a:p>
        </p:txBody>
      </p:sp>
      <p:sp>
        <p:nvSpPr>
          <p:cNvPr id="3" name="内容占位符 2"/>
          <p:cNvSpPr>
            <a:spLocks noGrp="1"/>
          </p:cNvSpPr>
          <p:nvPr>
            <p:ph idx="1"/>
          </p:nvPr>
        </p:nvSpPr>
        <p:spPr>
          <a:xfrm>
            <a:off x="393700" y="1489075"/>
            <a:ext cx="11073130" cy="4313555"/>
          </a:xfrm>
        </p:spPr>
        <p:txBody>
          <a:bodyPr/>
          <a:lstStyle/>
          <a:p>
            <a:r>
              <a:rPr lang="zh-CN" altLang="en-US" sz="2400" dirty="0" smtClean="0"/>
              <a:t>判断哪些风险</a:t>
            </a:r>
            <a:r>
              <a:rPr lang="zh-CN" altLang="en-US" sz="2400" dirty="0" smtClean="0">
                <a:sym typeface="+mn-ea"/>
              </a:rPr>
              <a:t>（如：市场、财务、技术、人力等）</a:t>
            </a:r>
            <a:r>
              <a:rPr lang="zh-CN" altLang="en-US" sz="2400" dirty="0" smtClean="0"/>
              <a:t>会影响项目并记录其特征。主要的方法包括：</a:t>
            </a:r>
            <a:endParaRPr lang="en-US" altLang="zh-CN" sz="2400" dirty="0" smtClean="0"/>
          </a:p>
          <a:p>
            <a:pPr lvl="1"/>
            <a:r>
              <a:rPr lang="zh-CN" altLang="en-US" sz="2000" dirty="0" smtClean="0">
                <a:solidFill>
                  <a:srgbClr val="FF0000"/>
                </a:solidFill>
              </a:rPr>
              <a:t>文档审查</a:t>
            </a:r>
            <a:r>
              <a:rPr lang="zh-CN" altLang="en-US" sz="2000" dirty="0" smtClean="0"/>
              <a:t>。对项目文档（包括各种计划、假设条件、以往的项目档案和其他信息）进行结构化审查</a:t>
            </a:r>
            <a:endParaRPr lang="en-US" altLang="zh-CN" sz="2000" dirty="0" smtClean="0"/>
          </a:p>
          <a:p>
            <a:pPr lvl="1"/>
            <a:r>
              <a:rPr lang="zh-CN" altLang="en-US" sz="2000" dirty="0">
                <a:solidFill>
                  <a:srgbClr val="FF0000"/>
                </a:solidFill>
              </a:rPr>
              <a:t>头脑</a:t>
            </a:r>
            <a:r>
              <a:rPr lang="zh-CN" altLang="en-US" sz="2000" dirty="0" smtClean="0">
                <a:solidFill>
                  <a:srgbClr val="FF0000"/>
                </a:solidFill>
              </a:rPr>
              <a:t>风暴</a:t>
            </a:r>
            <a:r>
              <a:rPr lang="zh-CN" altLang="en-US" sz="2000" dirty="0" smtClean="0">
                <a:solidFill>
                  <a:schemeClr val="tx1"/>
                </a:solidFill>
              </a:rPr>
              <a:t>（不能过度使用，有时独立工作的个人的想法更多）</a:t>
            </a:r>
            <a:endParaRPr lang="zh-CN" altLang="en-US" sz="2000" dirty="0" smtClean="0">
              <a:solidFill>
                <a:srgbClr val="FF0000"/>
              </a:solidFill>
            </a:endParaRPr>
          </a:p>
          <a:p>
            <a:pPr lvl="1"/>
            <a:r>
              <a:rPr lang="zh-CN" altLang="en-US" sz="2000" dirty="0" smtClean="0">
                <a:solidFill>
                  <a:srgbClr val="FF0000"/>
                </a:solidFill>
              </a:rPr>
              <a:t>访谈</a:t>
            </a:r>
            <a:r>
              <a:rPr lang="zh-CN" altLang="en-US" sz="2000" dirty="0" smtClean="0">
                <a:solidFill>
                  <a:schemeClr val="tx1"/>
                </a:solidFill>
              </a:rPr>
              <a:t>（面对面收集信息）</a:t>
            </a:r>
            <a:endParaRPr lang="en-US" altLang="zh-CN" sz="2000" dirty="0" smtClean="0">
              <a:solidFill>
                <a:srgbClr val="FF0000"/>
              </a:solidFill>
            </a:endParaRPr>
          </a:p>
          <a:p>
            <a:pPr lvl="1"/>
            <a:r>
              <a:rPr lang="zh-CN" altLang="en-US" sz="2000" dirty="0" smtClean="0">
                <a:solidFill>
                  <a:srgbClr val="FF0000"/>
                </a:solidFill>
              </a:rPr>
              <a:t>核对表分析</a:t>
            </a:r>
            <a:r>
              <a:rPr lang="zh-CN" altLang="en-US" sz="2000" dirty="0" smtClean="0"/>
              <a:t>。根据以往类似项目</a:t>
            </a:r>
            <a:r>
              <a:rPr lang="en-US" altLang="zh-CN" sz="2000" dirty="0" smtClean="0"/>
              <a:t>RBS</a:t>
            </a:r>
            <a:r>
              <a:rPr lang="zh-CN" altLang="en-US" sz="2000" dirty="0" smtClean="0"/>
              <a:t>（</a:t>
            </a:r>
            <a:r>
              <a:rPr lang="zh-CN" altLang="en-US" sz="2000" dirty="0" smtClean="0">
                <a:sym typeface="+mn-ea"/>
              </a:rPr>
              <a:t>风险分解结构</a:t>
            </a:r>
            <a:r>
              <a:rPr lang="zh-CN" altLang="en-US" sz="2000" dirty="0" smtClean="0"/>
              <a:t>）或其他历史信息编制风险识别核对表</a:t>
            </a:r>
            <a:endParaRPr lang="en-US" altLang="zh-CN" sz="2000"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风险分解结构（</a:t>
            </a:r>
            <a:r>
              <a:rPr lang="en-US" altLang="zh-CN" dirty="0" smtClean="0"/>
              <a:t>RBS</a:t>
            </a:r>
            <a:r>
              <a:rPr lang="zh-CN" altLang="en-US" dirty="0" smtClean="0"/>
              <a:t>）</a:t>
            </a:r>
            <a:r>
              <a:rPr lang="en-US" altLang="zh-CN" dirty="0" smtClean="0"/>
              <a:t>-</a:t>
            </a:r>
            <a:r>
              <a:rPr lang="zh-CN" altLang="en-US" dirty="0" smtClean="0"/>
              <a:t>风险分析和归类</a:t>
            </a:r>
            <a:endParaRPr lang="zh-CN" altLang="en-US" dirty="0" smtClean="0"/>
          </a:p>
        </p:txBody>
      </p:sp>
      <p:sp>
        <p:nvSpPr>
          <p:cNvPr id="3" name="内容占位符 2"/>
          <p:cNvSpPr>
            <a:spLocks noGrp="1"/>
          </p:cNvSpPr>
          <p:nvPr>
            <p:ph sz="quarter" idx="1"/>
          </p:nvPr>
        </p:nvSpPr>
        <p:spPr>
          <a:xfrm>
            <a:off x="393700" y="1222375"/>
            <a:ext cx="11366500" cy="4313238"/>
          </a:xfrm>
        </p:spPr>
        <p:txBody>
          <a:bodyPr/>
          <a:lstStyle/>
          <a:p>
            <a:pPr marL="273050" lvl="2" indent="-273050">
              <a:spcBef>
                <a:spcPts val="575"/>
              </a:spcBef>
              <a:buClr>
                <a:schemeClr val="accent1"/>
              </a:buClr>
            </a:pPr>
            <a:r>
              <a:rPr lang="en-US" altLang="zh-CN" sz="2400" dirty="0" smtClean="0"/>
              <a:t>RBS</a:t>
            </a:r>
            <a:r>
              <a:rPr lang="zh-CN" altLang="en-US" sz="2400" dirty="0" smtClean="0"/>
              <a:t>（Risk Based Supervision）：企业将以往经验</a:t>
            </a:r>
            <a:r>
              <a:rPr lang="zh-CN" altLang="en-US" sz="2400" dirty="0"/>
              <a:t>所</a:t>
            </a:r>
            <a:r>
              <a:rPr lang="zh-CN" altLang="en-US" sz="2400" dirty="0" smtClean="0"/>
              <a:t>遇到</a:t>
            </a:r>
            <a:r>
              <a:rPr lang="zh-CN" altLang="en-US" sz="2400" dirty="0"/>
              <a:t>的</a:t>
            </a:r>
            <a:r>
              <a:rPr lang="zh-CN" altLang="en-US" sz="2400" dirty="0" smtClean="0"/>
              <a:t>风险按</a:t>
            </a:r>
            <a:r>
              <a:rPr lang="zh-CN" altLang="en-US" sz="2400" dirty="0">
                <a:solidFill>
                  <a:srgbClr val="FF0000"/>
                </a:solidFill>
              </a:rPr>
              <a:t>类别</a:t>
            </a:r>
            <a:r>
              <a:rPr lang="zh-CN" altLang="en-US" sz="2400" dirty="0" smtClean="0"/>
              <a:t>和子类别</a:t>
            </a:r>
            <a:r>
              <a:rPr lang="zh-CN" altLang="en-US" sz="2400" dirty="0" smtClean="0">
                <a:solidFill>
                  <a:srgbClr val="FF0000"/>
                </a:solidFill>
              </a:rPr>
              <a:t>排列</a:t>
            </a:r>
            <a:r>
              <a:rPr lang="zh-CN" altLang="en-US" sz="2400" dirty="0" smtClean="0"/>
              <a:t>为一种</a:t>
            </a:r>
            <a:r>
              <a:rPr lang="zh-CN" altLang="en-US" sz="2400" dirty="0" smtClean="0">
                <a:solidFill>
                  <a:srgbClr val="FF0000"/>
                </a:solidFill>
              </a:rPr>
              <a:t>层级结构</a:t>
            </a:r>
            <a:r>
              <a:rPr lang="zh-CN" altLang="en-US" sz="2400" dirty="0" smtClean="0"/>
              <a:t>，用于帮助未来</a:t>
            </a:r>
            <a:r>
              <a:rPr lang="zh-CN" altLang="en-US" sz="2400" dirty="0" smtClean="0">
                <a:solidFill>
                  <a:srgbClr val="FF0000"/>
                </a:solidFill>
              </a:rPr>
              <a:t>项目快速识别风险</a:t>
            </a:r>
            <a:r>
              <a:rPr lang="zh-CN" altLang="en-US" sz="2400" dirty="0" smtClean="0"/>
              <a:t>。</a:t>
            </a:r>
            <a:endParaRPr lang="en-US" altLang="zh-CN" sz="2400" dirty="0" smtClean="0"/>
          </a:p>
          <a:p>
            <a:endParaRPr lang="zh-CN" altLang="en-US" sz="2800" dirty="0"/>
          </a:p>
        </p:txBody>
      </p:sp>
      <p:pic>
        <p:nvPicPr>
          <p:cNvPr id="921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7000" y="2096865"/>
            <a:ext cx="6858000" cy="4286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实施定性风险分析</a:t>
            </a:r>
            <a:endParaRPr lang="zh-CN" altLang="en-US" dirty="0"/>
          </a:p>
        </p:txBody>
      </p:sp>
      <p:sp>
        <p:nvSpPr>
          <p:cNvPr id="3" name="内容占位符 2"/>
          <p:cNvSpPr>
            <a:spLocks noGrp="1"/>
          </p:cNvSpPr>
          <p:nvPr>
            <p:ph idx="1"/>
          </p:nvPr>
        </p:nvSpPr>
        <p:spPr>
          <a:xfrm>
            <a:off x="487045" y="1242060"/>
            <a:ext cx="9857105" cy="4313555"/>
          </a:xfrm>
        </p:spPr>
        <p:txBody>
          <a:bodyPr/>
          <a:lstStyle/>
          <a:p>
            <a:r>
              <a:rPr lang="zh-CN" altLang="en-US" sz="2400" dirty="0" smtClean="0"/>
              <a:t>评估并综合分析风险的发生概率和影响，对风险进行优先排序（</a:t>
            </a:r>
            <a:r>
              <a:rPr lang="zh-CN" altLang="en-US" sz="2400" dirty="0" smtClean="0">
                <a:solidFill>
                  <a:srgbClr val="FF0000"/>
                </a:solidFill>
              </a:rPr>
              <a:t>用概率与影响矩阵估算风险因子</a:t>
            </a:r>
            <a:r>
              <a:rPr lang="zh-CN" altLang="en-US" sz="2400" dirty="0" smtClean="0"/>
              <a:t>）</a:t>
            </a:r>
            <a:endParaRPr lang="en-US" altLang="zh-CN" sz="2400" dirty="0" smtClean="0"/>
          </a:p>
          <a:p>
            <a:pPr lvl="1"/>
            <a:r>
              <a:rPr lang="zh-CN" altLang="en-US" sz="2000" dirty="0" smtClean="0"/>
              <a:t>概率影响矩阵。用于评估每个风险的重要性和所需的关注优先级，根据</a:t>
            </a:r>
            <a:r>
              <a:rPr lang="zh-CN" altLang="en-US" sz="2000" dirty="0" smtClean="0">
                <a:solidFill>
                  <a:srgbClr val="FF0000"/>
                </a:solidFill>
              </a:rPr>
              <a:t>概率</a:t>
            </a:r>
            <a:r>
              <a:rPr lang="zh-CN" altLang="en-US" sz="2000" dirty="0" smtClean="0"/>
              <a:t>和</a:t>
            </a:r>
            <a:r>
              <a:rPr lang="zh-CN" altLang="en-US" sz="2000" dirty="0" smtClean="0">
                <a:solidFill>
                  <a:srgbClr val="FF0000"/>
                </a:solidFill>
              </a:rPr>
              <a:t>影响</a:t>
            </a:r>
            <a:r>
              <a:rPr lang="zh-CN" altLang="en-US" sz="2000" dirty="0" smtClean="0"/>
              <a:t>的各种组合，把风险划分为</a:t>
            </a:r>
            <a:r>
              <a:rPr lang="zh-CN" altLang="en-US" sz="2000" dirty="0" smtClean="0">
                <a:solidFill>
                  <a:srgbClr val="FF0000"/>
                </a:solidFill>
              </a:rPr>
              <a:t>低、中、高</a:t>
            </a:r>
            <a:r>
              <a:rPr lang="zh-CN" altLang="en-US" sz="2000" dirty="0" smtClean="0"/>
              <a:t>风险</a:t>
            </a:r>
            <a:endParaRPr lang="en-US" altLang="zh-CN" sz="2000" dirty="0" smtClean="0"/>
          </a:p>
          <a:p>
            <a:pPr lvl="1"/>
            <a:endParaRPr lang="zh-CN" altLang="en-US" sz="2400" dirty="0"/>
          </a:p>
        </p:txBody>
      </p:sp>
      <p:graphicFrame>
        <p:nvGraphicFramePr>
          <p:cNvPr id="4" name="表格 3"/>
          <p:cNvGraphicFramePr>
            <a:graphicFrameLocks noGrp="1"/>
          </p:cNvGraphicFramePr>
          <p:nvPr/>
        </p:nvGraphicFramePr>
        <p:xfrm>
          <a:off x="3710006" y="3002674"/>
          <a:ext cx="5029200" cy="3200400"/>
        </p:xfrm>
        <a:graphic>
          <a:graphicData uri="http://schemas.openxmlformats.org/drawingml/2006/table">
            <a:tbl>
              <a:tblPr firstRow="1" bandRow="1">
                <a:tableStyleId>{5940675A-B579-460E-94D1-54222C63F5DA}</a:tableStyleId>
              </a:tblPr>
              <a:tblGrid>
                <a:gridCol w="1676400"/>
                <a:gridCol w="1676400"/>
                <a:gridCol w="1676400"/>
              </a:tblGrid>
              <a:tr h="1066800">
                <a:tc>
                  <a:txBody>
                    <a:bodyPr/>
                    <a:lstStyle/>
                    <a:p>
                      <a:pPr algn="ctr"/>
                      <a:endParaRPr lang="zh-CN" altLang="en-US" dirty="0"/>
                    </a:p>
                  </a:txBody>
                  <a:tcPr/>
                </a:tc>
                <a:tc>
                  <a:txBody>
                    <a:bodyPr/>
                    <a:lstStyle/>
                    <a:p>
                      <a:pPr algn="ctr"/>
                      <a:r>
                        <a:rPr lang="zh-CN" altLang="en-US" dirty="0" smtClean="0"/>
                        <a:t>风险</a:t>
                      </a:r>
                      <a:r>
                        <a:rPr lang="en-US" altLang="zh-CN" dirty="0" smtClean="0"/>
                        <a:t>6</a:t>
                      </a:r>
                      <a:endParaRPr lang="zh-CN" altLang="en-US" dirty="0"/>
                    </a:p>
                  </a:txBody>
                  <a:tcPr/>
                </a:tc>
                <a:tc>
                  <a:txBody>
                    <a:bodyPr/>
                    <a:lstStyle/>
                    <a:p>
                      <a:pPr algn="ctr"/>
                      <a:r>
                        <a:rPr lang="zh-CN" altLang="en-US" dirty="0" smtClean="0"/>
                        <a:t>风险</a:t>
                      </a:r>
                      <a:r>
                        <a:rPr lang="en-US" altLang="zh-CN" dirty="0" smtClean="0"/>
                        <a:t>2</a:t>
                      </a:r>
                      <a:endParaRPr lang="en-US" altLang="zh-CN" dirty="0" smtClean="0"/>
                    </a:p>
                    <a:p>
                      <a:pPr algn="ctr"/>
                      <a:r>
                        <a:rPr lang="zh-CN" altLang="en-US" dirty="0" smtClean="0"/>
                        <a:t>风险</a:t>
                      </a:r>
                      <a:r>
                        <a:rPr lang="en-US" altLang="zh-CN" dirty="0" smtClean="0"/>
                        <a:t>5</a:t>
                      </a:r>
                      <a:endParaRPr lang="zh-CN" altLang="en-US" dirty="0"/>
                    </a:p>
                  </a:txBody>
                  <a:tcPr/>
                </a:tc>
              </a:tr>
              <a:tr h="1066800">
                <a:tc>
                  <a:txBody>
                    <a:bodyPr/>
                    <a:lstStyle/>
                    <a:p>
                      <a:pPr algn="ctr"/>
                      <a:r>
                        <a:rPr lang="zh-CN" altLang="en-US" dirty="0" smtClean="0"/>
                        <a:t>风险</a:t>
                      </a:r>
                      <a:r>
                        <a:rPr lang="en-US" altLang="zh-CN" dirty="0" smtClean="0"/>
                        <a:t>4</a:t>
                      </a:r>
                      <a:endParaRPr lang="en-US" altLang="zh-CN" dirty="0" smtClean="0"/>
                    </a:p>
                    <a:p>
                      <a:pPr algn="ctr"/>
                      <a:r>
                        <a:rPr lang="zh-CN" altLang="en-US" dirty="0" smtClean="0"/>
                        <a:t>风险</a:t>
                      </a:r>
                      <a:r>
                        <a:rPr lang="en-US" altLang="zh-CN" dirty="0" smtClean="0"/>
                        <a:t>7</a:t>
                      </a:r>
                      <a:endParaRPr lang="zh-CN" altLang="en-US" dirty="0"/>
                    </a:p>
                  </a:txBody>
                  <a:tcPr/>
                </a:tc>
                <a:tc>
                  <a:txBody>
                    <a:bodyPr/>
                    <a:lstStyle/>
                    <a:p>
                      <a:pPr algn="ctr"/>
                      <a:r>
                        <a:rPr lang="zh-CN" altLang="en-US" dirty="0" smtClean="0"/>
                        <a:t>风险</a:t>
                      </a:r>
                      <a:r>
                        <a:rPr lang="en-US" altLang="zh-CN" dirty="0" smtClean="0"/>
                        <a:t>1</a:t>
                      </a:r>
                      <a:endParaRPr lang="en-US" altLang="zh-CN" dirty="0" smtClean="0"/>
                    </a:p>
                    <a:p>
                      <a:pPr algn="ctr"/>
                      <a:r>
                        <a:rPr lang="zh-CN" altLang="en-US" dirty="0" smtClean="0"/>
                        <a:t>风险</a:t>
                      </a:r>
                      <a:r>
                        <a:rPr lang="en-US" altLang="zh-CN" dirty="0" smtClean="0"/>
                        <a:t>8</a:t>
                      </a:r>
                      <a:endParaRPr lang="zh-CN" altLang="en-US" dirty="0"/>
                    </a:p>
                  </a:txBody>
                  <a:tcPr/>
                </a:tc>
                <a:tc>
                  <a:txBody>
                    <a:bodyPr/>
                    <a:lstStyle/>
                    <a:p>
                      <a:pPr algn="ctr"/>
                      <a:endParaRPr lang="zh-CN" altLang="en-US"/>
                    </a:p>
                  </a:txBody>
                  <a:tcPr/>
                </a:tc>
              </a:tr>
              <a:tr h="1066800">
                <a:tc>
                  <a:txBody>
                    <a:bodyPr/>
                    <a:lstStyle/>
                    <a:p>
                      <a:pPr algn="ctr"/>
                      <a:endParaRPr lang="zh-CN" altLang="en-US" dirty="0"/>
                    </a:p>
                  </a:txBody>
                  <a:tcPr/>
                </a:tc>
                <a:tc>
                  <a:txBody>
                    <a:bodyPr/>
                    <a:lstStyle/>
                    <a:p>
                      <a:pPr algn="ctr"/>
                      <a:endParaRPr lang="zh-CN" altLang="en-US"/>
                    </a:p>
                  </a:txBody>
                  <a:tcPr/>
                </a:tc>
                <a:tc>
                  <a:txBody>
                    <a:bodyPr/>
                    <a:lstStyle/>
                    <a:p>
                      <a:pPr algn="ctr"/>
                      <a:r>
                        <a:rPr lang="zh-CN" altLang="en-US" dirty="0" smtClean="0"/>
                        <a:t>风险</a:t>
                      </a:r>
                      <a:r>
                        <a:rPr lang="en-US" altLang="zh-CN" dirty="0" smtClean="0"/>
                        <a:t>3</a:t>
                      </a:r>
                      <a:endParaRPr lang="zh-CN" altLang="en-US" dirty="0"/>
                    </a:p>
                  </a:txBody>
                  <a:tcPr/>
                </a:tc>
              </a:tr>
            </a:tbl>
          </a:graphicData>
        </a:graphic>
      </p:graphicFrame>
      <p:sp>
        <p:nvSpPr>
          <p:cNvPr id="5" name="TextBox 4"/>
          <p:cNvSpPr txBox="1"/>
          <p:nvPr/>
        </p:nvSpPr>
        <p:spPr>
          <a:xfrm>
            <a:off x="2597721" y="4177344"/>
            <a:ext cx="551815" cy="701040"/>
          </a:xfrm>
          <a:prstGeom prst="rect">
            <a:avLst/>
          </a:prstGeom>
          <a:noFill/>
        </p:spPr>
        <p:txBody>
          <a:bodyPr vert="eaVert" wrap="none" rtlCol="0">
            <a:spAutoFit/>
          </a:bodyPr>
          <a:lstStyle/>
          <a:p>
            <a:r>
              <a:rPr lang="zh-CN" altLang="en-US" sz="2400" dirty="0" smtClean="0">
                <a:latin typeface="微软雅黑" panose="020B0503020204020204" pitchFamily="34" charset="-122"/>
                <a:ea typeface="微软雅黑" panose="020B0503020204020204" pitchFamily="34" charset="-122"/>
              </a:rPr>
              <a:t>概率</a:t>
            </a:r>
            <a:endParaRPr lang="zh-CN" altLang="en-US" dirty="0">
              <a:latin typeface="微软雅黑" panose="020B0503020204020204" pitchFamily="34" charset="-122"/>
              <a:ea typeface="微软雅黑" panose="020B0503020204020204" pitchFamily="34" charset="-122"/>
            </a:endParaRPr>
          </a:p>
        </p:txBody>
      </p:sp>
      <p:sp>
        <p:nvSpPr>
          <p:cNvPr id="6" name="TextBox 5"/>
          <p:cNvSpPr txBox="1"/>
          <p:nvPr/>
        </p:nvSpPr>
        <p:spPr>
          <a:xfrm>
            <a:off x="7672406" y="6205534"/>
            <a:ext cx="436880" cy="398780"/>
          </a:xfrm>
          <a:prstGeom prst="rect">
            <a:avLst/>
          </a:prstGeom>
          <a:noFill/>
        </p:spPr>
        <p:txBody>
          <a:bodyPr wrap="none" rtlCol="0">
            <a:spAutoFit/>
          </a:bodyPr>
          <a:lstStyle/>
          <a:p>
            <a:r>
              <a:rPr lang="zh-CN" altLang="en-US" dirty="0" smtClean="0"/>
              <a:t>高</a:t>
            </a:r>
            <a:endParaRPr lang="zh-CN" altLang="en-US" dirty="0"/>
          </a:p>
        </p:txBody>
      </p:sp>
      <p:sp>
        <p:nvSpPr>
          <p:cNvPr id="7" name="TextBox 6"/>
          <p:cNvSpPr txBox="1"/>
          <p:nvPr/>
        </p:nvSpPr>
        <p:spPr>
          <a:xfrm>
            <a:off x="3176606" y="4376734"/>
            <a:ext cx="436880" cy="398780"/>
          </a:xfrm>
          <a:prstGeom prst="rect">
            <a:avLst/>
          </a:prstGeom>
          <a:noFill/>
        </p:spPr>
        <p:txBody>
          <a:bodyPr wrap="none" rtlCol="0">
            <a:spAutoFit/>
          </a:bodyPr>
          <a:lstStyle/>
          <a:p>
            <a:r>
              <a:rPr lang="zh-CN" altLang="en-US" dirty="0" smtClean="0"/>
              <a:t>中</a:t>
            </a:r>
            <a:endParaRPr lang="zh-CN" altLang="en-US" dirty="0"/>
          </a:p>
        </p:txBody>
      </p:sp>
      <p:sp>
        <p:nvSpPr>
          <p:cNvPr id="8" name="TextBox 7"/>
          <p:cNvSpPr txBox="1"/>
          <p:nvPr/>
        </p:nvSpPr>
        <p:spPr>
          <a:xfrm>
            <a:off x="3176606" y="5367334"/>
            <a:ext cx="436880" cy="398780"/>
          </a:xfrm>
          <a:prstGeom prst="rect">
            <a:avLst/>
          </a:prstGeom>
          <a:noFill/>
        </p:spPr>
        <p:txBody>
          <a:bodyPr wrap="none" rtlCol="0">
            <a:spAutoFit/>
          </a:bodyPr>
          <a:lstStyle/>
          <a:p>
            <a:r>
              <a:rPr lang="zh-CN" altLang="en-US" dirty="0" smtClean="0"/>
              <a:t>低</a:t>
            </a:r>
            <a:endParaRPr lang="zh-CN" altLang="en-US" dirty="0"/>
          </a:p>
        </p:txBody>
      </p:sp>
      <p:sp>
        <p:nvSpPr>
          <p:cNvPr id="9" name="TextBox 8"/>
          <p:cNvSpPr txBox="1"/>
          <p:nvPr/>
        </p:nvSpPr>
        <p:spPr>
          <a:xfrm>
            <a:off x="4243406" y="6205534"/>
            <a:ext cx="436880" cy="398780"/>
          </a:xfrm>
          <a:prstGeom prst="rect">
            <a:avLst/>
          </a:prstGeom>
          <a:noFill/>
        </p:spPr>
        <p:txBody>
          <a:bodyPr wrap="none" rtlCol="0">
            <a:spAutoFit/>
          </a:bodyPr>
          <a:lstStyle/>
          <a:p>
            <a:r>
              <a:rPr lang="zh-CN" altLang="en-US" dirty="0" smtClean="0"/>
              <a:t>低</a:t>
            </a:r>
            <a:endParaRPr lang="zh-CN" altLang="en-US" dirty="0"/>
          </a:p>
        </p:txBody>
      </p:sp>
      <p:sp>
        <p:nvSpPr>
          <p:cNvPr id="10" name="TextBox 9"/>
          <p:cNvSpPr txBox="1"/>
          <p:nvPr/>
        </p:nvSpPr>
        <p:spPr>
          <a:xfrm>
            <a:off x="5919806" y="6205534"/>
            <a:ext cx="436880" cy="398780"/>
          </a:xfrm>
          <a:prstGeom prst="rect">
            <a:avLst/>
          </a:prstGeom>
          <a:noFill/>
        </p:spPr>
        <p:txBody>
          <a:bodyPr wrap="none" rtlCol="0">
            <a:spAutoFit/>
          </a:bodyPr>
          <a:lstStyle/>
          <a:p>
            <a:r>
              <a:rPr lang="zh-CN" altLang="en-US" dirty="0" smtClean="0"/>
              <a:t>中</a:t>
            </a:r>
            <a:endParaRPr lang="zh-CN" altLang="en-US" dirty="0"/>
          </a:p>
        </p:txBody>
      </p:sp>
      <p:sp>
        <p:nvSpPr>
          <p:cNvPr id="11" name="TextBox 10"/>
          <p:cNvSpPr txBox="1"/>
          <p:nvPr/>
        </p:nvSpPr>
        <p:spPr>
          <a:xfrm>
            <a:off x="3193751" y="3386134"/>
            <a:ext cx="436880" cy="398780"/>
          </a:xfrm>
          <a:prstGeom prst="rect">
            <a:avLst/>
          </a:prstGeom>
          <a:noFill/>
        </p:spPr>
        <p:txBody>
          <a:bodyPr wrap="none" rtlCol="0">
            <a:spAutoFit/>
          </a:bodyPr>
          <a:lstStyle/>
          <a:p>
            <a:r>
              <a:rPr lang="zh-CN" altLang="en-US" dirty="0" smtClean="0"/>
              <a:t>高</a:t>
            </a:r>
            <a:endParaRPr lang="zh-CN" altLang="en-US" dirty="0"/>
          </a:p>
        </p:txBody>
      </p:sp>
      <p:sp>
        <p:nvSpPr>
          <p:cNvPr id="12" name="TextBox 11"/>
          <p:cNvSpPr txBox="1"/>
          <p:nvPr/>
        </p:nvSpPr>
        <p:spPr>
          <a:xfrm>
            <a:off x="6295913" y="6396335"/>
            <a:ext cx="792480" cy="46037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影响</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实施定量风险分析</a:t>
            </a:r>
            <a:endParaRPr lang="zh-CN" altLang="en-US" dirty="0"/>
          </a:p>
        </p:txBody>
      </p:sp>
      <p:sp>
        <p:nvSpPr>
          <p:cNvPr id="3" name="内容占位符 2"/>
          <p:cNvSpPr>
            <a:spLocks noGrp="1"/>
          </p:cNvSpPr>
          <p:nvPr>
            <p:ph idx="1"/>
          </p:nvPr>
        </p:nvSpPr>
        <p:spPr/>
        <p:txBody>
          <a:bodyPr/>
          <a:lstStyle/>
          <a:p>
            <a:r>
              <a:rPr lang="zh-CN" altLang="en-US" sz="2400" dirty="0" smtClean="0"/>
              <a:t>风险定量分析可以在风险定性分析之后进行，也可一起进行，而有些项目，可以只进行项目风险的定性分析。</a:t>
            </a:r>
            <a:endParaRPr lang="en-US" altLang="zh-CN" sz="2400" dirty="0" smtClean="0"/>
          </a:p>
          <a:p>
            <a:pPr lvl="2"/>
            <a:r>
              <a:rPr lang="zh-CN" altLang="en-US" sz="2200" dirty="0" smtClean="0"/>
              <a:t>决策树（帮助在未来结果不确定的情况下选择最好行动路径的</a:t>
            </a:r>
            <a:r>
              <a:rPr lang="zh-CN" altLang="en-US" sz="2200" dirty="0" smtClean="0">
                <a:solidFill>
                  <a:srgbClr val="FF0000"/>
                </a:solidFill>
              </a:rPr>
              <a:t>图形方法</a:t>
            </a:r>
            <a:r>
              <a:rPr lang="zh-CN" altLang="en-US" sz="2200" dirty="0" smtClean="0"/>
              <a:t>）</a:t>
            </a:r>
            <a:endParaRPr lang="zh-CN" altLang="en-US" sz="2200" dirty="0" smtClean="0"/>
          </a:p>
          <a:p>
            <a:pPr lvl="2"/>
            <a:r>
              <a:rPr lang="zh-CN" altLang="en-US" sz="2200" dirty="0" smtClean="0"/>
              <a:t>预期货币值（风险事件</a:t>
            </a:r>
            <a:r>
              <a:rPr lang="zh-CN" altLang="en-US" sz="2200" dirty="0" smtClean="0">
                <a:solidFill>
                  <a:srgbClr val="FF0000"/>
                </a:solidFill>
              </a:rPr>
              <a:t>概率</a:t>
            </a:r>
            <a:r>
              <a:rPr lang="zh-CN" altLang="en-US" sz="2200" dirty="0" smtClean="0"/>
              <a:t>和风险事件</a:t>
            </a:r>
            <a:r>
              <a:rPr lang="zh-CN" altLang="en-US" sz="2200" dirty="0" smtClean="0">
                <a:solidFill>
                  <a:srgbClr val="FF0000"/>
                </a:solidFill>
              </a:rPr>
              <a:t>货币值</a:t>
            </a:r>
            <a:r>
              <a:rPr lang="zh-CN" altLang="en-US" sz="2200" dirty="0" smtClean="0"/>
              <a:t>的乘积）</a:t>
            </a:r>
            <a:endParaRPr lang="en-US" altLang="zh-CN" sz="2200" dirty="0" smtClean="0"/>
          </a:p>
          <a:p>
            <a:pPr lvl="2"/>
            <a:r>
              <a:rPr lang="zh-CN" altLang="en-US" sz="2200" dirty="0" smtClean="0"/>
              <a:t>模拟（用系统的</a:t>
            </a:r>
            <a:r>
              <a:rPr lang="zh-CN" altLang="en-US" sz="2200" dirty="0" smtClean="0">
                <a:solidFill>
                  <a:srgbClr val="FF0000"/>
                </a:solidFill>
              </a:rPr>
              <a:t>模型</a:t>
            </a:r>
            <a:r>
              <a:rPr lang="zh-CN" altLang="en-US" sz="2200" dirty="0" smtClean="0"/>
              <a:t>或</a:t>
            </a:r>
            <a:r>
              <a:rPr lang="zh-CN" altLang="en-US" sz="2200" dirty="0" smtClean="0">
                <a:solidFill>
                  <a:srgbClr val="FF0000"/>
                </a:solidFill>
              </a:rPr>
              <a:t>表示法</a:t>
            </a:r>
            <a:r>
              <a:rPr lang="zh-CN" altLang="en-US" sz="2200" dirty="0" smtClean="0"/>
              <a:t>来分析系统的</a:t>
            </a:r>
            <a:r>
              <a:rPr lang="zh-CN" altLang="en-US" sz="2200" dirty="0" smtClean="0">
                <a:solidFill>
                  <a:srgbClr val="FF0000"/>
                </a:solidFill>
              </a:rPr>
              <a:t>预期行为</a:t>
            </a:r>
            <a:r>
              <a:rPr lang="zh-CN" altLang="en-US" sz="2200" dirty="0" smtClean="0"/>
              <a:t>或</a:t>
            </a:r>
            <a:r>
              <a:rPr lang="zh-CN" altLang="en-US" sz="2200" dirty="0" smtClean="0">
                <a:solidFill>
                  <a:srgbClr val="FF0000"/>
                </a:solidFill>
              </a:rPr>
              <a:t>绩效</a:t>
            </a:r>
            <a:r>
              <a:rPr lang="zh-CN" altLang="en-US" sz="2200" dirty="0" smtClean="0"/>
              <a:t>，例如股市模拟）</a:t>
            </a:r>
            <a:endParaRPr lang="en-US" altLang="zh-CN" sz="2200" dirty="0" smtClean="0"/>
          </a:p>
          <a:p>
            <a:pPr lvl="2"/>
            <a:r>
              <a:rPr lang="zh-CN" altLang="en-US" sz="2200" dirty="0" smtClean="0"/>
              <a:t>灵敏度分析（通过改变一个或多个</a:t>
            </a:r>
            <a:r>
              <a:rPr lang="zh-CN" altLang="en-US" sz="2200" dirty="0" smtClean="0">
                <a:solidFill>
                  <a:srgbClr val="FF0000"/>
                </a:solidFill>
              </a:rPr>
              <a:t>变量</a:t>
            </a:r>
            <a:r>
              <a:rPr lang="zh-CN" altLang="en-US" sz="2200" dirty="0" smtClean="0"/>
              <a:t>观察其结果的影响）</a:t>
            </a:r>
            <a:endParaRPr lang="en-US" altLang="zh-CN" sz="2200" dirty="0" smtClean="0"/>
          </a:p>
          <a:p>
            <a:endParaRPr lang="zh-CN" alt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规划风险应对</a:t>
            </a:r>
            <a:endParaRPr lang="zh-CN" altLang="en-US" dirty="0"/>
          </a:p>
        </p:txBody>
      </p:sp>
      <p:sp>
        <p:nvSpPr>
          <p:cNvPr id="3" name="内容占位符 2"/>
          <p:cNvSpPr>
            <a:spLocks noGrp="1"/>
          </p:cNvSpPr>
          <p:nvPr>
            <p:ph idx="1"/>
          </p:nvPr>
        </p:nvSpPr>
        <p:spPr/>
        <p:txBody>
          <a:bodyPr/>
          <a:lstStyle/>
          <a:p>
            <a:r>
              <a:rPr lang="zh-CN" altLang="en-US" sz="2400" dirty="0" smtClean="0"/>
              <a:t>针对项目目标，制定</a:t>
            </a:r>
            <a:r>
              <a:rPr lang="zh-CN" altLang="en-US" sz="2400" dirty="0" smtClean="0">
                <a:solidFill>
                  <a:srgbClr val="FF0000"/>
                </a:solidFill>
              </a:rPr>
              <a:t>提高机会、降低威胁</a:t>
            </a:r>
            <a:r>
              <a:rPr lang="zh-CN" altLang="en-US" sz="2400" dirty="0" smtClean="0"/>
              <a:t>的方案和措施</a:t>
            </a:r>
            <a:endParaRPr lang="en-US" altLang="zh-CN" sz="2400" dirty="0" smtClean="0"/>
          </a:p>
          <a:p>
            <a:pPr lvl="1"/>
            <a:r>
              <a:rPr lang="zh-CN" altLang="en-US" sz="2000" dirty="0" smtClean="0"/>
              <a:t>确定和分配风险应对</a:t>
            </a:r>
            <a:r>
              <a:rPr lang="zh-CN" altLang="en-US" sz="2000" dirty="0" smtClean="0">
                <a:solidFill>
                  <a:srgbClr val="FF0000"/>
                </a:solidFill>
              </a:rPr>
              <a:t>责任人</a:t>
            </a:r>
            <a:r>
              <a:rPr lang="zh-CN" altLang="en-US" sz="2000" dirty="0" smtClean="0"/>
              <a:t>，来实施已获得同意和资金支持的风险应对措施</a:t>
            </a:r>
            <a:endParaRPr lang="en-US" altLang="zh-CN" sz="2000" dirty="0" smtClean="0"/>
          </a:p>
          <a:p>
            <a:pPr lvl="1"/>
            <a:r>
              <a:rPr lang="zh-CN" altLang="en-US" sz="2000" dirty="0" smtClean="0"/>
              <a:t>根据风险的</a:t>
            </a:r>
            <a:r>
              <a:rPr lang="zh-CN" altLang="en-US" sz="2000" dirty="0" smtClean="0">
                <a:solidFill>
                  <a:srgbClr val="FF0000"/>
                </a:solidFill>
              </a:rPr>
              <a:t>优先级</a:t>
            </a:r>
            <a:r>
              <a:rPr lang="zh-CN" altLang="en-US" sz="2000" dirty="0" smtClean="0"/>
              <a:t>来制定应对措施，并把</a:t>
            </a:r>
            <a:r>
              <a:rPr lang="zh-CN" altLang="en-US" sz="2000" dirty="0" smtClean="0">
                <a:solidFill>
                  <a:srgbClr val="FF0000"/>
                </a:solidFill>
              </a:rPr>
              <a:t>风险应对</a:t>
            </a:r>
            <a:r>
              <a:rPr lang="zh-CN" altLang="en-US" sz="2000" dirty="0" smtClean="0"/>
              <a:t>所需的资源和活动</a:t>
            </a:r>
            <a:r>
              <a:rPr lang="zh-CN" altLang="en-US" sz="2000" dirty="0" smtClean="0">
                <a:solidFill>
                  <a:srgbClr val="FF0000"/>
                </a:solidFill>
              </a:rPr>
              <a:t>加进项目的预算、进度计划和项目管理计划</a:t>
            </a:r>
            <a:r>
              <a:rPr lang="zh-CN" altLang="en-US" sz="2000" dirty="0" smtClean="0"/>
              <a:t>中</a:t>
            </a:r>
            <a:endParaRPr lang="en-US" altLang="zh-CN" sz="2000" dirty="0" smtClean="0"/>
          </a:p>
          <a:p>
            <a:pPr lvl="1"/>
            <a:r>
              <a:rPr lang="zh-CN" altLang="en-US" sz="2000" dirty="0" smtClean="0"/>
              <a:t>风险应对措施必须与风险的</a:t>
            </a:r>
            <a:r>
              <a:rPr lang="zh-CN" altLang="en-US" sz="2000" dirty="0" smtClean="0">
                <a:solidFill>
                  <a:srgbClr val="FF0000"/>
                </a:solidFill>
              </a:rPr>
              <a:t>重要性相匹配，经济、可行</a:t>
            </a:r>
            <a:endParaRPr lang="zh-CN" altLang="en-US" sz="2000" dirty="0" smtClean="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消极风险或威胁的应对策略</a:t>
            </a:r>
            <a:endParaRPr lang="en-US" altLang="zh-CN" dirty="0" smtClean="0"/>
          </a:p>
        </p:txBody>
      </p:sp>
      <p:sp>
        <p:nvSpPr>
          <p:cNvPr id="3" name="内容占位符 2"/>
          <p:cNvSpPr>
            <a:spLocks noGrp="1"/>
          </p:cNvSpPr>
          <p:nvPr>
            <p:ph sz="quarter" idx="1"/>
          </p:nvPr>
        </p:nvSpPr>
        <p:spPr>
          <a:xfrm>
            <a:off x="400685" y="1489075"/>
            <a:ext cx="10904855" cy="4313555"/>
          </a:xfrm>
        </p:spPr>
        <p:txBody>
          <a:bodyPr/>
          <a:lstStyle/>
          <a:p>
            <a:pPr lvl="1">
              <a:buFont typeface="Arial" panose="020B0604020202020204" pitchFamily="34" charset="0"/>
              <a:buChar char="•"/>
            </a:pPr>
            <a:r>
              <a:rPr lang="zh-CN" altLang="en-US" sz="2400" dirty="0" smtClean="0"/>
              <a:t>回避。改变项目管理计划，以完全消除威胁。如</a:t>
            </a:r>
            <a:r>
              <a:rPr lang="zh-CN" altLang="en-US" sz="2400" dirty="0" smtClean="0">
                <a:solidFill>
                  <a:srgbClr val="FF0000"/>
                </a:solidFill>
              </a:rPr>
              <a:t>延长进度、缩小范围</a:t>
            </a:r>
            <a:r>
              <a:rPr lang="zh-CN" altLang="en-US" sz="2400" dirty="0" smtClean="0"/>
              <a:t>等</a:t>
            </a:r>
            <a:endParaRPr lang="en-US" altLang="zh-CN" sz="2400" dirty="0" smtClean="0"/>
          </a:p>
          <a:p>
            <a:pPr lvl="1">
              <a:buFont typeface="Arial" panose="020B0604020202020204" pitchFamily="34" charset="0"/>
              <a:buChar char="•"/>
            </a:pPr>
            <a:r>
              <a:rPr lang="zh-CN" altLang="en-US" sz="2400" dirty="0" smtClean="0"/>
              <a:t>转移。把某风险的部分或全部消极影响连同应对责任转移给第三方。通常需要支付风险费用，例如</a:t>
            </a:r>
            <a:r>
              <a:rPr lang="zh-CN" altLang="en-US" sz="2400" dirty="0" smtClean="0">
                <a:solidFill>
                  <a:srgbClr val="FF0000"/>
                </a:solidFill>
              </a:rPr>
              <a:t>保险、外包</a:t>
            </a:r>
            <a:endParaRPr lang="en-US" altLang="zh-CN" sz="2400" dirty="0" smtClean="0"/>
          </a:p>
          <a:p>
            <a:pPr lvl="1">
              <a:buFont typeface="Arial" panose="020B0604020202020204" pitchFamily="34" charset="0"/>
              <a:buChar char="•"/>
            </a:pPr>
            <a:r>
              <a:rPr lang="zh-CN" altLang="en-US" sz="2400" dirty="0" smtClean="0"/>
              <a:t>减轻。把不利风险事件的概率和</a:t>
            </a:r>
            <a:r>
              <a:rPr lang="en-US" altLang="zh-CN" sz="2400" dirty="0" smtClean="0"/>
              <a:t>/</a:t>
            </a:r>
            <a:r>
              <a:rPr lang="zh-CN" altLang="en-US" sz="2400" dirty="0" smtClean="0"/>
              <a:t>或影响降低到可接受的临界值范围内。例如进行</a:t>
            </a:r>
            <a:r>
              <a:rPr lang="zh-CN" altLang="en-US" sz="2400" dirty="0" smtClean="0">
                <a:solidFill>
                  <a:srgbClr val="FF0000"/>
                </a:solidFill>
              </a:rPr>
              <a:t>更多的测试</a:t>
            </a:r>
            <a:r>
              <a:rPr lang="zh-CN" altLang="en-US" sz="2400" dirty="0" smtClean="0"/>
              <a:t>、选用比较</a:t>
            </a:r>
            <a:r>
              <a:rPr lang="zh-CN" altLang="en-US" sz="2400" dirty="0" smtClean="0">
                <a:solidFill>
                  <a:srgbClr val="FF0000"/>
                </a:solidFill>
              </a:rPr>
              <a:t>稳定的供应商</a:t>
            </a:r>
            <a:endParaRPr lang="en-US" altLang="zh-CN" sz="2400" dirty="0" smtClean="0"/>
          </a:p>
          <a:p>
            <a:pPr lvl="1">
              <a:buFont typeface="Arial" panose="020B0604020202020204" pitchFamily="34" charset="0"/>
              <a:buChar char="•"/>
            </a:pPr>
            <a:r>
              <a:rPr lang="zh-CN" altLang="en-US" sz="2400" dirty="0" smtClean="0"/>
              <a:t>接受。接受风险意味着项目团队决定</a:t>
            </a:r>
            <a:r>
              <a:rPr lang="zh-CN" altLang="en-US" sz="2400" dirty="0" smtClean="0">
                <a:solidFill>
                  <a:srgbClr val="FF0000"/>
                </a:solidFill>
              </a:rPr>
              <a:t>不为处理某风险而变更</a:t>
            </a:r>
            <a:r>
              <a:rPr lang="zh-CN" altLang="en-US" sz="2400" dirty="0" smtClean="0"/>
              <a:t>项目管理计划，或无法找到任何其他的合理应对策略。通过建立</a:t>
            </a:r>
            <a:r>
              <a:rPr lang="zh-CN" altLang="en-US" sz="2400" dirty="0" smtClean="0">
                <a:solidFill>
                  <a:srgbClr val="FF0000"/>
                </a:solidFill>
              </a:rPr>
              <a:t>应急储备</a:t>
            </a:r>
            <a:r>
              <a:rPr lang="zh-CN" altLang="en-US" sz="2400" dirty="0" smtClean="0"/>
              <a:t>（成本 、时间）主动接受风险，如航班因天气原因延误</a:t>
            </a:r>
            <a:endParaRPr lang="en-US" altLang="zh-CN"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积极风险或机会的应对策略</a:t>
            </a:r>
            <a:endParaRPr lang="en-US" altLang="zh-CN" dirty="0" smtClean="0"/>
          </a:p>
        </p:txBody>
      </p:sp>
      <p:sp>
        <p:nvSpPr>
          <p:cNvPr id="3" name="内容占位符 2"/>
          <p:cNvSpPr>
            <a:spLocks noGrp="1"/>
          </p:cNvSpPr>
          <p:nvPr>
            <p:ph sz="quarter" idx="1"/>
          </p:nvPr>
        </p:nvSpPr>
        <p:spPr>
          <a:xfrm>
            <a:off x="577215" y="1480185"/>
            <a:ext cx="10576560" cy="4469130"/>
          </a:xfrm>
        </p:spPr>
        <p:txBody>
          <a:bodyPr/>
          <a:lstStyle/>
          <a:p>
            <a:pPr>
              <a:buFont typeface="Arial" panose="020B0604020202020204" pitchFamily="34" charset="0"/>
              <a:buChar char="•"/>
            </a:pPr>
            <a:r>
              <a:rPr lang="en-US" altLang="zh-CN" sz="2400" dirty="0" smtClean="0"/>
              <a:t> </a:t>
            </a:r>
            <a:r>
              <a:rPr lang="zh-CN" altLang="en-US" sz="2400" dirty="0" smtClean="0"/>
              <a:t>开拓。如果组织想要</a:t>
            </a:r>
            <a:r>
              <a:rPr lang="zh-CN" altLang="en-US" sz="2400" dirty="0" smtClean="0">
                <a:solidFill>
                  <a:srgbClr val="FF0000"/>
                </a:solidFill>
              </a:rPr>
              <a:t>确保</a:t>
            </a:r>
            <a:r>
              <a:rPr lang="zh-CN" altLang="en-US" sz="2400" dirty="0" smtClean="0"/>
              <a:t>机会得以实现，就可对具有积极影响的风险采取本策略来</a:t>
            </a:r>
            <a:r>
              <a:rPr lang="zh-CN" altLang="en-US" sz="2400" dirty="0" smtClean="0">
                <a:solidFill>
                  <a:srgbClr val="FF0000"/>
                </a:solidFill>
              </a:rPr>
              <a:t>创造机会</a:t>
            </a:r>
            <a:r>
              <a:rPr lang="zh-CN" altLang="en-US" sz="2400" dirty="0" smtClean="0"/>
              <a:t>。例如把组织中最有能力的资源分派给项目，来缩短完成时间或节约成本</a:t>
            </a:r>
            <a:endParaRPr lang="en-US" altLang="zh-CN" sz="2400" dirty="0" smtClean="0"/>
          </a:p>
          <a:p>
            <a:pPr>
              <a:buFont typeface="Arial" panose="020B0604020202020204" pitchFamily="34" charset="0"/>
              <a:buChar char="•"/>
            </a:pPr>
            <a:r>
              <a:rPr lang="zh-CN" altLang="en-US" sz="2400" dirty="0" smtClean="0"/>
              <a:t> 分享。把应对机会的部分或全部责任分配给最能为项目利益抓住该机会的第三方，例如</a:t>
            </a:r>
            <a:r>
              <a:rPr lang="zh-CN" altLang="en-US" sz="2400" dirty="0" smtClean="0">
                <a:solidFill>
                  <a:srgbClr val="FF0000"/>
                </a:solidFill>
              </a:rPr>
              <a:t>合资公司</a:t>
            </a:r>
            <a:endParaRPr lang="en-US" altLang="zh-CN" sz="2400" dirty="0" smtClean="0"/>
          </a:p>
          <a:p>
            <a:pPr>
              <a:buFont typeface="Arial" panose="020B0604020202020204" pitchFamily="34" charset="0"/>
              <a:buChar char="•"/>
            </a:pPr>
            <a:r>
              <a:rPr lang="zh-CN" altLang="en-US" sz="2400" dirty="0" smtClean="0"/>
              <a:t> 提高。识别那些会影响积极风险发生的关键因素，并使这些因素最大化，可以</a:t>
            </a:r>
            <a:r>
              <a:rPr lang="zh-CN" altLang="en-US" sz="2400" dirty="0" smtClean="0">
                <a:solidFill>
                  <a:srgbClr val="FF0000"/>
                </a:solidFill>
              </a:rPr>
              <a:t>提高</a:t>
            </a:r>
            <a:r>
              <a:rPr lang="zh-CN" altLang="en-US" sz="2400" dirty="0" smtClean="0"/>
              <a:t>机会发生的</a:t>
            </a:r>
            <a:r>
              <a:rPr lang="zh-CN" altLang="en-US" sz="2400" dirty="0" smtClean="0">
                <a:solidFill>
                  <a:srgbClr val="FF0000"/>
                </a:solidFill>
              </a:rPr>
              <a:t>概率</a:t>
            </a:r>
            <a:r>
              <a:rPr lang="zh-CN" altLang="en-US" sz="2400" dirty="0" smtClean="0"/>
              <a:t>。例如为尽早完成活动而增加资源</a:t>
            </a:r>
            <a:endParaRPr lang="en-US" altLang="zh-CN" sz="2400" dirty="0" smtClean="0"/>
          </a:p>
          <a:p>
            <a:pPr>
              <a:buFont typeface="Arial" panose="020B0604020202020204" pitchFamily="34" charset="0"/>
              <a:buChar char="•"/>
            </a:pPr>
            <a:r>
              <a:rPr lang="zh-CN" altLang="en-US" sz="2400" dirty="0" smtClean="0"/>
              <a:t> 接受。当机会发生时乐以利用，但不主动追求</a:t>
            </a:r>
            <a:endParaRPr lang="en-US" altLang="zh-CN" sz="2400" dirty="0" smtClean="0"/>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规划风险的成果</a:t>
            </a:r>
            <a:endParaRPr lang="zh-CN" altLang="en-US" dirty="0"/>
          </a:p>
        </p:txBody>
      </p:sp>
      <p:sp>
        <p:nvSpPr>
          <p:cNvPr id="3" name="内容占位符 2"/>
          <p:cNvSpPr>
            <a:spLocks noGrp="1"/>
          </p:cNvSpPr>
          <p:nvPr>
            <p:ph idx="1"/>
          </p:nvPr>
        </p:nvSpPr>
        <p:spPr>
          <a:xfrm>
            <a:off x="399415" y="1489075"/>
            <a:ext cx="11086465" cy="4313555"/>
          </a:xfrm>
        </p:spPr>
        <p:txBody>
          <a:bodyPr/>
          <a:lstStyle/>
          <a:p>
            <a:r>
              <a:rPr lang="zh-CN" altLang="en-US" sz="2400" dirty="0"/>
              <a:t>整合之前的</a:t>
            </a:r>
            <a:r>
              <a:rPr lang="zh-CN" altLang="en-US" sz="2400" dirty="0" smtClean="0"/>
              <a:t>成果，统一记录在</a:t>
            </a:r>
            <a:r>
              <a:rPr lang="en-US" altLang="zh-CN" sz="2400" dirty="0" smtClean="0"/>
              <a:t>《</a:t>
            </a:r>
            <a:r>
              <a:rPr lang="zh-CN" altLang="en-US" sz="2400" dirty="0" smtClean="0"/>
              <a:t>风险登记册</a:t>
            </a:r>
            <a:r>
              <a:rPr lang="en-US" altLang="zh-CN" sz="2400" dirty="0" smtClean="0"/>
              <a:t>》</a:t>
            </a:r>
            <a:r>
              <a:rPr lang="zh-CN" altLang="en-US" sz="2400" dirty="0" smtClean="0"/>
              <a:t>中；</a:t>
            </a:r>
            <a:endParaRPr lang="en-US" altLang="zh-CN" sz="2400" dirty="0" smtClean="0"/>
          </a:p>
          <a:p>
            <a:r>
              <a:rPr lang="zh-CN" altLang="en-US" sz="2400" dirty="0" smtClean="0"/>
              <a:t>风险不是一次整理到位，也</a:t>
            </a:r>
            <a:r>
              <a:rPr lang="zh-CN" altLang="en-US" sz="2400" dirty="0" smtClean="0">
                <a:solidFill>
                  <a:srgbClr val="FF0000"/>
                </a:solidFill>
              </a:rPr>
              <a:t>不是固定不变的</a:t>
            </a:r>
            <a:r>
              <a:rPr lang="zh-CN" altLang="en-US" sz="2400" dirty="0" smtClean="0"/>
              <a:t>，随项目进展如上过程是反复</a:t>
            </a:r>
            <a:r>
              <a:rPr lang="zh-CN" altLang="en-US" sz="2400" dirty="0"/>
              <a:t>进行</a:t>
            </a:r>
            <a:r>
              <a:rPr lang="zh-CN" altLang="en-US" sz="2400" dirty="0" smtClean="0"/>
              <a:t>的（例如周或月为单位的风险复审）；</a:t>
            </a:r>
            <a:endParaRPr lang="en-US" altLang="zh-CN" sz="2400" dirty="0"/>
          </a:p>
          <a:p>
            <a:endParaRPr lang="en-US" altLang="zh-CN" sz="2400" dirty="0" smtClean="0"/>
          </a:p>
          <a:p>
            <a:endParaRPr lang="zh-CN"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试练、作业</a:t>
            </a:r>
            <a:endParaRPr lang="zh-CN" altLang="en-US" dirty="0"/>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为大学生电子商务网站做风险分析，识别</a:t>
            </a:r>
            <a:r>
              <a:rPr lang="zh-CN" altLang="en-US" sz="2200" dirty="0" smtClean="0">
                <a:solidFill>
                  <a:srgbClr val="FF0000"/>
                </a:solidFill>
              </a:rPr>
              <a:t>至少</a:t>
            </a:r>
            <a:r>
              <a:rPr lang="en-US" altLang="zh-CN" sz="2200" dirty="0" smtClean="0">
                <a:solidFill>
                  <a:srgbClr val="FF0000"/>
                </a:solidFill>
              </a:rPr>
              <a:t>5</a:t>
            </a:r>
            <a:r>
              <a:rPr lang="zh-CN" altLang="en-US" sz="2200" dirty="0">
                <a:solidFill>
                  <a:srgbClr val="FF0000"/>
                </a:solidFill>
              </a:rPr>
              <a:t>个风险，并定性分析，制定相应的应对策略：分配责任人、设计应对计划，</a:t>
            </a:r>
            <a:r>
              <a:rPr lang="zh-CN" altLang="en-US" sz="2200" dirty="0" smtClean="0">
                <a:solidFill>
                  <a:srgbClr val="FF0000"/>
                </a:solidFill>
              </a:rPr>
              <a:t>课上选几个小组分享</a:t>
            </a:r>
            <a:endParaRPr lang="en-US" altLang="zh-CN" sz="2200" dirty="0" smtClean="0">
              <a:solidFill>
                <a:srgbClr val="FF0000"/>
              </a:solidFill>
            </a:endParaRPr>
          </a:p>
          <a:p>
            <a:pPr lvl="2"/>
            <a:r>
              <a:rPr lang="zh-CN" altLang="en-US" sz="2400" b="1" dirty="0" smtClean="0">
                <a:solidFill>
                  <a:srgbClr val="FF0000"/>
                </a:solidFill>
              </a:rPr>
              <a:t>课后小组共同</a:t>
            </a:r>
            <a:r>
              <a:rPr lang="zh-CN" altLang="en-US" sz="2400" b="1" dirty="0">
                <a:solidFill>
                  <a:srgbClr val="FF0000"/>
                </a:solidFill>
                <a:sym typeface="Wingdings" panose="05000000000000000000" pitchFamily="2" charset="2"/>
              </a:rPr>
              <a:t>完成大学生电子商务项目的规划风险工作，形成</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风险登记册</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a:t>
            </a:r>
            <a:r>
              <a:rPr lang="zh-CN" altLang="en-US" sz="2400" b="1" dirty="0">
                <a:solidFill>
                  <a:srgbClr val="FF0000"/>
                </a:solidFill>
              </a:rPr>
              <a:t>成果保留，</a:t>
            </a:r>
            <a:r>
              <a:rPr lang="zh-CN" altLang="en-US" sz="2400" b="1" dirty="0" smtClean="0">
                <a:solidFill>
                  <a:srgbClr val="FF0000"/>
                </a:solidFill>
              </a:rPr>
              <a:t>后续的所有练习依此扩展</a:t>
            </a:r>
            <a:endParaRPr lang="zh-CN" altLang="en-US" sz="2400" b="1" dirty="0" smtClean="0">
              <a:solidFill>
                <a:srgbClr val="FF0000"/>
              </a:solidFill>
            </a:endParaRPr>
          </a:p>
          <a:p>
            <a:endParaRPr lang="zh-CN" altLang="en-US" sz="2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规划的整合</a:t>
            </a:r>
            <a:endParaRPr lang="zh-CN" altLang="en-US" dirty="0"/>
          </a:p>
        </p:txBody>
      </p:sp>
      <p:graphicFrame>
        <p:nvGraphicFramePr>
          <p:cNvPr id="7" name="图示 6"/>
          <p:cNvGraphicFramePr/>
          <p:nvPr/>
        </p:nvGraphicFramePr>
        <p:xfrm>
          <a:off x="1524000" y="1567552"/>
          <a:ext cx="9143999" cy="32474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 name="组合 7"/>
          <p:cNvGrpSpPr/>
          <p:nvPr/>
        </p:nvGrpSpPr>
        <p:grpSpPr>
          <a:xfrm>
            <a:off x="2556385" y="4564262"/>
            <a:ext cx="7046268" cy="1302961"/>
            <a:chOff x="1032385" y="5046227"/>
            <a:chExt cx="7046268" cy="1302961"/>
          </a:xfrm>
        </p:grpSpPr>
        <p:sp>
          <p:nvSpPr>
            <p:cNvPr id="9" name="右大括号 8"/>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整合</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上节回顾</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82345" y="1600200"/>
            <a:ext cx="10227945" cy="4083050"/>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整合的意义</a:t>
            </a:r>
            <a:endParaRPr lang="zh-CN" altLang="en-US" dirty="0"/>
          </a:p>
        </p:txBody>
      </p:sp>
      <p:sp>
        <p:nvSpPr>
          <p:cNvPr id="3" name="内容占位符 2"/>
          <p:cNvSpPr>
            <a:spLocks noGrp="1"/>
          </p:cNvSpPr>
          <p:nvPr>
            <p:ph idx="1"/>
          </p:nvPr>
        </p:nvSpPr>
        <p:spPr/>
        <p:txBody>
          <a:bodyPr/>
          <a:lstStyle/>
          <a:p>
            <a:r>
              <a:rPr lang="zh-CN" altLang="en-US" sz="2400" dirty="0" smtClean="0"/>
              <a:t>将各分项的规划成果整理在一起，从全局的角度指导下一阶段（执行和监控）工作</a:t>
            </a:r>
            <a:endParaRPr lang="en-US" altLang="zh-CN" sz="2400" dirty="0" smtClean="0"/>
          </a:p>
          <a:p>
            <a:r>
              <a:rPr lang="zh-CN" altLang="en-US" sz="2400" dirty="0"/>
              <a:t>项目经理最重要的角色是</a:t>
            </a:r>
            <a:r>
              <a:rPr lang="zh-CN" altLang="en-US" sz="2400" dirty="0">
                <a:solidFill>
                  <a:srgbClr val="FF0000"/>
                </a:solidFill>
              </a:rPr>
              <a:t>整合者</a:t>
            </a:r>
            <a:r>
              <a:rPr lang="zh-CN" altLang="en-US" sz="2400" dirty="0"/>
              <a:t>。项目经理通过沟通进行协调，通过协调进行整合</a:t>
            </a:r>
            <a:endParaRPr lang="en-US" altLang="zh-CN" sz="2400" dirty="0"/>
          </a:p>
          <a:p>
            <a:r>
              <a:rPr lang="zh-CN" altLang="en-US" sz="2400" dirty="0">
                <a:solidFill>
                  <a:srgbClr val="FF0000"/>
                </a:solidFill>
              </a:rPr>
              <a:t>项目是被计划管着，而不是被某人管着</a:t>
            </a:r>
            <a:endParaRPr lang="zh-CN" altLang="en-US" sz="2400" dirty="0">
              <a:solidFill>
                <a:srgbClr val="FF0000"/>
              </a:solidFill>
            </a:endParaRPr>
          </a:p>
          <a:p>
            <a:endParaRPr lang="en-US" altLang="zh-CN" sz="2400" dirty="0" smtClean="0"/>
          </a:p>
          <a:p>
            <a:endParaRPr lang="en-US" altLang="zh-CN"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0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5258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参考项目管理的十大知识领域完成规划</a:t>
            </a:r>
            <a:endParaRPr lang="zh-CN" altLang="en-US" dirty="0"/>
          </a:p>
        </p:txBody>
      </p:sp>
      <p:graphicFrame>
        <p:nvGraphicFramePr>
          <p:cNvPr id="7" name="图示 6"/>
          <p:cNvGraphicFramePr/>
          <p:nvPr/>
        </p:nvGraphicFramePr>
        <p:xfrm>
          <a:off x="1524000" y="1567552"/>
          <a:ext cx="9143999" cy="32474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 name="组合 7"/>
          <p:cNvGrpSpPr/>
          <p:nvPr/>
        </p:nvGrpSpPr>
        <p:grpSpPr>
          <a:xfrm>
            <a:off x="2556385" y="4564262"/>
            <a:ext cx="7046268" cy="1302961"/>
            <a:chOff x="1032385" y="5046227"/>
            <a:chExt cx="7046268" cy="1302961"/>
          </a:xfrm>
        </p:grpSpPr>
        <p:sp>
          <p:nvSpPr>
            <p:cNvPr id="9" name="右大括号 8"/>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整合</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十大知识领域在规划阶段的规律和关联性</a:t>
            </a:r>
            <a:endParaRPr lang="zh-CN" altLang="en-US" dirty="0"/>
          </a:p>
        </p:txBody>
      </p:sp>
      <p:sp>
        <p:nvSpPr>
          <p:cNvPr id="6" name="矩形 5"/>
          <p:cNvSpPr/>
          <p:nvPr/>
        </p:nvSpPr>
        <p:spPr>
          <a:xfrm>
            <a:off x="1676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做什么</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（范围管理）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3505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什么时候做？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（时间管理）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505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以什么代价做？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（成本管理）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3505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按什么要求做？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（质量管理）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0" name="流程图: 决策 9"/>
          <p:cNvSpPr/>
          <p:nvPr/>
        </p:nvSpPr>
        <p:spPr>
          <a:xfrm>
            <a:off x="5632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需要什么</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人力资源</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7162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内部</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en-US" altLang="zh-CN" sz="1800" b="1" dirty="0" smtClean="0">
                <a:solidFill>
                  <a:schemeClr val="tx1"/>
                </a:solidFill>
                <a:latin typeface="微软雅黑" panose="020B0503020204020204" pitchFamily="34" charset="-122"/>
                <a:ea typeface="微软雅黑" panose="020B0503020204020204" pitchFamily="34" charset="-122"/>
              </a:rPr>
              <a:t>(</a:t>
            </a:r>
            <a:r>
              <a:rPr lang="zh-CN" altLang="en-US" sz="1800" b="1" dirty="0" smtClean="0">
                <a:solidFill>
                  <a:schemeClr val="tx1"/>
                </a:solidFill>
                <a:latin typeface="微软雅黑" panose="020B0503020204020204" pitchFamily="34" charset="-122"/>
                <a:ea typeface="微软雅黑" panose="020B0503020204020204" pitchFamily="34" charset="-122"/>
              </a:rPr>
              <a:t>人力资源管理</a:t>
            </a:r>
            <a:r>
              <a:rPr lang="en-US" altLang="zh-CN" sz="1800" b="1" dirty="0" smtClean="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7162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外部</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en-US" altLang="zh-CN" sz="1800" b="1" dirty="0" smtClean="0">
                <a:solidFill>
                  <a:schemeClr val="tx1"/>
                </a:solidFill>
                <a:latin typeface="微软雅黑" panose="020B0503020204020204" pitchFamily="34" charset="-122"/>
                <a:ea typeface="微软雅黑" panose="020B0503020204020204" pitchFamily="34" charset="-122"/>
              </a:rPr>
              <a:t>(</a:t>
            </a:r>
            <a:r>
              <a:rPr lang="zh-CN" altLang="en-US" sz="1800" b="1" dirty="0" smtClean="0">
                <a:solidFill>
                  <a:schemeClr val="tx1"/>
                </a:solidFill>
                <a:latin typeface="微软雅黑" panose="020B0503020204020204" pitchFamily="34" charset="-122"/>
                <a:ea typeface="微软雅黑" panose="020B0503020204020204" pitchFamily="34" charset="-122"/>
              </a:rPr>
              <a:t>采购管理</a:t>
            </a:r>
            <a:r>
              <a:rPr lang="en-US" altLang="zh-CN" sz="1800" b="1" dirty="0" smtClean="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9220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如何沟通？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en-US" altLang="zh-CN" sz="1800" b="1" dirty="0" smtClean="0">
                <a:solidFill>
                  <a:schemeClr val="tx1"/>
                </a:solidFill>
                <a:latin typeface="微软雅黑" panose="020B0503020204020204" pitchFamily="34" charset="-122"/>
                <a:ea typeface="微软雅黑" panose="020B0503020204020204" pitchFamily="34" charset="-122"/>
              </a:rPr>
              <a:t>(</a:t>
            </a:r>
            <a:r>
              <a:rPr lang="zh-CN" altLang="en-US" sz="1800" b="1" dirty="0" smtClean="0">
                <a:solidFill>
                  <a:schemeClr val="tx1"/>
                </a:solidFill>
                <a:latin typeface="微软雅黑" panose="020B0503020204020204" pitchFamily="34" charset="-122"/>
                <a:ea typeface="微软雅黑" panose="020B0503020204020204" pitchFamily="34" charset="-122"/>
              </a:rPr>
              <a:t>沟通管理</a:t>
            </a:r>
            <a:r>
              <a:rPr lang="en-US" altLang="zh-CN" sz="1800" b="1" dirty="0" smtClean="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1752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F0000"/>
                </a:solidFill>
                <a:latin typeface="微软雅黑" panose="020B0503020204020204" pitchFamily="34" charset="-122"/>
                <a:ea typeface="微软雅黑" panose="020B0503020204020204" pitchFamily="34" charset="-122"/>
              </a:rPr>
              <a:t>如何实现综合最优？（整合管理）</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16" name="矩形 15"/>
          <p:cNvSpPr/>
          <p:nvPr/>
        </p:nvSpPr>
        <p:spPr>
          <a:xfrm>
            <a:off x="1752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F0000"/>
                </a:solidFill>
                <a:latin typeface="微软雅黑" panose="020B0503020204020204" pitchFamily="34" charset="-122"/>
                <a:ea typeface="微软雅黑" panose="020B0503020204020204" pitchFamily="34" charset="-122"/>
              </a:rPr>
              <a:t>有哪些风险？（风险管理）</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cxnSp>
        <p:nvCxnSpPr>
          <p:cNvPr id="18" name="肘形连接符 17"/>
          <p:cNvCxnSpPr>
            <a:stCxn id="6" idx="3"/>
            <a:endCxn id="7" idx="1"/>
          </p:cNvCxnSpPr>
          <p:nvPr/>
        </p:nvCxnSpPr>
        <p:spPr>
          <a:xfrm flipV="1">
            <a:off x="3024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3024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3024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5105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5105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5181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6629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6629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8839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8839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4038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2" name="左右箭头 41"/>
          <p:cNvSpPr/>
          <p:nvPr/>
        </p:nvSpPr>
        <p:spPr>
          <a:xfrm rot="5400000">
            <a:off x="205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3" name="左右箭头 42"/>
          <p:cNvSpPr/>
          <p:nvPr/>
        </p:nvSpPr>
        <p:spPr>
          <a:xfrm rot="5400000">
            <a:off x="7772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4" name="左右箭头 43"/>
          <p:cNvSpPr/>
          <p:nvPr/>
        </p:nvSpPr>
        <p:spPr>
          <a:xfrm rot="5400000">
            <a:off x="967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5" name="左右箭头 44"/>
          <p:cNvSpPr/>
          <p:nvPr/>
        </p:nvSpPr>
        <p:spPr>
          <a:xfrm rot="5400000">
            <a:off x="4114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6" name="左右箭头 45"/>
          <p:cNvSpPr/>
          <p:nvPr/>
        </p:nvSpPr>
        <p:spPr>
          <a:xfrm rot="5400000">
            <a:off x="213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7" name="左右箭头 46"/>
          <p:cNvSpPr/>
          <p:nvPr/>
        </p:nvSpPr>
        <p:spPr>
          <a:xfrm rot="5400000">
            <a:off x="7848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8" name="左右箭头 47"/>
          <p:cNvSpPr/>
          <p:nvPr/>
        </p:nvSpPr>
        <p:spPr>
          <a:xfrm rot="5400000">
            <a:off x="975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风险相关的重要概念</a:t>
            </a:r>
            <a:endParaRPr lang="zh-CN" altLang="en-US" dirty="0"/>
          </a:p>
        </p:txBody>
      </p:sp>
      <p:sp>
        <p:nvSpPr>
          <p:cNvPr id="3" name="内容占位符 2"/>
          <p:cNvSpPr>
            <a:spLocks noGrp="1"/>
          </p:cNvSpPr>
          <p:nvPr>
            <p:ph sz="quarter" idx="1"/>
          </p:nvPr>
        </p:nvSpPr>
        <p:spPr/>
        <p:txBody>
          <a:bodyPr/>
          <a:lstStyle/>
          <a:p>
            <a:r>
              <a:rPr lang="zh-CN" altLang="en-US" sz="2400" dirty="0" smtClean="0"/>
              <a:t>定义：一旦发生，就会对项目目标产生</a:t>
            </a:r>
            <a:r>
              <a:rPr lang="zh-CN" altLang="en-US" sz="2400" dirty="0" smtClean="0">
                <a:solidFill>
                  <a:srgbClr val="FF0000"/>
                </a:solidFill>
              </a:rPr>
              <a:t>积极或消极</a:t>
            </a:r>
            <a:r>
              <a:rPr lang="zh-CN" altLang="en-US" sz="2400" dirty="0" smtClean="0"/>
              <a:t>影响的</a:t>
            </a:r>
            <a:r>
              <a:rPr lang="zh-CN" altLang="en-US" sz="2400" dirty="0" smtClean="0">
                <a:solidFill>
                  <a:srgbClr val="FF0000"/>
                </a:solidFill>
              </a:rPr>
              <a:t>不确定</a:t>
            </a:r>
            <a:r>
              <a:rPr lang="zh-CN" altLang="en-US" sz="2400" dirty="0" smtClean="0"/>
              <a:t>事件或条件</a:t>
            </a:r>
            <a:endParaRPr lang="en-US" altLang="zh-CN" sz="2400" dirty="0" smtClean="0"/>
          </a:p>
          <a:p>
            <a:r>
              <a:rPr lang="zh-CN" altLang="en-US" sz="2400" dirty="0" smtClean="0"/>
              <a:t>风险</a:t>
            </a:r>
            <a:r>
              <a:rPr lang="en-US" altLang="zh-CN" sz="2400" dirty="0" smtClean="0"/>
              <a:t>4</a:t>
            </a:r>
            <a:r>
              <a:rPr lang="zh-CN" altLang="en-US" sz="2400" dirty="0" smtClean="0"/>
              <a:t>要素：事件、原因、发生概率和后果</a:t>
            </a:r>
            <a:endParaRPr lang="en-US" altLang="zh-CN" sz="2400" dirty="0" smtClean="0"/>
          </a:p>
          <a:p>
            <a:r>
              <a:rPr lang="zh-CN" altLang="en-US" sz="2400" dirty="0" smtClean="0"/>
              <a:t>风险类别：如技术风险、管理风险、内部风险或外部风险等，通常用</a:t>
            </a:r>
            <a:r>
              <a:rPr lang="en-US" altLang="zh-CN" sz="2400" dirty="0" smtClean="0"/>
              <a:t>RBS</a:t>
            </a:r>
            <a:r>
              <a:rPr lang="zh-CN" altLang="en-US" sz="2400" dirty="0" smtClean="0"/>
              <a:t>定义，作为风险识别的起点</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a:t>
            </a:r>
            <a:r>
              <a:rPr lang="zh-CN" altLang="en-US" dirty="0" smtClean="0"/>
              <a:t>风险管理</a:t>
            </a:r>
            <a:endParaRPr lang="zh-CN" altLang="en-US" dirty="0"/>
          </a:p>
        </p:txBody>
      </p:sp>
      <p:sp>
        <p:nvSpPr>
          <p:cNvPr id="3" name="内容占位符 2"/>
          <p:cNvSpPr>
            <a:spLocks noGrp="1"/>
          </p:cNvSpPr>
          <p:nvPr>
            <p:ph idx="1"/>
          </p:nvPr>
        </p:nvSpPr>
        <p:spPr/>
        <p:txBody>
          <a:bodyPr/>
          <a:lstStyle/>
          <a:p>
            <a:r>
              <a:rPr lang="zh-CN" altLang="en-US" sz="2400" dirty="0" smtClean="0"/>
              <a:t>项目风险管理是关于识别、分析、响应项目全生命周期内的风险，并最好的满足项目目标的科学与艺术。</a:t>
            </a:r>
            <a:endParaRPr lang="en-US" altLang="zh-CN" sz="2400" dirty="0" smtClean="0"/>
          </a:p>
          <a:p>
            <a:r>
              <a:rPr lang="zh-CN" altLang="en-US" sz="2400" dirty="0" smtClean="0"/>
              <a:t>风险管理对选择项目、确定项目</a:t>
            </a:r>
            <a:r>
              <a:rPr lang="zh-CN" altLang="en-US" sz="2400" dirty="0" smtClean="0">
                <a:solidFill>
                  <a:srgbClr val="FF0000"/>
                </a:solidFill>
              </a:rPr>
              <a:t>范围</a:t>
            </a:r>
            <a:r>
              <a:rPr lang="zh-CN" altLang="en-US" sz="2400" dirty="0" smtClean="0"/>
              <a:t>和编制现实的</a:t>
            </a:r>
            <a:r>
              <a:rPr lang="zh-CN" altLang="en-US" sz="2400" dirty="0" smtClean="0">
                <a:solidFill>
                  <a:srgbClr val="FF0000"/>
                </a:solidFill>
              </a:rPr>
              <a:t>进度</a:t>
            </a:r>
            <a:r>
              <a:rPr lang="zh-CN" altLang="en-US" sz="2400" dirty="0" smtClean="0"/>
              <a:t>计划和</a:t>
            </a:r>
            <a:r>
              <a:rPr lang="zh-CN" altLang="en-US" sz="2400" dirty="0" smtClean="0">
                <a:solidFill>
                  <a:srgbClr val="FF0000"/>
                </a:solidFill>
              </a:rPr>
              <a:t>成本</a:t>
            </a:r>
            <a:r>
              <a:rPr lang="zh-CN" altLang="en-US" sz="2400" dirty="0" smtClean="0"/>
              <a:t>估算有着积极的影响。</a:t>
            </a:r>
            <a:endParaRPr lang="en-US" altLang="zh-CN" sz="2400" dirty="0" smtClean="0"/>
          </a:p>
          <a:p>
            <a:r>
              <a:rPr lang="zh-CN" altLang="en-US" sz="2400" dirty="0" smtClean="0"/>
              <a:t>风险管理也是一个经常被忽略的项目管理领域。</a:t>
            </a:r>
            <a:endParaRPr lang="en-US" altLang="zh-CN"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项目管理成熟度调查</a:t>
            </a:r>
            <a:endParaRPr lang="zh-CN" altLang="en-US" dirty="0"/>
          </a:p>
        </p:txBody>
      </p:sp>
      <p:graphicFrame>
        <p:nvGraphicFramePr>
          <p:cNvPr id="6" name="Group 313"/>
          <p:cNvGraphicFramePr>
            <a:graphicFrameLocks noGrp="1"/>
          </p:cNvGraphicFramePr>
          <p:nvPr/>
        </p:nvGraphicFramePr>
        <p:xfrm>
          <a:off x="2130507" y="2045243"/>
          <a:ext cx="8001000" cy="4116705"/>
        </p:xfrm>
        <a:graphic>
          <a:graphicData uri="http://schemas.openxmlformats.org/drawingml/2006/table">
            <a:tbl>
              <a:tblPr/>
              <a:tblGrid>
                <a:gridCol w="1600200"/>
                <a:gridCol w="1752600"/>
                <a:gridCol w="1148080"/>
                <a:gridCol w="1724025"/>
                <a:gridCol w="1776095"/>
              </a:tblGrid>
              <a:tr h="387956">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知识领域</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工程与建筑</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电信</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信息系统</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高科技制造</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范围</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3.52</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3.45</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3.25</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3.37</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时间</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3.55</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3.41</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3.03</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3.50</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成本 </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3.74</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3.22</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3.20</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3.97</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质量</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2.91</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3.22</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2.88</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3.26</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9410">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人力资源</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3.18</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3.20</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2.93</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3.18</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沟通</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3.53</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3.53</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3.21</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3.48</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1" i="0" u="none" strike="noStrike" kern="1200" cap="none" normalizeH="0" baseline="0" dirty="0" smtClean="0">
                          <a:ln>
                            <a:noFill/>
                          </a:ln>
                          <a:solidFill>
                            <a:srgbClr val="FF0000"/>
                          </a:solidFill>
                          <a:effectLst/>
                          <a:latin typeface="Times New Roman" panose="02020603050405020304" pitchFamily="18" charset="0"/>
                          <a:ea typeface="宋体" panose="02010600030101010101" pitchFamily="2" charset="-122"/>
                          <a:cs typeface="+mn-cs"/>
                        </a:rPr>
                        <a:t>风险</a:t>
                      </a:r>
                      <a:endParaRPr kumimoji="0" lang="en-US" altLang="zh-CN" sz="2400" b="1" i="0" u="none" strike="noStrike" kern="1200" cap="none" normalizeH="0" baseline="0" dirty="0" smtClean="0">
                        <a:ln>
                          <a:noFill/>
                        </a:ln>
                        <a:solidFill>
                          <a:srgbClr val="FF0000"/>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2.93</a:t>
                      </a:r>
                      <a:endParaRPr kumimoji="0" lang="en-US" altLang="zh-CN" sz="4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2.87</a:t>
                      </a:r>
                      <a:endParaRPr kumimoji="0" lang="en-US" altLang="zh-CN" sz="4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2.75</a:t>
                      </a:r>
                      <a:endParaRPr kumimoji="0" lang="en-US" altLang="zh-CN" sz="4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2.76</a:t>
                      </a:r>
                      <a:endParaRPr kumimoji="0" lang="en-US" altLang="zh-CN" sz="4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采购</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3.33</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3.01</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2.91</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3.33 </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内容占位符 2"/>
          <p:cNvSpPr>
            <a:spLocks noGrp="1"/>
          </p:cNvSpPr>
          <p:nvPr>
            <p:ph idx="1"/>
          </p:nvPr>
        </p:nvSpPr>
        <p:spPr>
          <a:xfrm>
            <a:off x="513715" y="1355725"/>
            <a:ext cx="9830435" cy="4313555"/>
          </a:xfrm>
        </p:spPr>
        <p:txBody>
          <a:bodyPr/>
          <a:lstStyle/>
          <a:p>
            <a:r>
              <a:rPr lang="zh-CN" altLang="en-US" sz="2400" dirty="0" smtClean="0"/>
              <a:t>项目风险管理的重要性；</a:t>
            </a:r>
            <a:endParaRPr lang="en-US" altLang="zh-CN"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规划风险</a:t>
            </a:r>
            <a:endParaRPr lang="zh-CN" altLang="en-US" dirty="0"/>
          </a:p>
        </p:txBody>
      </p:sp>
      <p:sp>
        <p:nvSpPr>
          <p:cNvPr id="3" name="内容占位符 2"/>
          <p:cNvSpPr>
            <a:spLocks noGrp="1"/>
          </p:cNvSpPr>
          <p:nvPr>
            <p:ph idx="1"/>
          </p:nvPr>
        </p:nvSpPr>
        <p:spPr>
          <a:xfrm>
            <a:off x="393700" y="1489075"/>
            <a:ext cx="11366500" cy="4313555"/>
          </a:xfrm>
        </p:spPr>
        <p:txBody>
          <a:bodyPr/>
          <a:lstStyle/>
          <a:p>
            <a:r>
              <a:rPr lang="zh-CN" altLang="en-US" sz="2400" dirty="0" smtClean="0"/>
              <a:t>规划风险回答的是“怎么解决计划赶不上变化”的问题，由</a:t>
            </a:r>
            <a:r>
              <a:rPr lang="zh-CN" altLang="en-US" sz="2400" dirty="0" smtClean="0">
                <a:solidFill>
                  <a:srgbClr val="FF0000"/>
                </a:solidFill>
              </a:rPr>
              <a:t>项目经理</a:t>
            </a:r>
            <a:r>
              <a:rPr lang="zh-CN" altLang="en-US" sz="2400" dirty="0" smtClean="0"/>
              <a:t>负责，其它成员（</a:t>
            </a:r>
            <a:r>
              <a:rPr lang="zh-CN" altLang="en-US" sz="2400" dirty="0" smtClean="0">
                <a:solidFill>
                  <a:srgbClr val="FF0000"/>
                </a:solidFill>
              </a:rPr>
              <a:t>包括客户和用户</a:t>
            </a:r>
            <a:r>
              <a:rPr lang="zh-CN" altLang="en-US" sz="2400" dirty="0" smtClean="0"/>
              <a:t>）配合，进行风险分析，制定</a:t>
            </a:r>
            <a:r>
              <a:rPr lang="en-US" altLang="zh-CN" sz="2400" dirty="0" smtClean="0"/>
              <a:t>《</a:t>
            </a:r>
            <a:r>
              <a:rPr lang="zh-CN" altLang="en-US" sz="2400" dirty="0" smtClean="0"/>
              <a:t>风险登记册</a:t>
            </a:r>
            <a:r>
              <a:rPr lang="en-US" altLang="zh-CN" sz="2400" dirty="0" smtClean="0"/>
              <a:t>》</a:t>
            </a:r>
            <a:r>
              <a:rPr lang="zh-CN" altLang="en-US" sz="2400" dirty="0" smtClean="0"/>
              <a:t>。工作包括：</a:t>
            </a:r>
            <a:endParaRPr lang="en-US" altLang="zh-CN" sz="2400" dirty="0" smtClean="0"/>
          </a:p>
        </p:txBody>
      </p:sp>
      <p:graphicFrame>
        <p:nvGraphicFramePr>
          <p:cNvPr id="4" name="图示 3"/>
          <p:cNvGraphicFramePr/>
          <p:nvPr/>
        </p:nvGraphicFramePr>
        <p:xfrm>
          <a:off x="2076470" y="2324370"/>
          <a:ext cx="8001056"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2136</Words>
  <Application>WPS 演示</Application>
  <PresentationFormat>全屏显示(4:3)</PresentationFormat>
  <Paragraphs>250</Paragraphs>
  <Slides>21</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微软雅黑</vt:lpstr>
      <vt:lpstr>Arial</vt:lpstr>
      <vt:lpstr>Times New Roman</vt:lpstr>
      <vt:lpstr>Arial Unicode MS</vt:lpstr>
      <vt:lpstr>Standarddesign</vt:lpstr>
      <vt:lpstr>第三章 项目规划——风险和整合</vt:lpstr>
      <vt:lpstr>上节回顾</vt:lpstr>
      <vt:lpstr>PowerPoint 演示文稿</vt:lpstr>
      <vt:lpstr>参考项目管理的十大知识领域完成规划</vt:lpstr>
      <vt:lpstr>十大知识领域在规划阶段的规律和关联性</vt:lpstr>
      <vt:lpstr>风险相关的重要概念</vt:lpstr>
      <vt:lpstr>项目风险管理</vt:lpstr>
      <vt:lpstr>项目管理成熟度调查</vt:lpstr>
      <vt:lpstr>规划风险</vt:lpstr>
      <vt:lpstr>1. 识别风险</vt:lpstr>
      <vt:lpstr>风险分解结构（RBS）-风险分析和归类</vt:lpstr>
      <vt:lpstr>2. 实施定性风险分析</vt:lpstr>
      <vt:lpstr>3. 实施定量风险分析</vt:lpstr>
      <vt:lpstr>4. 规划风险应对</vt:lpstr>
      <vt:lpstr>消极风险或威胁的应对策略</vt:lpstr>
      <vt:lpstr>积极风险或机会的应对策略</vt:lpstr>
      <vt:lpstr>规划风险的成果</vt:lpstr>
      <vt:lpstr>试练、作业</vt:lpstr>
      <vt:lpstr>规划的整合</vt:lpstr>
      <vt:lpstr>整合的意义</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897</cp:revision>
  <dcterms:created xsi:type="dcterms:W3CDTF">2007-11-27T23:54:00Z</dcterms:created>
  <dcterms:modified xsi:type="dcterms:W3CDTF">2019-04-16T08:42:30Z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2052-11.1.0.8214</vt:lpwstr>
  </property>
</Properties>
</file>