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76"/>
  </p:handoutMasterIdLst>
  <p:sldIdLst>
    <p:sldId id="256" r:id="rId3"/>
    <p:sldId id="321" r:id="rId4"/>
    <p:sldId id="334" r:id="rId5"/>
    <p:sldId id="327" r:id="rId6"/>
    <p:sldId id="433" r:id="rId7"/>
    <p:sldId id="328" r:id="rId8"/>
    <p:sldId id="354" r:id="rId9"/>
    <p:sldId id="551" r:id="rId10"/>
    <p:sldId id="435" r:id="rId11"/>
    <p:sldId id="333" r:id="rId12"/>
    <p:sldId id="432" r:id="rId13"/>
    <p:sldId id="358" r:id="rId14"/>
    <p:sldId id="357" r:id="rId16"/>
    <p:sldId id="491" r:id="rId17"/>
    <p:sldId id="492" r:id="rId18"/>
    <p:sldId id="549" r:id="rId19"/>
    <p:sldId id="550" r:id="rId20"/>
    <p:sldId id="436" r:id="rId21"/>
    <p:sldId id="616" r:id="rId22"/>
    <p:sldId id="617" r:id="rId23"/>
    <p:sldId id="618" r:id="rId24"/>
    <p:sldId id="619" r:id="rId25"/>
    <p:sldId id="620" r:id="rId26"/>
    <p:sldId id="621" r:id="rId27"/>
    <p:sldId id="622" r:id="rId28"/>
    <p:sldId id="623" r:id="rId29"/>
    <p:sldId id="481" r:id="rId30"/>
    <p:sldId id="482" r:id="rId31"/>
    <p:sldId id="483" r:id="rId32"/>
    <p:sldId id="484" r:id="rId33"/>
    <p:sldId id="485" r:id="rId34"/>
    <p:sldId id="486" r:id="rId35"/>
    <p:sldId id="487" r:id="rId36"/>
    <p:sldId id="488" r:id="rId37"/>
    <p:sldId id="489" r:id="rId38"/>
    <p:sldId id="450" r:id="rId39"/>
    <p:sldId id="448" r:id="rId40"/>
    <p:sldId id="467" r:id="rId41"/>
    <p:sldId id="490" r:id="rId42"/>
    <p:sldId id="449" r:id="rId43"/>
    <p:sldId id="440" r:id="rId44"/>
    <p:sldId id="441" r:id="rId45"/>
    <p:sldId id="442" r:id="rId46"/>
    <p:sldId id="443" r:id="rId47"/>
    <p:sldId id="445" r:id="rId48"/>
    <p:sldId id="446" r:id="rId49"/>
    <p:sldId id="468" r:id="rId50"/>
    <p:sldId id="469" r:id="rId51"/>
    <p:sldId id="470" r:id="rId52"/>
    <p:sldId id="471" r:id="rId53"/>
    <p:sldId id="472" r:id="rId54"/>
    <p:sldId id="342" r:id="rId55"/>
    <p:sldId id="420" r:id="rId56"/>
    <p:sldId id="413" r:id="rId57"/>
    <p:sldId id="414" r:id="rId58"/>
    <p:sldId id="415" r:id="rId59"/>
    <p:sldId id="416" r:id="rId60"/>
    <p:sldId id="343" r:id="rId61"/>
    <p:sldId id="344" r:id="rId62"/>
    <p:sldId id="345" r:id="rId63"/>
    <p:sldId id="346" r:id="rId64"/>
    <p:sldId id="347" r:id="rId65"/>
    <p:sldId id="348" r:id="rId66"/>
    <p:sldId id="404" r:id="rId67"/>
    <p:sldId id="405" r:id="rId68"/>
    <p:sldId id="350" r:id="rId69"/>
    <p:sldId id="473" r:id="rId70"/>
    <p:sldId id="393" r:id="rId71"/>
    <p:sldId id="394" r:id="rId72"/>
    <p:sldId id="396" r:id="rId73"/>
    <p:sldId id="411" r:id="rId74"/>
    <p:sldId id="316" r:id="rId75"/>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382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开发团队负责单元测试</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测试团队管理测试环境和构建版本</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开发团队与测试团队依靠</a:t>
            </a:r>
            <a:r>
              <a:rPr lang="en-US" sz="1200" kern="1200" dirty="0">
                <a:solidFill>
                  <a:schemeClr val="tx1"/>
                </a:solidFill>
                <a:latin typeface="Arial" panose="020B0604020202020204" pitchFamily="34" charset="0"/>
                <a:ea typeface="+mn-ea"/>
                <a:cs typeface="+mn-cs"/>
              </a:rPr>
              <a:t>Bug</a:t>
            </a:r>
            <a:r>
              <a:rPr lang="zh-CN" altLang="en-US" sz="1200" kern="1200" dirty="0">
                <a:solidFill>
                  <a:schemeClr val="tx1"/>
                </a:solidFill>
                <a:latin typeface="Arial" panose="020B0604020202020204" pitchFamily="34" charset="0"/>
                <a:ea typeface="+mn-ea"/>
                <a:cs typeface="+mn-cs"/>
              </a:rPr>
              <a:t>库和每日构建流程协作</a:t>
            </a:r>
            <a:endParaRPr lang="zh-CN" altLang="en-US" sz="1200" kern="1200" dirty="0">
              <a:solidFill>
                <a:schemeClr val="tx1"/>
              </a:solidFill>
              <a:latin typeface="Arial" panose="020B0604020202020204" pitchFamily="34" charset="0"/>
              <a:ea typeface="+mn-ea"/>
              <a:cs typeface="+mn-cs"/>
            </a:endParaRPr>
          </a:p>
          <a:p>
            <a:r>
              <a:rPr lang="zh-CN" altLang="en-US" sz="1200" kern="1200" dirty="0">
                <a:solidFill>
                  <a:schemeClr val="tx1"/>
                </a:solidFill>
                <a:latin typeface="Arial" panose="020B0604020202020204" pitchFamily="34" charset="0"/>
                <a:ea typeface="+mn-ea"/>
                <a:cs typeface="+mn-cs"/>
              </a:rPr>
              <a:t>管理团队</a:t>
            </a:r>
            <a:r>
              <a:rPr lang="en-US" sz="1200" kern="1200" dirty="0">
                <a:solidFill>
                  <a:schemeClr val="tx1"/>
                </a:solidFill>
                <a:latin typeface="Arial" panose="020B0604020202020204" pitchFamily="34" charset="0"/>
                <a:ea typeface="+mn-ea"/>
                <a:cs typeface="+mn-cs"/>
              </a:rPr>
              <a:t>(PM</a:t>
            </a:r>
            <a:r>
              <a:rPr lang="zh-CN" altLang="en-US" sz="1200" kern="1200" dirty="0">
                <a:solidFill>
                  <a:schemeClr val="tx1"/>
                </a:solidFill>
                <a:latin typeface="Arial" panose="020B0604020202020204" pitchFamily="34" charset="0"/>
                <a:ea typeface="+mn-ea"/>
                <a:cs typeface="+mn-cs"/>
              </a:rPr>
              <a:t>组</a:t>
            </a:r>
            <a:r>
              <a:rPr lang="en-US" sz="1200" kern="1200" dirty="0">
                <a:solidFill>
                  <a:schemeClr val="tx1"/>
                </a:solidFill>
                <a:latin typeface="Arial" panose="020B0604020202020204" pitchFamily="34" charset="0"/>
                <a:ea typeface="+mn-ea"/>
                <a:cs typeface="+mn-cs"/>
              </a:rPr>
              <a:t>)</a:t>
            </a:r>
            <a:r>
              <a:rPr lang="zh-CN" altLang="en-US" sz="1200" kern="1200" dirty="0">
                <a:solidFill>
                  <a:schemeClr val="tx1"/>
                </a:solidFill>
                <a:latin typeface="Arial" panose="020B0604020202020204" pitchFamily="34"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fld>
            <a:endParaRPr lang="de-DE" altLang="zh-CN">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每日构建工作最好能够实现自动化。</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每日构建要与</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测试结合，每个成功的</a:t>
            </a:r>
            <a:r>
              <a:rPr lang="en-US" sz="1200" kern="1200" dirty="0">
                <a:solidFill>
                  <a:schemeClr val="tx1"/>
                </a:solidFill>
                <a:latin typeface="Arial" panose="020B0604020202020204" pitchFamily="34" charset="0"/>
                <a:ea typeface="+mn-ea"/>
                <a:cs typeface="+mn-cs"/>
              </a:rPr>
              <a:t>Build</a:t>
            </a:r>
            <a:r>
              <a:rPr lang="zh-CN" altLang="en-US" sz="1200" kern="1200" dirty="0">
                <a:solidFill>
                  <a:schemeClr val="tx1"/>
                </a:solidFill>
                <a:latin typeface="Arial" panose="020B0604020202020204" pitchFamily="34" charset="0"/>
                <a:ea typeface="+mn-ea"/>
                <a:cs typeface="+mn-cs"/>
              </a:rPr>
              <a:t>都应该通过</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（构建验收测试）测试。</a:t>
            </a:r>
            <a:endParaRPr lang="zh-CN" altLang="en-US" sz="1200" kern="1200" dirty="0">
              <a:solidFill>
                <a:schemeClr val="tx1"/>
              </a:solidFill>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这是绩效数据的收集，再加一章，引入后续要进行控制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预算单价</a:t>
            </a:r>
            <a:endParaRPr lang="zh-CN" altLang="en-US" sz="1200" dirty="0"/>
          </a:p>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PV=50  AC=180 EV=150 </a:t>
            </a:r>
            <a:r>
              <a:rPr lang="zh-CN" altLang="en-US"/>
              <a:t>理解</a:t>
            </a:r>
            <a:r>
              <a:rPr lang="en-US" altLang="zh-CN"/>
              <a:t>PV</a:t>
            </a:r>
            <a:r>
              <a:rPr lang="zh-CN" altLang="en-US"/>
              <a:t>、</a:t>
            </a:r>
            <a:r>
              <a:rPr lang="en-US" altLang="zh-CN"/>
              <a:t>AC</a:t>
            </a:r>
            <a:r>
              <a:rPr lang="zh-CN" altLang="en-US"/>
              <a:t>、</a:t>
            </a:r>
            <a:r>
              <a:rPr lang="en-US" altLang="zh-CN"/>
              <a:t>EV</a:t>
            </a:r>
            <a:r>
              <a:rPr lang="zh-CN" altLang="en-US"/>
              <a:t>的关系 </a:t>
            </a:r>
            <a:r>
              <a:rPr lang="en-US" altLang="zh-CN">
                <a:sym typeface="+mn-ea"/>
              </a:rPr>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项目管理</a:t>
            </a:r>
            <a:r>
              <a:rPr lang="en-US" altLang="zh-CN"/>
              <a:t>CPI</a:t>
            </a:r>
            <a:r>
              <a:rPr lang="zh-CN" altLang="en-US"/>
              <a:t>（</a:t>
            </a:r>
            <a:r>
              <a:rPr lang="zh-CN" altLang="en-US">
                <a:sym typeface="+mn-ea"/>
              </a:rPr>
              <a:t>Cost Performance Index</a:t>
            </a:r>
            <a:r>
              <a:rPr lang="zh-CN" altLang="en-US"/>
              <a:t>）</a:t>
            </a:r>
            <a:endParaRPr lang="zh-CN" altLang="en-US"/>
          </a:p>
          <a:p>
            <a:r>
              <a:rPr lang="zh-CN" altLang="en-US"/>
              <a:t>经济CPI是居民消费价格指数（consumer price index）</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BAC</a:t>
            </a:r>
            <a:r>
              <a:rPr lang="zh-CN" altLang="en-US"/>
              <a:t>基准成本 </a:t>
            </a:r>
            <a:r>
              <a:rPr lang="en-US" altLang="zh-CN"/>
              <a:t> </a:t>
            </a:r>
            <a:r>
              <a:rPr lang="en-US" altLang="zh-CN" dirty="0">
                <a:sym typeface="+mn-ea"/>
              </a:rPr>
              <a:t>EV-AC</a:t>
            </a:r>
            <a:r>
              <a:rPr lang="zh-CN" altLang="en-US" dirty="0">
                <a:sym typeface="+mn-ea"/>
              </a:rPr>
              <a:t>（成本偏差</a:t>
            </a:r>
            <a:r>
              <a:rPr lang="en-US" altLang="zh-CN" dirty="0">
                <a:sym typeface="+mn-ea"/>
              </a:rPr>
              <a:t>CV</a:t>
            </a:r>
            <a:r>
              <a:rPr lang="zh-CN" altLang="en-US" dirty="0">
                <a:sym typeface="+mn-ea"/>
              </a:rPr>
              <a:t>）  </a:t>
            </a:r>
            <a:r>
              <a:rPr lang="en-US" altLang="zh-CN" dirty="0">
                <a:sym typeface="+mn-ea"/>
              </a:rPr>
              <a:t>EV-PV</a:t>
            </a:r>
            <a:r>
              <a:rPr lang="zh-CN" altLang="en-US" dirty="0">
                <a:sym typeface="+mn-ea"/>
              </a:rPr>
              <a:t>（进度偏差</a:t>
            </a:r>
            <a:r>
              <a:rPr lang="en-US" altLang="zh-CN" dirty="0">
                <a:sym typeface="+mn-ea"/>
              </a:rPr>
              <a:t>SV</a:t>
            </a:r>
            <a:r>
              <a:rPr lang="zh-CN" altLang="en-US" dirty="0">
                <a:sym typeface="+mn-ea"/>
              </a:rPr>
              <a:t>）</a:t>
            </a:r>
            <a:endParaRPr lang="en-US" altLang="zh-CN" dirty="0"/>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apesk.com/disc/" TargetMode="External"/><Relationship Id="rId3" Type="http://schemas.openxmlformats.org/officeDocument/2006/relationships/hyperlink" Target="../&#21442;&#32771;&#36164;&#26009;/DISC&#27979;&#35797;&#32467;&#26524;.docx" TargetMode="External"/><Relationship Id="rId2" Type="http://schemas.openxmlformats.org/officeDocument/2006/relationships/hyperlink" Target="http://www.apesk.com/mbti/dati.asp" TargetMode="External"/><Relationship Id="rId1" Type="http://schemas.openxmlformats.org/officeDocument/2006/relationships/hyperlink" Target="../&#21442;&#32771;&#36164;&#26009;/MBTI&#27979;&#35797;&#32467;&#26524;.doc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hyperlink" Target="../&#26696;&#20363;/&#25191;&#34892;&#19982;&#30417;&#25511;/E_Huma_002%20&#21464;&#26356;&#35831;&#27714;.docx" TargetMode="External"/><Relationship Id="rId1" Type="http://schemas.openxmlformats.org/officeDocument/2006/relationships/hyperlink" Target="../&#26696;&#20363;/&#25191;&#34892;&#19982;&#30417;&#25511;/E_Huma_001%20&#22242;&#38431;&#32489;&#25928;&#35780;&#20215;.docx" TargetMode="Externa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191;&#34892;&#19982;&#30417;&#25511;/M_Risk_001%20&#34394;&#25311;&#23398;&#38498;&#39033;&#30446;&#39118;&#38505;&#30331;&#35760;&#20876;(&#26356;&#26032;).docx" TargetMode="Externa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实例：某位同学发的实习总结</a:t>
            </a:r>
            <a:endParaRPr lang="zh-CN" altLang="en-US" dirty="0"/>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chemeClr val="tx1"/>
                </a:solidFill>
              </a:rPr>
              <a:t>现在有时候编译不通过，重新下一版，好不容易通过了，又发现</a:t>
            </a:r>
            <a:r>
              <a:rPr lang="en-US" altLang="zh-CN" dirty="0">
                <a:solidFill>
                  <a:schemeClr val="tx1"/>
                </a:solidFill>
              </a:rPr>
              <a:t>exe</a:t>
            </a:r>
            <a:r>
              <a:rPr lang="zh-CN" altLang="en-US" dirty="0">
                <a:solidFill>
                  <a:schemeClr val="tx1"/>
                </a:solidFill>
              </a:rPr>
              <a:t>程序起不来！</a:t>
            </a:r>
            <a:r>
              <a:rPr lang="zh-CN" altLang="en-US" dirty="0"/>
              <a:t>很是让人崩溃，这两天也在这件事情上浪费了不少的时间。这个时候就想到了不知道某本书上写的一段关于项目组中</a:t>
            </a:r>
            <a:r>
              <a:rPr lang="zh-CN" altLang="en-US" dirty="0">
                <a:solidFill>
                  <a:srgbClr val="FF0000"/>
                </a:solidFill>
              </a:rPr>
              <a:t>管理代码</a:t>
            </a:r>
            <a:r>
              <a:rPr lang="zh-CN" altLang="en-US" dirty="0"/>
              <a:t>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a:t>
            </a:r>
            <a:r>
              <a:rPr lang="zh-CN" altLang="en-US" dirty="0">
                <a:solidFill>
                  <a:srgbClr val="FF0000"/>
                </a:solidFill>
              </a:rPr>
              <a:t>版本进行编译，运行</a:t>
            </a:r>
            <a:r>
              <a:rPr lang="zh-CN" altLang="en-US" dirty="0"/>
              <a:t>，如果没有错误再将第一号服务器上的</a:t>
            </a:r>
            <a:r>
              <a:rPr lang="zh-CN" altLang="en-US" dirty="0">
                <a:solidFill>
                  <a:srgbClr val="FF0000"/>
                </a:solidFill>
              </a:rPr>
              <a:t>代码上传到新服务器上</a:t>
            </a:r>
            <a:r>
              <a:rPr lang="zh-CN" altLang="en-US" dirty="0"/>
              <a:t>。这样就能每天从新服务器上下载代码，将提交的代码放到原来的服务器上，这样就能避免因为提交代码失误而造成耽误大家时间的事件发生。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endParaRPr lang="zh-CN" altLang="en-US" dirty="0"/>
          </a:p>
        </p:txBody>
      </p:sp>
      <p:pic>
        <p:nvPicPr>
          <p:cNvPr id="4"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886" y="1484493"/>
            <a:ext cx="7601041" cy="4898672"/>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endParaRPr lang="zh-CN" altLang="en-US" dirty="0"/>
          </a:p>
        </p:txBody>
      </p:sp>
      <p:pic>
        <p:nvPicPr>
          <p:cNvPr id="5" name="图片 4" descr="C:\Users\qile\Desktop\临时图片\图片22.png图片22"/>
          <p:cNvPicPr/>
          <p:nvPr/>
        </p:nvPicPr>
        <p:blipFill>
          <a:blip r:embed="rId1"/>
          <a:srcRect/>
          <a:stretch>
            <a:fillRect/>
          </a:stretch>
        </p:blipFill>
        <p:spPr bwMode="auto">
          <a:xfrm>
            <a:off x="1877371" y="1396482"/>
            <a:ext cx="8605520" cy="4709795"/>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endParaRPr lang="zh-CN" altLang="en-US" dirty="0"/>
          </a:p>
        </p:txBody>
      </p:sp>
      <p:sp>
        <p:nvSpPr>
          <p:cNvPr id="3" name="内容占位符 2"/>
          <p:cNvSpPr>
            <a:spLocks noGrp="1"/>
          </p:cNvSpPr>
          <p:nvPr>
            <p:ph idx="1"/>
          </p:nvPr>
        </p:nvSpPr>
        <p:spPr>
          <a:xfrm>
            <a:off x="400050" y="1357630"/>
            <a:ext cx="9944100" cy="5120005"/>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单元测试、集成测试、验收测试等</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endParaRPr lang="zh-CN" altLang="en-US" dirty="0"/>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3.</a:t>
            </a:r>
            <a:r>
              <a:rPr lang="zh-CN" altLang="en-US" dirty="0">
                <a:sym typeface="+mn-ea"/>
              </a:rPr>
              <a:t>汇报 </a:t>
            </a:r>
            <a:r>
              <a:rPr lang="en-US" altLang="zh-CN" dirty="0">
                <a:sym typeface="+mn-ea"/>
              </a:rPr>
              <a:t>&amp; </a:t>
            </a:r>
            <a:r>
              <a:rPr lang="zh-CN" altLang="en-US" dirty="0">
                <a:sym typeface="+mn-ea"/>
              </a:rPr>
              <a:t>收集绩效指标（为后续的评估和监控做准备）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4469130" y="3608705"/>
            <a:ext cx="81089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br>
              <a:rPr lang="zh-CN" altLang="en-US" dirty="0"/>
            </a:br>
            <a:endParaRPr lang="zh-CN" altLang="en-US" dirty="0"/>
          </a:p>
        </p:txBody>
      </p:sp>
      <p:sp>
        <p:nvSpPr>
          <p:cNvPr id="3" name="内容占位符 2"/>
          <p:cNvSpPr>
            <a:spLocks noGrp="1"/>
          </p:cNvSpPr>
          <p:nvPr>
            <p:ph idx="1"/>
          </p:nvPr>
        </p:nvSpPr>
        <p:spPr>
          <a:xfrm>
            <a:off x="393700" y="1489075"/>
            <a:ext cx="11366500" cy="4475480"/>
          </a:xfrm>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定期收集项目内部报告（</a:t>
            </a:r>
            <a:r>
              <a:rPr lang="zh-CN" altLang="en-US" sz="2200" dirty="0">
                <a:solidFill>
                  <a:srgbClr val="FF0000"/>
                </a:solidFill>
              </a:rPr>
              <a:t>日、周报</a:t>
            </a:r>
            <a:r>
              <a:rPr lang="zh-CN" altLang="en-US" sz="2200" dirty="0"/>
              <a:t>）</a:t>
            </a:r>
            <a:endParaRPr lang="en-US" altLang="zh-CN" sz="2200" dirty="0"/>
          </a:p>
          <a:p>
            <a:pPr lvl="1"/>
            <a:r>
              <a:rPr lang="zh-CN" altLang="en-US" sz="2200" dirty="0"/>
              <a:t>项目例会（避免“会而不议、议而不决、决而不行”，并做好</a:t>
            </a:r>
            <a:r>
              <a:rPr lang="zh-CN" altLang="en-US" sz="2200" dirty="0">
                <a:solidFill>
                  <a:srgbClr val="FF0000"/>
                </a:solidFill>
              </a:rPr>
              <a:t>会议记录</a:t>
            </a:r>
            <a:r>
              <a:rPr lang="zh-CN" altLang="en-US" sz="2200" dirty="0"/>
              <a:t>）</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评审绩效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5865" y="1312545"/>
            <a:ext cx="9708515" cy="4805045"/>
          </a:xfrm>
          <a:prstGeom prst="rect">
            <a:avLst/>
          </a:prstGeom>
        </p:spPr>
      </p:pic>
      <p:sp>
        <p:nvSpPr>
          <p:cNvPr id="3" name="矩形 2"/>
          <p:cNvSpPr/>
          <p:nvPr/>
        </p:nvSpPr>
        <p:spPr bwMode="auto">
          <a:xfrm>
            <a:off x="5191306" y="2810964"/>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endParaRPr lang="zh-CN" altLang="en-US" dirty="0"/>
          </a:p>
        </p:txBody>
      </p:sp>
      <p:sp>
        <p:nvSpPr>
          <p:cNvPr id="3" name="内容占位符 2"/>
          <p:cNvSpPr>
            <a:spLocks noGrp="1"/>
          </p:cNvSpPr>
          <p:nvPr>
            <p:ph idx="1"/>
          </p:nvPr>
        </p:nvSpPr>
        <p:spPr/>
        <p:txBody>
          <a:bodyPr/>
          <a:lstStyle/>
          <a:p>
            <a:pPr marL="513080" indent="-457200">
              <a:buFont typeface="+mj-lt"/>
              <a:buAutoNum type="arabicPeriod"/>
            </a:pPr>
            <a:r>
              <a:rPr lang="zh-CN" altLang="en-US" sz="2400" dirty="0">
                <a:solidFill>
                  <a:schemeClr val="tx1">
                    <a:lumMod val="95000"/>
                    <a:lumOff val="5000"/>
                  </a:schemeClr>
                </a:solidFill>
              </a:rPr>
              <a:t>确定</a:t>
            </a:r>
            <a:r>
              <a:rPr lang="zh-CN" altLang="en-US" sz="2400" dirty="0"/>
              <a:t>（范围、进度、成本、质量）</a:t>
            </a:r>
            <a:r>
              <a:rPr lang="zh-CN" altLang="en-US" sz="2400" dirty="0">
                <a:solidFill>
                  <a:srgbClr val="FF0000"/>
                </a:solidFill>
              </a:rPr>
              <a:t>偏差</a:t>
            </a:r>
            <a:r>
              <a:rPr lang="zh-CN" altLang="en-US" sz="2400" dirty="0"/>
              <a:t>（将</a:t>
            </a:r>
            <a:r>
              <a:rPr lang="zh-CN" altLang="en-US" sz="2400" dirty="0">
                <a:solidFill>
                  <a:srgbClr val="FF0000"/>
                </a:solidFill>
              </a:rPr>
              <a:t>现状与基准</a:t>
            </a:r>
            <a:r>
              <a:rPr lang="zh-CN" altLang="en-US" sz="2400" dirty="0"/>
              <a:t>比较，得出偏差）； </a:t>
            </a:r>
            <a:endParaRPr lang="en-US" altLang="zh-CN" sz="2400" dirty="0"/>
          </a:p>
          <a:p>
            <a:pPr marL="513080" indent="-457200">
              <a:buFont typeface="+mj-lt"/>
              <a:buAutoNum type="arabicPeriod"/>
            </a:pPr>
            <a:r>
              <a:rPr lang="zh-CN" altLang="en-US" sz="2400" dirty="0">
                <a:solidFill>
                  <a:schemeClr val="tx1">
                    <a:lumMod val="95000"/>
                    <a:lumOff val="5000"/>
                  </a:schemeClr>
                </a:solidFill>
              </a:rPr>
              <a:t>分析</a:t>
            </a:r>
            <a:r>
              <a:rPr lang="zh-CN" altLang="en-US" sz="2400" dirty="0"/>
              <a:t>产生</a:t>
            </a:r>
            <a:r>
              <a:rPr lang="zh-CN" altLang="en-US" sz="2400" dirty="0">
                <a:solidFill>
                  <a:srgbClr val="FF0000"/>
                </a:solidFill>
              </a:rPr>
              <a:t>偏差</a:t>
            </a:r>
            <a:r>
              <a:rPr lang="zh-CN" altLang="en-US" sz="2400" dirty="0"/>
              <a:t>原因；</a:t>
            </a:r>
            <a:endParaRPr lang="en-US" altLang="zh-CN" sz="2400" dirty="0"/>
          </a:p>
          <a:p>
            <a:pPr marL="513080" indent="-457200">
              <a:buFont typeface="+mj-lt"/>
              <a:buAutoNum type="arabicPeriod"/>
            </a:pPr>
            <a:r>
              <a:rPr lang="zh-CN" altLang="en-US" sz="2400" dirty="0"/>
              <a:t>确定</a:t>
            </a:r>
            <a:r>
              <a:rPr lang="zh-CN" altLang="en-US" sz="2400" dirty="0">
                <a:solidFill>
                  <a:srgbClr val="FF0000"/>
                </a:solidFill>
              </a:rPr>
              <a:t>应对偏差</a:t>
            </a:r>
            <a:r>
              <a:rPr lang="zh-CN" altLang="en-US" sz="2400" dirty="0"/>
              <a:t>的态度；</a:t>
            </a:r>
            <a:endParaRPr lang="en-US" altLang="zh-CN" sz="2400" dirty="0"/>
          </a:p>
          <a:p>
            <a:pPr marL="776605" lvl="1" indent="-457200">
              <a:buFont typeface="Wingdings" panose="05000000000000000000" charset="0"/>
              <a:buChar char="l"/>
            </a:pPr>
            <a:r>
              <a:rPr lang="zh-CN" altLang="en-US" sz="2200" dirty="0"/>
              <a:t>偏差可控：继续现状，等待下一评审周期；</a:t>
            </a:r>
            <a:endParaRPr lang="en-US" altLang="zh-CN" sz="2200" dirty="0"/>
          </a:p>
          <a:p>
            <a:pPr marL="776605" lvl="1" indent="-457200">
              <a:buFont typeface="Wingdings" panose="05000000000000000000" charset="0"/>
              <a:buChar char="l"/>
            </a:pPr>
            <a:r>
              <a:rPr lang="zh-CN" altLang="en-US" sz="2200" dirty="0"/>
              <a:t>偏差不可控：需要制定纠正偏差的措施，提出变更请求；</a:t>
            </a:r>
            <a:endParaRPr lang="en-US" altLang="zh-CN" sz="2400" dirty="0"/>
          </a:p>
        </p:txBody>
      </p:sp>
      <p:cxnSp>
        <p:nvCxnSpPr>
          <p:cNvPr id="4" name="直接连接符 3"/>
          <p:cNvCxnSpPr/>
          <p:nvPr/>
        </p:nvCxnSpPr>
        <p:spPr bwMode="auto">
          <a:xfrm rot="5400000">
            <a:off x="5223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2601658" y="4212772"/>
            <a:ext cx="5253596" cy="2171699"/>
            <a:chOff x="1207521" y="2708465"/>
            <a:chExt cx="5253596"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2618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7786982" y="5721667"/>
            <a:ext cx="3484880" cy="706755"/>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p:txBody>
      </p:sp>
      <p:sp>
        <p:nvSpPr>
          <p:cNvPr id="14" name="TextBox 13"/>
          <p:cNvSpPr txBox="1"/>
          <p:nvPr/>
        </p:nvSpPr>
        <p:spPr>
          <a:xfrm>
            <a:off x="3443014" y="6229498"/>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15" name="直接连接符 14"/>
          <p:cNvCxnSpPr/>
          <p:nvPr/>
        </p:nvCxnSpPr>
        <p:spPr bwMode="auto">
          <a:xfrm rot="5400000">
            <a:off x="4134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2942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921331" y="1798416"/>
            <a:ext cx="8382000" cy="3775099"/>
          </a:xfrm>
          <a:prstGeom prst="rect">
            <a:avLst/>
          </a:prstGeom>
          <a:noFill/>
          <a:ln w="9525">
            <a:noFill/>
            <a:miter lim="800000"/>
            <a:headEnd/>
            <a:tailEnd/>
          </a:ln>
          <a:effectLst/>
        </p:spPr>
      </p:pic>
      <p:sp>
        <p:nvSpPr>
          <p:cNvPr id="6" name="圆角矩形 5"/>
          <p:cNvSpPr/>
          <p:nvPr/>
        </p:nvSpPr>
        <p:spPr>
          <a:xfrm>
            <a:off x="529206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58765" y="2857500"/>
            <a:ext cx="1416685" cy="41338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分析成本及时间偏差（挣值管理 </a:t>
            </a:r>
            <a:r>
              <a:rPr lang="en-US" altLang="zh-CN" dirty="0"/>
              <a:t>EVM)</a:t>
            </a:r>
            <a:endParaRPr lang="zh-CN" altLang="en-US" dirty="0"/>
          </a:p>
        </p:txBody>
      </p:sp>
      <p:sp>
        <p:nvSpPr>
          <p:cNvPr id="3" name="内容占位符 2"/>
          <p:cNvSpPr>
            <a:spLocks noGrp="1"/>
          </p:cNvSpPr>
          <p:nvPr>
            <p:ph idx="1"/>
          </p:nvPr>
        </p:nvSpPr>
        <p:spPr>
          <a:xfrm>
            <a:off x="400050" y="1489075"/>
            <a:ext cx="11062335" cy="2295525"/>
          </a:xfrm>
        </p:spPr>
        <p:txBody>
          <a:bodyPr/>
          <a:lstStyle/>
          <a:p>
            <a:r>
              <a:rPr lang="en-US" altLang="zh-CN" sz="2400" dirty="0"/>
              <a:t>EVM</a:t>
            </a:r>
            <a:r>
              <a:rPr lang="zh-CN" altLang="en-US" sz="2400" dirty="0"/>
              <a:t>是一种常用的绩效测量方法，</a:t>
            </a:r>
            <a:r>
              <a:rPr lang="zh-CN" altLang="en-US" sz="2400" dirty="0">
                <a:solidFill>
                  <a:srgbClr val="FF0000"/>
                </a:solidFill>
              </a:rPr>
              <a:t>综合考虑项目范围、成本与进度</a:t>
            </a:r>
            <a:r>
              <a:rPr lang="zh-CN" altLang="en-US" sz="2400" dirty="0"/>
              <a:t>，就是在既定的范围之下综合考虑进度和成本绩效，以</a:t>
            </a:r>
            <a:r>
              <a:rPr lang="zh-CN" altLang="en-US" sz="2400" dirty="0">
                <a:solidFill>
                  <a:srgbClr val="FF0000"/>
                </a:solidFill>
              </a:rPr>
              <a:t>避免单独衡量时间或成本的弊端</a:t>
            </a:r>
            <a:r>
              <a:rPr lang="zh-CN" altLang="en-US" sz="2400" dirty="0"/>
              <a:t>：</a:t>
            </a:r>
            <a:endParaRPr lang="en-US" altLang="zh-CN" sz="2400" dirty="0"/>
          </a:p>
          <a:p>
            <a:pPr lvl="2"/>
            <a:r>
              <a:rPr lang="zh-CN" altLang="en-US" sz="2000" dirty="0"/>
              <a:t>例</a:t>
            </a:r>
            <a:r>
              <a:rPr lang="en-US" altLang="zh-CN" sz="2000" dirty="0"/>
              <a:t>1</a:t>
            </a:r>
            <a:r>
              <a:rPr lang="zh-CN" altLang="en-US" sz="2000" dirty="0"/>
              <a:t>：某项目总预算</a:t>
            </a:r>
            <a:r>
              <a:rPr lang="en-US" altLang="zh-CN" sz="2000" dirty="0"/>
              <a:t>10</a:t>
            </a:r>
            <a:r>
              <a:rPr lang="zh-CN" altLang="en-US" sz="2000" dirty="0"/>
              <a:t>万，为期</a:t>
            </a:r>
            <a:r>
              <a:rPr lang="en-US" altLang="zh-CN" sz="2000" dirty="0"/>
              <a:t>10</a:t>
            </a:r>
            <a:r>
              <a:rPr lang="zh-CN" altLang="en-US" sz="2000" dirty="0"/>
              <a:t>天</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a:t>
            </a:r>
            <a:r>
              <a:rPr lang="en-US" altLang="zh-CN" sz="2000" dirty="0"/>
              <a:t>5</a:t>
            </a:r>
            <a:r>
              <a:rPr lang="zh-CN" altLang="en-US" sz="2000" dirty="0"/>
              <a:t>万。这种情况下，进度是快了还是慢了？</a:t>
            </a:r>
            <a:endParaRPr lang="zh-CN" altLang="en-US" sz="2000" dirty="0"/>
          </a:p>
        </p:txBody>
      </p:sp>
      <p:graphicFrame>
        <p:nvGraphicFramePr>
          <p:cNvPr id="4" name="表格 3"/>
          <p:cNvGraphicFramePr>
            <a:graphicFrameLocks noGrp="1"/>
          </p:cNvGraphicFramePr>
          <p:nvPr/>
        </p:nvGraphicFramePr>
        <p:xfrm>
          <a:off x="1787525" y="3967480"/>
          <a:ext cx="8157210" cy="1518285"/>
        </p:xfrm>
        <a:graphic>
          <a:graphicData uri="http://schemas.openxmlformats.org/drawingml/2006/table">
            <a:tbl>
              <a:tblPr firstRow="1" bandRow="1">
                <a:tableStyleId>{5940675A-B579-460E-94D1-54222C63F5DA}</a:tableStyleId>
              </a:tblPr>
              <a:tblGrid>
                <a:gridCol w="1614170"/>
                <a:gridCol w="1915795"/>
                <a:gridCol w="1847215"/>
                <a:gridCol w="2780030"/>
              </a:tblGrid>
              <a:tr h="640080">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计划支出</a:t>
                      </a:r>
                      <a:endParaRPr lang="zh-CN" altLang="en-US" dirty="0">
                        <a:latin typeface="黑体" panose="02010609060101010101" pitchFamily="49" charset="-122"/>
                        <a:ea typeface="黑体" panose="02010609060101010101" pitchFamily="49" charset="-122"/>
                      </a:endParaRPr>
                    </a:p>
                  </a:txBody>
                  <a:tcPr/>
                </a:tc>
              </a:tr>
              <a:tr h="439420">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3878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endParaRPr lang="zh-CN" altLang="en-US" dirty="0"/>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a:t>
            </a:r>
            <a:r>
              <a:rPr lang="zh-CN" altLang="en-US" sz="2400" dirty="0">
                <a:solidFill>
                  <a:srgbClr val="FF0000"/>
                </a:solidFill>
              </a:rPr>
              <a:t>截止某时点计划要完成的工作的预算价值</a:t>
            </a:r>
            <a:r>
              <a:rPr lang="zh-CN" altLang="en-US" sz="2400" dirty="0"/>
              <a:t>：</a:t>
            </a:r>
            <a:r>
              <a:rPr lang="en-US" altLang="zh-CN" sz="2400" dirty="0"/>
              <a:t>PV=</a:t>
            </a:r>
            <a:r>
              <a:rPr lang="zh-CN" altLang="en-US" sz="2400" dirty="0"/>
              <a:t>要完成的</a:t>
            </a:r>
            <a:r>
              <a:rPr lang="zh-CN" altLang="en-US" sz="2400" dirty="0">
                <a:solidFill>
                  <a:schemeClr val="tx1"/>
                </a:solidFill>
                <a:sym typeface="+mn-ea"/>
              </a:rPr>
              <a:t>计划</a:t>
            </a:r>
            <a:r>
              <a:rPr lang="zh-CN" altLang="en-US" sz="2400" dirty="0">
                <a:solidFill>
                  <a:schemeClr val="tx1"/>
                </a:solidFill>
              </a:rPr>
              <a:t>工作量 </a:t>
            </a:r>
            <a:r>
              <a:rPr lang="en-US" altLang="zh-CN" sz="2400" dirty="0">
                <a:solidFill>
                  <a:schemeClr val="tx1"/>
                </a:solidFill>
              </a:rPr>
              <a:t>× </a:t>
            </a:r>
            <a:r>
              <a:rPr lang="zh-CN" altLang="en-US" sz="2400" dirty="0">
                <a:solidFill>
                  <a:schemeClr val="tx1"/>
                </a:solidFill>
              </a:rPr>
              <a:t>预算单价</a:t>
            </a:r>
            <a:endParaRPr lang="en-US" altLang="zh-CN" sz="2400" dirty="0">
              <a:solidFill>
                <a:schemeClr val="tx1"/>
              </a:solidFill>
            </a:endParaRPr>
          </a:p>
          <a:p>
            <a:r>
              <a:rPr lang="zh-CN" altLang="en-US" sz="2400" dirty="0"/>
              <a:t>实际成本</a:t>
            </a:r>
            <a:r>
              <a:rPr lang="en-US" altLang="zh-CN" sz="2400" dirty="0"/>
              <a:t>(AC)</a:t>
            </a:r>
            <a:r>
              <a:rPr lang="zh-CN" altLang="en-US" sz="2400" dirty="0"/>
              <a:t>。</a:t>
            </a:r>
            <a:r>
              <a:rPr lang="zh-CN" altLang="en-US" sz="2400" dirty="0">
                <a:solidFill>
                  <a:srgbClr val="FF0000"/>
                </a:solidFill>
              </a:rPr>
              <a:t>截至某时点实际已完成工作的实际成本</a:t>
            </a:r>
            <a:r>
              <a:rPr lang="zh-CN" altLang="en-US" sz="2400" dirty="0"/>
              <a:t>：</a:t>
            </a:r>
            <a:br>
              <a:rPr lang="en-US" altLang="zh-CN" sz="2400" dirty="0"/>
            </a:br>
            <a:r>
              <a:rPr lang="en-US" altLang="zh-CN" sz="2400" dirty="0"/>
              <a:t>AC=</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实际单价</a:t>
            </a:r>
            <a:endParaRPr lang="en-US" altLang="zh-CN" sz="2400" dirty="0"/>
          </a:p>
          <a:p>
            <a:r>
              <a:rPr lang="zh-CN" altLang="en-US" sz="2400" dirty="0"/>
              <a:t>挣值</a:t>
            </a:r>
            <a:r>
              <a:rPr lang="en-US" altLang="zh-CN" sz="2400" dirty="0"/>
              <a:t>(EV)</a:t>
            </a:r>
            <a:r>
              <a:rPr lang="zh-CN" altLang="en-US" sz="2400" dirty="0"/>
              <a:t>。</a:t>
            </a:r>
            <a:r>
              <a:rPr lang="zh-CN" altLang="en-US" sz="2400" dirty="0">
                <a:solidFill>
                  <a:srgbClr val="FF0000"/>
                </a:solidFill>
              </a:rPr>
              <a:t>截至某时点实际已完成工作的预算价值</a:t>
            </a:r>
            <a:r>
              <a:rPr lang="zh-CN" altLang="en-US" sz="2400" dirty="0"/>
              <a:t>：</a:t>
            </a:r>
            <a:br>
              <a:rPr lang="en-US" altLang="zh-CN" sz="2400" dirty="0"/>
            </a:br>
            <a:r>
              <a:rPr lang="en-US" altLang="zh-CN" sz="2400" dirty="0"/>
              <a:t>EV=</a:t>
            </a:r>
            <a:r>
              <a:rPr lang="zh-CN" altLang="en-US" sz="2400" dirty="0"/>
              <a:t>已完成的</a:t>
            </a:r>
            <a:r>
              <a:rPr lang="zh-CN" altLang="en-US" sz="2400" dirty="0">
                <a:solidFill>
                  <a:schemeClr val="tx1"/>
                </a:solidFill>
                <a:sym typeface="+mn-ea"/>
              </a:rPr>
              <a:t>实际</a:t>
            </a:r>
            <a:r>
              <a:rPr lang="zh-CN" altLang="en-US" sz="2400" dirty="0">
                <a:solidFill>
                  <a:schemeClr val="tx1"/>
                </a:solidFill>
              </a:rPr>
              <a:t>工作量</a:t>
            </a:r>
            <a:r>
              <a:rPr lang="en-US" altLang="zh-CN" sz="2400" dirty="0">
                <a:solidFill>
                  <a:schemeClr val="tx1"/>
                </a:solidFill>
              </a:rPr>
              <a:t>×</a:t>
            </a:r>
            <a:r>
              <a:rPr lang="zh-CN" altLang="en-US" sz="2400" dirty="0">
                <a:solidFill>
                  <a:schemeClr val="tx1"/>
                </a:solidFill>
              </a:rPr>
              <a:t>预算单价</a:t>
            </a:r>
            <a:endParaRPr lang="zh-CN" altLang="en-US" sz="2400" dirty="0">
              <a:solidFill>
                <a:schemeClr val="tx1"/>
              </a:solidFill>
            </a:endParaRPr>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graphicFrame>
        <p:nvGraphicFramePr>
          <p:cNvPr id="5" name="表格 4"/>
          <p:cNvGraphicFramePr>
            <a:graphicFrameLocks noGrp="1"/>
          </p:cNvGraphicFramePr>
          <p:nvPr/>
        </p:nvGraphicFramePr>
        <p:xfrm>
          <a:off x="1844675" y="4389755"/>
          <a:ext cx="8202295" cy="1572895"/>
        </p:xfrm>
        <a:graphic>
          <a:graphicData uri="http://schemas.openxmlformats.org/drawingml/2006/table">
            <a:tbl>
              <a:tblPr firstRow="1" bandRow="1">
                <a:tableStyleId>{5940675A-B579-460E-94D1-54222C63F5DA}</a:tableStyleId>
              </a:tblPr>
              <a:tblGrid>
                <a:gridCol w="1623060"/>
                <a:gridCol w="1925955"/>
                <a:gridCol w="1858010"/>
                <a:gridCol w="2795270"/>
              </a:tblGrid>
              <a:tr h="728345">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r>
                        <a:rPr lang="zh-CN" altLang="en-US" b="1" baseline="0" dirty="0">
                          <a:solidFill>
                            <a:srgbClr val="FF0000"/>
                          </a:solidFill>
                          <a:latin typeface="黑体" panose="02010609060101010101" pitchFamily="49" charset="-122"/>
                          <a:ea typeface="黑体" panose="02010609060101010101" pitchFamily="49" charset="-122"/>
                        </a:rPr>
                        <a:t>（</a:t>
                      </a:r>
                      <a:r>
                        <a:rPr lang="en-US" altLang="zh-CN" b="1" baseline="0" dirty="0">
                          <a:solidFill>
                            <a:srgbClr val="FF0000"/>
                          </a:solidFill>
                          <a:latin typeface="黑体" panose="02010609060101010101" pitchFamily="49" charset="-122"/>
                          <a:ea typeface="黑体" panose="02010609060101010101" pitchFamily="49" charset="-122"/>
                        </a:rPr>
                        <a:t>PV</a:t>
                      </a:r>
                      <a:r>
                        <a:rPr lang="zh-CN" altLang="en-US" b="1" baseline="0"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en-US" altLang="zh-CN" dirty="0">
                        <a:latin typeface="黑体" panose="02010609060101010101" pitchFamily="49" charset="-122"/>
                        <a:ea typeface="黑体" panose="02010609060101010101" pitchFamily="49" charset="-122"/>
                      </a:endParaRPr>
                    </a:p>
                    <a:p>
                      <a:pPr algn="ct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AC</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计划支出</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EV</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endParaRPr lang="zh-CN" altLang="en-US" dirty="0"/>
          </a:p>
        </p:txBody>
      </p:sp>
      <p:graphicFrame>
        <p:nvGraphicFramePr>
          <p:cNvPr id="4" name="内容占位符 3"/>
          <p:cNvGraphicFramePr>
            <a:graphicFrameLocks noGrp="1"/>
          </p:cNvGraphicFramePr>
          <p:nvPr>
            <p:ph idx="1"/>
          </p:nvPr>
        </p:nvGraphicFramePr>
        <p:xfrm>
          <a:off x="1819275" y="1489075"/>
          <a:ext cx="8524875" cy="1737360"/>
        </p:xfrm>
        <a:graphic>
          <a:graphicData uri="http://schemas.openxmlformats.org/drawingml/2006/table">
            <a:tbl>
              <a:tblPr firstRow="1" bandRow="1">
                <a:tableStyleId>{5940675A-B579-460E-94D1-54222C63F5DA}</a:tableStyleId>
              </a:tblPr>
              <a:tblGrid>
                <a:gridCol w="2131060"/>
                <a:gridCol w="2131695"/>
                <a:gridCol w="2131060"/>
                <a:gridCol w="2131060"/>
              </a:tblGrid>
              <a:tr h="370840">
                <a:tc>
                  <a:txBody>
                    <a:bodyPr/>
                    <a:lstStyle/>
                    <a:p>
                      <a:pPr algn="ct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计划</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50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100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盘  </a:t>
                      </a:r>
                      <a:r>
                        <a:rPr lang="en-US" altLang="zh-CN" sz="2400" dirty="0">
                          <a:latin typeface="微软雅黑" panose="020B0503020204020204" pitchFamily="34" charset="-122"/>
                          <a:ea typeface="微软雅黑" panose="020B0503020204020204" pitchFamily="34" charset="-122"/>
                        </a:rPr>
                        <a:t>200</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实际</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60</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120</a:t>
                      </a:r>
                      <a:endParaRPr lang="zh-CN" altLang="en-US" sz="2400" dirty="0">
                        <a:latin typeface="微软雅黑" panose="020B0503020204020204" pitchFamily="34" charset="-122"/>
                        <a:ea typeface="微软雅黑" panose="020B0503020204020204" pitchFamily="34" charset="-122"/>
                      </a:endParaRP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
        <p:nvSpPr>
          <p:cNvPr id="5" name="内容占位符 2"/>
          <p:cNvSpPr txBox="1"/>
          <p:nvPr/>
        </p:nvSpPr>
        <p:spPr bwMode="auto">
          <a:xfrm>
            <a:off x="1819275" y="3510915"/>
            <a:ext cx="8524875" cy="2438400"/>
          </a:xfrm>
          <a:prstGeom prst="rect">
            <a:avLst/>
          </a:prstGeom>
          <a:noFill/>
          <a:ln w="9525">
            <a:noFill/>
            <a:miter lim="800000"/>
          </a:ln>
        </p:spPr>
        <p:txBody>
          <a:bodyPr vert="horz" wrap="square" lIns="0" tIns="0" rIns="0" bIns="0" numCol="1" anchor="t" anchorCtr="0" compatLnSpc="1"/>
          <a:lst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 </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6242685" y="4037330"/>
            <a:ext cx="3564890" cy="1630045"/>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endParaRPr lang="zh-CN" altLang="en-US" b="1" dirty="0">
              <a:solidFill>
                <a:srgbClr val="FF0000"/>
              </a:solidFill>
            </a:endParaRPr>
          </a:p>
          <a:p>
            <a:endParaRPr lang="zh-CN" altLang="en-US" b="1" dirty="0">
              <a:solidFill>
                <a:srgbClr val="FF0000"/>
              </a:solidFill>
            </a:endParaRPr>
          </a:p>
          <a:p>
            <a:r>
              <a:rPr lang="zh-CN" altLang="en-US" b="1" dirty="0">
                <a:solidFill>
                  <a:srgbClr val="FF0000"/>
                </a:solidFill>
                <a:ea typeface="宋体" panose="02010600030101010101" pitchFamily="2" charset="-122"/>
              </a:rPr>
              <a:t>思考：</a:t>
            </a:r>
            <a:r>
              <a:rPr lang="en-US" altLang="zh-CN" b="1" dirty="0">
                <a:solidFill>
                  <a:srgbClr val="FF0000"/>
                </a:solidFill>
                <a:ea typeface="宋体" panose="02010600030101010101" pitchFamily="2" charset="-122"/>
              </a:rPr>
              <a:t>EV-AC = 150-180= -30</a:t>
            </a:r>
            <a:br>
              <a:rPr lang="en-US" altLang="zh-CN" b="1" dirty="0">
                <a:solidFill>
                  <a:srgbClr val="FF0000"/>
                </a:solidFill>
                <a:ea typeface="宋体" panose="02010600030101010101" pitchFamily="2" charset="-122"/>
              </a:rPr>
            </a:br>
            <a:r>
              <a:rPr lang="en-US" altLang="zh-CN" b="1" dirty="0">
                <a:solidFill>
                  <a:srgbClr val="FF0000"/>
                </a:solidFill>
                <a:ea typeface="宋体" panose="02010600030101010101" pitchFamily="2" charset="-122"/>
              </a:rPr>
              <a:t>           </a:t>
            </a:r>
            <a:r>
              <a:rPr lang="en-US" altLang="zh-CN" b="1" dirty="0">
                <a:solidFill>
                  <a:srgbClr val="FF0000"/>
                </a:solidFill>
                <a:ea typeface="宋体" panose="02010600030101010101" pitchFamily="2" charset="-122"/>
                <a:sym typeface="+mn-ea"/>
              </a:rPr>
              <a:t>EV-PV = 150-50 = 100</a:t>
            </a:r>
            <a:endParaRPr lang="en-US" altLang="zh-CN" b="1" dirty="0">
              <a:solidFill>
                <a:srgbClr val="FF0000"/>
              </a:solidFill>
              <a:ea typeface="宋体" panose="02010600030101010101" pitchFamily="2" charset="-122"/>
            </a:endParaRPr>
          </a:p>
        </p:txBody>
      </p:sp>
      <p:sp>
        <p:nvSpPr>
          <p:cNvPr id="3" name="TextBox 5"/>
          <p:cNvSpPr txBox="1"/>
          <p:nvPr/>
        </p:nvSpPr>
        <p:spPr>
          <a:xfrm>
            <a:off x="4312869" y="4037330"/>
            <a:ext cx="817245" cy="1614805"/>
          </a:xfrm>
          <a:prstGeom prst="rect">
            <a:avLst/>
          </a:prstGeom>
          <a:noFill/>
        </p:spPr>
        <p:txBody>
          <a:bodyPr wrap="square" rtlCol="0">
            <a:spAutoFit/>
          </a:bodyPr>
          <a:p>
            <a:pPr>
              <a:lnSpc>
                <a:spcPct val="115000"/>
              </a:lnSpc>
            </a:pPr>
            <a:r>
              <a:rPr lang="en-US" altLang="zh-CN" dirty="0"/>
              <a:t> 50</a:t>
            </a:r>
            <a:endParaRPr lang="en-US" altLang="zh-CN" dirty="0"/>
          </a:p>
          <a:p>
            <a:pPr>
              <a:lnSpc>
                <a:spcPct val="195000"/>
              </a:lnSpc>
            </a:pPr>
            <a:r>
              <a:rPr lang="en-US" altLang="zh-CN" dirty="0"/>
              <a:t>180</a:t>
            </a:r>
            <a:endParaRPr lang="en-US" altLang="zh-CN" dirty="0"/>
          </a:p>
          <a:p>
            <a:pPr>
              <a:lnSpc>
                <a:spcPct val="185000"/>
              </a:lnSpc>
            </a:pPr>
            <a:r>
              <a:rPr lang="en-US" altLang="zh-CN" dirty="0"/>
              <a:t>150</a:t>
            </a:r>
            <a:endParaRPr lang="en-US" altLang="zh-CN" dirty="0"/>
          </a:p>
        </p:txBody>
      </p:sp>
      <p:sp>
        <p:nvSpPr>
          <p:cNvPr id="7" name="矩形 6"/>
          <p:cNvSpPr/>
          <p:nvPr/>
        </p:nvSpPr>
        <p:spPr>
          <a:xfrm>
            <a:off x="2562860" y="5949315"/>
            <a:ext cx="7027545" cy="460375"/>
          </a:xfrm>
          <a:prstGeom prst="rect">
            <a:avLst/>
          </a:prstGeom>
        </p:spPr>
        <p:txBody>
          <a:bodyPr wrap="square">
            <a:spAutoFit/>
          </a:bodyPr>
          <a:p>
            <a:r>
              <a:rPr lang="en-US" altLang="zh-CN"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EV-AC</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（成本偏差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CV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EV-PV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（进度偏差</a:t>
            </a: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SV</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endParaRPr lang="zh-CN" altLang="en-US" dirty="0"/>
          </a:p>
        </p:txBody>
      </p:sp>
      <p:sp>
        <p:nvSpPr>
          <p:cNvPr id="3" name="内容占位符 2"/>
          <p:cNvSpPr>
            <a:spLocks noGrp="1"/>
          </p:cNvSpPr>
          <p:nvPr>
            <p:ph sz="quarter" idx="1"/>
          </p:nvPr>
        </p:nvSpPr>
        <p:spPr>
          <a:xfrm>
            <a:off x="400685" y="1489075"/>
            <a:ext cx="9943465" cy="4313555"/>
          </a:xfrm>
        </p:spPr>
        <p:txBody>
          <a:bodyPr/>
          <a:lstStyle/>
          <a:p>
            <a:r>
              <a:rPr lang="zh-CN" altLang="en-US" sz="2400" dirty="0"/>
              <a:t>适用于任何行业的任何项目，操作步骤为：</a:t>
            </a:r>
            <a:endParaRPr lang="en-US" altLang="zh-CN" sz="2400" dirty="0"/>
          </a:p>
          <a:p>
            <a:pPr marL="776605"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如有必要，还需进行预测，计算如下指标：完工尚需估算</a:t>
            </a:r>
            <a:r>
              <a:rPr lang="en-US" altLang="zh-CN" sz="2000" dirty="0"/>
              <a:t>ETC</a:t>
            </a:r>
            <a:r>
              <a:rPr lang="zh-CN" altLang="en-US" sz="2000" dirty="0"/>
              <a:t>、完工估算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rgbClr val="FF0000"/>
                </a:solidFill>
              </a:rPr>
              <a:t>完工预算</a:t>
            </a:r>
            <a:r>
              <a:rPr lang="en-US" altLang="zh-CN" dirty="0">
                <a:solidFill>
                  <a:srgbClr val="FF0000"/>
                </a:solidFill>
              </a:rPr>
              <a:t>(BAC)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成本基准</a:t>
            </a:r>
            <a:r>
              <a:rPr lang="zh-CN" altLang="en-US" dirty="0"/>
              <a:t>，除非已批准变更，否则不能改变；</a:t>
            </a:r>
            <a:endParaRPr lang="en-US" altLang="zh-CN" dirty="0"/>
          </a:p>
          <a:p>
            <a:pPr lvl="3"/>
            <a:r>
              <a:rPr lang="zh-CN" altLang="en-US" dirty="0">
                <a:solidFill>
                  <a:srgbClr val="FF0000"/>
                </a:solidFill>
              </a:rPr>
              <a:t>完工工期</a:t>
            </a:r>
            <a:r>
              <a:rPr lang="en-US" altLang="zh-CN" dirty="0">
                <a:solidFill>
                  <a:srgbClr val="FF0000"/>
                </a:solidFill>
              </a:rPr>
              <a:t>(BDAC)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a:t>
            </a:r>
            <a:r>
              <a:rPr lang="zh-CN" altLang="en-US" dirty="0">
                <a:solidFill>
                  <a:schemeClr val="tx1"/>
                </a:solidFill>
              </a:rPr>
              <a:t>进度基准</a:t>
            </a:r>
            <a:r>
              <a:rPr lang="zh-CN" altLang="en-US" dirty="0"/>
              <a:t>，除非已批准变更，否则不能改变；</a:t>
            </a:r>
            <a:endParaRPr lang="zh-CN" altLang="en-US" dirty="0"/>
          </a:p>
          <a:p>
            <a:pPr marL="1052830"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003656"/>
          <a:ext cx="8305800" cy="6405880"/>
        </p:xfrm>
        <a:graphic>
          <a:graphicData uri="http://schemas.openxmlformats.org/drawingml/2006/table">
            <a:tbl>
              <a:tblPr firstRow="1" bandRow="1">
                <a:tableStyleId>{5940675A-B579-460E-94D1-54222C63F5DA}</a:tableStyleId>
              </a:tblPr>
              <a:tblGrid>
                <a:gridCol w="1143000"/>
                <a:gridCol w="1600200"/>
                <a:gridCol w="1143000"/>
                <a:gridCol w="3276600"/>
                <a:gridCol w="1143000"/>
              </a:tblGrid>
              <a:tr h="370840">
                <a:tc>
                  <a:txBody>
                    <a:bodyPr/>
                    <a:lstStyle/>
                    <a:p>
                      <a:pPr algn="ctr"/>
                      <a:r>
                        <a:rPr lang="zh-CN" altLang="en-US" sz="1600" b="1" dirty="0"/>
                        <a:t>类别</a:t>
                      </a:r>
                      <a:endParaRPr lang="zh-CN" altLang="en-US" sz="1600" b="1" dirty="0"/>
                    </a:p>
                  </a:txBody>
                  <a:tcPr/>
                </a:tc>
                <a:tc>
                  <a:txBody>
                    <a:bodyPr/>
                    <a:lstStyle/>
                    <a:p>
                      <a:pPr algn="ctr"/>
                      <a:r>
                        <a:rPr lang="zh-CN" altLang="en-US" sz="1600" b="1" dirty="0"/>
                        <a:t>名称</a:t>
                      </a:r>
                      <a:endParaRPr lang="zh-CN" altLang="en-US" sz="1600" b="1" dirty="0"/>
                    </a:p>
                  </a:txBody>
                  <a:tcPr/>
                </a:tc>
                <a:tc>
                  <a:txBody>
                    <a:bodyPr/>
                    <a:lstStyle/>
                    <a:p>
                      <a:pPr algn="ctr"/>
                      <a:r>
                        <a:rPr lang="zh-CN" altLang="en-US" sz="1600" b="1" dirty="0"/>
                        <a:t>英文缩写</a:t>
                      </a:r>
                      <a:endParaRPr lang="zh-CN" altLang="en-US" sz="1600" b="1" dirty="0"/>
                    </a:p>
                  </a:txBody>
                  <a:tcPr/>
                </a:tc>
                <a:tc>
                  <a:txBody>
                    <a:bodyPr/>
                    <a:lstStyle/>
                    <a:p>
                      <a:pPr algn="ctr"/>
                      <a:r>
                        <a:rPr lang="zh-CN" altLang="en-US" sz="1600" b="1" dirty="0"/>
                        <a:t>含义（</a:t>
                      </a:r>
                      <a:r>
                        <a:rPr lang="zh-CN" altLang="en-US" sz="1600" b="1" dirty="0">
                          <a:solidFill>
                            <a:srgbClr val="FF0000"/>
                          </a:solidFill>
                        </a:rPr>
                        <a:t>截至某时点</a:t>
                      </a:r>
                      <a:r>
                        <a:rPr lang="zh-CN" altLang="en-US" sz="1600" b="1" dirty="0"/>
                        <a:t>）</a:t>
                      </a:r>
                      <a:endParaRPr lang="zh-CN" altLang="en-US" sz="1600" b="1" dirty="0"/>
                    </a:p>
                  </a:txBody>
                  <a:tcPr/>
                </a:tc>
                <a:tc>
                  <a:txBody>
                    <a:bodyPr/>
                    <a:lstStyle/>
                    <a:p>
                      <a:pPr algn="ctr"/>
                      <a:r>
                        <a:rPr lang="zh-CN" altLang="en-US" sz="1600" b="1" dirty="0"/>
                        <a:t>计算工式</a:t>
                      </a:r>
                      <a:endParaRPr lang="zh-CN" altLang="en-US" sz="1600" b="1" dirty="0"/>
                    </a:p>
                  </a:txBody>
                  <a:tcPr/>
                </a:tc>
              </a:tr>
              <a:tr h="370840">
                <a:tc rowSpan="2">
                  <a:txBody>
                    <a:bodyPr/>
                    <a:lstStyle/>
                    <a:p>
                      <a:pPr algn="ctr"/>
                      <a:r>
                        <a:rPr lang="zh-CN" altLang="en-US" sz="1600" dirty="0"/>
                        <a:t>成本绩效</a:t>
                      </a:r>
                      <a:endParaRPr lang="zh-CN" altLang="en-US" sz="1600" dirty="0"/>
                    </a:p>
                  </a:txBody>
                  <a:tcPr/>
                </a:tc>
                <a:tc>
                  <a:txBody>
                    <a:bodyPr/>
                    <a:lstStyle/>
                    <a:p>
                      <a:r>
                        <a:rPr lang="zh-CN" altLang="en-US" sz="1600" dirty="0"/>
                        <a:t>成本偏差</a:t>
                      </a:r>
                      <a:endParaRPr lang="zh-CN" altLang="en-US" sz="1600" dirty="0"/>
                    </a:p>
                  </a:txBody>
                  <a:tcPr/>
                </a:tc>
                <a:tc>
                  <a:txBody>
                    <a:bodyPr/>
                    <a:lstStyle/>
                    <a:p>
                      <a:r>
                        <a:rPr lang="en-US" altLang="zh-CN" sz="1600" dirty="0"/>
                        <a:t>CV</a:t>
                      </a:r>
                      <a:endParaRPr lang="en-US" altLang="zh-CN" sz="1600" dirty="0"/>
                    </a:p>
                  </a:txBody>
                  <a:tcPr/>
                </a:tc>
                <a:tc>
                  <a:txBody>
                    <a:bodyPr/>
                    <a:lstStyle/>
                    <a:p>
                      <a:r>
                        <a:rPr lang="zh-CN" altLang="en-US" sz="1600" dirty="0"/>
                        <a:t>已经发生多少成本偏差，</a:t>
                      </a:r>
                      <a:r>
                        <a:rPr lang="zh-CN" altLang="en-US" sz="1600" b="1" dirty="0">
                          <a:solidFill>
                            <a:srgbClr val="FF0000"/>
                          </a:solidFill>
                        </a:rPr>
                        <a:t>正值节约，负值超支</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914400">
                <a:tc vMerge="1">
                  <a:tcPr/>
                </a:tc>
                <a:tc>
                  <a:txBody>
                    <a:bodyPr/>
                    <a:lstStyle/>
                    <a:p>
                      <a:r>
                        <a:rPr lang="zh-CN" altLang="en-US" sz="1600" dirty="0"/>
                        <a:t>成本绩效指数</a:t>
                      </a:r>
                      <a:endParaRPr lang="zh-CN" altLang="en-US" sz="1600" dirty="0"/>
                    </a:p>
                  </a:txBody>
                  <a:tcPr/>
                </a:tc>
                <a:tc>
                  <a:txBody>
                    <a:bodyPr/>
                    <a:lstStyle/>
                    <a:p>
                      <a:r>
                        <a:rPr lang="en-US" altLang="zh-CN" sz="1600" dirty="0"/>
                        <a:t>CPI</a:t>
                      </a:r>
                      <a:endParaRPr lang="en-US" altLang="zh-CN" sz="1600" dirty="0"/>
                    </a:p>
                  </a:txBody>
                  <a:tcPr/>
                </a:tc>
                <a:tc>
                  <a:txBody>
                    <a:bodyPr/>
                    <a:lstStyle/>
                    <a:p>
                      <a:r>
                        <a:rPr lang="zh-CN" altLang="en-US" sz="1600" dirty="0"/>
                        <a:t>实际花费的每</a:t>
                      </a:r>
                      <a:r>
                        <a:rPr lang="en-US" altLang="zh-CN" sz="1600" dirty="0"/>
                        <a:t>1</a:t>
                      </a:r>
                      <a:r>
                        <a:rPr lang="zh-CN" altLang="en-US" sz="1600" dirty="0"/>
                        <a:t>元钱做了价值多少钱的事（按预算价值算），</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EV/AC</a:t>
                      </a:r>
                      <a:endParaRPr lang="en-US" altLang="zh-CN" sz="1600" dirty="0">
                        <a:solidFill>
                          <a:srgbClr val="FF0000"/>
                        </a:solidFill>
                      </a:endParaRPr>
                    </a:p>
                  </a:txBody>
                  <a:tcPr/>
                </a:tc>
              </a:tr>
              <a:tr h="370840">
                <a:tc rowSpan="2">
                  <a:txBody>
                    <a:bodyPr/>
                    <a:lstStyle/>
                    <a:p>
                      <a:pPr algn="ctr"/>
                      <a:r>
                        <a:rPr lang="zh-CN" altLang="en-US" sz="1600" dirty="0"/>
                        <a:t>进度绩效</a:t>
                      </a:r>
                      <a:endParaRPr lang="zh-CN" altLang="en-US" sz="1600" dirty="0"/>
                    </a:p>
                  </a:txBody>
                  <a:tcPr/>
                </a:tc>
                <a:tc>
                  <a:txBody>
                    <a:bodyPr/>
                    <a:lstStyle/>
                    <a:p>
                      <a:r>
                        <a:rPr lang="zh-CN" altLang="en-US" sz="1600" dirty="0"/>
                        <a:t>进度偏差</a:t>
                      </a:r>
                      <a:endParaRPr lang="zh-CN" altLang="en-US" sz="1600" dirty="0"/>
                    </a:p>
                  </a:txBody>
                  <a:tcPr/>
                </a:tc>
                <a:tc>
                  <a:txBody>
                    <a:bodyPr/>
                    <a:lstStyle/>
                    <a:p>
                      <a:r>
                        <a:rPr lang="en-US" altLang="zh-CN" sz="1600" dirty="0"/>
                        <a:t>SV</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已经发生多少进度偏差，</a:t>
                      </a:r>
                      <a:r>
                        <a:rPr lang="zh-CN" altLang="en-US" sz="1600" b="1" dirty="0">
                          <a:solidFill>
                            <a:srgbClr val="FF0000"/>
                          </a:solidFill>
                        </a:rPr>
                        <a:t>正值提前，负值落后</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370840">
                <a:tc vMerge="1">
                  <a:tcPr/>
                </a:tc>
                <a:tc>
                  <a:txBody>
                    <a:bodyPr/>
                    <a:lstStyle/>
                    <a:p>
                      <a:r>
                        <a:rPr lang="zh-CN" altLang="en-US" sz="1600" dirty="0"/>
                        <a:t>进度绩效指数</a:t>
                      </a:r>
                      <a:endParaRPr lang="zh-CN" altLang="en-US" sz="1600" dirty="0"/>
                    </a:p>
                  </a:txBody>
                  <a:tcPr/>
                </a:tc>
                <a:tc>
                  <a:txBody>
                    <a:bodyPr/>
                    <a:lstStyle/>
                    <a:p>
                      <a:r>
                        <a:rPr lang="en-US" altLang="zh-CN" sz="1600" dirty="0"/>
                        <a:t>SPI</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实际进度是计划进度的百分比，</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solidFill>
                            <a:srgbClr val="FF0000"/>
                          </a:solidFill>
                        </a:rPr>
                        <a:t>EV/PV</a:t>
                      </a:r>
                      <a:endParaRPr lang="en-US" altLang="zh-CN" sz="1600" dirty="0">
                        <a:solidFill>
                          <a:srgbClr val="FF0000"/>
                        </a:solidFill>
                      </a:endParaRPr>
                    </a:p>
                  </a:txBody>
                  <a:tcPr/>
                </a:tc>
              </a:tr>
              <a:tr h="185420">
                <a:tc rowSpan="5">
                  <a:txBody>
                    <a:bodyPr/>
                    <a:lstStyle/>
                    <a:p>
                      <a:pPr algn="ctr"/>
                      <a:r>
                        <a:rPr lang="zh-CN" altLang="en-US" sz="1600" dirty="0"/>
                        <a:t>预测指标</a:t>
                      </a:r>
                      <a:endParaRPr lang="zh-CN" altLang="en-US" sz="1600" dirty="0"/>
                    </a:p>
                  </a:txBody>
                  <a:tcPr/>
                </a:tc>
                <a:tc rowSpan="2">
                  <a:txBody>
                    <a:bodyPr/>
                    <a:lstStyle/>
                    <a:p>
                      <a:r>
                        <a:rPr lang="zh-CN" altLang="en-US" sz="1600" dirty="0"/>
                        <a:t>完工尚需估算</a:t>
                      </a:r>
                      <a:endParaRPr lang="zh-CN" altLang="en-US" sz="1600" dirty="0"/>
                    </a:p>
                  </a:txBody>
                  <a:tcPr/>
                </a:tc>
                <a:tc rowSpan="2">
                  <a:txBody>
                    <a:bodyPr/>
                    <a:lstStyle/>
                    <a:p>
                      <a:r>
                        <a:rPr lang="en-US" altLang="zh-CN" sz="1600" dirty="0"/>
                        <a:t>ETC</a:t>
                      </a:r>
                      <a:endParaRPr lang="en-US" altLang="zh-CN" sz="1600" dirty="0"/>
                    </a:p>
                  </a:txBody>
                  <a:tcPr/>
                </a:tc>
                <a:tc rowSpan="2">
                  <a:txBody>
                    <a:bodyPr/>
                    <a:lstStyle/>
                    <a:p>
                      <a:r>
                        <a:rPr lang="zh-CN" altLang="en-US" sz="1600" dirty="0"/>
                        <a:t>重新估算完成剩余工作还需要的成本</a:t>
                      </a:r>
                      <a:endParaRPr lang="zh-CN" altLang="en-US" sz="1600" dirty="0"/>
                    </a:p>
                  </a:txBody>
                  <a:tcPr/>
                </a:tc>
                <a:tc>
                  <a:txBody>
                    <a:bodyPr/>
                    <a:lstStyle/>
                    <a:p>
                      <a:r>
                        <a:rPr lang="en-US" altLang="zh-CN" sz="1600" dirty="0"/>
                        <a:t>BAC-EV</a:t>
                      </a:r>
                      <a:endParaRPr lang="en-US" altLang="zh-CN" sz="1600" dirty="0"/>
                    </a:p>
                  </a:txBody>
                  <a:tcPr/>
                </a:tc>
              </a:tr>
              <a:tr h="185420">
                <a:tc vMerge="1">
                  <a:tcPr/>
                </a:tc>
                <a:tc vMerge="1">
                  <a:tcPr/>
                </a:tc>
                <a:tc vMerge="1">
                  <a:tcPr/>
                </a:tc>
                <a:tc vMerge="1">
                  <a:tcPr/>
                </a:tc>
                <a:tc>
                  <a:txBody>
                    <a:bodyPr/>
                    <a:lstStyle/>
                    <a:p>
                      <a:r>
                        <a:rPr lang="zh-CN" altLang="en-US" sz="1600" dirty="0"/>
                        <a:t>自下而上</a:t>
                      </a:r>
                      <a:br>
                        <a:rPr lang="en-US" altLang="zh-CN" sz="1600" dirty="0"/>
                      </a:br>
                      <a:r>
                        <a:rPr lang="zh-CN" altLang="en-US" sz="1600" dirty="0"/>
                        <a:t>估算</a:t>
                      </a:r>
                      <a:endParaRPr lang="zh-CN" altLang="en-US" sz="1600" dirty="0"/>
                    </a:p>
                  </a:txBody>
                  <a:tcPr/>
                </a:tc>
              </a:tr>
              <a:tr h="370840">
                <a:tc vMerge="1">
                  <a:tcPr/>
                </a:tc>
                <a:tc>
                  <a:txBody>
                    <a:bodyPr/>
                    <a:lstStyle/>
                    <a:p>
                      <a:r>
                        <a:rPr lang="zh-CN" altLang="en-US" sz="1600" dirty="0"/>
                        <a:t>完工估算</a:t>
                      </a:r>
                      <a:endParaRPr lang="zh-CN" altLang="en-US" sz="1600" dirty="0"/>
                    </a:p>
                  </a:txBody>
                  <a:tcPr/>
                </a:tc>
                <a:tc>
                  <a:txBody>
                    <a:bodyPr/>
                    <a:lstStyle/>
                    <a:p>
                      <a:r>
                        <a:rPr lang="en-US" altLang="zh-CN" sz="1600" dirty="0"/>
                        <a:t>EAC</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重新估算完成整个项目所需要的成本</a:t>
                      </a:r>
                      <a:endParaRPr lang="zh-CN" altLang="en-US" sz="1600" dirty="0"/>
                    </a:p>
                  </a:txBody>
                  <a:tcPr/>
                </a:tc>
                <a:tc>
                  <a:txBody>
                    <a:bodyPr/>
                    <a:lstStyle/>
                    <a:p>
                      <a:r>
                        <a:rPr lang="en-US" altLang="zh-CN" sz="1600" dirty="0"/>
                        <a:t>BAC/CPI</a:t>
                      </a:r>
                      <a:endParaRPr lang="en-US" altLang="zh-CN" sz="1600" dirty="0"/>
                    </a:p>
                  </a:txBody>
                  <a:tcPr/>
                </a:tc>
              </a:tr>
              <a:tr h="370840">
                <a:tc vMerge="1">
                  <a:tcPr/>
                </a:tc>
                <a:tc>
                  <a:txBody>
                    <a:bodyPr/>
                    <a:lstStyle/>
                    <a:p>
                      <a:r>
                        <a:rPr lang="zh-CN" altLang="en-US" sz="1600" dirty="0"/>
                        <a:t>完工尚需</a:t>
                      </a:r>
                      <a:br>
                        <a:rPr lang="en-US" altLang="zh-CN" sz="1600" dirty="0"/>
                      </a:br>
                      <a:r>
                        <a:rPr lang="zh-CN" altLang="en-US" sz="1600" dirty="0"/>
                        <a:t>绩效指数</a:t>
                      </a:r>
                      <a:endParaRPr lang="zh-CN" altLang="en-US" sz="1600" dirty="0"/>
                    </a:p>
                  </a:txBody>
                  <a:tcPr/>
                </a:tc>
                <a:tc>
                  <a:txBody>
                    <a:bodyPr/>
                    <a:lstStyle/>
                    <a:p>
                      <a:r>
                        <a:rPr lang="en-US" altLang="zh-CN" sz="1600" dirty="0"/>
                        <a:t>TCPI</a:t>
                      </a:r>
                      <a:endParaRPr lang="en-US" altLang="zh-CN" sz="1600" dirty="0"/>
                    </a:p>
                  </a:txBody>
                  <a:tcPr/>
                </a:tc>
                <a:tc>
                  <a:txBody>
                    <a:bodyPr/>
                    <a:lstStyle/>
                    <a:p>
                      <a:r>
                        <a:rPr lang="zh-CN" altLang="en-US" sz="1600" dirty="0"/>
                        <a:t>重新估算的、为了在既定的预算内完工，而必须达到的未来绩效水平</a:t>
                      </a:r>
                      <a:endParaRPr lang="zh-CN" altLang="en-US" sz="1600" dirty="0"/>
                    </a:p>
                  </a:txBody>
                  <a:tcPr/>
                </a:tc>
                <a:tc>
                  <a:txBody>
                    <a:bodyPr/>
                    <a:lstStyle/>
                    <a:p>
                      <a:r>
                        <a:rPr lang="en-US" altLang="zh-CN" sz="1600" dirty="0"/>
                        <a:t>(BAC-EV)/</a:t>
                      </a:r>
                      <a:br>
                        <a:rPr lang="en-US" altLang="zh-CN" sz="1600" dirty="0"/>
                      </a:br>
                      <a:r>
                        <a:rPr lang="en-US" altLang="zh-CN" sz="1600" dirty="0"/>
                        <a:t>(BAC-AC)</a:t>
                      </a:r>
                      <a:endParaRPr lang="en-US" altLang="zh-CN" sz="1600" dirty="0"/>
                    </a:p>
                  </a:txBody>
                  <a:tcPr/>
                </a:tc>
              </a:tr>
              <a:tr h="370840">
                <a:tc vMerge="1">
                  <a:tcPr/>
                </a:tc>
                <a:tc>
                  <a:txBody>
                    <a:bodyPr/>
                    <a:lstStyle/>
                    <a:p>
                      <a:r>
                        <a:rPr lang="zh-CN" altLang="en-US" sz="1600" dirty="0"/>
                        <a:t>估计完工工期</a:t>
                      </a:r>
                      <a:endParaRPr lang="zh-CN" altLang="en-US" sz="1600" dirty="0"/>
                    </a:p>
                  </a:txBody>
                  <a:tcPr/>
                </a:tc>
                <a:tc>
                  <a:txBody>
                    <a:bodyPr/>
                    <a:lstStyle/>
                    <a:p>
                      <a:r>
                        <a:rPr lang="en-US" altLang="zh-CN" sz="1600" dirty="0"/>
                        <a:t>EDAC</a:t>
                      </a:r>
                      <a:endParaRPr lang="en-US" altLang="zh-CN" sz="1600" dirty="0"/>
                    </a:p>
                  </a:txBody>
                  <a:tcPr/>
                </a:tc>
                <a:tc>
                  <a:txBody>
                    <a:bodyPr/>
                    <a:lstStyle/>
                    <a:p>
                      <a:r>
                        <a:rPr lang="zh-CN" altLang="en-US" sz="1600" dirty="0"/>
                        <a:t>重新估算完成整个项目的工期</a:t>
                      </a:r>
                      <a:endParaRPr lang="zh-CN" altLang="en-US" sz="1600" dirty="0"/>
                    </a:p>
                  </a:txBody>
                  <a:tcPr/>
                </a:tc>
                <a:tc>
                  <a:txBody>
                    <a:bodyPr/>
                    <a:lstStyle/>
                    <a:p>
                      <a:r>
                        <a:rPr lang="en-US" altLang="zh-CN" sz="1600" dirty="0"/>
                        <a:t>BDAC/SPI</a:t>
                      </a:r>
                      <a:endParaRPr lang="en-US" altLang="zh-CN" sz="16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2" name="标题 1"/>
          <p:cNvSpPr>
            <a:spLocks noGrp="1"/>
          </p:cNvSpPr>
          <p:nvPr>
            <p:ph type="title"/>
          </p:nvPr>
        </p:nvSpPr>
        <p:spPr/>
        <p:txBody>
          <a:bodyPr/>
          <a:p>
            <a:r>
              <a:rPr lang="zh-CN" dirty="0"/>
              <a:t>绩效指数概览</a:t>
            </a:r>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05000" y="1121410"/>
            <a:ext cx="8305800" cy="5690235"/>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endParaRPr lang="en-US" altLang="zh-CN" dirty="0"/>
          </a:p>
          <a:p>
            <a:pPr lvl="1"/>
            <a:r>
              <a:rPr lang="en-US" altLang="zh-CN" dirty="0"/>
              <a:t>AC                           =</a:t>
            </a:r>
            <a:endParaRPr lang="en-US" altLang="zh-CN" dirty="0"/>
          </a:p>
          <a:p>
            <a:pPr lvl="1"/>
            <a:r>
              <a:rPr lang="en-US" altLang="zh-CN" dirty="0"/>
              <a:t>EV                           =</a:t>
            </a:r>
            <a:endParaRPr lang="en-US" altLang="zh-CN" dirty="0"/>
          </a:p>
          <a:p>
            <a:pPr lvl="1"/>
            <a:r>
              <a:rPr lang="en-US" altLang="zh-CN" dirty="0"/>
              <a:t>BAC </a:t>
            </a:r>
            <a:r>
              <a:rPr lang="zh-CN" altLang="en-US" dirty="0"/>
              <a:t>（基准）</a:t>
            </a:r>
            <a:r>
              <a:rPr lang="en-US" altLang="zh-CN" dirty="0"/>
              <a:t>          =</a:t>
            </a:r>
            <a:endParaRPr lang="en-US" altLang="zh-CN" dirty="0"/>
          </a:p>
          <a:p>
            <a:pPr lvl="1"/>
            <a:r>
              <a:rPr lang="en-US" altLang="zh-CN" dirty="0"/>
              <a:t>BDAC </a:t>
            </a:r>
            <a:r>
              <a:rPr lang="zh-CN" altLang="en-US" dirty="0"/>
              <a:t>（基准）</a:t>
            </a:r>
            <a:r>
              <a:rPr lang="en-US" altLang="zh-CN" dirty="0"/>
              <a:t>        =</a:t>
            </a:r>
            <a:endParaRPr lang="en-US" altLang="zh-CN" dirty="0"/>
          </a:p>
          <a:p>
            <a:pPr lvl="1"/>
            <a:r>
              <a:rPr lang="en-US" altLang="zh-CN" dirty="0"/>
              <a:t>CV </a:t>
            </a:r>
            <a:r>
              <a:rPr lang="zh-CN" altLang="en-US" dirty="0">
                <a:solidFill>
                  <a:srgbClr val="FF0000"/>
                </a:solidFill>
                <a:sym typeface="+mn-ea"/>
              </a:rPr>
              <a:t>（成本偏差）</a:t>
            </a:r>
            <a:r>
              <a:rPr lang="en-US" altLang="zh-CN" dirty="0"/>
              <a:t>      =</a:t>
            </a:r>
            <a:endParaRPr lang="en-US" altLang="zh-CN" dirty="0"/>
          </a:p>
          <a:p>
            <a:pPr lvl="1"/>
            <a:r>
              <a:rPr lang="en-US" altLang="zh-CN" dirty="0">
                <a:solidFill>
                  <a:srgbClr val="FF0000"/>
                </a:solidFill>
              </a:rPr>
              <a:t>CPI</a:t>
            </a:r>
            <a:r>
              <a:rPr lang="zh-CN" altLang="en-US" dirty="0">
                <a:solidFill>
                  <a:srgbClr val="FF0000"/>
                </a:solidFill>
              </a:rPr>
              <a:t>（</a:t>
            </a:r>
            <a:r>
              <a:rPr lang="zh-CN" altLang="en-US" dirty="0">
                <a:solidFill>
                  <a:srgbClr val="FF0000"/>
                </a:solidFill>
                <a:sym typeface="+mn-ea"/>
              </a:rPr>
              <a:t>成本指数</a:t>
            </a:r>
            <a:r>
              <a:rPr lang="zh-CN" altLang="en-US" dirty="0">
                <a:solidFill>
                  <a:srgbClr val="FF0000"/>
                </a:solidFill>
              </a:rPr>
              <a:t>）</a:t>
            </a:r>
            <a:r>
              <a:rPr lang="en-US" altLang="zh-CN" dirty="0"/>
              <a:t>      =</a:t>
            </a:r>
            <a:endParaRPr lang="en-US" altLang="zh-CN" dirty="0"/>
          </a:p>
          <a:p>
            <a:pPr lvl="1"/>
            <a:r>
              <a:rPr lang="en-US" altLang="zh-CN" dirty="0"/>
              <a:t>SV </a:t>
            </a:r>
            <a:r>
              <a:rPr lang="zh-CN" altLang="en-US" dirty="0">
                <a:solidFill>
                  <a:srgbClr val="FF0000"/>
                </a:solidFill>
                <a:sym typeface="+mn-ea"/>
              </a:rPr>
              <a:t>（进度偏差）</a:t>
            </a:r>
            <a:r>
              <a:rPr lang="en-US" altLang="zh-CN" dirty="0"/>
              <a:t>      =</a:t>
            </a:r>
            <a:endParaRPr lang="en-US" altLang="zh-CN" dirty="0"/>
          </a:p>
          <a:p>
            <a:pPr lvl="1"/>
            <a:r>
              <a:rPr lang="en-US" altLang="zh-CN" dirty="0">
                <a:solidFill>
                  <a:srgbClr val="FF0000"/>
                </a:solidFill>
              </a:rPr>
              <a:t>SPI</a:t>
            </a:r>
            <a:r>
              <a:rPr lang="zh-CN" altLang="en-US" dirty="0">
                <a:solidFill>
                  <a:srgbClr val="FF0000"/>
                </a:solidFill>
              </a:rPr>
              <a:t>（进度指数）</a:t>
            </a:r>
            <a:r>
              <a:rPr lang="en-US" altLang="zh-CN" dirty="0"/>
              <a:t>      =</a:t>
            </a:r>
            <a:endParaRPr lang="en-US" altLang="zh-CN" dirty="0"/>
          </a:p>
          <a:p>
            <a:pPr lvl="1"/>
            <a:r>
              <a:rPr lang="en-US" altLang="zh-CN" dirty="0"/>
              <a:t>EAC = BAC/CPI     =</a:t>
            </a:r>
            <a:endParaRPr lang="en-US" altLang="zh-CN" dirty="0"/>
          </a:p>
          <a:p>
            <a:pPr lvl="1"/>
            <a:r>
              <a:rPr lang="en-US" altLang="zh-CN" dirty="0"/>
              <a:t>EDAC=BDAC/SPI  = </a:t>
            </a:r>
            <a:endParaRPr lang="zh-CN" altLang="en-US" dirty="0"/>
          </a:p>
        </p:txBody>
      </p:sp>
      <p:sp>
        <p:nvSpPr>
          <p:cNvPr id="6" name="TextBox 5"/>
          <p:cNvSpPr txBox="1"/>
          <p:nvPr/>
        </p:nvSpPr>
        <p:spPr>
          <a:xfrm>
            <a:off x="4899609" y="2042795"/>
            <a:ext cx="817245" cy="4754245"/>
          </a:xfrm>
          <a:prstGeom prst="rect">
            <a:avLst/>
          </a:prstGeom>
          <a:noFill/>
        </p:spPr>
        <p:txBody>
          <a:bodyPr wrap="square" rtlCol="0">
            <a:spAutoFit/>
          </a:bodyPr>
          <a:lstStyle/>
          <a:p>
            <a:pPr>
              <a:lnSpc>
                <a:spcPct val="145000"/>
              </a:lnSpc>
            </a:pPr>
            <a:r>
              <a:rPr lang="en-US" altLang="zh-CN" dirty="0"/>
              <a:t>800</a:t>
            </a:r>
            <a:endParaRPr lang="en-US" altLang="zh-CN" dirty="0"/>
          </a:p>
          <a:p>
            <a:pPr>
              <a:lnSpc>
                <a:spcPct val="135000"/>
              </a:lnSpc>
            </a:pPr>
            <a:r>
              <a:rPr lang="en-US" altLang="zh-CN" dirty="0"/>
              <a:t>300</a:t>
            </a:r>
            <a:endParaRPr lang="en-US" altLang="zh-CN" dirty="0"/>
          </a:p>
          <a:p>
            <a:pPr>
              <a:lnSpc>
                <a:spcPct val="145000"/>
              </a:lnSpc>
            </a:pPr>
            <a:r>
              <a:rPr lang="en-US" altLang="zh-CN" dirty="0"/>
              <a:t>500</a:t>
            </a:r>
            <a:endParaRPr lang="en-US" altLang="zh-CN" dirty="0"/>
          </a:p>
          <a:p>
            <a:pPr>
              <a:lnSpc>
                <a:spcPct val="135000"/>
              </a:lnSpc>
            </a:pPr>
            <a:r>
              <a:rPr lang="en-US" altLang="zh-CN" dirty="0"/>
              <a:t>1000</a:t>
            </a:r>
            <a:endParaRPr lang="en-US" altLang="zh-CN" dirty="0"/>
          </a:p>
          <a:p>
            <a:pPr>
              <a:lnSpc>
                <a:spcPct val="145000"/>
              </a:lnSpc>
            </a:pPr>
            <a:r>
              <a:rPr lang="en-US" altLang="zh-CN" dirty="0"/>
              <a:t>6</a:t>
            </a:r>
            <a:r>
              <a:rPr lang="zh-CN" altLang="en-US" dirty="0"/>
              <a:t>周</a:t>
            </a:r>
            <a:endParaRPr lang="en-US" altLang="zh-CN" dirty="0"/>
          </a:p>
          <a:p>
            <a:pPr>
              <a:lnSpc>
                <a:spcPct val="135000"/>
              </a:lnSpc>
            </a:pPr>
            <a:r>
              <a:rPr lang="en-US" altLang="zh-CN" dirty="0"/>
              <a:t>200</a:t>
            </a:r>
            <a:endParaRPr lang="en-US" altLang="zh-CN" dirty="0"/>
          </a:p>
          <a:p>
            <a:pPr>
              <a:lnSpc>
                <a:spcPct val="135000"/>
              </a:lnSpc>
            </a:pPr>
            <a:r>
              <a:rPr lang="en-US" altLang="zh-CN" dirty="0"/>
              <a:t>1.7</a:t>
            </a:r>
            <a:endParaRPr lang="en-US" altLang="zh-CN" dirty="0"/>
          </a:p>
          <a:p>
            <a:pPr>
              <a:lnSpc>
                <a:spcPct val="135000"/>
              </a:lnSpc>
            </a:pPr>
            <a:r>
              <a:rPr lang="en-US" altLang="zh-CN" dirty="0"/>
              <a:t>- 300</a:t>
            </a:r>
            <a:endParaRPr lang="en-US" altLang="zh-CN" dirty="0"/>
          </a:p>
          <a:p>
            <a:pPr>
              <a:lnSpc>
                <a:spcPct val="135000"/>
              </a:lnSpc>
            </a:pPr>
            <a:r>
              <a:rPr lang="en-US" altLang="zh-CN" dirty="0"/>
              <a:t>0.625</a:t>
            </a:r>
            <a:endParaRPr lang="en-US" altLang="zh-CN" dirty="0"/>
          </a:p>
          <a:p>
            <a:pPr>
              <a:lnSpc>
                <a:spcPct val="135000"/>
              </a:lnSpc>
            </a:pPr>
            <a:r>
              <a:rPr lang="en-US" altLang="zh-CN" dirty="0"/>
              <a:t>600</a:t>
            </a:r>
            <a:endParaRPr lang="en-US" altLang="zh-CN" dirty="0"/>
          </a:p>
          <a:p>
            <a:pPr>
              <a:lnSpc>
                <a:spcPct val="135000"/>
              </a:lnSpc>
            </a:pPr>
            <a:r>
              <a:rPr lang="en-US" altLang="zh-CN" dirty="0"/>
              <a:t>9.6</a:t>
            </a:r>
            <a:r>
              <a:rPr lang="zh-CN" altLang="en-US" dirty="0"/>
              <a:t>周</a:t>
            </a:r>
            <a:endParaRPr lang="zh-CN" altLang="en-US" dirty="0"/>
          </a:p>
        </p:txBody>
      </p:sp>
      <p:sp>
        <p:nvSpPr>
          <p:cNvPr id="4" name="标题 3"/>
          <p:cNvSpPr/>
          <p:nvPr>
            <p:ph type="title"/>
          </p:nvPr>
        </p:nvSpPr>
        <p:spPr/>
        <p:txBody>
          <a:bodyPr/>
          <a:p>
            <a:r>
              <a:rPr lang="zh-CN" altLang="en-US" dirty="0">
                <a:sym typeface="+mn-ea"/>
              </a:rPr>
              <a:t>挣值管理法练习</a:t>
            </a:r>
            <a:br>
              <a:rPr lang="zh-CN" altLang="en-US" dirty="0"/>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endParaRPr lang="zh-CN" altLang="en-US" dirty="0"/>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在项目进行的第四个月，计划的总费用 是</a:t>
            </a:r>
            <a:r>
              <a:rPr lang="en-US" altLang="zh-CN" sz="2400" dirty="0">
                <a:latin typeface="Arial" panose="020B0604020202020204" pitchFamily="34" charset="0"/>
              </a:rPr>
              <a:t>10</a:t>
            </a:r>
            <a:r>
              <a:rPr lang="zh-CN" altLang="en-US" sz="2400" dirty="0">
                <a:latin typeface="Arial" panose="020B0604020202020204" pitchFamily="34" charset="0"/>
              </a:rPr>
              <a:t>万元，而实际支付是</a:t>
            </a:r>
            <a:r>
              <a:rPr lang="en-US" altLang="zh-CN" sz="2400" dirty="0">
                <a:latin typeface="Arial" panose="020B0604020202020204" pitchFamily="34" charset="0"/>
              </a:rPr>
              <a:t>12</a:t>
            </a:r>
            <a:r>
              <a:rPr lang="zh-CN" altLang="en-US" sz="2400" dirty="0">
                <a:latin typeface="Arial" panose="020B0604020202020204" pitchFamily="34" charset="0"/>
              </a:rPr>
              <a:t>万元，这个项目的进度如何？</a:t>
            </a:r>
            <a:endParaRPr lang="en-US" altLang="zh-CN" sz="2400" dirty="0">
              <a:latin typeface="Arial" panose="020B0604020202020204" pitchFamily="34" charset="0"/>
            </a:endParaRPr>
          </a:p>
          <a:p>
            <a:pPr marL="776605" lvl="1" indent="-457200">
              <a:buFont typeface="+mj-lt"/>
              <a:buAutoNum type="alphaUcPeriod"/>
            </a:pPr>
            <a:r>
              <a:rPr lang="zh-CN" altLang="en-US" sz="2000" dirty="0"/>
              <a:t>比时间表提前</a:t>
            </a:r>
            <a:endParaRPr lang="en-US" altLang="zh-CN" sz="2000" dirty="0"/>
          </a:p>
          <a:p>
            <a:pPr marL="776605" lvl="1" indent="-457200">
              <a:buFont typeface="+mj-lt"/>
              <a:buAutoNum type="alphaUcPeriod"/>
            </a:pPr>
            <a:r>
              <a:rPr lang="zh-CN" altLang="en-US" sz="2000" dirty="0"/>
              <a:t>由于成本超支，项目面临困难</a:t>
            </a:r>
            <a:endParaRPr lang="en-US" altLang="zh-CN" sz="2000" dirty="0"/>
          </a:p>
          <a:p>
            <a:pPr marL="776605" lvl="1" indent="-457200">
              <a:buFont typeface="+mj-lt"/>
              <a:buAutoNum type="alphaUcPeriod"/>
            </a:pPr>
            <a:r>
              <a:rPr lang="zh-CN" altLang="en-US" sz="2000" dirty="0"/>
              <a:t>项目将在原来的预算内完成</a:t>
            </a:r>
            <a:endParaRPr lang="en-US" altLang="zh-CN" sz="2000" dirty="0"/>
          </a:p>
          <a:p>
            <a:pPr marL="776605" lvl="1" indent="-457200">
              <a:buFont typeface="+mj-lt"/>
              <a:buAutoNum type="alphaUcPeriod"/>
            </a:pPr>
            <a:r>
              <a:rPr lang="zh-CN" altLang="en-US" sz="2000" dirty="0"/>
              <a:t>提供的信息不足以对这一问题做出判断</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556682"/>
            <a:ext cx="4419600" cy="4572000"/>
          </a:xfrm>
        </p:spPr>
        <p:txBody>
          <a:bodyPr/>
          <a:lstStyle/>
          <a:p>
            <a:r>
              <a:rPr lang="zh-CN" altLang="en-US" sz="2400" dirty="0">
                <a:latin typeface="Arial" panose="020B0604020202020204" pitchFamily="34" charset="0"/>
              </a:rPr>
              <a:t>在项目绩效审核会上，项目经理告诉团队实际成本低于初始估算，进度执行良好，比计划的基准还稍好一些。在这种情况下使用挣值管理，</a:t>
            </a:r>
            <a:r>
              <a:rPr lang="en-US" altLang="zh-CN" sz="2400" dirty="0">
                <a:latin typeface="Arial" panose="020B0604020202020204" pitchFamily="34" charset="0"/>
              </a:rPr>
              <a:t>CPI</a:t>
            </a:r>
            <a:r>
              <a:rPr lang="zh-CN" altLang="en-US" sz="2400" dirty="0">
                <a:latin typeface="Arial" panose="020B0604020202020204" pitchFamily="34" charset="0"/>
              </a:rPr>
              <a:t>和</a:t>
            </a:r>
            <a:r>
              <a:rPr lang="en-US" altLang="zh-CN" sz="2400" dirty="0">
                <a:latin typeface="Arial" panose="020B0604020202020204" pitchFamily="34" charset="0"/>
              </a:rPr>
              <a:t>SPI</a:t>
            </a:r>
            <a:r>
              <a:rPr lang="zh-CN" altLang="en-US" sz="2400" dirty="0">
                <a:latin typeface="Arial" panose="020B0604020202020204" pitchFamily="34" charset="0"/>
              </a:rPr>
              <a:t>的指数表现如何？</a:t>
            </a:r>
            <a:endParaRPr lang="en-US" altLang="zh-CN" sz="2400" dirty="0">
              <a:latin typeface="Arial" panose="020B0604020202020204" pitchFamily="34" charset="0"/>
            </a:endParaRPr>
          </a:p>
          <a:p>
            <a:pPr marL="776605" lvl="1" indent="-457200">
              <a:buFont typeface="+mj-lt"/>
              <a:buAutoNum type="alphaUcPeriod"/>
            </a:pPr>
            <a:r>
              <a:rPr lang="en-US" altLang="zh-CN" sz="2000" dirty="0"/>
              <a:t>CPI&gt;1.0;SPI&lt;1.0</a:t>
            </a:r>
            <a:endParaRPr lang="en-US" altLang="zh-CN" sz="2000" dirty="0"/>
          </a:p>
          <a:p>
            <a:pPr marL="776605" lvl="1" indent="-457200">
              <a:buFont typeface="+mj-lt"/>
              <a:buAutoNum type="alphaUcPeriod"/>
            </a:pPr>
            <a:r>
              <a:rPr lang="en-US" altLang="zh-CN" sz="2000" dirty="0"/>
              <a:t>CPI&gt;1.0;SPI&gt;1.0</a:t>
            </a:r>
            <a:endParaRPr lang="en-US" altLang="zh-CN" sz="2000" dirty="0"/>
          </a:p>
          <a:p>
            <a:pPr marL="776605" lvl="1" indent="-457200">
              <a:buFont typeface="+mj-lt"/>
              <a:buAutoNum type="alphaUcPeriod"/>
            </a:pPr>
            <a:r>
              <a:rPr lang="en-US" altLang="zh-CN" sz="2000" dirty="0"/>
              <a:t>CPI&lt;1.0;SPI&gt;1.0</a:t>
            </a:r>
            <a:endParaRPr lang="en-US" altLang="zh-CN" sz="2000" dirty="0"/>
          </a:p>
          <a:p>
            <a:pPr marL="776605"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485903"/>
            <a:ext cx="4419600" cy="4572000"/>
          </a:xfrm>
        </p:spPr>
        <p:txBody>
          <a:bodyPr/>
          <a:lstStyle/>
          <a:p>
            <a:r>
              <a:rPr lang="zh-CN" altLang="en-US" sz="2400" dirty="0">
                <a:latin typeface="Arial" panose="020B0604020202020204" pitchFamily="34" charset="0"/>
              </a:rPr>
              <a:t>一项偏差报告显示</a:t>
            </a:r>
            <a:r>
              <a:rPr lang="en-US" altLang="zh-CN" sz="2400" dirty="0">
                <a:latin typeface="Arial" panose="020B0604020202020204" pitchFamily="34" charset="0"/>
              </a:rPr>
              <a:t>PV=120,EV=100,AC=120.</a:t>
            </a:r>
            <a:r>
              <a:rPr lang="zh-CN" altLang="en-US" sz="2400" dirty="0">
                <a:latin typeface="Arial" panose="020B0604020202020204" pitchFamily="34" charset="0"/>
              </a:rPr>
              <a:t>基于上述数据，下列哪种说法是正确的？</a:t>
            </a:r>
            <a:endParaRPr lang="en-US" altLang="zh-CN" sz="2400" dirty="0">
              <a:latin typeface="Arial" panose="020B0604020202020204" pitchFamily="34" charset="0"/>
            </a:endParaRPr>
          </a:p>
          <a:p>
            <a:pPr marL="776605" lvl="1" indent="-457200">
              <a:buFont typeface="+mj-lt"/>
              <a:buAutoNum type="alphaUcPeriod"/>
            </a:pPr>
            <a:r>
              <a:rPr lang="zh-CN" altLang="en-US" sz="2000" dirty="0"/>
              <a:t>落后于进度，符合预算</a:t>
            </a:r>
            <a:endParaRPr lang="en-US" altLang="zh-CN" sz="2000" dirty="0"/>
          </a:p>
          <a:p>
            <a:pPr marL="776605" lvl="1" indent="-457200">
              <a:buFont typeface="+mj-lt"/>
              <a:buAutoNum type="alphaUcPeriod"/>
            </a:pPr>
            <a:r>
              <a:rPr lang="zh-CN" altLang="en-US" sz="2000" dirty="0"/>
              <a:t>超前于进度，超出预算</a:t>
            </a:r>
            <a:endParaRPr lang="en-US" altLang="zh-CN" sz="2000" dirty="0"/>
          </a:p>
          <a:p>
            <a:pPr marL="776605" lvl="1" indent="-457200">
              <a:buFont typeface="+mj-lt"/>
              <a:buAutoNum type="alphaUcPeriod"/>
            </a:pPr>
            <a:r>
              <a:rPr lang="zh-CN" altLang="en-US" sz="2000" dirty="0"/>
              <a:t>落后于进度，超出预算</a:t>
            </a:r>
            <a:endParaRPr lang="en-US" altLang="zh-CN" sz="2000" dirty="0"/>
          </a:p>
          <a:p>
            <a:pPr marL="776605" lvl="1" indent="-457200">
              <a:buFont typeface="+mj-lt"/>
              <a:buAutoNum type="alphaUcPeriod"/>
            </a:pPr>
            <a:r>
              <a:rPr lang="zh-CN" altLang="en-US" sz="2000" dirty="0"/>
              <a:t>超前于进度，符合预算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1"/>
          <a:srcRect/>
          <a:stretch>
            <a:fillRect/>
          </a:stretch>
        </p:blipFill>
        <p:spPr bwMode="auto">
          <a:xfrm>
            <a:off x="7818664" y="1575707"/>
            <a:ext cx="3249386" cy="3249386"/>
          </a:xfrm>
          <a:prstGeom prst="rect">
            <a:avLst/>
          </a:prstGeom>
          <a:noFill/>
        </p:spPr>
      </p:pic>
      <p:sp>
        <p:nvSpPr>
          <p:cNvPr id="2" name="标题 1"/>
          <p:cNvSpPr>
            <a:spLocks noGrp="1"/>
          </p:cNvSpPr>
          <p:nvPr>
            <p:ph type="title"/>
          </p:nvPr>
        </p:nvSpPr>
        <p:spPr>
          <a:noFill/>
          <a:ln w="9525">
            <a:noFill/>
            <a:miter lim="800000"/>
          </a:ln>
        </p:spPr>
        <p:txBody>
          <a:bodyPr vert="horz" wrap="square" lIns="0" tIns="45720" rIns="0" bIns="45720" numCol="1" anchor="t" anchorCtr="0" compatLnSpc="1"/>
          <a:lstStyle/>
          <a:p>
            <a:r>
              <a:rPr lang="zh-CN" altLang="en-US" dirty="0"/>
              <a:t>思考</a:t>
            </a:r>
            <a:endParaRPr lang="zh-CN" altLang="en-US" dirty="0"/>
          </a:p>
        </p:txBody>
      </p:sp>
      <p:sp>
        <p:nvSpPr>
          <p:cNvPr id="3" name="内容占位符 2"/>
          <p:cNvSpPr>
            <a:spLocks noGrp="1"/>
          </p:cNvSpPr>
          <p:nvPr>
            <p:ph sz="quarter" idx="1"/>
          </p:nvPr>
        </p:nvSpPr>
        <p:spPr>
          <a:xfrm>
            <a:off x="400050" y="1489075"/>
            <a:ext cx="7067550" cy="4313555"/>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但是，项目实施的客观环境随时都在变化，项目计划要对项目实施有切实的指导作用，就必须及时识别环境的变化，迅速作出必要的应对和调整；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假设挣值</a:t>
            </a:r>
            <a:r>
              <a:rPr lang="en-US" altLang="zh-CN" sz="2400" dirty="0">
                <a:latin typeface="Arial" panose="020B0604020202020204" pitchFamily="34" charset="0"/>
              </a:rPr>
              <a:t>(EV)=350</a:t>
            </a:r>
            <a:r>
              <a:rPr lang="zh-CN" altLang="en-US" sz="2400" dirty="0">
                <a:latin typeface="Arial" panose="020B0604020202020204" pitchFamily="34" charset="0"/>
              </a:rPr>
              <a:t>，实际成本</a:t>
            </a:r>
            <a:r>
              <a:rPr lang="en-US" altLang="zh-CN" sz="2400" dirty="0">
                <a:latin typeface="Arial" panose="020B0604020202020204" pitchFamily="34" charset="0"/>
              </a:rPr>
              <a:t>(AC)=400</a:t>
            </a:r>
            <a:r>
              <a:rPr lang="zh-CN" altLang="en-US" sz="2400" dirty="0">
                <a:latin typeface="Arial" panose="020B0604020202020204" pitchFamily="34" charset="0"/>
              </a:rPr>
              <a:t>，计划值</a:t>
            </a:r>
            <a:r>
              <a:rPr lang="en-US" altLang="zh-CN" sz="2400" dirty="0">
                <a:latin typeface="Arial" panose="020B0604020202020204" pitchFamily="34" charset="0"/>
              </a:rPr>
              <a:t>(PV)=325</a:t>
            </a:r>
            <a:r>
              <a:rPr lang="zh-CN" altLang="en-US" sz="2400" dirty="0">
                <a:latin typeface="Arial" panose="020B0604020202020204" pitchFamily="34" charset="0"/>
              </a:rPr>
              <a:t>，那么成本偏差</a:t>
            </a:r>
            <a:r>
              <a:rPr lang="en-US" altLang="zh-CN" sz="2400" dirty="0">
                <a:latin typeface="Arial" panose="020B0604020202020204" pitchFamily="34" charset="0"/>
              </a:rPr>
              <a:t>(CV)</a:t>
            </a:r>
            <a:r>
              <a:rPr lang="zh-CN" altLang="en-US" sz="2400" dirty="0">
                <a:latin typeface="Arial" panose="020B0604020202020204" pitchFamily="34" charset="0"/>
              </a:rPr>
              <a:t>等于</a:t>
            </a:r>
            <a:endParaRPr lang="en-US" altLang="zh-CN" sz="2400" dirty="0">
              <a:latin typeface="Arial" panose="020B0604020202020204" pitchFamily="34" charset="0"/>
            </a:endParaRPr>
          </a:p>
          <a:p>
            <a:pPr marL="776605" lvl="1" indent="-457200">
              <a:buFont typeface="+mj-lt"/>
              <a:buAutoNum type="alphaUcPeriod"/>
            </a:pPr>
            <a:r>
              <a:rPr lang="en-US" altLang="zh-CN" sz="2000" dirty="0"/>
              <a:t>350</a:t>
            </a:r>
            <a:endParaRPr lang="en-US" altLang="zh-CN" sz="2000" dirty="0"/>
          </a:p>
          <a:p>
            <a:pPr marL="776605" lvl="1" indent="-457200">
              <a:buFont typeface="+mj-lt"/>
              <a:buAutoNum type="alphaUcPeriod"/>
            </a:pPr>
            <a:r>
              <a:rPr lang="en-US" altLang="zh-CN" sz="2000" dirty="0"/>
              <a:t>-75</a:t>
            </a:r>
            <a:endParaRPr lang="en-US" altLang="zh-CN" sz="2000" dirty="0"/>
          </a:p>
          <a:p>
            <a:pPr marL="776605" lvl="1" indent="-457200">
              <a:buFont typeface="+mj-lt"/>
              <a:buAutoNum type="alphaUcPeriod"/>
            </a:pPr>
            <a:r>
              <a:rPr lang="en-US" altLang="zh-CN" sz="2000" dirty="0"/>
              <a:t>400</a:t>
            </a:r>
            <a:endParaRPr lang="en-US" altLang="zh-CN" sz="2000" dirty="0"/>
          </a:p>
          <a:p>
            <a:pPr marL="776605"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一般，计算完工估算</a:t>
            </a:r>
            <a:r>
              <a:rPr lang="en-US" altLang="zh-CN" sz="2400" dirty="0">
                <a:latin typeface="Arial" panose="020B0604020202020204" pitchFamily="34" charset="0"/>
              </a:rPr>
              <a:t>(EAC)</a:t>
            </a:r>
            <a:r>
              <a:rPr lang="zh-CN" altLang="en-US" sz="2400" dirty="0">
                <a:latin typeface="Arial" panose="020B0604020202020204" pitchFamily="34" charset="0"/>
              </a:rPr>
              <a:t>的方法是用完工预算</a:t>
            </a:r>
            <a:r>
              <a:rPr lang="en-US" altLang="zh-CN" sz="2400" dirty="0">
                <a:latin typeface="Arial" panose="020B0604020202020204" pitchFamily="34" charset="0"/>
              </a:rPr>
              <a:t>(BAC)</a:t>
            </a:r>
            <a:r>
              <a:rPr lang="zh-CN" altLang="en-US" sz="2400" dirty="0">
                <a:latin typeface="Arial" panose="020B0604020202020204" pitchFamily="34" charset="0"/>
              </a:rPr>
              <a:t>：</a:t>
            </a:r>
            <a:endParaRPr lang="en-US" altLang="zh-CN" sz="2400" dirty="0">
              <a:latin typeface="Arial" panose="020B0604020202020204" pitchFamily="34" charset="0"/>
            </a:endParaRPr>
          </a:p>
          <a:p>
            <a:pPr marL="776605" lvl="1" indent="-457200">
              <a:buFont typeface="+mj-lt"/>
              <a:buAutoNum type="alphaUcPeriod"/>
            </a:pPr>
            <a:r>
              <a:rPr lang="zh-CN" altLang="en-US" sz="2000" dirty="0"/>
              <a:t>除以进度绩效指数</a:t>
            </a:r>
            <a:r>
              <a:rPr lang="en-US" altLang="zh-CN" sz="2000" dirty="0"/>
              <a:t>(SPI)</a:t>
            </a:r>
            <a:endParaRPr lang="en-US" altLang="zh-CN" sz="2000" dirty="0"/>
          </a:p>
          <a:p>
            <a:pPr marL="776605" lvl="1" indent="-457200">
              <a:buFont typeface="+mj-lt"/>
              <a:buAutoNum type="alphaUcPeriod"/>
            </a:pPr>
            <a:r>
              <a:rPr lang="zh-CN" altLang="en-US" sz="2000" dirty="0"/>
              <a:t>乘以进度绩效指数</a:t>
            </a:r>
            <a:r>
              <a:rPr lang="en-US" altLang="zh-CN" sz="2000" dirty="0"/>
              <a:t>(SPI)</a:t>
            </a:r>
            <a:endParaRPr lang="en-US" altLang="zh-CN" sz="2000" dirty="0"/>
          </a:p>
          <a:p>
            <a:pPr marL="776605" lvl="1" indent="-457200">
              <a:buFont typeface="+mj-lt"/>
              <a:buAutoNum type="alphaUcPeriod"/>
            </a:pPr>
            <a:r>
              <a:rPr lang="zh-CN" altLang="en-US" sz="2000" dirty="0"/>
              <a:t>乘以费用绩效指数</a:t>
            </a:r>
            <a:r>
              <a:rPr lang="en-US" altLang="zh-CN" sz="2000" dirty="0"/>
              <a:t>(CPI)</a:t>
            </a:r>
            <a:endParaRPr lang="en-US" altLang="zh-CN" sz="2000" dirty="0"/>
          </a:p>
          <a:p>
            <a:pPr marL="776605"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600200"/>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r>
            </a:tbl>
          </a:graphicData>
        </a:graphic>
      </p:graphicFrame>
      <p:sp>
        <p:nvSpPr>
          <p:cNvPr id="7" name="TextBox 6"/>
          <p:cNvSpPr txBox="1"/>
          <p:nvPr/>
        </p:nvSpPr>
        <p:spPr>
          <a:xfrm>
            <a:off x="3276600" y="1143000"/>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962400"/>
            <a:ext cx="4972050" cy="398780"/>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endParaRPr lang="zh-CN" altLang="en-US" b="1" dirty="0"/>
          </a:p>
        </p:txBody>
      </p:sp>
      <p:graphicFrame>
        <p:nvGraphicFramePr>
          <p:cNvPr id="9" name="表格 8"/>
          <p:cNvGraphicFramePr>
            <a:graphicFrameLocks noGrp="1"/>
          </p:cNvGraphicFramePr>
          <p:nvPr/>
        </p:nvGraphicFramePr>
        <p:xfrm>
          <a:off x="3581400" y="4404360"/>
          <a:ext cx="4616450" cy="1854200"/>
        </p:xfrm>
        <a:graphic>
          <a:graphicData uri="http://schemas.openxmlformats.org/drawingml/2006/table">
            <a:tbl>
              <a:tblPr firstRow="1" bandRow="1">
                <a:tableStyleId>{5940675A-B579-460E-94D1-54222C63F5DA}</a:tableStyleId>
              </a:tblPr>
              <a:tblGrid>
                <a:gridCol w="923290"/>
                <a:gridCol w="923290"/>
                <a:gridCol w="923290"/>
                <a:gridCol w="923290"/>
                <a:gridCol w="923290"/>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tr>
            </a:tbl>
          </a:graphicData>
        </a:graphic>
      </p:graphicFrame>
      <p:sp>
        <p:nvSpPr>
          <p:cNvPr id="10" name="TextBox 9"/>
          <p:cNvSpPr txBox="1"/>
          <p:nvPr/>
        </p:nvSpPr>
        <p:spPr>
          <a:xfrm>
            <a:off x="2362200" y="6248400"/>
            <a:ext cx="4401820" cy="398780"/>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2" name="标题 1"/>
          <p:cNvSpPr/>
          <p:nvPr>
            <p:ph type="title"/>
          </p:nvPr>
        </p:nvSpPr>
        <p:spPr/>
        <p:txBody>
          <a:bodyPr/>
          <a:p>
            <a:r>
              <a:rPr lang="en-US" altLang="zh-CN" dirty="0">
                <a:sym typeface="+mn-ea"/>
              </a:rPr>
              <a:t>EVM</a:t>
            </a:r>
            <a:r>
              <a:rPr lang="zh-CN" altLang="en-US" dirty="0">
                <a:sym typeface="+mn-ea"/>
              </a:rPr>
              <a:t>计算练习</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5022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tr>
            </a:tbl>
          </a:graphicData>
        </a:graphic>
      </p:graphicFrame>
      <p:sp>
        <p:nvSpPr>
          <p:cNvPr id="7" name="TextBox 6"/>
          <p:cNvSpPr txBox="1"/>
          <p:nvPr/>
        </p:nvSpPr>
        <p:spPr>
          <a:xfrm>
            <a:off x="3276600" y="1045026"/>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864426"/>
            <a:ext cx="5210175" cy="398780"/>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endParaRPr lang="zh-CN" altLang="en-US" b="1" dirty="0"/>
          </a:p>
        </p:txBody>
      </p:sp>
      <p:graphicFrame>
        <p:nvGraphicFramePr>
          <p:cNvPr id="11" name="内容占位符 5"/>
          <p:cNvGraphicFramePr/>
          <p:nvPr/>
        </p:nvGraphicFramePr>
        <p:xfrm>
          <a:off x="1981200" y="42454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tr>
            </a:tbl>
          </a:graphicData>
        </a:graphic>
      </p:graphicFrame>
      <p:sp>
        <p:nvSpPr>
          <p:cNvPr id="2" name="标题 1"/>
          <p:cNvSpPr/>
          <p:nvPr>
            <p:ph type="title"/>
          </p:nvPr>
        </p:nvSpPr>
        <p:spPr/>
        <p:txBody>
          <a:bodyPr/>
          <a:p>
            <a:r>
              <a:rPr lang="en-US" altLang="zh-CN" dirty="0">
                <a:sym typeface="+mn-ea"/>
              </a:rPr>
              <a:t>EVM</a:t>
            </a:r>
            <a:r>
              <a:rPr lang="zh-CN" altLang="en-US" dirty="0">
                <a:sym typeface="+mn-ea"/>
              </a:rPr>
              <a:t>计算练习答案</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endParaRPr lang="zh-CN" alt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1"/>
          <a:srcRect l="11250" t="22739" r="20625" b="9044"/>
          <a:stretch>
            <a:fillRect/>
          </a:stretch>
        </p:blipFill>
        <p:spPr bwMode="auto">
          <a:xfrm>
            <a:off x="1905000" y="1415154"/>
            <a:ext cx="8305800" cy="5029200"/>
          </a:xfrm>
          <a:prstGeom prst="rect">
            <a:avLst/>
          </a:prstGeom>
          <a:noFill/>
          <a:ln w="9525">
            <a:noFill/>
            <a:miter lim="800000"/>
            <a:headEnd/>
            <a:tailEnd/>
          </a:ln>
          <a:effectLst/>
        </p:spPr>
      </p:pic>
      <p:sp>
        <p:nvSpPr>
          <p:cNvPr id="2" name="标题 1"/>
          <p:cNvSpPr>
            <a:spLocks noGrp="1"/>
          </p:cNvSpPr>
          <p:nvPr>
            <p:ph type="title"/>
          </p:nvPr>
        </p:nvSpPr>
        <p:spPr/>
        <p:txBody>
          <a:bodyPr/>
          <a:p>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endParaRPr lang="zh-CN" altLang="en-US" dirty="0"/>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不达标（后果）</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endParaRPr lang="zh-CN" altLang="en-US" sz="2000" dirty="0"/>
          </a:p>
          <a:p>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endParaRPr lang="zh-CN" altLang="en-US" dirty="0"/>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endParaRPr lang="zh-CN" altLang="en-US" dirty="0"/>
          </a:p>
        </p:txBody>
      </p:sp>
      <p:sp>
        <p:nvSpPr>
          <p:cNvPr id="3" name="内容占位符 2"/>
          <p:cNvSpPr>
            <a:spLocks noGrp="1"/>
          </p:cNvSpPr>
          <p:nvPr>
            <p:ph idx="1"/>
          </p:nvPr>
        </p:nvSpPr>
        <p:spPr/>
        <p:txBody>
          <a:bodyPr/>
          <a:lstStyle/>
          <a:p>
            <a:r>
              <a:rPr lang="zh-CN" altLang="en-US" dirty="0"/>
              <a:t>范围、进度、质量偏差都可能带来成本的偏差；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endParaRPr lang="zh-CN" altLang="en-US" dirty="0"/>
          </a:p>
        </p:txBody>
      </p:sp>
      <p:grpSp>
        <p:nvGrpSpPr>
          <p:cNvPr id="4" name="组合 3"/>
          <p:cNvGrpSpPr/>
          <p:nvPr/>
        </p:nvGrpSpPr>
        <p:grpSpPr>
          <a:xfrm>
            <a:off x="4185941" y="2962903"/>
            <a:ext cx="3662660" cy="3473093"/>
            <a:chOff x="5090160" y="2743200"/>
            <a:chExt cx="3662660" cy="3473093"/>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质量</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rot="18176836">
              <a:off x="5801190" y="3925146"/>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范围</a:t>
              </a:r>
              <a:endParaRPr lang="zh-CN" alt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rot="3577484">
              <a:off x="7327516" y="3848355"/>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时间</a:t>
              </a:r>
              <a:endParaRPr lang="zh-CN" altLang="en-US" b="1" dirty="0">
                <a:latin typeface="微软雅黑" panose="020B0503020204020204" pitchFamily="34" charset="-122"/>
                <a:ea typeface="微软雅黑" panose="020B0503020204020204" pitchFamily="34" charset="-122"/>
              </a:endParaRPr>
            </a:p>
          </p:txBody>
        </p:sp>
        <p:sp>
          <p:nvSpPr>
            <p:cNvPr id="10" name="TextBox 9"/>
            <p:cNvSpPr txBox="1"/>
            <p:nvPr/>
          </p:nvSpPr>
          <p:spPr>
            <a:xfrm>
              <a:off x="6553200" y="5181600"/>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成本</a:t>
              </a:r>
              <a:endParaRPr lang="zh-CN" altLang="en-US" b="1" dirty="0">
                <a:latin typeface="微软雅黑" panose="020B0503020204020204" pitchFamily="34" charset="-122"/>
                <a:ea typeface="微软雅黑" panose="020B0503020204020204" pitchFamily="34" charset="-122"/>
              </a:endParaRP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48400" y="2743200"/>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24600" y="5817513"/>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090160" y="38862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62600" y="39624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00" y="1421130"/>
            <a:ext cx="9474835" cy="4689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报告绩效、沟通变更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660" y="1444625"/>
            <a:ext cx="9472930" cy="4688205"/>
          </a:xfrm>
          <a:prstGeom prst="rect">
            <a:avLst/>
          </a:prstGeom>
        </p:spPr>
      </p:pic>
      <p:sp>
        <p:nvSpPr>
          <p:cNvPr id="3" name="矩形 2"/>
          <p:cNvSpPr/>
          <p:nvPr/>
        </p:nvSpPr>
        <p:spPr bwMode="auto">
          <a:xfrm>
            <a:off x="6275705" y="2886075"/>
            <a:ext cx="1740535" cy="5226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endParaRPr lang="zh-CN" altLang="en-US" dirty="0"/>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方法：面对面、电话、邮件、即时通讯工具等；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endParaRPr lang="zh-CN" altLang="en-US" dirty="0"/>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445" lvl="1" indent="-457200">
              <a:buFont typeface="+mj-lt"/>
              <a:buAutoNum type="arabicPeriod"/>
            </a:pPr>
            <a:r>
              <a:rPr lang="zh-CN" altLang="en-US" sz="2200" dirty="0"/>
              <a:t>绩效评审发现项目的进展偏差较大，必须加以纠正；（内）</a:t>
            </a:r>
            <a:endParaRPr lang="en-US" altLang="zh-CN" sz="2200" dirty="0"/>
          </a:p>
          <a:p>
            <a:pPr marL="639445" lvl="1" indent="-457200">
              <a:buFont typeface="+mj-lt"/>
              <a:buAutoNum type="arabicPeriod"/>
            </a:pPr>
            <a:r>
              <a:rPr lang="zh-CN" altLang="en-US" sz="2200" dirty="0"/>
              <a:t>客户或其他任何人提出了有意义的变更建议；（外）</a:t>
            </a:r>
            <a:endParaRPr lang="en-US" altLang="zh-CN" sz="2200" dirty="0"/>
          </a:p>
          <a:p>
            <a:r>
              <a:rPr lang="zh-CN" altLang="en-US" sz="2400" dirty="0">
                <a:solidFill>
                  <a:srgbClr val="FF0000"/>
                </a:solidFill>
              </a:rPr>
              <a:t>无论是何种情况的变更需求，都必须经过变更控制过程，不能私自进行；</a:t>
            </a:r>
            <a:endParaRPr lang="zh-CN" altLang="en-US" sz="24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000" y="1356995"/>
            <a:ext cx="9619615" cy="4761230"/>
          </a:xfrm>
          <a:prstGeom prst="rect">
            <a:avLst/>
          </a:prstGeom>
        </p:spPr>
      </p:pic>
      <p:sp>
        <p:nvSpPr>
          <p:cNvPr id="3" name="矩形 2"/>
          <p:cNvSpPr/>
          <p:nvPr/>
        </p:nvSpPr>
        <p:spPr bwMode="auto">
          <a:xfrm>
            <a:off x="8046720" y="2842260"/>
            <a:ext cx="914400" cy="3075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endParaRPr lang="zh-CN" altLang="en-US" dirty="0"/>
          </a:p>
        </p:txBody>
      </p:sp>
      <p:cxnSp>
        <p:nvCxnSpPr>
          <p:cNvPr id="15" name="直接连接符 14"/>
          <p:cNvCxnSpPr/>
          <p:nvPr/>
        </p:nvCxnSpPr>
        <p:spPr bwMode="auto">
          <a:xfrm rot="5400000">
            <a:off x="5353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2731521" y="2761280"/>
            <a:ext cx="7115053" cy="3380015"/>
            <a:chOff x="1207521" y="2156165"/>
            <a:chExt cx="7115053"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2748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6275614" y="3612454"/>
            <a:ext cx="881743" cy="842754"/>
            <a:chOff x="4751614" y="3380014"/>
            <a:chExt cx="661307" cy="449036"/>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4976130" y="3494937"/>
              <a:ext cx="302419" cy="245297"/>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6291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3" name="TextBox 22"/>
            <p:cNvSpPr txBox="1"/>
            <p:nvPr/>
          </p:nvSpPr>
          <p:spPr>
            <a:xfrm>
              <a:off x="6809631" y="3271072"/>
              <a:ext cx="472744" cy="254688"/>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7215019" y="4929302"/>
            <a:ext cx="3865880" cy="1322070"/>
          </a:xfrm>
          <a:prstGeom prst="rect">
            <a:avLst/>
          </a:prstGeom>
          <a:noFill/>
        </p:spPr>
        <p:txBody>
          <a:bodyPr wrap="none" rtlCol="0">
            <a:spAutoFit/>
          </a:bodyPr>
          <a:lstStyle/>
          <a:p>
            <a:r>
              <a:rPr lang="en-US" altLang="zh-CN" dirty="0">
                <a:latin typeface="方正姚体" panose="02010601030101010101" pitchFamily="2" charset="-122"/>
                <a:ea typeface="方正姚体" panose="02010601030101010101" pitchFamily="2" charset="-122"/>
              </a:rPr>
              <a:t>B,   Baseline:</a:t>
            </a:r>
            <a:r>
              <a:rPr lang="zh-CN" altLang="en-US" dirty="0">
                <a:latin typeface="方正姚体" panose="02010601030101010101" pitchFamily="2" charset="-122"/>
                <a:ea typeface="方正姚体" panose="02010601030101010101" pitchFamily="2" charset="-122"/>
              </a:rPr>
              <a:t>基准计划；</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A,   Active:</a:t>
            </a:r>
            <a:r>
              <a:rPr lang="zh-CN" altLang="en-US" dirty="0">
                <a:latin typeface="方正姚体" panose="02010601030101010101" pitchFamily="2" charset="-122"/>
                <a:ea typeface="方正姚体" panose="02010601030101010101" pitchFamily="2" charset="-122"/>
              </a:rPr>
              <a:t>实际执行状况；</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C,   Control:</a:t>
            </a:r>
            <a:r>
              <a:rPr lang="zh-CN" altLang="en-US" dirty="0">
                <a:latin typeface="方正姚体" panose="02010601030101010101" pitchFamily="2" charset="-122"/>
                <a:ea typeface="方正姚体" panose="02010601030101010101" pitchFamily="2" charset="-122"/>
              </a:rPr>
              <a:t>控制计划和行动；</a:t>
            </a:r>
            <a:endParaRPr lang="en-US" altLang="zh-CN" dirty="0">
              <a:latin typeface="方正姚体" panose="02010601030101010101" pitchFamily="2" charset="-122"/>
              <a:ea typeface="方正姚体" panose="02010601030101010101" pitchFamily="2" charset="-122"/>
            </a:endParaRPr>
          </a:p>
          <a:p>
            <a:r>
              <a:rPr lang="en-US" altLang="zh-CN" dirty="0">
                <a:latin typeface="方正姚体" panose="02010601030101010101" pitchFamily="2" charset="-122"/>
                <a:ea typeface="方正姚体" panose="02010601030101010101" pitchFamily="2" charset="-122"/>
              </a:rPr>
              <a:t>W,   Wrong:</a:t>
            </a:r>
            <a:r>
              <a:rPr lang="zh-CN" altLang="en-US" dirty="0">
                <a:latin typeface="方正姚体" panose="02010601030101010101" pitchFamily="2" charset="-122"/>
                <a:ea typeface="方正姚体" panose="02010601030101010101" pitchFamily="2" charset="-122"/>
              </a:rPr>
              <a:t>错误的控制思想；</a:t>
            </a:r>
            <a:endParaRPr lang="zh-CN" altLang="en-US" dirty="0">
              <a:latin typeface="方正姚体" panose="02010601030101010101" pitchFamily="2" charset="-122"/>
              <a:ea typeface="方正姚体" panose="02010601030101010101" pitchFamily="2" charset="-122"/>
            </a:endParaRPr>
          </a:p>
        </p:txBody>
      </p:sp>
      <p:sp>
        <p:nvSpPr>
          <p:cNvPr id="29" name="TextBox 28"/>
          <p:cNvSpPr txBox="1"/>
          <p:nvPr/>
        </p:nvSpPr>
        <p:spPr>
          <a:xfrm>
            <a:off x="5769430" y="2779689"/>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26" name="直接连接符 25"/>
          <p:cNvCxnSpPr/>
          <p:nvPr/>
        </p:nvCxnSpPr>
        <p:spPr bwMode="auto">
          <a:xfrm rot="5400000">
            <a:off x="4264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3072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3418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变更原则：</a:t>
            </a:r>
            <a:endParaRPr kumimoji="0" lang="en-US" altLang="zh-CN" sz="2000" b="1" i="0" u="none" strike="noStrike" cap="none" normalizeH="0" baseline="0" dirty="0">
              <a:ln>
                <a:noFill/>
              </a:ln>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尽快回到基准路径</a:t>
            </a:r>
            <a:endParaRPr kumimoji="0" lang="zh-CN" altLang="en-US" sz="2000" b="1" i="0" u="none" strike="noStrike" cap="none" normalizeH="0" baseline="0" dirty="0">
              <a:ln>
                <a:noFill/>
              </a:ln>
              <a:effectLst/>
              <a:latin typeface="Arial" panose="020B0604020202020204" pitchFamily="34" charset="0"/>
            </a:endParaRPr>
          </a:p>
        </p:txBody>
      </p:sp>
      <p:sp>
        <p:nvSpPr>
          <p:cNvPr id="10" name="TextBox 9"/>
          <p:cNvSpPr txBox="1"/>
          <p:nvPr/>
        </p:nvSpPr>
        <p:spPr>
          <a:xfrm>
            <a:off x="1919804" y="1118279"/>
            <a:ext cx="8705850" cy="1630045"/>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1"/>
          <a:srcRect/>
          <a:stretch>
            <a:fillRect/>
          </a:stretch>
        </p:blipFill>
        <p:spPr bwMode="auto">
          <a:xfrm>
            <a:off x="1517650" y="1626235"/>
            <a:ext cx="9124950" cy="360553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a:t>
            </a:r>
            <a:r>
              <a:rPr lang="zh-CN" altLang="en-US" sz="2400" dirty="0">
                <a:solidFill>
                  <a:srgbClr val="FF0000"/>
                </a:solidFill>
              </a:rPr>
              <a:t>接收</a:t>
            </a:r>
            <a:r>
              <a:rPr lang="zh-CN" altLang="en-US" sz="2400" dirty="0"/>
              <a:t>与</a:t>
            </a:r>
            <a:r>
              <a:rPr lang="zh-CN" altLang="en-US" sz="2400" dirty="0">
                <a:solidFill>
                  <a:srgbClr val="FF0000"/>
                </a:solidFill>
              </a:rPr>
              <a:t>审查</a:t>
            </a:r>
            <a:r>
              <a:rPr lang="zh-CN" altLang="en-US" sz="2400" dirty="0"/>
              <a:t>变更请求，并</a:t>
            </a:r>
            <a:r>
              <a:rPr lang="zh-CN" altLang="en-US" sz="2400" dirty="0">
                <a:solidFill>
                  <a:srgbClr val="FF0000"/>
                </a:solidFill>
              </a:rPr>
              <a:t>批准或否决</a:t>
            </a:r>
            <a:r>
              <a:rPr lang="zh-CN" altLang="en-US" sz="2400" dirty="0"/>
              <a:t>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175" y="1430655"/>
            <a:ext cx="9394190" cy="4649470"/>
          </a:xfrm>
          <a:prstGeom prst="rect">
            <a:avLst/>
          </a:prstGeom>
        </p:spPr>
      </p:pic>
      <p:sp>
        <p:nvSpPr>
          <p:cNvPr id="3" name="矩形 2"/>
          <p:cNvSpPr/>
          <p:nvPr/>
        </p:nvSpPr>
        <p:spPr bwMode="auto">
          <a:xfrm>
            <a:off x="8815161" y="287128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endParaRPr lang="zh-CN" altLang="en-US" dirty="0"/>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8045" y="1341755"/>
            <a:ext cx="7884160" cy="451548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595" y="1428115"/>
            <a:ext cx="9506585" cy="4705350"/>
          </a:xfrm>
          <a:prstGeom prst="rect">
            <a:avLst/>
          </a:prstGeom>
        </p:spPr>
      </p:pic>
      <p:sp>
        <p:nvSpPr>
          <p:cNvPr id="3" name="矩形 2"/>
          <p:cNvSpPr/>
          <p:nvPr/>
        </p:nvSpPr>
        <p:spPr bwMode="auto">
          <a:xfrm>
            <a:off x="1690370" y="2870200"/>
            <a:ext cx="1793875" cy="323596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endParaRPr lang="zh-CN" altLang="en-US" dirty="0"/>
          </a:p>
        </p:txBody>
      </p:sp>
      <p:sp>
        <p:nvSpPr>
          <p:cNvPr id="3" name="内容占位符 2"/>
          <p:cNvSpPr>
            <a:spLocks noGrp="1"/>
          </p:cNvSpPr>
          <p:nvPr>
            <p:ph idx="1"/>
          </p:nvPr>
        </p:nvSpPr>
        <p:spPr>
          <a:xfrm>
            <a:off x="393700" y="1489075"/>
            <a:ext cx="11499215" cy="4313555"/>
          </a:xfrm>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项目团队建设和管理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0480" y="1415415"/>
            <a:ext cx="9559290" cy="4731385"/>
          </a:xfrm>
          <a:prstGeom prst="rect">
            <a:avLst/>
          </a:prstGeom>
        </p:spPr>
      </p:pic>
      <p:sp>
        <p:nvSpPr>
          <p:cNvPr id="3" name="矩形 2"/>
          <p:cNvSpPr/>
          <p:nvPr/>
        </p:nvSpPr>
        <p:spPr bwMode="auto">
          <a:xfrm>
            <a:off x="2490470" y="1976755"/>
            <a:ext cx="831088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endParaRPr lang="zh-CN" altLang="en-US" dirty="0"/>
          </a:p>
        </p:txBody>
      </p:sp>
      <p:sp>
        <p:nvSpPr>
          <p:cNvPr id="3" name="内容占位符 2"/>
          <p:cNvSpPr>
            <a:spLocks noGrp="1"/>
          </p:cNvSpPr>
          <p:nvPr>
            <p:ph idx="1"/>
          </p:nvPr>
        </p:nvSpPr>
        <p:spPr/>
        <p:txBody>
          <a:bodyPr/>
          <a:lstStyle/>
          <a:p>
            <a:r>
              <a:rPr lang="zh-CN" altLang="en-US" sz="2400" dirty="0"/>
              <a:t>建设团队：组建、整合、优化团队，促进团队互动和改善氛围，提升</a:t>
            </a:r>
            <a:r>
              <a:rPr lang="zh-CN" altLang="en-US" sz="2400" dirty="0">
                <a:sym typeface="+mn-ea"/>
              </a:rPr>
              <a:t>团队</a:t>
            </a:r>
            <a:r>
              <a:rPr lang="zh-CN" altLang="en-US" sz="2400" dirty="0"/>
              <a:t>战斗力；</a:t>
            </a:r>
            <a:endParaRPr lang="en-US" altLang="zh-CN" sz="2400" dirty="0"/>
          </a:p>
          <a:p>
            <a:r>
              <a:rPr lang="zh-CN" altLang="en-US" sz="2400" dirty="0"/>
              <a:t>管理团队：跟踪团队成员的表现、提供反馈、解决问题并管理变更，以优化项目绩效；</a:t>
            </a:r>
            <a:endParaRPr lang="zh-CN"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092929"/>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086576"/>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14700"/>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2362200" y="2010688"/>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solidFill>
                      <a:srgbClr val="000000"/>
                    </a:solidFill>
                  </a:rPr>
                  <a:t>时间</a:t>
                </a:r>
                <a:endParaRPr lang="zh-CN" altLang="en-US" dirty="0">
                  <a:solidFill>
                    <a:srgbClr val="000000"/>
                  </a:solidFill>
                </a:endParaRP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755775"/>
            <a:ext cx="690880" cy="398780"/>
          </a:xfrm>
          <a:prstGeom prst="rect">
            <a:avLst/>
          </a:prstGeom>
          <a:noFill/>
        </p:spPr>
        <p:txBody>
          <a:bodyPr wrap="none" rtlCol="0">
            <a:spAutoFit/>
          </a:bodyPr>
          <a:lstStyle/>
          <a:p>
            <a:r>
              <a:rPr lang="zh-CN" altLang="en-US" dirty="0">
                <a:solidFill>
                  <a:srgbClr val="000000"/>
                </a:solidFill>
              </a:rPr>
              <a:t>形成</a:t>
            </a:r>
            <a:endParaRPr lang="zh-CN" altLang="en-US" dirty="0">
              <a:solidFill>
                <a:srgbClr val="000000"/>
              </a:solidFill>
            </a:endParaRPr>
          </a:p>
        </p:txBody>
      </p:sp>
      <p:sp>
        <p:nvSpPr>
          <p:cNvPr id="18" name="TextBox 17"/>
          <p:cNvSpPr txBox="1"/>
          <p:nvPr/>
        </p:nvSpPr>
        <p:spPr>
          <a:xfrm>
            <a:off x="4114800" y="1755775"/>
            <a:ext cx="690880" cy="398780"/>
          </a:xfrm>
          <a:prstGeom prst="rect">
            <a:avLst/>
          </a:prstGeom>
          <a:noFill/>
        </p:spPr>
        <p:txBody>
          <a:bodyPr wrap="none" rtlCol="0">
            <a:spAutoFit/>
          </a:bodyPr>
          <a:lstStyle/>
          <a:p>
            <a:r>
              <a:rPr lang="zh-CN" altLang="en-US" dirty="0">
                <a:solidFill>
                  <a:srgbClr val="000000"/>
                </a:solidFill>
              </a:rPr>
              <a:t>震荡</a:t>
            </a:r>
            <a:endParaRPr lang="zh-CN" altLang="en-US" dirty="0">
              <a:solidFill>
                <a:srgbClr val="000000"/>
              </a:solidFill>
            </a:endParaRPr>
          </a:p>
        </p:txBody>
      </p:sp>
      <p:sp>
        <p:nvSpPr>
          <p:cNvPr id="19" name="TextBox 18"/>
          <p:cNvSpPr txBox="1"/>
          <p:nvPr/>
        </p:nvSpPr>
        <p:spPr>
          <a:xfrm>
            <a:off x="5486400" y="1755775"/>
            <a:ext cx="690880" cy="398780"/>
          </a:xfrm>
          <a:prstGeom prst="rect">
            <a:avLst/>
          </a:prstGeom>
          <a:noFill/>
        </p:spPr>
        <p:txBody>
          <a:bodyPr wrap="none" rtlCol="0">
            <a:spAutoFit/>
          </a:bodyPr>
          <a:lstStyle/>
          <a:p>
            <a:r>
              <a:rPr lang="zh-CN" altLang="en-US" dirty="0">
                <a:solidFill>
                  <a:srgbClr val="000000"/>
                </a:solidFill>
              </a:rPr>
              <a:t>规范</a:t>
            </a:r>
            <a:endParaRPr lang="zh-CN" altLang="en-US" dirty="0">
              <a:solidFill>
                <a:srgbClr val="000000"/>
              </a:solidFill>
            </a:endParaRPr>
          </a:p>
        </p:txBody>
      </p:sp>
      <p:sp>
        <p:nvSpPr>
          <p:cNvPr id="20" name="TextBox 19"/>
          <p:cNvSpPr txBox="1"/>
          <p:nvPr/>
        </p:nvSpPr>
        <p:spPr>
          <a:xfrm>
            <a:off x="7086600" y="1755775"/>
            <a:ext cx="690880" cy="398780"/>
          </a:xfrm>
          <a:prstGeom prst="rect">
            <a:avLst/>
          </a:prstGeom>
          <a:noFill/>
        </p:spPr>
        <p:txBody>
          <a:bodyPr wrap="none" rtlCol="0">
            <a:spAutoFit/>
          </a:bodyPr>
          <a:lstStyle/>
          <a:p>
            <a:r>
              <a:rPr lang="zh-CN" altLang="en-US" dirty="0">
                <a:solidFill>
                  <a:srgbClr val="000000"/>
                </a:solidFill>
              </a:rPr>
              <a:t>成熟</a:t>
            </a:r>
            <a:endParaRPr lang="zh-CN" altLang="en-US" dirty="0">
              <a:solidFill>
                <a:srgbClr val="000000"/>
              </a:solidFill>
            </a:endParaRPr>
          </a:p>
        </p:txBody>
      </p:sp>
      <p:sp>
        <p:nvSpPr>
          <p:cNvPr id="27" name="TextBox 26"/>
          <p:cNvSpPr txBox="1"/>
          <p:nvPr/>
        </p:nvSpPr>
        <p:spPr>
          <a:xfrm>
            <a:off x="1828800" y="5260975"/>
            <a:ext cx="436880" cy="398780"/>
          </a:xfrm>
          <a:prstGeom prst="rect">
            <a:avLst/>
          </a:prstGeom>
          <a:noFill/>
        </p:spPr>
        <p:txBody>
          <a:bodyPr wrap="none" rtlCol="0">
            <a:spAutoFit/>
          </a:bodyPr>
          <a:lstStyle/>
          <a:p>
            <a:r>
              <a:rPr lang="zh-CN" altLang="en-US" dirty="0">
                <a:solidFill>
                  <a:srgbClr val="000000"/>
                </a:solidFill>
              </a:rPr>
              <a:t>低</a:t>
            </a:r>
            <a:endParaRPr lang="zh-CN" altLang="en-US" dirty="0">
              <a:solidFill>
                <a:srgbClr val="000000"/>
              </a:solidFill>
            </a:endParaRPr>
          </a:p>
        </p:txBody>
      </p:sp>
      <p:sp>
        <p:nvSpPr>
          <p:cNvPr id="28" name="TextBox 27"/>
          <p:cNvSpPr txBox="1"/>
          <p:nvPr/>
        </p:nvSpPr>
        <p:spPr>
          <a:xfrm>
            <a:off x="1828800" y="1984375"/>
            <a:ext cx="436880" cy="398780"/>
          </a:xfrm>
          <a:prstGeom prst="rect">
            <a:avLst/>
          </a:prstGeom>
          <a:noFill/>
        </p:spPr>
        <p:txBody>
          <a:bodyPr wrap="none" rtlCol="0">
            <a:spAutoFit/>
          </a:bodyPr>
          <a:lstStyle/>
          <a:p>
            <a:r>
              <a:rPr lang="zh-CN" altLang="en-US" dirty="0">
                <a:solidFill>
                  <a:srgbClr val="000000"/>
                </a:solidFill>
              </a:rPr>
              <a:t>高</a:t>
            </a:r>
            <a:endParaRPr lang="zh-CN" altLang="en-US" dirty="0">
              <a:solidFill>
                <a:srgbClr val="000000"/>
              </a:solidFill>
            </a:endParaRPr>
          </a:p>
        </p:txBody>
      </p:sp>
      <p:pic>
        <p:nvPicPr>
          <p:cNvPr id="1029" name="Picture 5"/>
          <p:cNvPicPr>
            <a:picLocks noChangeAspect="1" noChangeArrowheads="1"/>
          </p:cNvPicPr>
          <p:nvPr/>
        </p:nvPicPr>
        <p:blipFill>
          <a:blip r:embed="rId4"/>
          <a:srcRect/>
          <a:stretch>
            <a:fillRect/>
          </a:stretch>
        </p:blipFill>
        <p:spPr bwMode="auto">
          <a:xfrm>
            <a:off x="6771819" y="3066596"/>
            <a:ext cx="1185636" cy="1090785"/>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endParaRPr lang="zh-CN" altLang="en-US" dirty="0"/>
          </a:p>
        </p:txBody>
      </p:sp>
      <p:sp>
        <p:nvSpPr>
          <p:cNvPr id="3" name="内容占位符 2"/>
          <p:cNvSpPr>
            <a:spLocks noGrp="1"/>
          </p:cNvSpPr>
          <p:nvPr>
            <p:ph idx="1"/>
          </p:nvPr>
        </p:nvSpPr>
        <p:spPr>
          <a:xfrm>
            <a:off x="400050" y="1313815"/>
            <a:ext cx="10812780" cy="4846320"/>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应向项目组成员宣传项目目标，并为他们描绘项目前景及项目成功所能带来的效益；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endParaRPr lang="zh-CN" altLang="en-US" dirty="0"/>
          </a:p>
        </p:txBody>
      </p:sp>
      <p:sp>
        <p:nvSpPr>
          <p:cNvPr id="3" name="内容占位符 2"/>
          <p:cNvSpPr>
            <a:spLocks noGrp="1"/>
          </p:cNvSpPr>
          <p:nvPr>
            <p:ph idx="1"/>
          </p:nvPr>
        </p:nvSpPr>
        <p:spPr>
          <a:xfrm>
            <a:off x="393700" y="1386840"/>
            <a:ext cx="11366500" cy="4578350"/>
          </a:xfrm>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670" lvl="2" indent="-457200">
              <a:buFont typeface="+mj-lt"/>
              <a:buAutoNum type="arabicPeriod"/>
            </a:pPr>
            <a:r>
              <a:rPr lang="zh-CN" altLang="en-US" sz="2000" dirty="0"/>
              <a:t>允许成员表达不满或他们所关注的问题，接受及容忍成员的任何不满；</a:t>
            </a:r>
            <a:endParaRPr lang="en-US" altLang="zh-CN" sz="2000" dirty="0"/>
          </a:p>
          <a:p>
            <a:pPr marL="915670" lvl="2" indent="-457200">
              <a:buFont typeface="+mj-lt"/>
              <a:buAutoNum type="arabicPeriod"/>
            </a:pPr>
            <a:r>
              <a:rPr lang="zh-CN" altLang="en-US" sz="2000" dirty="0"/>
              <a:t>做好导向工作，努力解决问题、矛盾；</a:t>
            </a:r>
            <a:endParaRPr lang="en-US" altLang="zh-CN" sz="2000" dirty="0"/>
          </a:p>
          <a:p>
            <a:pPr marL="915670" lvl="2" indent="-457200">
              <a:buFont typeface="+mj-lt"/>
              <a:buAutoNum type="arabicPeriod"/>
            </a:pPr>
            <a:r>
              <a:rPr lang="zh-CN" altLang="en-US" sz="2000" dirty="0"/>
              <a:t>依靠团队成员共同解决问题，共同决策；</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endParaRPr lang="zh-CN" altLang="en-US" dirty="0"/>
          </a:p>
        </p:txBody>
      </p:sp>
      <p:sp>
        <p:nvSpPr>
          <p:cNvPr id="3" name="内容占位符 2"/>
          <p:cNvSpPr>
            <a:spLocks noGrp="1"/>
          </p:cNvSpPr>
          <p:nvPr>
            <p:ph idx="1"/>
          </p:nvPr>
        </p:nvSpPr>
        <p:spPr>
          <a:xfrm>
            <a:off x="400050" y="1328420"/>
            <a:ext cx="10989310" cy="4829810"/>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445" lvl="1" indent="-457200">
              <a:buFont typeface="+mj-lt"/>
              <a:buAutoNum type="arabicPeriod"/>
            </a:pPr>
            <a:r>
              <a:rPr lang="zh-CN" altLang="en-US" sz="2000" dirty="0"/>
              <a:t>尽量减少指导性工作，给予团队成员更多的支持和帮助；</a:t>
            </a:r>
            <a:endParaRPr lang="en-US" altLang="zh-CN" sz="2000" dirty="0"/>
          </a:p>
          <a:p>
            <a:pPr marL="639445" lvl="1" indent="-457200">
              <a:buFont typeface="+mj-lt"/>
              <a:buAutoNum type="arabicPeriod"/>
            </a:pPr>
            <a:r>
              <a:rPr lang="zh-CN" altLang="en-US" sz="2000" dirty="0"/>
              <a:t>在确立团队规范的同时，要鼓励成员的个性发挥；</a:t>
            </a:r>
            <a:endParaRPr lang="en-US" altLang="zh-CN" sz="2000" dirty="0"/>
          </a:p>
          <a:p>
            <a:pPr marL="639445" lvl="1" indent="-457200">
              <a:buFont typeface="+mj-lt"/>
              <a:buAutoNum type="arabicPeriod"/>
            </a:pPr>
            <a:r>
              <a:rPr lang="zh-CN" altLang="en-US" sz="2000" dirty="0"/>
              <a:t>培育团队文化，注重培养成员对团队的认同感、归属感，努力营造出相互协作、互相帮助、互相关爱、努力奉献的精神氛围；</a:t>
            </a:r>
            <a:endParaRPr lang="zh-CN"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endParaRPr lang="zh-CN" altLang="en-US" dirty="0"/>
          </a:p>
        </p:txBody>
      </p:sp>
      <p:sp>
        <p:nvSpPr>
          <p:cNvPr id="3" name="内容占位符 2"/>
          <p:cNvSpPr>
            <a:spLocks noGrp="1"/>
          </p:cNvSpPr>
          <p:nvPr>
            <p:ph idx="1"/>
          </p:nvPr>
        </p:nvSpPr>
        <p:spPr>
          <a:xfrm>
            <a:off x="393700" y="1445260"/>
            <a:ext cx="11366500" cy="4460875"/>
          </a:xfrm>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145" lvl="1" indent="-342900">
              <a:buFont typeface="+mj-lt"/>
              <a:buAutoNum type="arabicPeriod"/>
            </a:pPr>
            <a:r>
              <a:rPr lang="zh-CN" altLang="en-US" sz="2000" dirty="0"/>
              <a:t>授予团队成员更大的权力，尽量发挥成员的潜力；</a:t>
            </a:r>
            <a:endParaRPr lang="en-US" altLang="zh-CN" sz="2000" dirty="0"/>
          </a:p>
          <a:p>
            <a:pPr marL="525145"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145"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2362200" y="2083713"/>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t>时间</a:t>
                </a:r>
                <a:endParaRPr lang="zh-CN" altLang="en-US" dirty="0"/>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828800"/>
            <a:ext cx="690880" cy="398780"/>
          </a:xfrm>
          <a:prstGeom prst="rect">
            <a:avLst/>
          </a:prstGeom>
          <a:noFill/>
        </p:spPr>
        <p:txBody>
          <a:bodyPr wrap="none" rtlCol="0">
            <a:spAutoFit/>
          </a:bodyPr>
          <a:lstStyle/>
          <a:p>
            <a:r>
              <a:rPr lang="zh-CN" altLang="en-US" dirty="0"/>
              <a:t>形成</a:t>
            </a:r>
            <a:endParaRPr lang="zh-CN" altLang="en-US" dirty="0"/>
          </a:p>
        </p:txBody>
      </p:sp>
      <p:sp>
        <p:nvSpPr>
          <p:cNvPr id="18" name="TextBox 17"/>
          <p:cNvSpPr txBox="1"/>
          <p:nvPr/>
        </p:nvSpPr>
        <p:spPr>
          <a:xfrm>
            <a:off x="4114800" y="1828800"/>
            <a:ext cx="690880" cy="398780"/>
          </a:xfrm>
          <a:prstGeom prst="rect">
            <a:avLst/>
          </a:prstGeom>
          <a:noFill/>
        </p:spPr>
        <p:txBody>
          <a:bodyPr wrap="none" rtlCol="0">
            <a:spAutoFit/>
          </a:bodyPr>
          <a:lstStyle/>
          <a:p>
            <a:r>
              <a:rPr lang="zh-CN" altLang="en-US" dirty="0"/>
              <a:t>震荡</a:t>
            </a:r>
            <a:endParaRPr lang="zh-CN" altLang="en-US" dirty="0"/>
          </a:p>
        </p:txBody>
      </p:sp>
      <p:sp>
        <p:nvSpPr>
          <p:cNvPr id="19" name="TextBox 18"/>
          <p:cNvSpPr txBox="1"/>
          <p:nvPr/>
        </p:nvSpPr>
        <p:spPr>
          <a:xfrm>
            <a:off x="5486400" y="1828800"/>
            <a:ext cx="690880" cy="398780"/>
          </a:xfrm>
          <a:prstGeom prst="rect">
            <a:avLst/>
          </a:prstGeom>
          <a:noFill/>
        </p:spPr>
        <p:txBody>
          <a:bodyPr wrap="none" rtlCol="0">
            <a:spAutoFit/>
          </a:bodyPr>
          <a:lstStyle/>
          <a:p>
            <a:r>
              <a:rPr lang="zh-CN" altLang="en-US" dirty="0"/>
              <a:t>规范</a:t>
            </a:r>
            <a:endParaRPr lang="zh-CN" altLang="en-US" dirty="0"/>
          </a:p>
        </p:txBody>
      </p:sp>
      <p:sp>
        <p:nvSpPr>
          <p:cNvPr id="20" name="TextBox 19"/>
          <p:cNvSpPr txBox="1"/>
          <p:nvPr/>
        </p:nvSpPr>
        <p:spPr>
          <a:xfrm>
            <a:off x="7086600" y="1828800"/>
            <a:ext cx="690880" cy="398780"/>
          </a:xfrm>
          <a:prstGeom prst="rect">
            <a:avLst/>
          </a:prstGeom>
          <a:noFill/>
        </p:spPr>
        <p:txBody>
          <a:bodyPr wrap="none" rtlCol="0">
            <a:spAutoFit/>
          </a:bodyPr>
          <a:lstStyle/>
          <a:p>
            <a:r>
              <a:rPr lang="zh-CN" altLang="en-US" dirty="0"/>
              <a:t>成熟</a:t>
            </a:r>
            <a:endParaRPr lang="zh-CN" altLang="en-US" dirty="0"/>
          </a:p>
        </p:txBody>
      </p:sp>
      <p:sp>
        <p:nvSpPr>
          <p:cNvPr id="22" name="任意多边形 21"/>
          <p:cNvSpPr/>
          <p:nvPr/>
        </p:nvSpPr>
        <p:spPr>
          <a:xfrm>
            <a:off x="2358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040105" y="5007462"/>
            <a:ext cx="119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工作绩效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2342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2541785" y="4512145"/>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团队精神</a:t>
            </a:r>
            <a:endParaRPr lang="zh-CN" altLang="en-US"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828800" y="5334000"/>
            <a:ext cx="436880" cy="398780"/>
          </a:xfrm>
          <a:prstGeom prst="rect">
            <a:avLst/>
          </a:prstGeom>
          <a:noFill/>
        </p:spPr>
        <p:txBody>
          <a:bodyPr wrap="none" rtlCol="0">
            <a:spAutoFit/>
          </a:bodyPr>
          <a:lstStyle/>
          <a:p>
            <a:r>
              <a:rPr lang="zh-CN" altLang="en-US" dirty="0"/>
              <a:t>低</a:t>
            </a:r>
            <a:endParaRPr lang="zh-CN" altLang="en-US" dirty="0"/>
          </a:p>
        </p:txBody>
      </p:sp>
      <p:sp>
        <p:nvSpPr>
          <p:cNvPr id="28" name="TextBox 27"/>
          <p:cNvSpPr txBox="1"/>
          <p:nvPr/>
        </p:nvSpPr>
        <p:spPr>
          <a:xfrm>
            <a:off x="1828800" y="2057400"/>
            <a:ext cx="436880" cy="398780"/>
          </a:xfrm>
          <a:prstGeom prst="rect">
            <a:avLst/>
          </a:prstGeom>
          <a:noFill/>
        </p:spPr>
        <p:txBody>
          <a:bodyPr wrap="none" rtlCol="0">
            <a:spAutoFit/>
          </a:bodyPr>
          <a:lstStyle/>
          <a:p>
            <a:r>
              <a:rPr lang="zh-CN" altLang="en-US" dirty="0"/>
              <a:t>高</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6771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bldLvl="0" animBg="1"/>
      <p:bldP spid="23" grpId="0"/>
      <p:bldP spid="25" grpId="0" bldLvl="0" animBg="1"/>
      <p:bldP spid="2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a:xfrm>
            <a:off x="393700" y="1416050"/>
            <a:ext cx="11366500" cy="4313238"/>
          </a:xfrm>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endParaRPr lang="en-US" altLang="zh-CN" sz="2400" dirty="0"/>
          </a:p>
          <a:p>
            <a:pPr lvl="1"/>
            <a:r>
              <a:rPr lang="en-US" altLang="zh-CN" sz="2000" dirty="0">
                <a:hlinkClick r:id="rId1" action="ppaction://hlinkfile"/>
              </a:rPr>
              <a:t>MBTI</a:t>
            </a:r>
            <a:r>
              <a:rPr lang="zh-CN" altLang="en-US" sz="2000" dirty="0">
                <a:hlinkClick r:id="rId1" action="ppaction://hlinkfile"/>
              </a:rPr>
              <a:t>职业性格测试</a:t>
            </a:r>
            <a:r>
              <a:rPr lang="zh-CN" altLang="en-US" sz="2000" dirty="0"/>
              <a:t>：</a:t>
            </a:r>
            <a:r>
              <a:rPr lang="en-US" sz="2000" dirty="0">
                <a:hlinkClick r:id="rId2"/>
              </a:rPr>
              <a:t>http://www.apesk.com/mbti/dati.asp</a:t>
            </a:r>
            <a:r>
              <a:rPr lang="en-US" sz="2000" dirty="0"/>
              <a:t> </a:t>
            </a:r>
            <a:endParaRPr lang="en-US" altLang="zh-CN" sz="2000" dirty="0"/>
          </a:p>
          <a:p>
            <a:pPr lvl="1"/>
            <a:r>
              <a:rPr lang="en-US" altLang="zh-CN" sz="2000" dirty="0">
                <a:hlinkClick r:id="rId3" action="ppaction://hlinkfile"/>
              </a:rPr>
              <a:t>DISC</a:t>
            </a:r>
            <a:r>
              <a:rPr lang="zh-CN" altLang="en-US" sz="2000" dirty="0">
                <a:hlinkClick r:id="rId3" action="ppaction://hlinkfile"/>
              </a:rPr>
              <a:t>测试</a:t>
            </a:r>
            <a:r>
              <a:rPr lang="zh-CN" altLang="en-US" sz="2000" dirty="0"/>
              <a:t>：</a:t>
            </a:r>
            <a:r>
              <a:rPr lang="en-US" sz="2000" u="sng" dirty="0">
                <a:hlinkClick r:id="rId4"/>
              </a:rPr>
              <a:t>http://www.apesk.com/disc/</a:t>
            </a:r>
            <a:endParaRPr lang="en-US" altLang="zh-CN" sz="2000" dirty="0"/>
          </a:p>
          <a:p>
            <a:r>
              <a:rPr lang="zh-CN" altLang="en-US" sz="2400" dirty="0"/>
              <a:t>基本规则。尽早制定并遵守明确的规则，对项目团队成员的可接受行为做出明确规定</a:t>
            </a:r>
            <a:r>
              <a:rPr lang="en-US" altLang="zh-CN" sz="2400" dirty="0"/>
              <a:t>; </a:t>
            </a:r>
            <a:endParaRPr lang="en-US" altLang="zh-CN" sz="2400" dirty="0"/>
          </a:p>
          <a:p>
            <a:r>
              <a:rPr lang="zh-CN" altLang="en-US" sz="2400" dirty="0"/>
              <a:t>培训。可以是正式或非正式的，包括：课堂培训、在线培训、计算机辅助培训、在岗培训、辅导及指导等</a:t>
            </a:r>
            <a:r>
              <a:rPr lang="en-US" altLang="zh-CN" sz="2400" dirty="0"/>
              <a:t>; </a:t>
            </a:r>
            <a:endParaRPr lang="en-US" altLang="zh-CN" sz="2400" dirty="0"/>
          </a:p>
          <a:p>
            <a:endParaRPr lang="zh-CN"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endParaRPr lang="zh-CN" altLang="en-US" dirty="0"/>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endParaRPr lang="en-US" altLang="zh-CN" sz="2200" dirty="0"/>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zh-CN" altLang="en-US" sz="2000" dirty="0">
                <a:sym typeface="+mn-ea"/>
              </a:rPr>
              <a:t>换位思考，寻求共赢</a:t>
            </a:r>
            <a:r>
              <a:rPr lang="zh-CN" altLang="en-US" sz="2000" dirty="0"/>
              <a:t>）；</a:t>
            </a:r>
            <a:endParaRPr lang="en-US" altLang="zh-CN" sz="2000" dirty="0"/>
          </a:p>
          <a:p>
            <a:pPr lvl="1"/>
            <a:r>
              <a:rPr lang="zh-CN" altLang="en-US" sz="2000" dirty="0"/>
              <a:t>妥协：寻找让全体当事人在一定程度上满意的方案（退一步，海阔天空）；</a:t>
            </a:r>
            <a:endParaRPr lang="en-US" altLang="zh-CN" sz="2000" dirty="0"/>
          </a:p>
          <a:p>
            <a:pPr lvl="1"/>
            <a:r>
              <a:rPr lang="zh-CN" altLang="en-US" sz="2000" dirty="0"/>
              <a:t>缓解：强调一致而非差异（求同存异）；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05000" y="2090057"/>
          <a:ext cx="8305800" cy="3870960"/>
        </p:xfrm>
        <a:graphic>
          <a:graphicData uri="http://schemas.openxmlformats.org/drawingml/2006/table">
            <a:tbl>
              <a:tblPr firstRow="1" bandRow="1">
                <a:tableStyleId>{5940675A-B579-460E-94D1-54222C63F5DA}</a:tableStyleId>
              </a:tblPr>
              <a:tblGrid>
                <a:gridCol w="1708785"/>
                <a:gridCol w="659701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参照权力</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项目经理拥有超凡的个人魅力</a:t>
                      </a:r>
                      <a:endParaRPr lang="zh-CN" altLang="en-US" sz="2800" dirty="0"/>
                    </a:p>
                  </a:txBody>
                  <a:tcPr/>
                </a:tc>
              </a:tr>
              <a:tr h="370840">
                <a:tc>
                  <a:txBody>
                    <a:bodyPr/>
                    <a:lstStyle/>
                    <a:p>
                      <a:r>
                        <a:rPr lang="zh-CN" altLang="en-US" sz="2800" dirty="0"/>
                        <a:t>专家权力</a:t>
                      </a:r>
                      <a:endParaRPr lang="zh-CN" altLang="en-US" sz="2800" dirty="0"/>
                    </a:p>
                  </a:txBody>
                  <a:tcPr/>
                </a:tc>
                <a:tc>
                  <a:txBody>
                    <a:bodyPr/>
                    <a:lstStyle/>
                    <a:p>
                      <a:r>
                        <a:rPr lang="zh-CN" altLang="en-US" sz="2800" dirty="0"/>
                        <a:t>如果项目经理在某个领域是专家，团队成员更倾向于听从项目经理的安排</a:t>
                      </a:r>
                      <a:endParaRPr lang="zh-CN" altLang="en-US" sz="2800" dirty="0"/>
                    </a:p>
                  </a:txBody>
                  <a:tcPr/>
                </a:tc>
              </a:tr>
              <a:tr h="370840">
                <a:tc>
                  <a:txBody>
                    <a:bodyPr/>
                    <a:lstStyle/>
                    <a:p>
                      <a:r>
                        <a:rPr lang="zh-CN" altLang="en-US" sz="2800" dirty="0"/>
                        <a:t>奖励权力</a:t>
                      </a:r>
                      <a:endParaRPr lang="zh-CN" altLang="en-US" sz="2800" dirty="0"/>
                    </a:p>
                  </a:txBody>
                  <a:tcPr/>
                </a:tc>
                <a:tc>
                  <a:txBody>
                    <a:bodyPr/>
                    <a:lstStyle/>
                    <a:p>
                      <a:r>
                        <a:rPr lang="zh-CN" altLang="en-US" sz="2800" dirty="0"/>
                        <a:t>通过奖励来鼓励成员工作。包括晋升、机会、表彰、金钱等</a:t>
                      </a:r>
                      <a:endParaRPr lang="en-US" altLang="zh-CN" sz="2800" dirty="0"/>
                    </a:p>
                  </a:txBody>
                  <a:tcPr/>
                </a:tc>
              </a:tr>
              <a:tr h="370840">
                <a:tc>
                  <a:txBody>
                    <a:bodyPr/>
                    <a:lstStyle/>
                    <a:p>
                      <a:r>
                        <a:rPr lang="zh-CN" altLang="en-US" sz="2800" dirty="0"/>
                        <a:t>合法权力 </a:t>
                      </a:r>
                      <a:endParaRPr lang="zh-CN" altLang="en-US" sz="2800" dirty="0"/>
                    </a:p>
                  </a:txBody>
                  <a:tcPr/>
                </a:tc>
                <a:tc>
                  <a:txBody>
                    <a:bodyPr/>
                    <a:lstStyle/>
                    <a:p>
                      <a:r>
                        <a:rPr lang="zh-CN" altLang="en-US" sz="2800" dirty="0"/>
                        <a:t>通过职位授予的权力去指挥成员工作</a:t>
                      </a:r>
                      <a:endParaRPr lang="zh-CN" altLang="en-US" sz="2800" dirty="0"/>
                    </a:p>
                  </a:txBody>
                  <a:tcPr/>
                </a:tc>
              </a:tr>
              <a:tr h="370840">
                <a:tc>
                  <a:txBody>
                    <a:bodyPr/>
                    <a:lstStyle/>
                    <a:p>
                      <a:r>
                        <a:rPr lang="zh-CN" altLang="en-US" sz="2800" dirty="0"/>
                        <a:t>强制权力</a:t>
                      </a:r>
                      <a:endParaRPr lang="zh-CN" altLang="en-US" sz="2800" dirty="0"/>
                    </a:p>
                  </a:txBody>
                  <a:tcPr/>
                </a:tc>
                <a:tc>
                  <a:txBody>
                    <a:bodyPr/>
                    <a:lstStyle/>
                    <a:p>
                      <a:r>
                        <a:rPr lang="zh-CN" altLang="en-US" sz="2800" dirty="0"/>
                        <a:t>通过惩罚方法驱使成员做他们不愿意做的事情，适用于制止消极行为</a:t>
                      </a:r>
                      <a:endParaRPr lang="zh-CN" altLang="en-US" sz="28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313555"/>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权力相关：</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37657" y="2106386"/>
          <a:ext cx="8305800" cy="4023360"/>
        </p:xfrm>
        <a:graphic>
          <a:graphicData uri="http://schemas.openxmlformats.org/drawingml/2006/table">
            <a:tbl>
              <a:tblPr firstRow="1" bandRow="1">
                <a:tableStyleId>{5940675A-B579-460E-94D1-54222C63F5DA}</a:tableStyleId>
              </a:tblPr>
              <a:tblGrid>
                <a:gridCol w="1496695"/>
                <a:gridCol w="1910715"/>
                <a:gridCol w="2530475"/>
                <a:gridCol w="2367915"/>
              </a:tblGrid>
              <a:tr h="370840">
                <a:tc>
                  <a:txBody>
                    <a:bodyPr/>
                    <a:lstStyle/>
                    <a:p>
                      <a:r>
                        <a:rPr lang="zh-CN" altLang="en-US" sz="2400" dirty="0"/>
                        <a:t>管理风格</a:t>
                      </a:r>
                      <a:endParaRPr lang="zh-CN" altLang="en-US" sz="2400" dirty="0"/>
                    </a:p>
                  </a:txBody>
                  <a:tcPr/>
                </a:tc>
                <a:tc>
                  <a:txBody>
                    <a:bodyPr/>
                    <a:lstStyle/>
                    <a:p>
                      <a:r>
                        <a:rPr lang="zh-CN" altLang="en-US" sz="2400" dirty="0"/>
                        <a:t>优点</a:t>
                      </a:r>
                      <a:endParaRPr lang="zh-CN" altLang="en-US" sz="2400" dirty="0"/>
                    </a:p>
                  </a:txBody>
                  <a:tcPr/>
                </a:tc>
                <a:tc>
                  <a:txBody>
                    <a:bodyPr/>
                    <a:lstStyle/>
                    <a:p>
                      <a:r>
                        <a:rPr lang="zh-CN" altLang="en-US" sz="2400" dirty="0"/>
                        <a:t>缺点</a:t>
                      </a:r>
                      <a:endParaRPr lang="zh-CN" altLang="en-US" sz="2400" dirty="0"/>
                    </a:p>
                  </a:txBody>
                  <a:tcPr/>
                </a:tc>
                <a:tc>
                  <a:txBody>
                    <a:bodyPr/>
                    <a:lstStyle/>
                    <a:p>
                      <a:r>
                        <a:rPr lang="zh-CN" altLang="en-US" sz="2400" dirty="0"/>
                        <a:t>适用于</a:t>
                      </a:r>
                      <a:endParaRPr lang="zh-CN" altLang="en-US" sz="2400" dirty="0"/>
                    </a:p>
                  </a:txBody>
                  <a:tcPr/>
                </a:tc>
              </a:tr>
              <a:tr h="370840">
                <a:tc>
                  <a:txBody>
                    <a:bodyPr/>
                    <a:lstStyle/>
                    <a:p>
                      <a:r>
                        <a:rPr lang="zh-CN" altLang="en-US" sz="2400" dirty="0"/>
                        <a:t>独裁式</a:t>
                      </a:r>
                      <a:endParaRPr lang="zh-CN" altLang="en-US" sz="2400" dirty="0"/>
                    </a:p>
                  </a:txBody>
                  <a:tcPr/>
                </a:tc>
                <a:tc>
                  <a:txBody>
                    <a:bodyPr/>
                    <a:lstStyle/>
                    <a:p>
                      <a:r>
                        <a:rPr lang="zh-CN" altLang="en-US" sz="2400" dirty="0"/>
                        <a:t>快速决策</a:t>
                      </a:r>
                      <a:endParaRPr lang="zh-CN" altLang="en-US" sz="2400" dirty="0"/>
                    </a:p>
                  </a:txBody>
                  <a:tcPr/>
                </a:tc>
                <a:tc>
                  <a:txBody>
                    <a:bodyPr/>
                    <a:lstStyle/>
                    <a:p>
                      <a:pPr>
                        <a:buFont typeface="Arial" panose="020B0604020202020204" pitchFamily="34" charset="0"/>
                        <a:buChar char="•"/>
                      </a:pPr>
                      <a:r>
                        <a:rPr lang="zh-CN" altLang="en-US" sz="2400" dirty="0"/>
                        <a:t>武断或错误决策</a:t>
                      </a:r>
                      <a:endParaRPr lang="en-US" altLang="zh-CN" sz="2400" dirty="0"/>
                    </a:p>
                    <a:p>
                      <a:pPr>
                        <a:buFont typeface="Arial" panose="020B0604020202020204" pitchFamily="34" charset="0"/>
                        <a:buChar char="•"/>
                      </a:pPr>
                      <a:r>
                        <a:rPr lang="zh-CN" altLang="en-US" sz="2400" dirty="0"/>
                        <a:t>限制成员的选择会导致士气低落</a:t>
                      </a:r>
                      <a:endParaRPr lang="zh-CN" altLang="en-US" sz="2400" dirty="0"/>
                    </a:p>
                  </a:txBody>
                  <a:tcPr/>
                </a:tc>
                <a:tc>
                  <a:txBody>
                    <a:bodyPr/>
                    <a:lstStyle/>
                    <a:p>
                      <a:r>
                        <a:rPr lang="zh-CN" altLang="en-US" sz="2400" dirty="0"/>
                        <a:t>成熟、低风险、有详细说明的项目</a:t>
                      </a:r>
                      <a:endParaRPr lang="zh-CN" altLang="en-US" sz="2400" dirty="0"/>
                    </a:p>
                  </a:txBody>
                  <a:tcPr/>
                </a:tc>
              </a:tr>
              <a:tr h="370840">
                <a:tc>
                  <a:txBody>
                    <a:bodyPr/>
                    <a:lstStyle/>
                    <a:p>
                      <a:r>
                        <a:rPr lang="zh-CN" altLang="en-US" sz="2400" dirty="0"/>
                        <a:t>放任式</a:t>
                      </a:r>
                      <a:endParaRPr lang="zh-CN" altLang="en-US" sz="2400" dirty="0"/>
                    </a:p>
                  </a:txBody>
                  <a:tcPr/>
                </a:tc>
                <a:tc>
                  <a:txBody>
                    <a:bodyPr/>
                    <a:lstStyle/>
                    <a:p>
                      <a:r>
                        <a:rPr lang="zh-CN" altLang="en-US" sz="2400" dirty="0"/>
                        <a:t>充分发挥成员的创造力和个人价值</a:t>
                      </a:r>
                      <a:endParaRPr lang="zh-CN" altLang="en-US" sz="2400" dirty="0"/>
                    </a:p>
                  </a:txBody>
                  <a:tcPr/>
                </a:tc>
                <a:tc>
                  <a:txBody>
                    <a:bodyPr/>
                    <a:lstStyle/>
                    <a:p>
                      <a:r>
                        <a:rPr lang="zh-CN" altLang="en-US" sz="2400" dirty="0"/>
                        <a:t>目标不明确、不易做决定</a:t>
                      </a:r>
                      <a:endParaRPr lang="zh-CN" altLang="en-US" sz="2400" dirty="0"/>
                    </a:p>
                  </a:txBody>
                  <a:tcPr/>
                </a:tc>
                <a:tc>
                  <a:txBody>
                    <a:bodyPr/>
                    <a:lstStyle/>
                    <a:p>
                      <a:r>
                        <a:rPr lang="zh-CN" altLang="en-US" sz="2400" dirty="0"/>
                        <a:t>创新性、研究性项目</a:t>
                      </a:r>
                      <a:endParaRPr lang="zh-CN" altLang="en-US" sz="2400" dirty="0"/>
                    </a:p>
                  </a:txBody>
                  <a:tcPr/>
                </a:tc>
              </a:tr>
              <a:tr h="370840">
                <a:tc>
                  <a:txBody>
                    <a:bodyPr/>
                    <a:lstStyle/>
                    <a:p>
                      <a:r>
                        <a:rPr lang="zh-CN" altLang="en-US" sz="2400" dirty="0"/>
                        <a:t>民主式</a:t>
                      </a:r>
                      <a:endParaRPr lang="zh-CN" altLang="en-US" sz="2400" dirty="0"/>
                    </a:p>
                  </a:txBody>
                  <a:tcPr/>
                </a:tc>
                <a:tc>
                  <a:txBody>
                    <a:bodyPr/>
                    <a:lstStyle/>
                    <a:p>
                      <a:r>
                        <a:rPr lang="zh-CN" altLang="en-US" sz="2400" dirty="0"/>
                        <a:t>成员参与度高，愿意承担义务</a:t>
                      </a:r>
                      <a:endParaRPr lang="zh-CN" altLang="en-US" sz="2400" dirty="0"/>
                    </a:p>
                  </a:txBody>
                  <a:tcPr/>
                </a:tc>
                <a:tc>
                  <a:txBody>
                    <a:bodyPr/>
                    <a:lstStyle/>
                    <a:p>
                      <a:pPr>
                        <a:buFont typeface="Arial" panose="020B0604020202020204" pitchFamily="34" charset="0"/>
                        <a:buChar char="•"/>
                      </a:pPr>
                      <a:r>
                        <a:rPr lang="zh-CN" altLang="en-US" sz="2400" dirty="0"/>
                        <a:t>延误时机</a:t>
                      </a:r>
                      <a:endParaRPr lang="en-US" altLang="zh-CN" sz="2400" dirty="0"/>
                    </a:p>
                    <a:p>
                      <a:pPr>
                        <a:buFont typeface="Arial" panose="020B0604020202020204" pitchFamily="34" charset="0"/>
                        <a:buChar char="•"/>
                      </a:pPr>
                      <a:r>
                        <a:rPr lang="zh-CN" altLang="en-US" sz="2400" dirty="0"/>
                        <a:t>多数人专政</a:t>
                      </a:r>
                      <a:endParaRPr lang="zh-CN" altLang="en-US" sz="2400" dirty="0"/>
                    </a:p>
                  </a:txBody>
                  <a:tcPr/>
                </a:tc>
                <a:tc>
                  <a:txBody>
                    <a:bodyPr/>
                    <a:lstStyle/>
                    <a:p>
                      <a:r>
                        <a:rPr lang="zh-CN" altLang="en-US" sz="2400" dirty="0"/>
                        <a:t>大部分项目</a:t>
                      </a:r>
                      <a:endParaRPr lang="zh-CN" altLang="en-US" sz="24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770120"/>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管理风格：</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endParaRPr lang="zh-CN" altLang="en-US" dirty="0"/>
          </a:p>
        </p:txBody>
      </p:sp>
      <p:sp>
        <p:nvSpPr>
          <p:cNvPr id="3" name="内容占位符 2"/>
          <p:cNvSpPr>
            <a:spLocks noGrp="1"/>
          </p:cNvSpPr>
          <p:nvPr>
            <p:ph idx="1"/>
          </p:nvPr>
        </p:nvSpPr>
        <p:spPr>
          <a:xfrm>
            <a:off x="393700" y="1489075"/>
            <a:ext cx="11468735" cy="4313555"/>
          </a:xfrm>
        </p:spPr>
        <p:txBody>
          <a:bodyPr/>
          <a:lstStyle/>
          <a:p>
            <a:r>
              <a:rPr lang="zh-CN" altLang="en-US" sz="2400" dirty="0">
                <a:hlinkClick r:id="rId1" action="ppaction://hlinkfile"/>
              </a:rPr>
              <a:t>团队绩效评价</a:t>
            </a:r>
            <a:r>
              <a:rPr lang="zh-CN" altLang="en-US" sz="2400" dirty="0"/>
              <a:t>。随着项目团队建设工作的开展，项目管理团队应该对项目团队的有效性，进行正式或非正式评价，有利于个人及团队的改进和提升：</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2"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9. </a:t>
            </a:r>
            <a:r>
              <a:rPr lang="zh-CN" altLang="en-US" sz="2800" dirty="0"/>
              <a:t>风险管理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450" y="1430655"/>
            <a:ext cx="9531350" cy="4717415"/>
          </a:xfrm>
          <a:prstGeom prst="rect">
            <a:avLst/>
          </a:prstGeom>
        </p:spPr>
      </p:pic>
      <p:sp>
        <p:nvSpPr>
          <p:cNvPr id="3" name="矩形 2"/>
          <p:cNvSpPr/>
          <p:nvPr/>
        </p:nvSpPr>
        <p:spPr bwMode="auto">
          <a:xfrm>
            <a:off x="2550160" y="2461260"/>
            <a:ext cx="819785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endParaRPr lang="zh-CN" altLang="en-US" dirty="0"/>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605"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605" lvl="1" indent="-457200">
              <a:buFont typeface="+mj-lt"/>
              <a:buAutoNum type="arabicPeriod"/>
            </a:pPr>
            <a:r>
              <a:rPr lang="zh-CN" altLang="en-US" sz="2000" dirty="0"/>
              <a:t>对新的风险因素制定应对计划，并且补充到风险应对计划中；</a:t>
            </a:r>
            <a:endParaRPr lang="en-US" altLang="zh-CN" sz="2000" dirty="0"/>
          </a:p>
          <a:p>
            <a:pPr marL="776605"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605" lvl="1" indent="-457200">
              <a:buFont typeface="+mj-lt"/>
              <a:buAutoNum type="arabicPeriod"/>
            </a:pPr>
            <a:r>
              <a:rPr lang="zh-CN" altLang="en-US" sz="2000" dirty="0"/>
              <a:t>根据实际情况评估应对措施的效果，并做出适当的调整；</a:t>
            </a:r>
            <a:endParaRPr lang="zh-CN" altLang="en-US" sz="2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endParaRPr lang="zh-CN" altLang="en-US" dirty="0"/>
          </a:p>
        </p:txBody>
      </p:sp>
      <p:sp>
        <p:nvSpPr>
          <p:cNvPr id="3" name="内容占位符 2"/>
          <p:cNvSpPr>
            <a:spLocks noGrp="1"/>
          </p:cNvSpPr>
          <p:nvPr>
            <p:ph idx="1"/>
          </p:nvPr>
        </p:nvSpPr>
        <p:spPr>
          <a:xfrm>
            <a:off x="400050" y="1371600"/>
            <a:ext cx="10855325"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endParaRPr lang="zh-CN" altLang="en-US" dirty="0"/>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endParaRPr lang="zh-CN" altLang="en-US" sz="2400" dirty="0"/>
          </a:p>
          <a:p>
            <a:r>
              <a:rPr lang="zh-CN" altLang="en-US" sz="2400" dirty="0"/>
              <a:t>在同一地点共同工作（团队内部沟通、与客户沟通都很方便）</a:t>
            </a:r>
            <a:endParaRPr lang="zh-CN" altLang="en-US" sz="2400" dirty="0"/>
          </a:p>
          <a:p>
            <a:r>
              <a:rPr lang="zh-CN" altLang="en-US" sz="2400" dirty="0"/>
              <a:t>要求客户加入项目团队（指定特定接口人）</a:t>
            </a:r>
            <a:endParaRPr lang="zh-CN" altLang="en-US" sz="2400" dirty="0"/>
          </a:p>
          <a:p>
            <a:r>
              <a:rPr lang="zh-CN" altLang="en-US" sz="2400" dirty="0"/>
              <a:t>全体参与项目重要活动（项目不神秘原则）</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endParaRPr lang="zh-CN" altLang="en-US" dirty="0"/>
          </a:p>
        </p:txBody>
      </p:sp>
      <p:sp>
        <p:nvSpPr>
          <p:cNvPr id="3" name="内容占位符 2"/>
          <p:cNvSpPr>
            <a:spLocks noGrp="1"/>
          </p:cNvSpPr>
          <p:nvPr>
            <p:ph sz="quarter" idx="1"/>
          </p:nvPr>
        </p:nvSpPr>
        <p:spPr>
          <a:xfrm>
            <a:off x="400050" y="1503680"/>
            <a:ext cx="9944100" cy="4313555"/>
          </a:xfrm>
        </p:spPr>
        <p:txBody>
          <a:bodyPr/>
          <a:lstStyle/>
          <a:p>
            <a:r>
              <a:rPr lang="zh-CN" altLang="en-US" sz="2400" dirty="0">
                <a:hlinkClick r:id="rId1"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720" y="1357630"/>
            <a:ext cx="9782810" cy="484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依照计划执行</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3549015" y="3608705"/>
            <a:ext cx="948055" cy="233489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endParaRPr lang="zh-CN" altLang="en-US" dirty="0"/>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endParaRPr lang="en-US" altLang="zh-CN" sz="2400" dirty="0"/>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endParaRPr lang="en-US" altLang="zh-CN" sz="2400" dirty="0"/>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10553</Words>
  <Application>WPS 演示</Application>
  <PresentationFormat>全屏显示(4:3)</PresentationFormat>
  <Paragraphs>1125</Paragraphs>
  <Slides>72</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72</vt:i4>
      </vt:variant>
    </vt:vector>
  </HeadingPairs>
  <TitlesOfParts>
    <vt:vector size="82" baseType="lpstr">
      <vt:lpstr>Arial</vt:lpstr>
      <vt:lpstr>宋体</vt:lpstr>
      <vt:lpstr>Wingdings</vt:lpstr>
      <vt:lpstr>微软雅黑</vt:lpstr>
      <vt:lpstr>Arial Unicode MS</vt:lpstr>
      <vt:lpstr>Wingdings</vt:lpstr>
      <vt:lpstr>方正姚体</vt:lpstr>
      <vt:lpstr>黑体</vt:lpstr>
      <vt:lpstr>Arial</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依照计划执行</vt:lpstr>
      <vt:lpstr>执行</vt:lpstr>
      <vt:lpstr>执行过程中的最佳实践</vt:lpstr>
      <vt:lpstr>实例：某位同学发的实习总结</vt:lpstr>
      <vt:lpstr>持续集成</vt:lpstr>
      <vt:lpstr>每日构建</vt:lpstr>
      <vt:lpstr>实施质量控制</vt:lpstr>
      <vt:lpstr>实施采购</vt:lpstr>
      <vt:lpstr>3.汇报 &amp; 收集绩效指标（为后续的评估和监控做准备）</vt:lpstr>
      <vt:lpstr>汇报 &amp; 收集绩效指标 </vt:lpstr>
      <vt:lpstr>4. 评审绩效</vt:lpstr>
      <vt:lpstr>评审各项绩效指标</vt:lpstr>
      <vt:lpstr>分析成本及时间偏差（挣值管理 EVM)</vt:lpstr>
      <vt:lpstr>EVM中的重要概念</vt:lpstr>
      <vt:lpstr>挣值(EV)的例子</vt:lpstr>
      <vt:lpstr>挣值分析法操作步骤</vt:lpstr>
      <vt:lpstr>绩效指数概览</vt:lpstr>
      <vt:lpstr>挣值管理法练习 </vt:lpstr>
      <vt:lpstr>挣值管理中EV的估算方法</vt:lpstr>
      <vt:lpstr>EVM练习</vt:lpstr>
      <vt:lpstr>EVM练习</vt:lpstr>
      <vt:lpstr>EVM练习</vt:lpstr>
      <vt:lpstr>EVM练习</vt:lpstr>
      <vt:lpstr>EVM练习</vt:lpstr>
      <vt:lpstr>EVM计算练习</vt:lpstr>
      <vt:lpstr>EVM计算练习答案</vt:lpstr>
      <vt:lpstr>DEMO：在MS Project中进行挣值分析</vt:lpstr>
      <vt:lpstr>PowerPoint 演示文稿</vt:lpstr>
      <vt:lpstr>分析进度偏差原因</vt:lpstr>
      <vt:lpstr>分析范围偏差原因</vt:lpstr>
      <vt:lpstr>质量偏差</vt:lpstr>
      <vt:lpstr>分析成本偏差原因</vt:lpstr>
      <vt:lpstr>5. 报告绩效、沟通变更</vt:lpstr>
      <vt:lpstr>报告绩效情况</vt:lpstr>
      <vt:lpstr>沟通变更</vt:lpstr>
      <vt:lpstr>6. 变更控制 &amp; 实施变更</vt:lpstr>
      <vt:lpstr>变更的原则</vt:lpstr>
      <vt:lpstr>典型的变更控制流程</vt:lpstr>
      <vt:lpstr>变更控制委员会 </vt:lpstr>
      <vt:lpstr>7. 发布成果 &amp; 项目验收</vt:lpstr>
      <vt:lpstr>发布项目成果</vt:lpstr>
      <vt:lpstr>项目验收</vt:lpstr>
      <vt:lpstr>验收过程</vt:lpstr>
      <vt:lpstr>8.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9.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829</cp:revision>
  <dcterms:created xsi:type="dcterms:W3CDTF">2007-11-27T23:54:00Z</dcterms:created>
  <dcterms:modified xsi:type="dcterms:W3CDTF">2019-05-27T02:41:51Z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