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如有必要，还需进行预测，计算如下指标：完工尚需成本估算</a:t>
            </a:r>
            <a:r>
              <a:rPr lang="en-US" altLang="zh-CN" sz="2000" dirty="0"/>
              <a:t>ETC</a:t>
            </a:r>
            <a:r>
              <a:rPr lang="zh-CN" altLang="en-US" sz="2000" dirty="0"/>
              <a:t>、完工成本估算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chemeClr val="tx1"/>
                </a:solidFill>
              </a:rPr>
              <a:t>依据</a:t>
            </a:r>
            <a:r>
              <a:rPr lang="zh-CN" altLang="en-US" dirty="0">
                <a:sym typeface="+mn-ea"/>
              </a:rPr>
              <a:t>整个项目</a:t>
            </a:r>
            <a:r>
              <a:rPr lang="en-US" altLang="zh-CN" dirty="0">
                <a:sym typeface="+mn-ea"/>
              </a:rPr>
              <a:t>(</a:t>
            </a:r>
            <a:r>
              <a:rPr lang="zh-CN" altLang="en-US" dirty="0">
                <a:sym typeface="+mn-ea"/>
              </a:rPr>
              <a:t>或工作包</a:t>
            </a:r>
            <a:r>
              <a:rPr lang="en-US" altLang="zh-CN" dirty="0">
                <a:sym typeface="+mn-ea"/>
              </a:rPr>
              <a:t>)</a:t>
            </a:r>
            <a:r>
              <a:rPr lang="zh-CN" altLang="en-US" dirty="0">
                <a:solidFill>
                  <a:srgbClr val="FF0000"/>
                </a:solidFill>
              </a:rPr>
              <a:t>完工预算</a:t>
            </a:r>
            <a:r>
              <a:rPr lang="zh-CN" altLang="en-US" dirty="0">
                <a:solidFill>
                  <a:srgbClr val="FF0000"/>
                </a:solidFill>
                <a:sym typeface="+mn-ea"/>
              </a:rPr>
              <a:t>成本基准</a:t>
            </a:r>
            <a:r>
              <a:rPr lang="en-US" altLang="zh-CN" dirty="0">
                <a:solidFill>
                  <a:srgbClr val="FF0000"/>
                </a:solidFill>
              </a:rPr>
              <a:t>(BAC)</a:t>
            </a:r>
            <a:r>
              <a:rPr lang="zh-CN" altLang="en-US" dirty="0">
                <a:solidFill>
                  <a:srgbClr val="FF0000"/>
                </a:solidFill>
              </a:rPr>
              <a:t>。</a:t>
            </a:r>
            <a:r>
              <a:rPr lang="zh-CN" altLang="en-US" dirty="0"/>
              <a:t>除非已批准变更，否则不能改变</a:t>
            </a:r>
            <a:endParaRPr lang="en-US" altLang="zh-CN" dirty="0"/>
          </a:p>
          <a:p>
            <a:pPr lvl="3"/>
            <a:r>
              <a:rPr lang="zh-CN" altLang="en-US" dirty="0">
                <a:sym typeface="+mn-ea"/>
              </a:rPr>
              <a:t>依据</a:t>
            </a:r>
            <a:r>
              <a:rPr lang="zh-CN" altLang="en-US" dirty="0">
                <a:sym typeface="+mn-ea"/>
              </a:rPr>
              <a:t>整个项目</a:t>
            </a:r>
            <a:r>
              <a:rPr lang="en-US" altLang="zh-CN" dirty="0">
                <a:sym typeface="+mn-ea"/>
              </a:rPr>
              <a:t>(</a:t>
            </a:r>
            <a:r>
              <a:rPr lang="zh-CN" altLang="en-US" dirty="0">
                <a:sym typeface="+mn-ea"/>
              </a:rPr>
              <a:t>或工作包</a:t>
            </a:r>
            <a:r>
              <a:rPr lang="en-US" altLang="zh-CN" dirty="0">
                <a:sym typeface="+mn-ea"/>
              </a:rPr>
              <a:t>)</a:t>
            </a:r>
            <a:r>
              <a:rPr lang="zh-CN" altLang="en-US" dirty="0">
                <a:solidFill>
                  <a:srgbClr val="FF0000"/>
                </a:solidFill>
              </a:rPr>
              <a:t>完工工期</a:t>
            </a:r>
            <a:r>
              <a:rPr lang="zh-CN" altLang="en-US" dirty="0">
                <a:solidFill>
                  <a:srgbClr val="FF0000"/>
                </a:solidFill>
                <a:sym typeface="+mn-ea"/>
              </a:rPr>
              <a:t>进度</a:t>
            </a:r>
            <a:r>
              <a:rPr lang="zh-CN" altLang="en-US" dirty="0">
                <a:solidFill>
                  <a:srgbClr val="FF0000"/>
                </a:solidFill>
              </a:rPr>
              <a:t>基准</a:t>
            </a:r>
            <a:r>
              <a:rPr lang="en-US" altLang="zh-CN" dirty="0">
                <a:solidFill>
                  <a:srgbClr val="FF0000"/>
                </a:solidFill>
                <a:sym typeface="+mn-ea"/>
              </a:rPr>
              <a:t>(BDAC)</a:t>
            </a:r>
            <a:r>
              <a:rPr lang="zh-CN" altLang="en-US" dirty="0">
                <a:solidFill>
                  <a:srgbClr val="FF0000"/>
                </a:solidFill>
              </a:rPr>
              <a:t>。</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rgbClr val="FF0000"/>
                          </a:solidFill>
                        </a:rPr>
                        <a:t>重新估算完成整个项目所需要的成本</a:t>
                      </a:r>
                      <a:endParaRPr lang="zh-CN" altLang="en-US" sz="1600" dirty="0">
                        <a:solidFill>
                          <a:srgbClr val="FF0000"/>
                        </a:solidFill>
                      </a:endParaRPr>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solidFill>
                            <a:srgbClr val="FF0000"/>
                          </a:solidFill>
                        </a:rPr>
                        <a:t>重新估算完成整个项目的工期</a:t>
                      </a:r>
                      <a:endParaRPr lang="zh-CN" altLang="en-US" sz="1600" dirty="0">
                        <a:solidFill>
                          <a:srgbClr val="FF0000"/>
                        </a:solidFill>
                      </a:endParaRPr>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不达标（后果）</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范围、进度、质量偏差都可能带来成本的偏差；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方法：面对面、电话、邮件、即时通讯工具等；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绩效评审发现项目的进展偏差较大，必须加以纠正；（内）</a:t>
            </a:r>
            <a:endParaRPr lang="en-US" altLang="zh-CN" sz="2200" dirty="0"/>
          </a:p>
          <a:p>
            <a:pPr marL="639445" lvl="1" indent="-457200">
              <a:buFont typeface="+mj-lt"/>
              <a:buAutoNum type="arabicPeriod"/>
            </a:pPr>
            <a:r>
              <a:rPr lang="zh-CN" altLang="en-US" sz="2200" dirty="0"/>
              <a:t>客户或其他任何人提出了有意义的变更建议；（外）</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a:t>
            </a:r>
            <a:r>
              <a:rPr lang="zh-CN" altLang="en-US" sz="2400" dirty="0">
                <a:solidFill>
                  <a:srgbClr val="FF0000"/>
                </a:solidFill>
              </a:rPr>
              <a:t>接收</a:t>
            </a:r>
            <a:r>
              <a:rPr lang="zh-CN" altLang="en-US" sz="2400" dirty="0"/>
              <a:t>与</a:t>
            </a:r>
            <a:r>
              <a:rPr lang="zh-CN" altLang="en-US" sz="2400" dirty="0">
                <a:solidFill>
                  <a:srgbClr val="FF0000"/>
                </a:solidFill>
              </a:rPr>
              <a:t>审查</a:t>
            </a:r>
            <a:r>
              <a:rPr lang="zh-CN" altLang="en-US" sz="2400" dirty="0"/>
              <a:t>变更请求，并</a:t>
            </a:r>
            <a:r>
              <a:rPr lang="zh-CN" altLang="en-US" sz="2400" dirty="0">
                <a:solidFill>
                  <a:srgbClr val="FF0000"/>
                </a:solidFill>
              </a:rPr>
              <a:t>批准或否决</a:t>
            </a:r>
            <a:r>
              <a:rPr lang="zh-CN" altLang="en-US" sz="2400" dirty="0"/>
              <a:t>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建设团队：组建、整合、优化团队，促进团队互动和改善氛围，提升</a:t>
            </a:r>
            <a:r>
              <a:rPr lang="zh-CN" altLang="en-US" sz="2400" dirty="0">
                <a:sym typeface="+mn-ea"/>
              </a:rPr>
              <a:t>团队</a:t>
            </a:r>
            <a:r>
              <a:rPr lang="zh-CN" altLang="en-US" sz="2400" dirty="0"/>
              <a:t>战斗力；</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应向项目组成员宣传项目目标，并为他们描绘项目前景及项目成功所能带来的效益；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altLang="zh-CN" sz="2000" dirty="0"/>
          </a:p>
          <a:p>
            <a:r>
              <a:rPr lang="zh-CN" altLang="en-US" sz="2400" dirty="0"/>
              <a:t>基本规则。尽早制定并遵守明确的规则，对项目团队成员的可接受行为做出明确规定</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寻求共赢</a:t>
            </a:r>
            <a:r>
              <a:rPr lang="zh-CN" altLang="en-US" sz="2000" dirty="0"/>
              <a:t>）；</a:t>
            </a:r>
            <a:endParaRPr lang="en-US" altLang="zh-CN" sz="2000" dirty="0"/>
          </a:p>
          <a:p>
            <a:pPr lvl="1"/>
            <a:r>
              <a:rPr lang="zh-CN" altLang="en-US" sz="2000" dirty="0"/>
              <a:t>妥协：寻找让全体当事人在一定程度上满意的方案（以退为进，退一步，海阔天空）；</a:t>
            </a:r>
            <a:endParaRPr lang="en-US" altLang="zh-CN" sz="2000" dirty="0"/>
          </a:p>
          <a:p>
            <a:pPr lvl="1"/>
            <a:r>
              <a:rPr lang="zh-CN" altLang="en-US" sz="2000" dirty="0"/>
              <a:t>缓解：强调一致而非差异（</a:t>
            </a:r>
            <a:r>
              <a:rPr lang="zh-CN" altLang="en-US" sz="2000" dirty="0">
                <a:sym typeface="+mn-ea"/>
              </a:rPr>
              <a:t>换位思考，</a:t>
            </a:r>
            <a:r>
              <a:rPr lang="zh-CN" altLang="en-US" sz="2000" dirty="0"/>
              <a:t>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权力及影响力相关：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custDataLst>
              <p:tags r:id="rId1"/>
            </p:custDataLst>
          </p:nvPr>
        </p:nvGraphicFramePr>
        <p:xfrm>
          <a:off x="1905000" y="2090057"/>
          <a:ext cx="8305800" cy="3870960"/>
        </p:xfrm>
        <a:graphic>
          <a:graphicData uri="http://schemas.openxmlformats.org/drawingml/2006/table">
            <a:tbl>
              <a:tblPr firstRow="1" bandRow="1">
                <a:tableStyleId>{5940675A-B579-460E-94D1-54222C63F5DA}</a:tableStyleId>
              </a:tblPr>
              <a:tblGrid>
                <a:gridCol w="2230755"/>
                <a:gridCol w="607504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参照影响力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专家影响力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94488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ags/tag1.xml><?xml version="1.0" encoding="utf-8"?>
<p:tagLst xmlns:p="http://schemas.openxmlformats.org/presentationml/2006/main">
  <p:tag name="KSO_WM_UNIT_TABLE_BEAUTIFY" val="smartTable{0f15f95f-09af-40e1-822b-563483c9b9f4}"/>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10566</Words>
  <Application>WPS 演示</Application>
  <PresentationFormat>全屏显示(4:3)</PresentationFormat>
  <Paragraphs>1125</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840</cp:revision>
  <dcterms:created xsi:type="dcterms:W3CDTF">2007-11-27T23:54:00Z</dcterms:created>
  <dcterms:modified xsi:type="dcterms:W3CDTF">2020-05-29T07:58:58Z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