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5"/>
  </p:handoutMasterIdLst>
  <p:sldIdLst>
    <p:sldId id="256" r:id="rId3"/>
    <p:sldId id="401" r:id="rId4"/>
    <p:sldId id="484" r:id="rId5"/>
    <p:sldId id="485" r:id="rId6"/>
    <p:sldId id="267" r:id="rId7"/>
    <p:sldId id="503" r:id="rId9"/>
    <p:sldId id="504" r:id="rId10"/>
    <p:sldId id="505" r:id="rId11"/>
    <p:sldId id="506" r:id="rId12"/>
    <p:sldId id="507" r:id="rId13"/>
    <p:sldId id="508" r:id="rId14"/>
    <p:sldId id="509" r:id="rId15"/>
    <p:sldId id="510" r:id="rId16"/>
    <p:sldId id="511" r:id="rId17"/>
    <p:sldId id="512" r:id="rId18"/>
    <p:sldId id="513" r:id="rId19"/>
    <p:sldId id="514" r:id="rId20"/>
    <p:sldId id="463" r:id="rId21"/>
    <p:sldId id="486" r:id="rId22"/>
    <p:sldId id="351" r:id="rId23"/>
    <p:sldId id="353"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cxnId="{270A42AE-B96C-4CC9-B78B-4FCB923A2F71}" type="parTrans">
      <dgm:prSet/>
      <dgm:spPr/>
      <dgm:t>
        <a:bodyPr/>
        <a:lstStyle/>
        <a:p>
          <a:endParaRPr lang="zh-CN" altLang="en-US">
            <a:solidFill>
              <a:schemeClr val="tx1"/>
            </a:solidFill>
          </a:endParaRPr>
        </a:p>
      </dgm:t>
    </dgm:pt>
    <dgm:pt modelId="{62857CF0-CB27-4C03-ACA1-85E71A5CEA8D}" cxnId="{270A42AE-B96C-4CC9-B78B-4FCB923A2F71}" type="sibTrans">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cxnId="{96C32D10-A8A7-4C3B-BEE3-12B82EE6C660}" type="parTrans">
      <dgm:prSet/>
      <dgm:spPr/>
      <dgm:t>
        <a:bodyPr/>
        <a:lstStyle/>
        <a:p>
          <a:endParaRPr lang="zh-CN" altLang="en-US">
            <a:solidFill>
              <a:schemeClr val="tx1"/>
            </a:solidFill>
          </a:endParaRPr>
        </a:p>
      </dgm:t>
    </dgm:pt>
    <dgm:pt modelId="{927D143F-C401-4D65-AC3B-0F48CB72D1A3}" cxnId="{96C32D10-A8A7-4C3B-BEE3-12B82EE6C660}" type="sibTrans">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cxnId="{B24B533F-0AE1-44A7-ACD5-D28A34A77789}" type="parTrans">
      <dgm:prSet/>
      <dgm:spPr/>
      <dgm:t>
        <a:bodyPr/>
        <a:lstStyle/>
        <a:p>
          <a:endParaRPr lang="zh-CN" altLang="en-US">
            <a:solidFill>
              <a:schemeClr val="tx1"/>
            </a:solidFill>
          </a:endParaRPr>
        </a:p>
      </dgm:t>
    </dgm:pt>
    <dgm:pt modelId="{C011271B-550E-4E1F-8419-1EEDB4174D8F}" cxnId="{B24B533F-0AE1-44A7-ACD5-D28A34A77789}" type="sibTrans">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cxnId="{5CC3BE33-2DB5-4551-9E53-B0EEDAA839BA}" type="parTrans">
      <dgm:prSet/>
      <dgm:spPr/>
      <dgm:t>
        <a:bodyPr/>
        <a:lstStyle/>
        <a:p>
          <a:endParaRPr lang="zh-CN" altLang="en-US"/>
        </a:p>
      </dgm:t>
    </dgm:pt>
    <dgm:pt modelId="{61596313-AE42-443E-9BEA-BFBB8F4D2FC6}" cxnId="{5CC3BE33-2DB5-4551-9E53-B0EEDAA839B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有经验和没有经验的人，如何开始风险分析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风险结构 进行分类和归类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开拓</a:t>
            </a:r>
            <a:r>
              <a:rPr lang="en-US" altLang="zh-CN"/>
              <a:t>-</a:t>
            </a:r>
            <a:r>
              <a:rPr lang="zh-CN" altLang="en-US"/>
              <a:t>从无到有 提高</a:t>
            </a:r>
            <a:r>
              <a:rPr lang="en-US" altLang="zh-CN"/>
              <a:t>-</a:t>
            </a:r>
            <a:r>
              <a:rPr lang="zh-CN" altLang="en-US"/>
              <a:t>做的更好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风险和整合</a:t>
            </a:r>
            <a:endParaRPr lang="zh-CN" altLang="en-US" sz="2800" dirty="0" smtClean="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a:xfrm>
            <a:off x="393700" y="1489075"/>
            <a:ext cx="11073130" cy="4313555"/>
          </a:xfrm>
        </p:spPr>
        <p:txBody>
          <a:bodyPr/>
          <a:lstStyle/>
          <a:p>
            <a:r>
              <a:rPr lang="zh-CN" altLang="en-US" sz="2400" dirty="0" smtClean="0"/>
              <a:t>判断哪些风险</a:t>
            </a:r>
            <a:r>
              <a:rPr lang="zh-CN" altLang="en-US" sz="2400" dirty="0" smtClean="0">
                <a:sym typeface="+mn-ea"/>
              </a:rPr>
              <a:t>（如：市场、财务、技术、人力等）</a:t>
            </a:r>
            <a:r>
              <a:rPr lang="zh-CN" altLang="en-US" sz="2400" dirty="0" smtClean="0"/>
              <a:t>会影响项目并记录其特征。主要的方法包括：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a:t>
            </a:r>
            <a:r>
              <a:rPr lang="zh-CN" altLang="en-US" sz="2000" dirty="0" smtClean="0">
                <a:solidFill>
                  <a:schemeClr val="tx1"/>
                </a:solidFill>
              </a:rPr>
              <a:t>（不能过度使用，有时独立工作的个人的想法更多）</a:t>
            </a:r>
            <a:endParaRPr lang="zh-CN" altLang="en-US" sz="2000" dirty="0" smtClean="0">
              <a:solidFill>
                <a:srgbClr val="FF0000"/>
              </a:solidFill>
            </a:endParaRPr>
          </a:p>
          <a:p>
            <a:pPr lvl="1"/>
            <a:r>
              <a:rPr lang="zh-CN" altLang="en-US" sz="2000" dirty="0" smtClean="0">
                <a:solidFill>
                  <a:srgbClr val="FF0000"/>
                </a:solidFill>
              </a:rPr>
              <a:t>访谈</a:t>
            </a:r>
            <a:r>
              <a:rPr lang="zh-CN" altLang="en-US" sz="2000" dirty="0" smtClean="0">
                <a:solidFill>
                  <a:schemeClr val="tx1"/>
                </a:solidFill>
              </a:rPr>
              <a:t>（面对面收集信息）</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a:t>
            </a:r>
            <a:r>
              <a:rPr lang="zh-CN" altLang="en-US" sz="2000" dirty="0" smtClean="0">
                <a:sym typeface="+mn-ea"/>
              </a:rPr>
              <a:t>风险分解结构</a:t>
            </a:r>
            <a:r>
              <a:rPr lang="zh-CN" altLang="en-US" sz="2000" dirty="0" smtClean="0"/>
              <a:t>）或其他历史信息编制风险识别核对表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r>
              <a:rPr lang="en-US" altLang="zh-CN" dirty="0" smtClean="0"/>
              <a:t>-</a:t>
            </a:r>
            <a:r>
              <a:rPr lang="zh-CN" altLang="en-US" dirty="0" smtClean="0"/>
              <a:t>风险分析和归类</a:t>
            </a:r>
            <a:endParaRPr lang="zh-CN" altLang="en-US" dirty="0" smtClean="0"/>
          </a:p>
        </p:txBody>
      </p:sp>
      <p:sp>
        <p:nvSpPr>
          <p:cNvPr id="3" name="内容占位符 2"/>
          <p:cNvSpPr>
            <a:spLocks noGrp="1"/>
          </p:cNvSpPr>
          <p:nvPr>
            <p:ph sz="quarter" idx="1"/>
          </p:nvPr>
        </p:nvSpPr>
        <p:spPr>
          <a:xfrm>
            <a:off x="393700" y="1222375"/>
            <a:ext cx="11366500" cy="4313238"/>
          </a:xfrm>
        </p:spPr>
        <p:txBody>
          <a:bodyPr/>
          <a:lstStyle/>
          <a:p>
            <a:pPr marL="273050" lvl="2" indent="-273050">
              <a:spcBef>
                <a:spcPts val="575"/>
              </a:spcBef>
              <a:buClr>
                <a:schemeClr val="accent1"/>
              </a:buClr>
            </a:pPr>
            <a:r>
              <a:rPr lang="en-US" altLang="zh-CN" sz="2400" dirty="0" smtClean="0"/>
              <a:t>RBS</a:t>
            </a:r>
            <a:r>
              <a:rPr lang="zh-CN" altLang="en-US" sz="2400" dirty="0" smtClean="0"/>
              <a:t>（Risk Breakdown Structure）：企业将以往经验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solidFill>
                  <a:srgbClr val="FF0000"/>
                </a:solidFill>
              </a:rPr>
              <a:t>类别</a:t>
            </a:r>
            <a:r>
              <a:rPr lang="zh-CN" altLang="en-US" sz="2400" dirty="0" smtClean="0"/>
              <a:t>和子类别</a:t>
            </a:r>
            <a:r>
              <a:rPr lang="zh-CN" altLang="en-US" sz="2400" dirty="0" smtClean="0">
                <a:solidFill>
                  <a:srgbClr val="FF0000"/>
                </a:solidFill>
              </a:rPr>
              <a:t>排列</a:t>
            </a:r>
            <a:r>
              <a:rPr lang="zh-CN" altLang="en-US" sz="2400" dirty="0" smtClean="0"/>
              <a:t>为一种</a:t>
            </a:r>
            <a:r>
              <a:rPr lang="zh-CN" altLang="en-US" sz="2400" dirty="0" smtClean="0">
                <a:solidFill>
                  <a:srgbClr val="FF0000"/>
                </a:solidFill>
              </a:rPr>
              <a:t>层级结构</a:t>
            </a:r>
            <a:r>
              <a:rPr lang="zh-CN" altLang="en-US" sz="2400" dirty="0" smtClean="0"/>
              <a:t>，用于帮助未来</a:t>
            </a:r>
            <a:r>
              <a:rPr lang="zh-CN" altLang="en-US" sz="2400" dirty="0" smtClean="0">
                <a:solidFill>
                  <a:srgbClr val="FF0000"/>
                </a:solidFill>
              </a:rPr>
              <a:t>项目快速识别风险</a:t>
            </a:r>
            <a:r>
              <a:rPr lang="zh-CN" altLang="en-US" sz="2400" dirty="0" smtClean="0"/>
              <a:t>。</a:t>
            </a:r>
            <a:endParaRPr lang="en-US" altLang="zh-CN" sz="2400" dirty="0" smtClean="0"/>
          </a:p>
          <a:p>
            <a:endParaRPr lang="zh-CN" altLang="en-US" sz="2800" dirty="0"/>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096865"/>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487045" y="1242060"/>
            <a:ext cx="9857105" cy="4313555"/>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a:t>
            </a:r>
            <a:r>
              <a:rPr lang="zh-CN" altLang="en-US" sz="2000" dirty="0" smtClean="0">
                <a:solidFill>
                  <a:srgbClr val="FF0000"/>
                </a:solidFill>
              </a:rPr>
              <a:t>概率</a:t>
            </a:r>
            <a:r>
              <a:rPr lang="zh-CN" altLang="en-US" sz="2000" dirty="0" smtClean="0"/>
              <a:t>和</a:t>
            </a:r>
            <a:r>
              <a:rPr lang="zh-CN" altLang="en-US" sz="2000" dirty="0" smtClean="0">
                <a:solidFill>
                  <a:srgbClr val="FF0000"/>
                </a:solidFill>
              </a:rPr>
              <a:t>影响</a:t>
            </a:r>
            <a:r>
              <a:rPr lang="zh-CN" altLang="en-US" sz="2000" dirty="0" smtClean="0"/>
              <a:t>的各种组合，把风险划分为</a:t>
            </a:r>
            <a:r>
              <a:rPr lang="zh-CN" altLang="en-US" sz="2000" dirty="0" smtClean="0">
                <a:solidFill>
                  <a:srgbClr val="FF0000"/>
                </a:solidFill>
              </a:rPr>
              <a:t>低、中、高</a:t>
            </a:r>
            <a:r>
              <a:rPr lang="zh-CN" altLang="en-US" sz="2000" dirty="0" smtClean="0"/>
              <a:t>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3710006" y="3002674"/>
          <a:ext cx="5029200" cy="3200400"/>
        </p:xfrm>
        <a:graphic>
          <a:graphicData uri="http://schemas.openxmlformats.org/drawingml/2006/table">
            <a:tbl>
              <a:tblPr firstRow="1" bandRow="1">
                <a:tableStyleId>{5940675A-B579-460E-94D1-54222C63F5DA}</a:tableStyleId>
              </a:tblPr>
              <a:tblGrid>
                <a:gridCol w="1676400"/>
                <a:gridCol w="1676400"/>
                <a:gridCol w="1676400"/>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endParaRPr lang="en-US" altLang="zh-CN" dirty="0" smtClean="0"/>
                    </a:p>
                    <a:p>
                      <a:pPr algn="ctr"/>
                      <a:r>
                        <a:rPr lang="zh-CN" altLang="en-US" dirty="0" smtClean="0"/>
                        <a:t>风险</a:t>
                      </a:r>
                      <a:r>
                        <a:rPr lang="en-US" altLang="zh-CN" dirty="0" smtClean="0"/>
                        <a:t>5</a:t>
                      </a:r>
                      <a:endParaRPr lang="zh-CN" altLang="en-US" dirty="0"/>
                    </a:p>
                  </a:txBody>
                  <a:tcPr/>
                </a:tc>
              </a:tr>
              <a:tr h="1066800">
                <a:tc>
                  <a:txBody>
                    <a:bodyPr/>
                    <a:lstStyle/>
                    <a:p>
                      <a:pPr algn="ctr"/>
                      <a:r>
                        <a:rPr lang="zh-CN" altLang="en-US" dirty="0" smtClean="0"/>
                        <a:t>风险</a:t>
                      </a:r>
                      <a:r>
                        <a:rPr lang="en-US" altLang="zh-CN" dirty="0" smtClean="0"/>
                        <a:t>4</a:t>
                      </a:r>
                      <a:endParaRPr lang="en-US" altLang="zh-CN" dirty="0" smtClean="0"/>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endParaRPr lang="en-US" altLang="zh-CN" dirty="0" smtClean="0"/>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tr>
            </a:tbl>
          </a:graphicData>
        </a:graphic>
      </p:graphicFrame>
      <p:sp>
        <p:nvSpPr>
          <p:cNvPr id="5" name="TextBox 4"/>
          <p:cNvSpPr txBox="1"/>
          <p:nvPr/>
        </p:nvSpPr>
        <p:spPr>
          <a:xfrm>
            <a:off x="2597721" y="4177344"/>
            <a:ext cx="551815" cy="701040"/>
          </a:xfrm>
          <a:prstGeom prst="rect">
            <a:avLst/>
          </a:prstGeom>
          <a:noFill/>
        </p:spPr>
        <p:txBody>
          <a:bodyPr vert="eaVert" wrap="none" rtlCol="0">
            <a:spAutoFit/>
          </a:bodyPr>
          <a:lstStyle/>
          <a:p>
            <a:r>
              <a:rPr lang="zh-CN" altLang="en-US" sz="2400" dirty="0" smtClean="0">
                <a:latin typeface="微软雅黑" panose="020B0503020204020204" pitchFamily="34" charset="-122"/>
                <a:ea typeface="微软雅黑" panose="020B0503020204020204" pitchFamily="34" charset="-122"/>
              </a:rPr>
              <a:t>概率</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7672406" y="62055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3176606" y="43767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3176606" y="53673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4243406" y="62055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5919806" y="62055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3193751" y="33861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6295913" y="6396335"/>
            <a:ext cx="7924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决策树（帮助在未来结果不确定的情况下选择最好行动路径的</a:t>
            </a:r>
            <a:r>
              <a:rPr lang="zh-CN" altLang="en-US" sz="2200" dirty="0" smtClean="0">
                <a:solidFill>
                  <a:srgbClr val="FF0000"/>
                </a:solidFill>
              </a:rPr>
              <a:t>图形方法</a:t>
            </a:r>
            <a:r>
              <a:rPr lang="zh-CN" altLang="en-US" sz="2200" dirty="0" smtClean="0"/>
              <a:t>）</a:t>
            </a:r>
            <a:endParaRPr lang="zh-CN" altLang="en-US" sz="2200" dirty="0" smtClean="0"/>
          </a:p>
          <a:p>
            <a:pPr lvl="2"/>
            <a:r>
              <a:rPr lang="zh-CN" altLang="en-US" sz="2200" dirty="0" smtClean="0"/>
              <a:t>预期货币值（风险事件</a:t>
            </a:r>
            <a:r>
              <a:rPr lang="zh-CN" altLang="en-US" sz="2200" dirty="0" smtClean="0">
                <a:solidFill>
                  <a:srgbClr val="FF0000"/>
                </a:solidFill>
              </a:rPr>
              <a:t>概率</a:t>
            </a:r>
            <a:r>
              <a:rPr lang="zh-CN" altLang="en-US" sz="2200" dirty="0" smtClean="0"/>
              <a:t>和风险事件</a:t>
            </a:r>
            <a:r>
              <a:rPr lang="zh-CN" altLang="en-US" sz="2200" dirty="0" smtClean="0">
                <a:solidFill>
                  <a:srgbClr val="FF0000"/>
                </a:solidFill>
              </a:rPr>
              <a:t>货币值</a:t>
            </a:r>
            <a:r>
              <a:rPr lang="zh-CN" altLang="en-US" sz="2200" dirty="0" smtClean="0"/>
              <a:t>的乘积）</a:t>
            </a:r>
            <a:endParaRPr lang="en-US" altLang="zh-CN" sz="2200" dirty="0" smtClean="0"/>
          </a:p>
          <a:p>
            <a:pPr lvl="2"/>
            <a:r>
              <a:rPr lang="zh-CN" altLang="en-US" sz="2200" dirty="0" smtClean="0"/>
              <a:t>模拟（用系统的</a:t>
            </a:r>
            <a:r>
              <a:rPr lang="zh-CN" altLang="en-US" sz="2200" dirty="0" smtClean="0">
                <a:solidFill>
                  <a:srgbClr val="FF0000"/>
                </a:solidFill>
              </a:rPr>
              <a:t>模型</a:t>
            </a:r>
            <a:r>
              <a:rPr lang="zh-CN" altLang="en-US" sz="2200" dirty="0" smtClean="0"/>
              <a:t>或</a:t>
            </a:r>
            <a:r>
              <a:rPr lang="zh-CN" altLang="en-US" sz="2200" dirty="0" smtClean="0">
                <a:solidFill>
                  <a:srgbClr val="FF0000"/>
                </a:solidFill>
              </a:rPr>
              <a:t>表示法</a:t>
            </a:r>
            <a:r>
              <a:rPr lang="zh-CN" altLang="en-US" sz="2200" dirty="0" smtClean="0"/>
              <a:t>来分析系统的</a:t>
            </a:r>
            <a:r>
              <a:rPr lang="zh-CN" altLang="en-US" sz="2200" dirty="0" smtClean="0">
                <a:solidFill>
                  <a:srgbClr val="FF0000"/>
                </a:solidFill>
              </a:rPr>
              <a:t>预期行为</a:t>
            </a:r>
            <a:r>
              <a:rPr lang="zh-CN" altLang="en-US" sz="2200" dirty="0" smtClean="0"/>
              <a:t>或</a:t>
            </a:r>
            <a:r>
              <a:rPr lang="zh-CN" altLang="en-US" sz="2200" dirty="0" smtClean="0">
                <a:solidFill>
                  <a:srgbClr val="FF0000"/>
                </a:solidFill>
              </a:rPr>
              <a:t>绩效</a:t>
            </a:r>
            <a:r>
              <a:rPr lang="zh-CN" altLang="en-US" sz="2200" dirty="0" smtClean="0"/>
              <a:t>，例如股市模拟）</a:t>
            </a:r>
            <a:endParaRPr lang="en-US" altLang="zh-CN" sz="2200" dirty="0" smtClean="0"/>
          </a:p>
          <a:p>
            <a:pPr lvl="2"/>
            <a:r>
              <a:rPr lang="zh-CN" altLang="en-US" sz="2200" dirty="0" smtClean="0"/>
              <a:t>灵敏度分析（通过改变一个或多个</a:t>
            </a:r>
            <a:r>
              <a:rPr lang="zh-CN" altLang="en-US" sz="2200" dirty="0" smtClean="0">
                <a:solidFill>
                  <a:srgbClr val="FF0000"/>
                </a:solidFill>
              </a:rPr>
              <a:t>变量</a:t>
            </a:r>
            <a:r>
              <a:rPr lang="zh-CN" altLang="en-US" sz="2200" dirty="0" smtClean="0"/>
              <a:t>观察其结果的影响）</a:t>
            </a:r>
            <a:endParaRPr lang="en-US" altLang="zh-CN" sz="2200" dirty="0" smtClean="0"/>
          </a:p>
          <a:p>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a:t>
            </a:r>
            <a:r>
              <a:rPr lang="zh-CN" altLang="en-US" sz="2000" dirty="0" smtClean="0">
                <a:solidFill>
                  <a:srgbClr val="FF0000"/>
                </a:solidFill>
              </a:rPr>
              <a:t>责任人</a:t>
            </a:r>
            <a:r>
              <a:rPr lang="zh-CN" altLang="en-US" sz="2000" dirty="0" smtClean="0"/>
              <a:t>，来实施已获得同意和资金支持的风险应对措施</a:t>
            </a:r>
            <a:endParaRPr lang="en-US" altLang="zh-CN" sz="2000" dirty="0" smtClean="0"/>
          </a:p>
          <a:p>
            <a:pPr lvl="1"/>
            <a:r>
              <a:rPr lang="zh-CN" altLang="en-US" sz="2000" dirty="0" smtClean="0"/>
              <a:t>根据风险的</a:t>
            </a:r>
            <a:r>
              <a:rPr lang="zh-CN" altLang="en-US" sz="2000" dirty="0" smtClean="0">
                <a:solidFill>
                  <a:srgbClr val="FF0000"/>
                </a:solidFill>
              </a:rPr>
              <a:t>优先级</a:t>
            </a:r>
            <a:r>
              <a:rPr lang="zh-CN" altLang="en-US" sz="2000" dirty="0" smtClean="0"/>
              <a:t>来制定应对措施，并把</a:t>
            </a:r>
            <a:r>
              <a:rPr lang="zh-CN" altLang="en-US" sz="2000" dirty="0" smtClean="0">
                <a:solidFill>
                  <a:srgbClr val="FF0000"/>
                </a:solidFill>
              </a:rPr>
              <a:t>风险应对</a:t>
            </a:r>
            <a:r>
              <a:rPr lang="zh-CN" altLang="en-US" sz="2000" dirty="0" smtClean="0"/>
              <a:t>所需的资源和活动</a:t>
            </a:r>
            <a:r>
              <a:rPr lang="zh-CN" altLang="en-US" sz="2000" dirty="0" smtClean="0">
                <a:solidFill>
                  <a:srgbClr val="FF0000"/>
                </a:solidFill>
              </a:rPr>
              <a:t>加进项目的预算、进度计划和项目管理计划</a:t>
            </a:r>
            <a:r>
              <a:rPr lang="zh-CN" altLang="en-US" sz="2000" dirty="0" smtClean="0"/>
              <a:t>中</a:t>
            </a:r>
            <a:endParaRPr lang="en-US" altLang="zh-CN" sz="2000" dirty="0" smtClean="0"/>
          </a:p>
          <a:p>
            <a:pPr lvl="1"/>
            <a:r>
              <a:rPr lang="zh-CN" altLang="en-US" sz="2000" dirty="0" smtClean="0"/>
              <a:t>风险应对措施必须与风险的</a:t>
            </a:r>
            <a:r>
              <a:rPr lang="zh-CN" altLang="en-US" sz="2000" dirty="0" smtClean="0">
                <a:solidFill>
                  <a:srgbClr val="FF0000"/>
                </a:solidFill>
              </a:rPr>
              <a:t>重要性相匹配，经济、可行</a:t>
            </a: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a:xfrm>
            <a:off x="400685" y="1489075"/>
            <a:ext cx="10904855" cy="4313555"/>
          </a:xfrm>
        </p:spPr>
        <p:txBody>
          <a:bodyPr/>
          <a:lstStyle/>
          <a:p>
            <a:pPr lvl="1">
              <a:buFont typeface="Arial" panose="020B0604020202020204" pitchFamily="34" charset="0"/>
              <a:buChar char="•"/>
            </a:pPr>
            <a:r>
              <a:rPr lang="zh-CN" altLang="en-US" sz="2400" dirty="0" smtClean="0"/>
              <a:t>回避。改变项目管理计划，以完全消除威胁。如</a:t>
            </a:r>
            <a:r>
              <a:rPr lang="zh-CN" altLang="en-US" sz="2400" dirty="0" smtClean="0">
                <a:solidFill>
                  <a:srgbClr val="FF0000"/>
                </a:solidFill>
              </a:rPr>
              <a:t>延长进度、缩小范围</a:t>
            </a:r>
            <a:r>
              <a:rPr lang="zh-CN" altLang="en-US" sz="2400" dirty="0" smtClean="0"/>
              <a:t>等</a:t>
            </a:r>
            <a:endParaRPr lang="en-US" altLang="zh-CN" sz="2400" dirty="0" smtClean="0"/>
          </a:p>
          <a:p>
            <a:pPr lvl="1">
              <a:buFont typeface="Arial" panose="020B0604020202020204" pitchFamily="34" charset="0"/>
              <a:buChar char="•"/>
            </a:pPr>
            <a:r>
              <a:rPr lang="zh-CN" altLang="en-US" sz="2400" dirty="0" smtClean="0"/>
              <a:t>转移。把某风险的部分或全部消极影响连同应对责任转移给第三方。通常需要支付风险费用，例如</a:t>
            </a:r>
            <a:r>
              <a:rPr lang="zh-CN" altLang="en-US" sz="2400" dirty="0" smtClean="0">
                <a:solidFill>
                  <a:srgbClr val="FF0000"/>
                </a:solidFill>
              </a:rPr>
              <a:t>保险、外包</a:t>
            </a:r>
            <a:endParaRPr lang="en-US" altLang="zh-CN" sz="2400" dirty="0" smtClean="0"/>
          </a:p>
          <a:p>
            <a:pPr lvl="1">
              <a:buFont typeface="Arial" panose="020B0604020202020204" pitchFamily="34" charset="0"/>
              <a:buChar char="•"/>
            </a:pPr>
            <a:r>
              <a:rPr lang="zh-CN" altLang="en-US" sz="2400" dirty="0" smtClean="0"/>
              <a:t>减轻。把不利风险事件的概率和</a:t>
            </a:r>
            <a:r>
              <a:rPr lang="en-US" altLang="zh-CN" sz="2400" dirty="0" smtClean="0"/>
              <a:t>/</a:t>
            </a:r>
            <a:r>
              <a:rPr lang="zh-CN" altLang="en-US" sz="2400" dirty="0" smtClean="0"/>
              <a:t>或影响降低到可接受的临界值范围内。例如进行</a:t>
            </a:r>
            <a:r>
              <a:rPr lang="zh-CN" altLang="en-US" sz="2400" dirty="0" smtClean="0">
                <a:solidFill>
                  <a:srgbClr val="FF0000"/>
                </a:solidFill>
              </a:rPr>
              <a:t>更多的测试</a:t>
            </a:r>
            <a:r>
              <a:rPr lang="zh-CN" altLang="en-US" sz="2400" dirty="0" smtClean="0"/>
              <a:t>、选用比较</a:t>
            </a:r>
            <a:r>
              <a:rPr lang="zh-CN" altLang="en-US" sz="2400" dirty="0" smtClean="0">
                <a:solidFill>
                  <a:srgbClr val="FF0000"/>
                </a:solidFill>
              </a:rPr>
              <a:t>稳定的供应商</a:t>
            </a:r>
            <a:endParaRPr lang="en-US" altLang="zh-CN" sz="2400" dirty="0" smtClean="0"/>
          </a:p>
          <a:p>
            <a:pPr lvl="1">
              <a:buFont typeface="Arial" panose="020B0604020202020204" pitchFamily="34" charset="0"/>
              <a:buChar char="•"/>
            </a:pPr>
            <a:r>
              <a:rPr lang="zh-CN" altLang="en-US" sz="2400" dirty="0" smtClean="0"/>
              <a:t>接受。接受风险意味着项目团队决定</a:t>
            </a:r>
            <a:r>
              <a:rPr lang="zh-CN" altLang="en-US" sz="2400" dirty="0" smtClean="0">
                <a:solidFill>
                  <a:srgbClr val="FF0000"/>
                </a:solidFill>
              </a:rPr>
              <a:t>不为处理某风险而变更</a:t>
            </a:r>
            <a:r>
              <a:rPr lang="zh-CN" altLang="en-US" sz="2400" dirty="0" smtClean="0"/>
              <a:t>项目管理计划，或无法找到任何其他的合理应对策略。通过建立</a:t>
            </a:r>
            <a:r>
              <a:rPr lang="zh-CN" altLang="en-US" sz="2400" dirty="0" smtClean="0">
                <a:solidFill>
                  <a:srgbClr val="FF0000"/>
                </a:solidFill>
              </a:rPr>
              <a:t>应急储备</a:t>
            </a:r>
            <a:r>
              <a:rPr lang="zh-CN" altLang="en-US" sz="2400" dirty="0" smtClean="0"/>
              <a:t>（成本 、时间）主动接受风险，如航班因天气原因延误</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577215" y="1480185"/>
            <a:ext cx="10576560" cy="4469130"/>
          </a:xfrm>
        </p:spPr>
        <p:txBody>
          <a:bodyPr/>
          <a:lstStyle/>
          <a:p>
            <a:pPr>
              <a:buFont typeface="Arial" panose="020B0604020202020204" pitchFamily="34" charset="0"/>
              <a:buChar char="•"/>
            </a:pPr>
            <a:r>
              <a:rPr lang="en-US" altLang="zh-CN" sz="2400" dirty="0" smtClean="0"/>
              <a:t> </a:t>
            </a:r>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机会得以实现，就可对具有积极影响的风险采取本策略来</a:t>
            </a:r>
            <a:r>
              <a:rPr lang="zh-CN" altLang="en-US" sz="2400" dirty="0" smtClean="0">
                <a:solidFill>
                  <a:srgbClr val="FF0000"/>
                </a:solidFill>
              </a:rPr>
              <a:t>创造机会</a:t>
            </a:r>
            <a:r>
              <a:rPr lang="zh-CN" altLang="en-US" sz="2400" dirty="0" smtClean="0"/>
              <a:t>。例如把组织中最有能力的资源分派给项目，来缩短完成时间或节约成本</a:t>
            </a:r>
            <a:endParaRPr lang="en-US" altLang="zh-CN" sz="2400" dirty="0" smtClean="0"/>
          </a:p>
          <a:p>
            <a:pPr>
              <a:buFont typeface="Arial" panose="020B0604020202020204" pitchFamily="34" charset="0"/>
              <a:buChar char="•"/>
            </a:pPr>
            <a:r>
              <a:rPr lang="zh-CN" altLang="en-US" sz="2400" dirty="0" smtClean="0"/>
              <a:t> 分享。把应对机会的部分或全部责任分配给最能为项目利益抓住该机会的第三方，例如</a:t>
            </a:r>
            <a:r>
              <a:rPr lang="zh-CN" altLang="en-US" sz="2400" dirty="0" smtClean="0">
                <a:solidFill>
                  <a:srgbClr val="FF0000"/>
                </a:solidFill>
              </a:rPr>
              <a:t>合资公司</a:t>
            </a:r>
            <a:endParaRPr lang="en-US" altLang="zh-CN" sz="2400" dirty="0" smtClean="0"/>
          </a:p>
          <a:p>
            <a:pPr>
              <a:buFont typeface="Arial" panose="020B0604020202020204" pitchFamily="34" charset="0"/>
              <a:buChar char="•"/>
            </a:pPr>
            <a:r>
              <a:rPr lang="zh-CN" altLang="en-US" sz="2400" dirty="0" smtClean="0"/>
              <a:t> 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a:t>
            </a:r>
            <a:r>
              <a:rPr lang="zh-CN" altLang="en-US" sz="2400" dirty="0" smtClean="0">
                <a:solidFill>
                  <a:srgbClr val="FF0000"/>
                </a:solidFill>
              </a:rPr>
              <a:t>概率</a:t>
            </a:r>
            <a:r>
              <a:rPr lang="zh-CN" altLang="en-US" sz="2400" dirty="0" smtClean="0"/>
              <a:t>。例如为尽早完成活动而增加资源</a:t>
            </a:r>
            <a:endParaRPr lang="en-US" altLang="zh-CN" sz="2400" dirty="0" smtClean="0"/>
          </a:p>
          <a:p>
            <a:pPr>
              <a:buFont typeface="Arial" panose="020B0604020202020204" pitchFamily="34" charset="0"/>
              <a:buChar char="•"/>
            </a:pPr>
            <a:r>
              <a:rPr lang="zh-CN" altLang="en-US" sz="2400" dirty="0" smtClean="0"/>
              <a:t> 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a:xfrm>
            <a:off x="399415" y="1489075"/>
            <a:ext cx="11086465" cy="4313555"/>
          </a:xfrm>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a:t>
            </a:r>
            <a:r>
              <a:rPr lang="zh-CN" altLang="en-US" sz="2400" dirty="0" smtClean="0">
                <a:solidFill>
                  <a:srgbClr val="FF0000"/>
                </a:solidFill>
              </a:rPr>
              <a:t>不是固定不变的</a:t>
            </a:r>
            <a:r>
              <a:rPr lang="zh-CN" altLang="en-US" sz="2400" dirty="0" smtClean="0"/>
              <a:t>，随项目进展如上过程是反复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完成大学生电子商务项目的规划风险工作，形成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风险登记册</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规划的整合</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2345" y="1600200"/>
            <a:ext cx="10227945" cy="408305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endParaRPr lang="zh-CN" altLang="en-US" sz="2400" dirty="0">
              <a:solidFill>
                <a:srgbClr val="FF0000"/>
              </a:solidFill>
            </a:endParaRP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做什么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什么时候做？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按什么要求做？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需要什么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内部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人力资源管理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外部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采购管理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如何沟通？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沟通管理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有哪些风险？（风险管理）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风险管理</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a:t>
            </a:r>
            <a:r>
              <a:rPr lang="zh-CN" altLang="en-US" sz="2400" dirty="0" smtClean="0">
                <a:solidFill>
                  <a:srgbClr val="FF0000"/>
                </a:solidFill>
              </a:rPr>
              <a:t>全生命周期内</a:t>
            </a:r>
            <a:r>
              <a:rPr lang="zh-CN" altLang="en-US" sz="2400" dirty="0" smtClean="0"/>
              <a:t>的风险，并最好的满足项目目标的</a:t>
            </a:r>
            <a:r>
              <a:rPr lang="zh-CN" altLang="en-US" sz="2400" dirty="0" smtClean="0">
                <a:solidFill>
                  <a:srgbClr val="FF0000"/>
                </a:solidFill>
              </a:rPr>
              <a:t>科学与艺术</a:t>
            </a:r>
            <a:r>
              <a:rPr lang="zh-CN" altLang="en-US" sz="2400" dirty="0" smtClean="0"/>
              <a:t>。</a:t>
            </a:r>
            <a:endParaRPr lang="en-US" altLang="zh-CN" sz="2400" dirty="0" smtClean="0"/>
          </a:p>
          <a:p>
            <a:r>
              <a:rPr lang="zh-CN" altLang="en-US" sz="2400" dirty="0" smtClean="0"/>
              <a:t>风险管理对选择项目、确定项目</a:t>
            </a:r>
            <a:r>
              <a:rPr lang="zh-CN" altLang="en-US" sz="2400" dirty="0" smtClean="0">
                <a:solidFill>
                  <a:srgbClr val="FF0000"/>
                </a:solidFill>
              </a:rPr>
              <a:t>范围</a:t>
            </a:r>
            <a:r>
              <a:rPr lang="zh-CN" altLang="en-US" sz="2400" dirty="0" smtClean="0"/>
              <a:t>和编制现实的</a:t>
            </a:r>
            <a:r>
              <a:rPr lang="zh-CN" altLang="en-US" sz="2400" dirty="0" smtClean="0">
                <a:solidFill>
                  <a:srgbClr val="FF0000"/>
                </a:solidFill>
              </a:rPr>
              <a:t>进度</a:t>
            </a:r>
            <a:r>
              <a:rPr lang="zh-CN" altLang="en-US" sz="2400" dirty="0" smtClean="0"/>
              <a:t>计划和</a:t>
            </a:r>
            <a:r>
              <a:rPr lang="zh-CN" altLang="en-US" sz="2400" dirty="0" smtClean="0">
                <a:solidFill>
                  <a:srgbClr val="FF0000"/>
                </a:solidFill>
              </a:rPr>
              <a:t>成本</a:t>
            </a:r>
            <a:r>
              <a:rPr lang="zh-CN" altLang="en-US" sz="2400" dirty="0" smtClean="0"/>
              <a:t>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2130507" y="2045243"/>
          <a:ext cx="8001000" cy="4116705"/>
        </p:xfrm>
        <a:graphic>
          <a:graphicData uri="http://schemas.openxmlformats.org/drawingml/2006/table">
            <a:tbl>
              <a:tblPr/>
              <a:tblGrid>
                <a:gridCol w="1600200"/>
                <a:gridCol w="1752600"/>
                <a:gridCol w="1148080"/>
                <a:gridCol w="1724025"/>
                <a:gridCol w="1776095"/>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知识领域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工程与建筑</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电信</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信息系统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高科技制造</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3.74</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2.76</a:t>
                      </a:r>
                      <a:endParaRPr kumimoji="0" lang="en-US" altLang="zh-CN" sz="4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3.33 </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内容占位符 2"/>
          <p:cNvSpPr>
            <a:spLocks noGrp="1"/>
          </p:cNvSpPr>
          <p:nvPr>
            <p:ph idx="1"/>
          </p:nvPr>
        </p:nvSpPr>
        <p:spPr>
          <a:xfrm>
            <a:off x="513715" y="1355725"/>
            <a:ext cx="9830435" cy="4313555"/>
          </a:xfrm>
        </p:spPr>
        <p:txBody>
          <a:bodyPr/>
          <a:lstStyle/>
          <a:p>
            <a:r>
              <a:rPr lang="zh-CN" altLang="en-US" sz="2400" dirty="0" smtClean="0"/>
              <a:t>项目风险管理的重要性（项目管理成熟度</a:t>
            </a:r>
            <a:r>
              <a:rPr lang="en-US" altLang="zh-CN" sz="2400" dirty="0" smtClean="0"/>
              <a:t>-</a:t>
            </a:r>
            <a:r>
              <a:rPr lang="zh-CN" altLang="en-US" sz="2400" dirty="0" smtClean="0"/>
              <a:t>风险管理成熟度较低</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a:xfrm>
            <a:off x="393700" y="1489075"/>
            <a:ext cx="11366500" cy="4313555"/>
          </a:xfrm>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。工作包括：</a:t>
            </a:r>
            <a:endParaRPr lang="en-US" altLang="zh-CN" sz="2400" dirty="0" smtClean="0"/>
          </a:p>
        </p:txBody>
      </p:sp>
      <p:graphicFrame>
        <p:nvGraphicFramePr>
          <p:cNvPr id="4" name="图示 3"/>
          <p:cNvGraphicFramePr/>
          <p:nvPr/>
        </p:nvGraphicFramePr>
        <p:xfrm>
          <a:off x="2076470" y="2324370"/>
          <a:ext cx="800105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2157</Words>
  <Application>WPS 演示</Application>
  <PresentationFormat>全屏显示(4:3)</PresentationFormat>
  <Paragraphs>250</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vt:lpstr>
      <vt:lpstr>Times New Roman</vt:lpstr>
      <vt:lpstr>Arial Unicode MS</vt:lpstr>
      <vt:lpstr>Standarddesign</vt:lpstr>
      <vt:lpstr>第三章 项目规划——风险和整合</vt:lpstr>
      <vt:lpstr>上节回顾</vt:lpstr>
      <vt:lpstr>PowerPoint 演示文稿</vt:lpstr>
      <vt:lpstr>参考项目管理的十大知识领域完成规划</vt:lpstr>
      <vt:lpstr>十大知识领域在规划阶段的规律和关联性</vt:lpstr>
      <vt:lpstr>风险相关的重要概念</vt:lpstr>
      <vt:lpstr>项目风险管理</vt:lpstr>
      <vt:lpstr>项目管理成熟度调查</vt:lpstr>
      <vt:lpstr>规划风险</vt:lpstr>
      <vt:lpstr>1. 识别风险</vt:lpstr>
      <vt:lpstr>风险分解结构（RBS）-风险分析和归类</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904</cp:revision>
  <dcterms:created xsi:type="dcterms:W3CDTF">2007-11-27T23:54:00Z</dcterms:created>
  <dcterms:modified xsi:type="dcterms:W3CDTF">2019-04-22T01:26:58Z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