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462" r:id="rId4"/>
    <p:sldId id="463" r:id="rId5"/>
    <p:sldId id="267" r:id="rId6"/>
    <p:sldId id="309" r:id="rId8"/>
    <p:sldId id="310" r:id="rId9"/>
    <p:sldId id="357" r:id="rId10"/>
    <p:sldId id="406" r:id="rId11"/>
    <p:sldId id="407" r:id="rId12"/>
    <p:sldId id="313" r:id="rId13"/>
    <p:sldId id="410" r:id="rId14"/>
    <p:sldId id="411" r:id="rId15"/>
    <p:sldId id="356" r:id="rId16"/>
    <p:sldId id="459" r:id="rId17"/>
    <p:sldId id="35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工作包直接成本指什么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团队建设费定义为成本资源</a:t>
            </a:r>
            <a:endParaRPr lang="en-US" altLang="zh-CN" dirty="0" smtClean="0"/>
          </a:p>
          <a:p>
            <a:r>
              <a:rPr lang="zh-CN" altLang="en-US" dirty="0" smtClean="0"/>
              <a:t>测试设备定义为材料资源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间接成本和储备作为成本资源，在一级摘要任务添加，以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分别估算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成本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制定各时间段的成本开支（预算）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226185"/>
            <a:ext cx="9732645" cy="4313555"/>
          </a:xfrm>
        </p:spPr>
        <p:txBody>
          <a:bodyPr/>
          <a:lstStyle/>
          <a:p>
            <a:r>
              <a:rPr lang="zh-CN" altLang="en-US" sz="2400" dirty="0" smtClean="0"/>
              <a:t>在已批准的项目估算基础上，结合进度计划安排，制定出以时间段为单位的成本开支计划，用于未来的成本控制；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时间段通常以季、月、周为单位；</a:t>
            </a:r>
            <a:endParaRPr lang="zh-CN" altLang="en-US" dirty="0" smtClean="0"/>
          </a:p>
          <a:p>
            <a:r>
              <a:rPr lang="en-US" altLang="zh-CN" sz="2400" dirty="0"/>
              <a:t>DEMO</a:t>
            </a:r>
            <a:r>
              <a:rPr lang="zh-CN" altLang="en-US" sz="2400" dirty="0"/>
              <a:t>：使用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软件生成</a:t>
            </a:r>
            <a:r>
              <a:rPr lang="zh-CN" altLang="en-US" sz="2400" dirty="0" smtClean="0"/>
              <a:t>预算，并保存为基准</a:t>
            </a:r>
            <a:endParaRPr lang="en-US" altLang="zh-CN" sz="24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菜单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—</a:t>
            </a:r>
            <a:r>
              <a:rPr lang="zh-CN" altLang="en-US" sz="2000" dirty="0"/>
              <a:t>可视报表</a:t>
            </a:r>
            <a:r>
              <a:rPr lang="en-US" altLang="zh-CN" sz="2000" dirty="0"/>
              <a:t>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选择“现金流报表”；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选择“视图”按钮；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将生成的</a:t>
            </a:r>
            <a:r>
              <a:rPr lang="en-US" altLang="zh-CN" sz="2000" dirty="0"/>
              <a:t>Excel</a:t>
            </a:r>
            <a:r>
              <a:rPr lang="zh-CN" altLang="en-US" sz="2000" dirty="0"/>
              <a:t>文件保存为项目预算文件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 smtClean="0"/>
              <a:t>菜单“项目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设置比较基准”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通过“项目信息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统计信息”查看变化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 smtClean="0"/>
              <a:t>成果：项目成本预算（</a:t>
            </a:r>
            <a:r>
              <a:rPr lang="en-US" altLang="zh-CN" sz="2400" dirty="0"/>
              <a:t>《</a:t>
            </a:r>
            <a:r>
              <a:rPr lang="zh-CN" altLang="en-US" sz="2400" dirty="0"/>
              <a:t>成本绩效基准</a:t>
            </a:r>
            <a:r>
              <a:rPr lang="en-US" altLang="zh-CN" sz="2400" dirty="0"/>
              <a:t>》</a:t>
            </a:r>
            <a:r>
              <a:rPr lang="zh-CN" altLang="en-US" sz="2400" dirty="0"/>
              <a:t>）。经过</a:t>
            </a:r>
            <a:r>
              <a:rPr lang="zh-CN" altLang="en-US" sz="2400" dirty="0">
                <a:solidFill>
                  <a:srgbClr val="FF0000"/>
                </a:solidFill>
              </a:rPr>
              <a:t>批准</a:t>
            </a:r>
            <a:r>
              <a:rPr lang="zh-CN" altLang="en-US" sz="2400" dirty="0"/>
              <a:t>且按时间段分配资金的完成预算（</a:t>
            </a:r>
            <a:r>
              <a:rPr lang="en-US" altLang="zh-CN" sz="2400" dirty="0"/>
              <a:t>BAC</a:t>
            </a:r>
            <a:r>
              <a:rPr lang="zh-CN" altLang="en-US" sz="2400" dirty="0"/>
              <a:t>），用于测量、监督和控制项目的总体成本</a:t>
            </a:r>
            <a:r>
              <a:rPr lang="zh-CN" altLang="en-US" sz="2400" dirty="0" smtClean="0"/>
              <a:t>绩效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管理层批准项目成本预算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985075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项目成本预算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文件，并决策是否批准；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例如某项目预算结果是第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15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18</a:t>
            </a:r>
            <a:r>
              <a:rPr lang="zh-CN" altLang="en-US" sz="2200" dirty="0" smtClean="0"/>
              <a:t>万</a:t>
            </a:r>
            <a:r>
              <a:rPr lang="en-US" altLang="zh-CN" sz="2200" dirty="0" smtClean="0"/>
              <a:t>……</a:t>
            </a:r>
            <a:r>
              <a:rPr lang="zh-CN" altLang="en-US" sz="2200" dirty="0" smtClean="0"/>
              <a:t>，那么管理层要根据公司的现金流情况决策是否批准此预算，如果批准就必须按预算给予资金支持；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 bwMode="auto">
          <a:xfrm>
            <a:off x="6210300" y="1285240"/>
            <a:ext cx="5252720" cy="5360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灭他倒是不费事，咱们需要花点儿钱。给我几天时间，我算算。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indent="-180975" eaLnBrk="0" hangingPunct="0">
              <a:spcAft>
                <a:spcPct val="4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天后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估算了各项可能的支出）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我算了一下，总开销约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个亿。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咱们分五次支出，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0.6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亿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月。详细的数据在这个预算文件里。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爆炸形 1 7"/>
          <p:cNvSpPr/>
          <p:nvPr/>
        </p:nvSpPr>
        <p:spPr bwMode="auto">
          <a:xfrm>
            <a:off x="9076267" y="2850269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美国大片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戏说反恐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（纯属虚构）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15" y="1250950"/>
            <a:ext cx="5623560" cy="5378450"/>
          </a:xfrm>
        </p:spPr>
        <p:txBody>
          <a:bodyPr/>
          <a:lstStyle/>
          <a:p>
            <a:r>
              <a:rPr lang="zh-CN" altLang="en-US" dirty="0" smtClean="0"/>
              <a:t>最近萨达姆这家伙很嚣张，</a:t>
            </a:r>
            <a:r>
              <a:rPr lang="en-US" altLang="zh-CN" dirty="0" smtClean="0"/>
              <a:t>9.11</a:t>
            </a:r>
            <a:r>
              <a:rPr lang="zh-CN" altLang="en-US" dirty="0" smtClean="0"/>
              <a:t>的事我还没找他算账呢，我想尽快灭了他，你看怎么样？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个亿？能出我这口气，也值！再说，我们还能占有伊拉克的石油发财呢。具体的费用投入计划呢？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dirty="0" smtClean="0"/>
              <a:t>拿我的总统大印来，我给你盖上，就这么办了。老萨和石油，我来啦！！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26628" y="1538060"/>
            <a:ext cx="24003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4501645" y="362133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8707557" y="4025152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爆炸形 1 10"/>
          <p:cNvSpPr/>
          <p:nvPr/>
        </p:nvSpPr>
        <p:spPr bwMode="auto">
          <a:xfrm>
            <a:off x="4694903" y="488499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39646" y="5184788"/>
            <a:ext cx="2081554" cy="1673212"/>
            <a:chOff x="915646" y="5184788"/>
            <a:chExt cx="2081554" cy="1673212"/>
          </a:xfrm>
        </p:grpSpPr>
        <p:pic>
          <p:nvPicPr>
            <p:cNvPr id="135170" name="Picture 2" descr="http://cme.ce.cn/shou/cmdt/200705/30/W020070530498165742763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329" y="5184788"/>
              <a:ext cx="1433871" cy="167321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915646" y="5996226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男主角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78351" y="5206181"/>
            <a:ext cx="1745300" cy="1656913"/>
            <a:chOff x="5248166" y="5206181"/>
            <a:chExt cx="1745300" cy="1656913"/>
          </a:xfrm>
        </p:grpSpPr>
        <p:pic>
          <p:nvPicPr>
            <p:cNvPr id="135172" name="Picture 4" descr="http://news.yntv.cn/category/10301/2009/05/12/images/self_20090512_60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873" y="5206181"/>
              <a:ext cx="1083593" cy="165181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248166" y="6005844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女主角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84605"/>
            <a:ext cx="11366500" cy="431323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估算是决策的依据，预算是花钱的计划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/>
              <a:t>成</a:t>
            </a:r>
            <a:r>
              <a:rPr lang="zh-CN" altLang="en-US" sz="2400" dirty="0" smtClean="0"/>
              <a:t>本主要组成包括：直接成本、间接成本、储备；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76170"/>
            <a:ext cx="8849360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在大学生电子商务网站进度计划的成果基础上，完成直接成本、间接成本和储备估算，生成项目成本估算和预算，课上选几个小组分享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MS Project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关于成本部分的实验，完成大学生电子商务项目的规划成本工作，形成成本预算。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本节内容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6" y="281623"/>
            <a:ext cx="11360149" cy="647700"/>
          </a:xfrm>
        </p:spPr>
        <p:txBody>
          <a:bodyPr/>
          <a:lstStyle/>
          <a:p>
            <a:pPr algn="l"/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436370" y="149452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468755" y="4491237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53160"/>
            <a:ext cx="11366500" cy="4313238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CN" altLang="en-US" sz="2400" dirty="0" smtClean="0"/>
              <a:t>规划成本回答“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花多少钱及怎么花钱</a:t>
            </a:r>
            <a:r>
              <a:rPr lang="zh-CN" altLang="en-US" sz="2400" dirty="0" smtClean="0"/>
              <a:t>” 的问题。由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主要负责，其它团队成员配合。基本过程为：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65" y="2405380"/>
            <a:ext cx="8878570" cy="4011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估算每个工作包的直接成本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489075"/>
            <a:ext cx="97186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，估算每一个工作包的直接成本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直接成本。与创造项目成果直接相关的成本，例如项目成员的工资，项目使用的硬件设备、材料等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80975" lvl="1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 smtClean="0"/>
              <a:t>常用的估算方法：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自下而上</a:t>
            </a:r>
            <a:r>
              <a:rPr lang="zh-CN" altLang="en-US" sz="2000" dirty="0" smtClean="0">
                <a:solidFill>
                  <a:srgbClr val="FF0000"/>
                </a:solidFill>
              </a:rPr>
              <a:t>估算（常用、推荐）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三</a:t>
            </a:r>
            <a:r>
              <a:rPr lang="zh-CN" altLang="en-US" sz="2000" dirty="0"/>
              <a:t>点估算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类比估算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参数</a:t>
            </a:r>
            <a:r>
              <a:rPr lang="zh-CN" altLang="en-US" sz="2000" dirty="0" smtClean="0"/>
              <a:t>估算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软件估算工作包的直接成本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定义工时资源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人员（未明确到具体人的，可根据能力要求给出预估成本，例如程序员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期望是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开发专家，预估成本为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设备</a:t>
            </a:r>
            <a:r>
              <a:rPr lang="zh-CN" altLang="en-US" sz="2000" dirty="0" smtClean="0">
                <a:sym typeface="+mn-ea"/>
              </a:rPr>
              <a:t>（开发设备、测试设备等）</a:t>
            </a:r>
            <a:endParaRPr lang="en-US" altLang="zh-CN" sz="2000" dirty="0" smtClean="0"/>
          </a:p>
          <a:p>
            <a:r>
              <a:rPr lang="zh-CN" altLang="en-US" sz="2400" dirty="0" smtClean="0"/>
              <a:t>定义材料资源</a:t>
            </a:r>
            <a:endParaRPr lang="en-US" altLang="zh-CN" sz="2400" dirty="0" smtClean="0"/>
          </a:p>
          <a:p>
            <a:r>
              <a:rPr lang="zh-CN" altLang="en-US" sz="2400" dirty="0" smtClean="0"/>
              <a:t>定义成本资源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估算间接成本和储备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489075"/>
            <a:ext cx="1016000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，估算工作包或更高级别分类（控制账户甚至整个项目）的间接成本和储备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间接成本：不创造项目成果间接相关的成本，例如企业的水电费，管理费分摊；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储备：</a:t>
            </a:r>
            <a:r>
              <a:rPr lang="zh-CN" altLang="en-US" sz="2000" dirty="0"/>
              <a:t>为应对未来的风险而预留的成本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通常间接成本和储备在项目级按直接成本的一定比例估算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估算项目的间接成本；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成果：待审批的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>
                <a:sym typeface="+mn-ea"/>
              </a:rPr>
              <a:t>（包括直接、间接和储备成本）</a:t>
            </a:r>
            <a:r>
              <a:rPr lang="zh-CN" altLang="en-US" sz="2400" dirty="0" smtClean="0"/>
              <a:t>；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管理层决策项目估算是否可行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980" y="1489075"/>
            <a:ext cx="990981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文件（通常会深度了解估算的依据等），并决策此估算是否可行；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例如某项目的估算是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万，而企业与客户签署合同仅收</a:t>
            </a:r>
            <a:r>
              <a:rPr lang="en-US" altLang="zh-CN" sz="2200" dirty="0" smtClean="0"/>
              <a:t>80</a:t>
            </a:r>
            <a:r>
              <a:rPr lang="zh-CN" altLang="en-US" sz="2200" dirty="0" smtClean="0"/>
              <a:t>万，管理层肯定不会批准这个估算结果，需要重新调整估算；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演示</Application>
  <PresentationFormat>全屏显示(4:3)</PresentationFormat>
  <Paragraphs>128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项目规划——成本</vt:lpstr>
      <vt:lpstr>本节内容</vt:lpstr>
      <vt:lpstr>参考项目管理的十大知识领域完成规划</vt:lpstr>
      <vt:lpstr>十大知识领域在规划阶段的规律和关联性</vt:lpstr>
      <vt:lpstr>规划成本</vt:lpstr>
      <vt:lpstr>1. 估算每个工作包的直接成本</vt:lpstr>
      <vt:lpstr>DEMO：使用MS Project软件估算工作包的直接成本</vt:lpstr>
      <vt:lpstr>2. 估算间接成本和储备</vt:lpstr>
      <vt:lpstr>3. 管理层决策项目估算是否可行</vt:lpstr>
      <vt:lpstr>4. 制定各时间段的成本开支（预算）</vt:lpstr>
      <vt:lpstr>5. 管理层批准项目成本预算</vt:lpstr>
      <vt:lpstr>美国大片《戏说反恐》（纯属虚构）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886</cp:revision>
  <dcterms:created xsi:type="dcterms:W3CDTF">2007-11-27T23:54:00Z</dcterms:created>
  <dcterms:modified xsi:type="dcterms:W3CDTF">2019-04-01T00:27:28Z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