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3"/>
  </p:handoutMasterIdLst>
  <p:sldIdLst>
    <p:sldId id="256" r:id="rId3"/>
    <p:sldId id="401" r:id="rId4"/>
    <p:sldId id="480" r:id="rId5"/>
    <p:sldId id="481" r:id="rId6"/>
    <p:sldId id="463" r:id="rId7"/>
    <p:sldId id="434" r:id="rId9"/>
    <p:sldId id="435" r:id="rId10"/>
    <p:sldId id="436" r:id="rId11"/>
    <p:sldId id="437" r:id="rId12"/>
    <p:sldId id="439" r:id="rId13"/>
    <p:sldId id="441" r:id="rId14"/>
    <p:sldId id="442" r:id="rId15"/>
    <p:sldId id="443" r:id="rId16"/>
    <p:sldId id="444" r:id="rId17"/>
    <p:sldId id="445" r:id="rId18"/>
    <p:sldId id="446" r:id="rId19"/>
    <p:sldId id="448" r:id="rId20"/>
    <p:sldId id="462" r:id="rId21"/>
    <p:sldId id="353" r:id="rId22"/>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1993</a:t>
            </a:r>
            <a:r>
              <a:rPr lang="zh-CN" altLang="en-US" dirty="0" smtClean="0"/>
              <a:t>年</a:t>
            </a:r>
            <a:r>
              <a:rPr lang="en-US" altLang="zh-CN" dirty="0" smtClean="0"/>
              <a:t>1</a:t>
            </a:r>
            <a:r>
              <a:rPr lang="zh-CN" altLang="en-US" dirty="0" smtClean="0"/>
              <a:t>月，</a:t>
            </a:r>
            <a:r>
              <a:rPr lang="en-US" altLang="zh-CN" dirty="0" smtClean="0"/>
              <a:t>NCSA</a:t>
            </a:r>
            <a:r>
              <a:rPr lang="zh-CN" altLang="en-US" dirty="0" smtClean="0"/>
              <a:t>（</a:t>
            </a:r>
            <a:r>
              <a:rPr lang="en-US" altLang="zh-CN" dirty="0" smtClean="0"/>
              <a:t>National Center for Supercomputing Applications</a:t>
            </a:r>
            <a:r>
              <a:rPr lang="zh-CN" altLang="en-US" dirty="0" smtClean="0"/>
              <a:t>，美国国家超级电脑应用中心）完成革命性的创新，在</a:t>
            </a:r>
            <a:r>
              <a:rPr lang="en-US" altLang="zh-CN" dirty="0" smtClean="0"/>
              <a:t>Unix</a:t>
            </a:r>
            <a:r>
              <a:rPr lang="zh-CN" altLang="en-US" dirty="0" smtClean="0"/>
              <a:t>平台上开发出了第一个图形化的网页浏览器</a:t>
            </a:r>
            <a:r>
              <a:rPr lang="en-US" altLang="zh-CN" dirty="0" smtClean="0"/>
              <a:t>Mosaic</a:t>
            </a:r>
            <a:r>
              <a:rPr lang="zh-CN" altLang="en-US" dirty="0" smtClean="0"/>
              <a:t>（</a:t>
            </a:r>
            <a:r>
              <a:rPr lang="en-US" altLang="zh-CN" dirty="0" smtClean="0"/>
              <a:t>Alpha </a:t>
            </a:r>
            <a:r>
              <a:rPr lang="zh-CN" altLang="en-US" dirty="0" smtClean="0"/>
              <a:t>版），同年九月发布的</a:t>
            </a:r>
            <a:r>
              <a:rPr lang="en-US" altLang="zh-CN" dirty="0" smtClean="0"/>
              <a:t>1.0</a:t>
            </a:r>
            <a:r>
              <a:rPr lang="zh-CN" altLang="en-US" dirty="0" smtClean="0"/>
              <a:t>正式版实现了在</a:t>
            </a:r>
            <a:r>
              <a:rPr lang="en-US" altLang="zh-CN" dirty="0" smtClean="0"/>
              <a:t>Apple Macintosh</a:t>
            </a:r>
            <a:r>
              <a:rPr lang="zh-CN" altLang="en-US" dirty="0" smtClean="0"/>
              <a:t>和</a:t>
            </a:r>
            <a:r>
              <a:rPr lang="en-US" altLang="zh-CN" dirty="0" smtClean="0"/>
              <a:t>Microsoft Windows</a:t>
            </a:r>
            <a:r>
              <a:rPr lang="zh-CN" altLang="en-US" dirty="0" smtClean="0"/>
              <a:t>平台上的运行，一时间</a:t>
            </a:r>
            <a:r>
              <a:rPr lang="en-US" altLang="zh-CN" dirty="0" smtClean="0"/>
              <a:t>Mosaic</a:t>
            </a:r>
            <a:r>
              <a:rPr lang="zh-CN" altLang="en-US" dirty="0" smtClean="0"/>
              <a:t>俨然成为 </a:t>
            </a:r>
            <a:r>
              <a:rPr lang="en-US" altLang="zh-CN" dirty="0" smtClean="0"/>
              <a:t>Web</a:t>
            </a:r>
            <a:r>
              <a:rPr lang="zh-CN" altLang="en-US" dirty="0" smtClean="0"/>
              <a:t>浏览器的标准。随后</a:t>
            </a:r>
            <a:r>
              <a:rPr lang="en-US" altLang="zh-CN" dirty="0" smtClean="0"/>
              <a:t>NCSA</a:t>
            </a:r>
            <a:r>
              <a:rPr lang="zh-CN" altLang="en-US" dirty="0" smtClean="0"/>
              <a:t>将</a:t>
            </a:r>
            <a:r>
              <a:rPr lang="en-US" altLang="zh-CN" dirty="0" smtClean="0"/>
              <a:t>Mosaic</a:t>
            </a:r>
            <a:r>
              <a:rPr lang="zh-CN" altLang="en-US" dirty="0" smtClean="0"/>
              <a:t>的商业运营权转售给了</a:t>
            </a:r>
            <a:r>
              <a:rPr lang="en-US" altLang="zh-CN" dirty="0" smtClean="0"/>
              <a:t>Spyglass</a:t>
            </a:r>
            <a:r>
              <a:rPr lang="zh-CN" altLang="en-US" dirty="0" smtClean="0"/>
              <a:t>公司，该公司又向包括微软公司在内的多家公司技术授权，允许其在 </a:t>
            </a:r>
            <a:r>
              <a:rPr lang="en-US" altLang="zh-CN" dirty="0" smtClean="0"/>
              <a:t>Mosaic</a:t>
            </a:r>
            <a:r>
              <a:rPr lang="zh-CN" altLang="en-US" dirty="0" smtClean="0"/>
              <a:t>的基础上开发自己的产品。</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固定总价合同（</a:t>
            </a:r>
            <a:r>
              <a:rPr lang="en-US" altLang="zh-CN" dirty="0" smtClean="0"/>
              <a:t>FFP</a:t>
            </a:r>
            <a:r>
              <a:rPr lang="zh-CN" altLang="en-US" dirty="0" smtClean="0"/>
              <a:t>）</a:t>
            </a:r>
            <a:endParaRPr lang="en-US" altLang="zh-CN" dirty="0" smtClean="0"/>
          </a:p>
          <a:p>
            <a:pPr lvl="2"/>
            <a:r>
              <a:rPr lang="zh-CN" altLang="en-US" dirty="0" smtClean="0"/>
              <a:t>因合同履行不好而导致的任何成本增加都由卖方负责</a:t>
            </a:r>
            <a:endParaRPr lang="en-US" altLang="zh-CN" dirty="0" smtClean="0"/>
          </a:p>
          <a:p>
            <a:pPr lvl="2"/>
            <a:r>
              <a:rPr lang="zh-CN" altLang="en-US" dirty="0" smtClean="0"/>
              <a:t>买方必须准确定义要采购的产品或服务，如果范围变更通常会导致合同价格提高</a:t>
            </a:r>
            <a:endParaRPr lang="en-US" altLang="zh-CN" dirty="0" smtClean="0"/>
          </a:p>
          <a:p>
            <a:pPr lvl="1"/>
            <a:r>
              <a:rPr lang="zh-CN" altLang="en-US" dirty="0" smtClean="0"/>
              <a:t>总价加激励费用合同（</a:t>
            </a:r>
            <a:r>
              <a:rPr lang="en-US" altLang="zh-CN" dirty="0" smtClean="0"/>
              <a:t>FPIF</a:t>
            </a:r>
            <a:r>
              <a:rPr lang="zh-CN" altLang="en-US" dirty="0" smtClean="0"/>
              <a:t>）</a:t>
            </a:r>
            <a:endParaRPr lang="en-US" altLang="zh-CN" dirty="0" smtClean="0"/>
          </a:p>
          <a:p>
            <a:pPr lvl="2"/>
            <a:r>
              <a:rPr lang="zh-CN" altLang="en-US" dirty="0" smtClean="0"/>
              <a:t>实现既定目标给予账务奖励。</a:t>
            </a:r>
            <a:endParaRPr lang="en-US" altLang="zh-CN" dirty="0" smtClean="0"/>
          </a:p>
          <a:p>
            <a:pPr lvl="1"/>
            <a:r>
              <a:rPr lang="zh-CN" altLang="en-US" dirty="0" smtClean="0"/>
              <a:t>总价加经济价格调整合同（</a:t>
            </a:r>
            <a:r>
              <a:rPr lang="en-US" altLang="zh-CN" dirty="0" smtClean="0"/>
              <a:t>FP-EPA</a:t>
            </a:r>
            <a:r>
              <a:rPr lang="zh-CN" altLang="en-US" dirty="0" smtClean="0"/>
              <a:t>）</a:t>
            </a:r>
            <a:endParaRPr lang="en-US" altLang="zh-CN" dirty="0" smtClean="0"/>
          </a:p>
          <a:p>
            <a:pPr lvl="2"/>
            <a:r>
              <a:rPr lang="zh-CN" altLang="en-US" dirty="0" smtClean="0"/>
              <a:t>允许根据条件变化（如通货膨胀、特殊商品的成本变化），以事先确定的方式对合同价格进行调整</a:t>
            </a:r>
            <a:endParaRPr lang="en-US" altLang="zh-CN" dirty="0" smtClean="0"/>
          </a:p>
          <a:p>
            <a:pPr lvl="2"/>
            <a:r>
              <a:rPr lang="zh-CN" altLang="en-US" dirty="0" smtClean="0"/>
              <a:t>适用于卖方履约要跨越相当长的周期（数年），或买卖双方之间要维持多种长期关系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a:t>
            </a:r>
            <a:endParaRPr lang="en-US" altLang="zh-CN" dirty="0" smtClean="0"/>
          </a:p>
          <a:p>
            <a:r>
              <a:rPr lang="en-US" altLang="zh-CN" dirty="0" smtClean="0"/>
              <a:t>9.4</a:t>
            </a:r>
            <a:endParaRPr lang="en-US" altLang="zh-CN" dirty="0" smtClean="0"/>
          </a:p>
          <a:p>
            <a:r>
              <a:rPr lang="en-US" altLang="zh-CN" dirty="0" smtClean="0"/>
              <a:t>12.6</a:t>
            </a:r>
            <a:endParaRPr lang="en-US" altLang="zh-CN" dirty="0" smtClean="0"/>
          </a:p>
          <a:p>
            <a:r>
              <a:rPr lang="zh-CN" altLang="en-US" sz="1200" b="0" i="0" kern="1200" dirty="0" smtClean="0">
                <a:solidFill>
                  <a:schemeClr val="tx1"/>
                </a:solidFill>
                <a:effectLst/>
                <a:latin typeface="Arial" panose="020B0604020202020204" pitchFamily="34" charset="0"/>
                <a:ea typeface="+mn-ea"/>
                <a:cs typeface="+mn-cs"/>
              </a:rPr>
              <a:t>总付款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目标利润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目标成本） * 卖方分配比例</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844;&#24320;&#25307;&#26631;&#27969;&#31243;&#2227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采购</a:t>
            </a:r>
            <a:endParaRPr lang="zh-CN" altLang="en-US" sz="2800" dirty="0" smtClean="0"/>
          </a:p>
        </p:txBody>
      </p:sp>
      <p:sp>
        <p:nvSpPr>
          <p:cNvPr id="2051" name="Rectangle 3"/>
          <p:cNvSpPr>
            <a:spLocks noGrp="1" noChangeArrowheads="1"/>
          </p:cNvSpPr>
          <p:nvPr>
            <p:ph type="subTitle" idx="1"/>
          </p:nvPr>
        </p:nvSpPr>
        <p:spPr>
          <a:xfrm>
            <a:off x="-2540" y="214630"/>
            <a:ext cx="654875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制定采购文件</a:t>
            </a:r>
            <a:endParaRPr lang="zh-CN" altLang="en-US" dirty="0"/>
          </a:p>
        </p:txBody>
      </p:sp>
      <p:sp>
        <p:nvSpPr>
          <p:cNvPr id="3" name="内容占位符 2"/>
          <p:cNvSpPr>
            <a:spLocks noGrp="1"/>
          </p:cNvSpPr>
          <p:nvPr>
            <p:ph idx="1"/>
          </p:nvPr>
        </p:nvSpPr>
        <p:spPr/>
        <p:txBody>
          <a:bodyPr/>
          <a:lstStyle/>
          <a:p>
            <a:r>
              <a:rPr lang="en-US" altLang="zh-CN" sz="2400" dirty="0" smtClean="0"/>
              <a:t>《</a:t>
            </a:r>
            <a:r>
              <a:rPr lang="zh-CN" altLang="en-US" sz="2400" dirty="0" smtClean="0"/>
              <a:t>采购文件</a:t>
            </a:r>
            <a:r>
              <a:rPr lang="en-US" altLang="zh-CN" sz="2400" dirty="0" smtClean="0"/>
              <a:t>》</a:t>
            </a:r>
            <a:r>
              <a:rPr lang="zh-CN" altLang="en-US" sz="2400" dirty="0" smtClean="0"/>
              <a:t>，记录项目</a:t>
            </a:r>
            <a:r>
              <a:rPr lang="zh-CN" altLang="en-US" sz="2400" dirty="0"/>
              <a:t>采购什么、如何采购、采购多少，以及何时</a:t>
            </a:r>
            <a:r>
              <a:rPr lang="zh-CN" altLang="en-US" sz="2400" dirty="0" smtClean="0"/>
              <a:t>采购等重要信息，通</a:t>
            </a:r>
            <a:r>
              <a:rPr lang="zh-CN" altLang="en-US" sz="2400" dirty="0"/>
              <a:t>常</a:t>
            </a:r>
            <a:r>
              <a:rPr lang="zh-CN" altLang="en-US" sz="2400" dirty="0" smtClean="0"/>
              <a:t>以</a:t>
            </a:r>
            <a:r>
              <a:rPr lang="en-US" altLang="zh-CN" sz="2400" dirty="0" smtClean="0"/>
              <a:t>《</a:t>
            </a:r>
            <a:r>
              <a:rPr lang="zh-CN" altLang="en-US" sz="2400" dirty="0" smtClean="0"/>
              <a:t>招标文件</a:t>
            </a:r>
            <a:r>
              <a:rPr lang="en-US" altLang="zh-CN" sz="2400" dirty="0" smtClean="0"/>
              <a:t>》</a:t>
            </a:r>
            <a:r>
              <a:rPr lang="zh-CN" altLang="en-US" sz="2400" dirty="0" smtClean="0"/>
              <a:t>的形式公布；</a:t>
            </a:r>
            <a:endParaRPr lang="en-US" altLang="zh-CN" sz="2400" dirty="0" smtClean="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a:t>
            </a:r>
            <a:r>
              <a:rPr lang="zh-CN" altLang="en-US" sz="2000" dirty="0" smtClean="0"/>
              <a:t>邀请</a:t>
            </a:r>
            <a:endParaRPr lang="en-US" altLang="zh-CN" sz="2400" dirty="0"/>
          </a:p>
          <a:p>
            <a:pPr lvl="1"/>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典型招标过程介绍</a:t>
            </a:r>
            <a:endParaRPr lang="zh-CN" altLang="en-US" dirty="0"/>
          </a:p>
        </p:txBody>
      </p:sp>
      <p:graphicFrame>
        <p:nvGraphicFramePr>
          <p:cNvPr id="4" name="表格 3"/>
          <p:cNvGraphicFramePr>
            <a:graphicFrameLocks noGrp="1"/>
          </p:cNvGraphicFramePr>
          <p:nvPr/>
        </p:nvGraphicFramePr>
        <p:xfrm>
          <a:off x="2057400" y="1303401"/>
          <a:ext cx="8229600" cy="5102225"/>
        </p:xfrm>
        <a:graphic>
          <a:graphicData uri="http://schemas.openxmlformats.org/drawingml/2006/table">
            <a:tbl>
              <a:tblPr firstRow="1" bandRow="1">
                <a:tableStyleId>{5940675A-B579-460E-94D1-54222C63F5DA}</a:tableStyleId>
              </a:tblPr>
              <a:tblGrid>
                <a:gridCol w="1600200"/>
                <a:gridCol w="6629400"/>
              </a:tblGrid>
              <a:tr h="140843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hlinkClick r:id="rId1" action="ppaction://hlinkfile"/>
                        </a:rPr>
                        <a:t>公开招标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招标人通过公众媒体、报刊、电视或信息网络等公共传媒体介绍、发布招标公告或招标信息，邀请不特定的法人或者其他组织投标所进行的招标</a:t>
                      </a:r>
                      <a:endParaRPr lang="zh-CN" altLang="en-US" sz="2400" dirty="0">
                        <a:latin typeface="微软雅黑" panose="020B0503020204020204" pitchFamily="34" charset="-122"/>
                        <a:ea typeface="微软雅黑" panose="020B0503020204020204" pitchFamily="34" charset="-122"/>
                      </a:endParaRPr>
                    </a:p>
                  </a:txBody>
                  <a:tcPr/>
                </a:tc>
              </a:tr>
              <a:tr h="184658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邀请招标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由采购人根据供应商或承包商的资信和业绩，选择一定数目的法人或其他组织（</a:t>
                      </a:r>
                      <a:r>
                        <a:rPr lang="zh-CN" altLang="en-US" sz="2400" dirty="0" smtClean="0">
                          <a:solidFill>
                            <a:srgbClr val="FF0000"/>
                          </a:solidFill>
                          <a:latin typeface="微软雅黑" panose="020B0503020204020204" pitchFamily="34" charset="-122"/>
                          <a:ea typeface="微软雅黑" panose="020B0503020204020204" pitchFamily="34" charset="-122"/>
                        </a:rPr>
                        <a:t>不能少于三家</a:t>
                      </a:r>
                      <a:r>
                        <a:rPr lang="zh-CN" altLang="en-US" sz="2400" dirty="0" smtClean="0">
                          <a:latin typeface="微软雅黑" panose="020B0503020204020204" pitchFamily="34" charset="-122"/>
                          <a:ea typeface="微软雅黑" panose="020B0503020204020204" pitchFamily="34" charset="-122"/>
                        </a:rPr>
                        <a:t>），向其发出招标邀请书，邀请他们参加投标竞争，从中选定中标的供应商</a:t>
                      </a:r>
                      <a:endParaRPr lang="zh-CN" altLang="en-US" sz="2400" dirty="0">
                        <a:latin typeface="微软雅黑" panose="020B0503020204020204" pitchFamily="34" charset="-122"/>
                        <a:ea typeface="微软雅黑" panose="020B0503020204020204" pitchFamily="34" charset="-122"/>
                      </a:endParaRPr>
                    </a:p>
                  </a:txBody>
                  <a:tcPr/>
                </a:tc>
              </a:tr>
              <a:tr h="1847215">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议标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是采购人和被采购人之间通过一对一谈判而最终达到采购目的的一种采购方式，不具有公开性和竞争性，因而不属于招投标法所称的招标投标采购方式</a:t>
                      </a:r>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合同类型</a:t>
            </a:r>
            <a:endParaRPr lang="zh-CN" altLang="en-US" dirty="0"/>
          </a:p>
        </p:txBody>
      </p:sp>
      <p:sp>
        <p:nvSpPr>
          <p:cNvPr id="3" name="内容占位符 2"/>
          <p:cNvSpPr>
            <a:spLocks noGrp="1"/>
          </p:cNvSpPr>
          <p:nvPr>
            <p:ph sz="quarter" idx="1"/>
          </p:nvPr>
        </p:nvSpPr>
        <p:spPr/>
        <p:txBody>
          <a:bodyPr/>
          <a:lstStyle/>
          <a:p>
            <a:r>
              <a:rPr lang="zh-CN" altLang="en-US" sz="2400" dirty="0" smtClean="0">
                <a:sym typeface="+mn-ea"/>
              </a:rPr>
              <a:t>通常可把合同分为两大类，即</a:t>
            </a:r>
            <a:r>
              <a:rPr lang="zh-CN" altLang="en-US" sz="2400" dirty="0" smtClean="0">
                <a:solidFill>
                  <a:srgbClr val="FF0000"/>
                </a:solidFill>
                <a:sym typeface="+mn-ea"/>
              </a:rPr>
              <a:t>总价</a:t>
            </a:r>
            <a:r>
              <a:rPr lang="zh-CN" altLang="en-US" sz="2400" dirty="0" smtClean="0">
                <a:sym typeface="+mn-ea"/>
              </a:rPr>
              <a:t>和</a:t>
            </a:r>
            <a:r>
              <a:rPr lang="zh-CN" altLang="en-US" sz="2400" dirty="0" smtClean="0">
                <a:solidFill>
                  <a:srgbClr val="FF0000"/>
                </a:solidFill>
                <a:sym typeface="+mn-ea"/>
              </a:rPr>
              <a:t>成本补偿</a:t>
            </a:r>
            <a:r>
              <a:rPr lang="zh-CN" altLang="en-US" sz="2400" dirty="0" smtClean="0">
                <a:sym typeface="+mn-ea"/>
              </a:rPr>
              <a:t>类</a:t>
            </a:r>
            <a:endParaRPr lang="zh-CN" altLang="en-US" sz="2400" dirty="0" smtClean="0"/>
          </a:p>
          <a:p>
            <a:r>
              <a:rPr lang="zh-CN" altLang="en-US" sz="2400" dirty="0" smtClean="0"/>
              <a:t>买卖方的风险分担由合同类型决定。通常，人们比较喜欢固定总价合同，但在有些情况下，其他某种合同类型可能对项目更加有利</a:t>
            </a:r>
            <a:endParaRPr lang="en-US" altLang="zh-CN" sz="2400" dirty="0" smtClean="0"/>
          </a:p>
          <a:p>
            <a:r>
              <a:rPr lang="zh-CN" altLang="en-US" sz="2400" dirty="0" smtClean="0"/>
              <a:t>选择的合同类型以及具体的合同条款和条件，决定着买卖双方各自承担的风险水平</a:t>
            </a:r>
            <a:endParaRPr lang="en-US" altLang="zh-CN" sz="2400" dirty="0" smtClean="0"/>
          </a:p>
          <a:p>
            <a:r>
              <a:rPr lang="zh-CN" altLang="en-US" sz="2400" dirty="0" smtClean="0"/>
              <a:t>阅读教材第</a:t>
            </a:r>
            <a:r>
              <a:rPr lang="en-US" altLang="zh-CN" sz="2400" dirty="0" smtClean="0"/>
              <a:t>2</a:t>
            </a:r>
            <a:r>
              <a:rPr lang="zh-CN" altLang="en-US" sz="2400" dirty="0" smtClean="0"/>
              <a:t>节的第</a:t>
            </a:r>
            <a:r>
              <a:rPr lang="en-US" altLang="zh-CN" sz="2400" dirty="0" smtClean="0"/>
              <a:t>3</a:t>
            </a:r>
            <a:r>
              <a:rPr lang="zh-CN" altLang="en-US" sz="2400" dirty="0" smtClean="0"/>
              <a:t>小节“合同类型”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总价合同</a:t>
            </a:r>
            <a:endParaRPr lang="zh-CN" altLang="en-US" dirty="0"/>
          </a:p>
        </p:txBody>
      </p:sp>
      <p:sp>
        <p:nvSpPr>
          <p:cNvPr id="3" name="内容占位符 2"/>
          <p:cNvSpPr>
            <a:spLocks noGrp="1"/>
          </p:cNvSpPr>
          <p:nvPr>
            <p:ph sz="quarter" idx="1"/>
          </p:nvPr>
        </p:nvSpPr>
        <p:spPr/>
        <p:txBody>
          <a:bodyPr/>
          <a:lstStyle/>
          <a:p>
            <a:r>
              <a:rPr lang="zh-CN" altLang="en-US" sz="2400" dirty="0" smtClean="0"/>
              <a:t>为既定产品或服务的采购设定一个总价</a:t>
            </a:r>
            <a:endParaRPr lang="en-US" altLang="zh-CN" sz="2400" dirty="0" smtClean="0"/>
          </a:p>
          <a:p>
            <a:pPr lvl="1"/>
            <a:r>
              <a:rPr lang="zh-CN" altLang="en-US" sz="2000" dirty="0" smtClean="0"/>
              <a:t>固定总价合同（</a:t>
            </a:r>
            <a:r>
              <a:rPr lang="en-US" altLang="zh-CN" sz="2000" dirty="0" smtClean="0"/>
              <a:t>FFP</a:t>
            </a:r>
            <a:r>
              <a:rPr lang="zh-CN" altLang="en-US" sz="2000" dirty="0" smtClean="0"/>
              <a:t>），</a:t>
            </a:r>
            <a:r>
              <a:rPr lang="zh-CN" altLang="en-US" sz="2000" dirty="0" smtClean="0">
                <a:sym typeface="+mn-ea"/>
              </a:rPr>
              <a:t>因合同履行不好而导致的任何成本增加都由卖方负责，买方必须准确定义要采购的产品或服务，如果范围变更通常会导致合同价格提高</a:t>
            </a:r>
            <a:endParaRPr lang="en-US" altLang="zh-CN" sz="2000" dirty="0" smtClean="0"/>
          </a:p>
          <a:p>
            <a:pPr lvl="1"/>
            <a:r>
              <a:rPr lang="zh-CN" altLang="en-US" sz="2000" dirty="0" smtClean="0"/>
              <a:t>总价加激励费用合同（</a:t>
            </a:r>
            <a:r>
              <a:rPr lang="en-US" altLang="zh-CN" sz="2000" dirty="0" smtClean="0"/>
              <a:t>FPIF</a:t>
            </a:r>
            <a:r>
              <a:rPr lang="zh-CN" altLang="en-US" sz="2000" dirty="0" smtClean="0"/>
              <a:t>），</a:t>
            </a:r>
            <a:r>
              <a:rPr lang="zh-CN" altLang="en-US" sz="2000" dirty="0" smtClean="0">
                <a:sym typeface="+mn-ea"/>
              </a:rPr>
              <a:t>实现既定目标给予账务奖励。</a:t>
            </a:r>
            <a:r>
              <a:rPr lang="zh-CN" altLang="en-US" sz="2000" dirty="0" smtClean="0"/>
              <a:t>例如提前</a:t>
            </a:r>
            <a:r>
              <a:rPr lang="en-US" altLang="zh-CN" sz="2000" dirty="0" smtClean="0"/>
              <a:t>1</a:t>
            </a:r>
            <a:r>
              <a:rPr lang="zh-CN" altLang="en-US" sz="2000" dirty="0" smtClean="0"/>
              <a:t>月完工给予项目总费用的</a:t>
            </a:r>
            <a:r>
              <a:rPr lang="en-US" altLang="zh-CN" sz="2000" dirty="0" smtClean="0"/>
              <a:t>1%</a:t>
            </a:r>
            <a:r>
              <a:rPr lang="zh-CN" altLang="en-US" sz="2000" dirty="0" smtClean="0"/>
              <a:t>作为奖励</a:t>
            </a:r>
            <a:endParaRPr lang="en-US" altLang="zh-CN" sz="2000" dirty="0" smtClean="0"/>
          </a:p>
          <a:p>
            <a:pPr lvl="1"/>
            <a:r>
              <a:rPr lang="zh-CN" altLang="en-US" sz="2000" dirty="0" smtClean="0"/>
              <a:t>总价加经济价格调整合同（</a:t>
            </a:r>
            <a:r>
              <a:rPr lang="en-US" altLang="zh-CN" sz="2000" dirty="0" smtClean="0"/>
              <a:t>FP-EPA</a:t>
            </a:r>
            <a:r>
              <a:rPr lang="zh-CN" altLang="en-US" sz="2000" dirty="0" smtClean="0"/>
              <a:t>），适用于持续周期较长的采购，</a:t>
            </a:r>
            <a:r>
              <a:rPr lang="zh-CN" altLang="en-US" sz="2000" dirty="0" smtClean="0">
                <a:sym typeface="+mn-ea"/>
              </a:rPr>
              <a:t>允许根据条件变化（如通货膨胀、特殊商品的成本变化），以事先确定的方式对合同价格进行调整，适用于卖方履约要跨越相当长的周期（数年），或买卖双方之间要维持多种长期关系</a:t>
            </a:r>
            <a:endParaRPr lang="en-US" altLang="zh-CN" sz="2000" dirty="0" smtClean="0"/>
          </a:p>
          <a:p>
            <a:r>
              <a:rPr lang="zh-CN" altLang="en-US" sz="2400" dirty="0" smtClean="0">
                <a:solidFill>
                  <a:srgbClr val="FF0000"/>
                </a:solidFill>
              </a:rPr>
              <a:t>适用于范围明确的合同，如果出现范围变化，通常也伴随着合同价格的调整</a:t>
            </a:r>
            <a:endParaRPr lang="en-US" altLang="zh-CN"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成本补偿合同</a:t>
            </a:r>
            <a:endParaRPr lang="zh-CN" altLang="en-US" dirty="0"/>
          </a:p>
        </p:txBody>
      </p:sp>
      <p:sp>
        <p:nvSpPr>
          <p:cNvPr id="3" name="内容占位符 2"/>
          <p:cNvSpPr>
            <a:spLocks noGrp="1"/>
          </p:cNvSpPr>
          <p:nvPr>
            <p:ph sz="quarter" idx="1"/>
          </p:nvPr>
        </p:nvSpPr>
        <p:spPr/>
        <p:txBody>
          <a:bodyPr/>
          <a:lstStyle/>
          <a:p>
            <a:r>
              <a:rPr lang="zh-CN" altLang="en-US" sz="2400" dirty="0" smtClean="0"/>
              <a:t>向卖方支付为完成工作而发生的全部合法实际成本</a:t>
            </a:r>
            <a:r>
              <a:rPr lang="en-US" altLang="zh-CN" sz="2400" dirty="0" smtClean="0"/>
              <a:t>(</a:t>
            </a:r>
            <a:r>
              <a:rPr lang="zh-CN" altLang="en-US" sz="2400" dirty="0" smtClean="0"/>
              <a:t>可报销成本 </a:t>
            </a:r>
            <a:r>
              <a:rPr lang="en-US" altLang="zh-CN" sz="2400" dirty="0" smtClean="0"/>
              <a:t>)</a:t>
            </a:r>
            <a:r>
              <a:rPr lang="zh-CN" altLang="en-US" sz="2400" dirty="0" smtClean="0"/>
              <a:t>，外加一笔费用作为卖方的利润</a:t>
            </a:r>
            <a:endParaRPr lang="en-US" altLang="zh-CN" sz="2400" dirty="0" smtClean="0"/>
          </a:p>
          <a:p>
            <a:pPr lvl="1"/>
            <a:r>
              <a:rPr lang="zh-CN" altLang="en-US" sz="2000" dirty="0" smtClean="0"/>
              <a:t>成本加固定费用合同（</a:t>
            </a:r>
            <a:r>
              <a:rPr lang="en-US" altLang="zh-CN" sz="2000" dirty="0" smtClean="0"/>
              <a:t>CPFF</a:t>
            </a:r>
            <a:r>
              <a:rPr lang="zh-CN" altLang="en-US" sz="2000" dirty="0" smtClean="0"/>
              <a:t>）</a:t>
            </a:r>
            <a:endParaRPr lang="en-US" altLang="zh-CN" sz="2000" dirty="0" smtClean="0"/>
          </a:p>
          <a:p>
            <a:pPr lvl="1"/>
            <a:r>
              <a:rPr lang="zh-CN" altLang="en-US" sz="2000" dirty="0" smtClean="0"/>
              <a:t>成本加激励费用（</a:t>
            </a:r>
            <a:r>
              <a:rPr lang="en-US" altLang="zh-CN" sz="2000" dirty="0" smtClean="0"/>
              <a:t>CPIF</a:t>
            </a:r>
            <a:r>
              <a:rPr lang="zh-CN" altLang="en-US" sz="2000" dirty="0" smtClean="0"/>
              <a:t>），</a:t>
            </a:r>
            <a:r>
              <a:rPr lang="zh-CN" altLang="en-US" sz="2000" dirty="0" smtClean="0">
                <a:sym typeface="+mn-ea"/>
              </a:rPr>
              <a:t>总付款 = 实际成本+目标利润-（实际成本-目标成本）* 卖方分配比例</a:t>
            </a:r>
            <a:endParaRPr lang="zh-CN" altLang="en-US" sz="2000" dirty="0" smtClean="0"/>
          </a:p>
          <a:p>
            <a:pPr lvl="2"/>
            <a:r>
              <a:rPr lang="zh-CN" altLang="en-US" sz="2000" dirty="0" smtClean="0"/>
              <a:t>例题：预计成本</a:t>
            </a:r>
            <a:r>
              <a:rPr lang="en-US" altLang="zh-CN" sz="2000" dirty="0" smtClean="0"/>
              <a:t>10</a:t>
            </a:r>
            <a:r>
              <a:rPr lang="zh-CN" altLang="en-US" sz="2000" dirty="0" smtClean="0"/>
              <a:t>亿，报酬</a:t>
            </a:r>
            <a:r>
              <a:rPr lang="en-US" altLang="zh-CN" sz="2000" dirty="0" smtClean="0"/>
              <a:t>1</a:t>
            </a:r>
            <a:r>
              <a:rPr lang="zh-CN" altLang="en-US" sz="2000" dirty="0" smtClean="0"/>
              <a:t>亿，奖励分配</a:t>
            </a:r>
            <a:r>
              <a:rPr lang="en-US" altLang="zh-CN" sz="2000" dirty="0" smtClean="0"/>
              <a:t>80</a:t>
            </a:r>
            <a:r>
              <a:rPr lang="zh-CN" altLang="en-US" sz="2000" dirty="0" smtClean="0"/>
              <a:t>（买）</a:t>
            </a:r>
            <a:r>
              <a:rPr lang="en-US" altLang="zh-CN" sz="2000" dirty="0" smtClean="0"/>
              <a:t>/20</a:t>
            </a:r>
            <a:r>
              <a:rPr lang="zh-CN" altLang="en-US" sz="2000" dirty="0" smtClean="0"/>
              <a:t>（卖）</a:t>
            </a:r>
            <a:endParaRPr lang="en-US" altLang="zh-CN" sz="2000" dirty="0" smtClean="0"/>
          </a:p>
          <a:p>
            <a:pPr lvl="3"/>
            <a:r>
              <a:rPr lang="zh-CN" altLang="en-US" sz="2000" dirty="0" smtClean="0"/>
              <a:t>情况</a:t>
            </a:r>
            <a:r>
              <a:rPr lang="en-US" altLang="zh-CN" sz="2000" dirty="0" smtClean="0"/>
              <a:t>1</a:t>
            </a:r>
            <a:r>
              <a:rPr lang="zh-CN" altLang="en-US" sz="2000" dirty="0" smtClean="0"/>
              <a:t>：实际 完成成本为</a:t>
            </a:r>
            <a:r>
              <a:rPr lang="en-US" altLang="zh-CN" sz="2000" dirty="0" smtClean="0"/>
              <a:t>10</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2</a:t>
            </a:r>
            <a:r>
              <a:rPr lang="zh-CN" altLang="en-US" sz="2000" dirty="0" smtClean="0"/>
              <a:t>：实际完成成本为</a:t>
            </a:r>
            <a:r>
              <a:rPr lang="en-US" altLang="zh-CN" sz="2000" dirty="0" smtClean="0"/>
              <a:t>8</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3</a:t>
            </a:r>
            <a:r>
              <a:rPr lang="zh-CN" altLang="en-US" sz="2000" dirty="0" smtClean="0"/>
              <a:t>：实际 完成成本为</a:t>
            </a:r>
            <a:r>
              <a:rPr lang="en-US" altLang="zh-CN" sz="2000" dirty="0" smtClean="0"/>
              <a:t>12</a:t>
            </a:r>
            <a:r>
              <a:rPr lang="zh-CN" altLang="en-US" sz="2000" dirty="0" smtClean="0"/>
              <a:t>亿，则甲方支付 ？ 亿</a:t>
            </a:r>
            <a:endParaRPr lang="en-US" altLang="zh-CN" sz="2000" dirty="0" smtClean="0"/>
          </a:p>
          <a:p>
            <a:pPr lvl="1"/>
            <a:r>
              <a:rPr lang="zh-CN" altLang="en-US" sz="2000" dirty="0" smtClean="0"/>
              <a:t>成本加奖励费用（</a:t>
            </a:r>
            <a:r>
              <a:rPr lang="en-US" altLang="zh-CN" sz="2000" dirty="0" smtClean="0"/>
              <a:t>CPAF</a:t>
            </a:r>
            <a:r>
              <a:rPr lang="zh-CN" altLang="en-US" sz="2000" dirty="0" smtClean="0"/>
              <a:t>）</a:t>
            </a:r>
            <a:endParaRPr lang="en-US" altLang="zh-CN" sz="2000" dirty="0" smtClean="0"/>
          </a:p>
          <a:p>
            <a:r>
              <a:rPr lang="zh-CN" altLang="en-US" sz="2400" dirty="0" smtClean="0">
                <a:solidFill>
                  <a:srgbClr val="FF0000"/>
                </a:solidFill>
              </a:rPr>
              <a:t>适用于工作范围在开始时无法准确定义，或项目工作存在较高的风险</a:t>
            </a:r>
            <a:endParaRPr lang="zh-CN" altLang="en-US" sz="2400" dirty="0">
              <a:solidFill>
                <a:srgbClr val="FF0000"/>
              </a:solidFill>
            </a:endParaRPr>
          </a:p>
        </p:txBody>
      </p:sp>
      <p:sp>
        <p:nvSpPr>
          <p:cNvPr id="6" name="椭圆形标注 5"/>
          <p:cNvSpPr/>
          <p:nvPr/>
        </p:nvSpPr>
        <p:spPr>
          <a:xfrm>
            <a:off x="6553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有时会增加封顶价，例如封顶价为</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亿，实际成本为</a:t>
            </a:r>
            <a:r>
              <a:rPr lang="en-US" altLang="zh-CN" dirty="0" smtClean="0">
                <a:solidFill>
                  <a:srgbClr val="FF0000"/>
                </a:solidFill>
                <a:latin typeface="微软雅黑" panose="020B0503020204020204" pitchFamily="34" charset="-122"/>
                <a:ea typeface="微软雅黑" panose="020B0503020204020204" pitchFamily="34" charset="-122"/>
              </a:rPr>
              <a:t>15</a:t>
            </a:r>
            <a:r>
              <a:rPr lang="zh-CN" altLang="en-US" dirty="0" smtClean="0">
                <a:solidFill>
                  <a:srgbClr val="FF0000"/>
                </a:solidFill>
                <a:latin typeface="微软雅黑" panose="020B0503020204020204" pitchFamily="34" charset="-122"/>
                <a:ea typeface="微软雅黑" panose="020B0503020204020204" pitchFamily="34" charset="-122"/>
              </a:rPr>
              <a:t>亿，则甲方支付 </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不同类型合同对应的风险</a:t>
            </a:r>
            <a:endParaRPr lang="zh-CN" altLang="en-US" dirty="0"/>
          </a:p>
        </p:txBody>
      </p:sp>
      <p:sp>
        <p:nvSpPr>
          <p:cNvPr id="6" name="圆角矩形 5"/>
          <p:cNvSpPr/>
          <p:nvPr/>
        </p:nvSpPr>
        <p:spPr>
          <a:xfrm>
            <a:off x="2209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267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477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382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成本加固定费用合同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57400" y="13716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买方风险</a:t>
            </a:r>
            <a:endParaRPr lang="zh-CN" altLang="en-US" sz="24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8915400" y="52578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卖方风险</a:t>
            </a:r>
            <a:endParaRPr lang="zh-CN" altLang="en-US" sz="2400" dirty="0">
              <a:latin typeface="微软雅黑" panose="020B0503020204020204" pitchFamily="34" charset="-122"/>
              <a:ea typeface="微软雅黑" panose="020B0503020204020204" pitchFamily="34" charset="-122"/>
            </a:endParaRPr>
          </a:p>
        </p:txBody>
      </p:sp>
      <p:grpSp>
        <p:nvGrpSpPr>
          <p:cNvPr id="3" name="组合 18"/>
          <p:cNvGrpSpPr/>
          <p:nvPr/>
        </p:nvGrpSpPr>
        <p:grpSpPr>
          <a:xfrm>
            <a:off x="2133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36880" cy="398780"/>
            </a:xfrm>
            <a:prstGeom prst="rect">
              <a:avLst/>
            </a:prstGeom>
            <a:grpFill/>
          </p:spPr>
          <p:txBody>
            <a:bodyPr wrap="none" rtlCol="0">
              <a:spAutoFit/>
            </a:bodyPr>
            <a:lstStyle/>
            <a:p>
              <a:r>
                <a:rPr lang="zh-CN" altLang="en-US" dirty="0" smtClean="0"/>
                <a:t>低</a:t>
              </a:r>
              <a:endParaRPr lang="zh-CN" altLang="en-US" dirty="0"/>
            </a:p>
          </p:txBody>
        </p:sp>
        <p:sp>
          <p:nvSpPr>
            <p:cNvPr id="16" name="TextBox 15"/>
            <p:cNvSpPr txBox="1"/>
            <p:nvPr/>
          </p:nvSpPr>
          <p:spPr>
            <a:xfrm>
              <a:off x="7848600" y="1905000"/>
              <a:ext cx="436880" cy="398780"/>
            </a:xfrm>
            <a:prstGeom prst="rect">
              <a:avLst/>
            </a:prstGeom>
            <a:grpFill/>
          </p:spPr>
          <p:txBody>
            <a:bodyPr wrap="none" rtlCol="0">
              <a:spAutoFit/>
            </a:bodyPr>
            <a:lstStyle/>
            <a:p>
              <a:r>
                <a:rPr lang="zh-CN" altLang="en-US" dirty="0" smtClean="0"/>
                <a:t>高</a:t>
              </a:r>
              <a:endParaRPr lang="zh-CN" altLang="en-US" dirty="0"/>
            </a:p>
          </p:txBody>
        </p:sp>
      </p:grpSp>
      <p:grpSp>
        <p:nvGrpSpPr>
          <p:cNvPr id="4" name="组合 19"/>
          <p:cNvGrpSpPr/>
          <p:nvPr/>
        </p:nvGrpSpPr>
        <p:grpSpPr>
          <a:xfrm>
            <a:off x="2286000" y="4267200"/>
            <a:ext cx="7924800" cy="779780"/>
            <a:chOff x="762000" y="4267200"/>
            <a:chExt cx="7924800" cy="77978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36880" cy="398780"/>
            </a:xfrm>
            <a:prstGeom prst="rect">
              <a:avLst/>
            </a:prstGeom>
            <a:grpFill/>
          </p:spPr>
          <p:txBody>
            <a:bodyPr wrap="none" rtlCol="0">
              <a:spAutoFit/>
            </a:bodyPr>
            <a:lstStyle/>
            <a:p>
              <a:r>
                <a:rPr lang="zh-CN" altLang="en-US" dirty="0" smtClean="0"/>
                <a:t>高</a:t>
              </a:r>
              <a:endParaRPr lang="zh-CN" altLang="en-US" dirty="0"/>
            </a:p>
          </p:txBody>
        </p:sp>
        <p:sp>
          <p:nvSpPr>
            <p:cNvPr id="18" name="TextBox 17"/>
            <p:cNvSpPr txBox="1"/>
            <p:nvPr/>
          </p:nvSpPr>
          <p:spPr>
            <a:xfrm>
              <a:off x="8153400" y="4648200"/>
              <a:ext cx="436880" cy="398780"/>
            </a:xfrm>
            <a:prstGeom prst="rect">
              <a:avLst/>
            </a:prstGeom>
            <a:grpFill/>
          </p:spPr>
          <p:txBody>
            <a:bodyPr wrap="none" rtlCol="0">
              <a:spAutoFit/>
            </a:bodyPr>
            <a:lstStyle/>
            <a:p>
              <a:r>
                <a:rPr lang="zh-CN" altLang="en-US" dirty="0" smtClean="0"/>
                <a:t>低</a:t>
              </a:r>
              <a:endParaRPr lang="zh-CN" alt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solidFill>
                  <a:srgbClr val="FF0000"/>
                </a:solidFill>
              </a:rPr>
              <a:t>自制或外购决策</a:t>
            </a:r>
            <a:r>
              <a:rPr lang="zh-CN" altLang="en-US" sz="2400" dirty="0" smtClean="0"/>
              <a:t>。记录了关于哪些产品、服务或成果需要从项目组织外部采购的决定，或者哪些应该由项目团队自行提供的决定。通常只包括一份清单和简要的决策理由</a:t>
            </a:r>
            <a:endParaRPr lang="zh-CN" altLang="en-US" sz="2400" dirty="0" smtClean="0"/>
          </a:p>
          <a:p>
            <a:r>
              <a:rPr lang="zh-CN" altLang="en-US" sz="2400" dirty="0" smtClean="0"/>
              <a:t>采购文件。用于征求潜在卖方的建议书。买方拟定的采购文件应便于潜在卖方做出准确、完整的应答，还要便于对卖方应答进行评价</a:t>
            </a:r>
            <a:endParaRPr lang="en-US" altLang="zh-CN" sz="2400" dirty="0" smtClean="0"/>
          </a:p>
          <a:p>
            <a:r>
              <a:rPr lang="zh-CN" altLang="en-US" sz="2400" dirty="0" smtClean="0"/>
              <a:t>合同。与选定的供应商签署正式的采购合同，依据合同来履行双方责权，确保采购顺利完成。</a:t>
            </a:r>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pic>
        <p:nvPicPr>
          <p:cNvPr id="4"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1153795" y="1635760"/>
            <a:ext cx="9884410" cy="3945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a:t>
            </a:r>
            <a:r>
              <a:rPr lang="zh-CN" altLang="en-US" sz="2400" b="1" smtClean="0">
                <a:solidFill>
                  <a:srgbClr val="FF0000"/>
                </a:solidFill>
              </a:rPr>
              <a:t>共同</a:t>
            </a:r>
            <a:r>
              <a:rPr lang="zh-CN" altLang="en-US" sz="2400" b="1" smtClean="0">
                <a:solidFill>
                  <a:srgbClr val="FF0000"/>
                </a:solidFill>
                <a:sym typeface="Wingdings" panose="05000000000000000000" pitchFamily="2" charset="2"/>
              </a:rPr>
              <a:t>完成大学生</a:t>
            </a:r>
            <a:r>
              <a:rPr lang="zh-CN" altLang="en-US" sz="2400" b="1" dirty="0">
                <a:solidFill>
                  <a:srgbClr val="FF0000"/>
                </a:solidFill>
                <a:sym typeface="Wingdings" panose="05000000000000000000" pitchFamily="2" charset="2"/>
              </a:rPr>
              <a:t>电子商务项目的规划采购工作，形成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自制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外购决策</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采购文件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t>75%</a:t>
            </a:r>
            <a:r>
              <a:rPr lang="zh-CN" altLang="en-US" sz="2400" dirty="0"/>
              <a:t>以上）都用在与团队成员和其他干系人的沟通上，无论这些成员和干系人是来自组织内部还是组织外部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做什么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外部</a:t>
            </a:r>
            <a:br>
              <a:rPr lang="en-US" altLang="zh-CN" sz="1800" b="1" dirty="0">
                <a:solidFill>
                  <a:srgbClr val="FF0000"/>
                </a:solidFill>
                <a:latin typeface="微软雅黑" panose="020B0503020204020204" pitchFamily="34" charset="-122"/>
                <a:ea typeface="微软雅黑" panose="020B0503020204020204" pitchFamily="34" charset="-122"/>
              </a:rPr>
            </a:b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采购管理</a:t>
            </a: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a:t>
            </a:r>
            <a:endParaRPr lang="zh-CN" altLang="en-US" dirty="0"/>
          </a:p>
        </p:txBody>
      </p:sp>
      <p:sp>
        <p:nvSpPr>
          <p:cNvPr id="3" name="内容占位符 2"/>
          <p:cNvSpPr>
            <a:spLocks noGrp="1"/>
          </p:cNvSpPr>
          <p:nvPr>
            <p:ph idx="1"/>
          </p:nvPr>
        </p:nvSpPr>
        <p:spPr>
          <a:xfrm>
            <a:off x="393700" y="1255395"/>
            <a:ext cx="11366500" cy="4313238"/>
          </a:xfrm>
        </p:spPr>
        <p:txBody>
          <a:bodyPr/>
          <a:lstStyle/>
          <a:p>
            <a:r>
              <a:rPr lang="zh-CN" altLang="en-US" sz="2400" dirty="0" smtClean="0"/>
              <a:t>雷军：</a:t>
            </a:r>
            <a:r>
              <a:rPr lang="zh-CN" altLang="en-US" sz="2400" dirty="0"/>
              <a:t>小米手机有</a:t>
            </a:r>
            <a:r>
              <a:rPr lang="en-US" altLang="zh-CN" sz="2400" dirty="0"/>
              <a:t>800</a:t>
            </a:r>
            <a:r>
              <a:rPr lang="zh-CN" altLang="en-US" sz="2400" dirty="0"/>
              <a:t>多个元器件，涉及</a:t>
            </a:r>
            <a:r>
              <a:rPr lang="en-US" altLang="zh-CN" sz="2400" dirty="0"/>
              <a:t>100</a:t>
            </a:r>
            <a:r>
              <a:rPr lang="zh-CN" altLang="en-US" sz="2400" dirty="0"/>
              <a:t>多个供应</a:t>
            </a:r>
            <a:r>
              <a:rPr lang="zh-CN" altLang="en-US" sz="2400" dirty="0" smtClean="0"/>
              <a:t>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4576914" y="186058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00050" y="1489075"/>
            <a:ext cx="5238750" cy="4313555"/>
          </a:xfrm>
        </p:spPr>
        <p:txBody>
          <a:bodyPr/>
          <a:lstStyle/>
          <a:p>
            <a:pPr>
              <a:lnSpc>
                <a:spcPct val="120000"/>
              </a:lnSpc>
            </a:pPr>
            <a:r>
              <a:rPr lang="zh-CN" altLang="en-US" sz="2400" dirty="0" smtClean="0"/>
              <a:t>作为软件霸主的</a:t>
            </a:r>
            <a:r>
              <a:rPr lang="en-US" altLang="zh-CN" sz="2400" dirty="0" smtClean="0"/>
              <a:t>Microsoft</a:t>
            </a:r>
            <a:r>
              <a:rPr lang="zh-CN" altLang="en-US" sz="2400" dirty="0" smtClean="0"/>
              <a:t>有大量软件产品最初都是采购其它公司的，然后自己升级完善；</a:t>
            </a:r>
            <a:endParaRPr lang="en-US" altLang="zh-CN" sz="2400" dirty="0" smtClean="0"/>
          </a:p>
          <a:p>
            <a:pPr>
              <a:lnSpc>
                <a:spcPct val="120000"/>
              </a:lnSpc>
            </a:pPr>
            <a:r>
              <a:rPr lang="zh-CN" altLang="en-US" sz="2400" dirty="0" smtClean="0"/>
              <a:t>思考：在分工合作如此紧密的今天，谁还能完全不依赖别人而独立完成自己的产品？</a:t>
            </a:r>
            <a:endParaRPr lang="en-US" altLang="zh-CN" sz="2400" dirty="0" smtClean="0"/>
          </a:p>
          <a:p>
            <a:pPr>
              <a:lnSpc>
                <a:spcPct val="120000"/>
              </a:lnSpc>
            </a:pPr>
            <a:r>
              <a:rPr lang="zh-CN" altLang="en-US" sz="2400" dirty="0">
                <a:solidFill>
                  <a:srgbClr val="FF0000"/>
                </a:solidFill>
              </a:rPr>
              <a:t>阅读教材 第一节</a:t>
            </a:r>
            <a:r>
              <a:rPr lang="zh-CN" altLang="en-US" sz="2400" dirty="0" smtClean="0">
                <a:solidFill>
                  <a:srgbClr val="FF0000"/>
                </a:solidFill>
              </a:rPr>
              <a:t>；</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9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590" y="511619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7344395" y="3789349"/>
            <a:ext cx="2215741" cy="1282956"/>
            <a:chOff x="6722730" y="3822369"/>
            <a:chExt cx="2215741"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grpSp>
        <p:sp>
          <p:nvSpPr>
            <p:cNvPr id="9" name="TextBox 8"/>
            <p:cNvSpPr txBox="1"/>
            <p:nvPr/>
          </p:nvSpPr>
          <p:spPr>
            <a:xfrm>
              <a:off x="7270961" y="4142540"/>
              <a:ext cx="1667510" cy="706755"/>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第一版</a:t>
              </a:r>
              <a:r>
                <a:rPr lang="en-US" altLang="zh-CN" dirty="0" smtClean="0">
                  <a:solidFill>
                    <a:srgbClr val="FF0000"/>
                  </a:solidFill>
                  <a:latin typeface="微软雅黑" panose="020B0503020204020204" pitchFamily="34" charset="-122"/>
                  <a:ea typeface="微软雅黑" panose="020B0503020204020204" pitchFamily="34" charset="-122"/>
                </a:rPr>
                <a:t>IE</a:t>
              </a:r>
              <a:r>
                <a:rPr lang="zh-CN" altLang="en-US" dirty="0" smtClean="0">
                  <a:solidFill>
                    <a:srgbClr val="FF0000"/>
                  </a:solidFill>
                  <a:latin typeface="微软雅黑" panose="020B0503020204020204" pitchFamily="34" charset="-122"/>
                  <a:ea typeface="微软雅黑" panose="020B0503020204020204" pitchFamily="34" charset="-122"/>
                </a:rPr>
                <a:t>基于</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Mosaic</a:t>
              </a:r>
              <a:r>
                <a:rPr lang="zh-CN" altLang="en-US" dirty="0" smtClean="0">
                  <a:solidFill>
                    <a:srgbClr val="FF0000"/>
                  </a:solidFill>
                  <a:latin typeface="微软雅黑" panose="020B0503020204020204" pitchFamily="34" charset="-122"/>
                  <a:ea typeface="微软雅黑" panose="020B0503020204020204" pitchFamily="34" charset="-122"/>
                </a:rPr>
                <a:t>开发</a:t>
              </a:r>
              <a:endParaRPr lang="zh-CN" altLang="en-US"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项目典型采购过程</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3010" y="1416050"/>
            <a:ext cx="10196195" cy="4070350"/>
          </a:xfrm>
        </p:spPr>
      </p:pic>
      <p:grpSp>
        <p:nvGrpSpPr>
          <p:cNvPr id="7" name="组合 6"/>
          <p:cNvGrpSpPr/>
          <p:nvPr/>
        </p:nvGrpSpPr>
        <p:grpSpPr>
          <a:xfrm>
            <a:off x="1223010" y="1880870"/>
            <a:ext cx="7491730" cy="4102736"/>
            <a:chOff x="0" y="2359742"/>
            <a:chExt cx="6681019" cy="3611899"/>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2134787" y="5620570"/>
              <a:ext cx="2468880" cy="351071"/>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规划采购阶段的工作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503420" y="2880360"/>
            <a:ext cx="4108450" cy="2399665"/>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4070555" y="3111919"/>
              <a:ext cx="1452880" cy="360282"/>
            </a:xfrm>
            <a:prstGeom prst="rect">
              <a:avLst/>
            </a:prstGeom>
            <a:noFill/>
          </p:spPr>
          <p:txBody>
            <a:bodyPr wrap="square" rtlCol="0">
              <a:spAutoFit/>
            </a:bodyPr>
            <a:lstStyle/>
            <a:p>
              <a:r>
                <a:rPr lang="zh-CN" altLang="en-US" b="1" dirty="0" smtClean="0">
                  <a:solidFill>
                    <a:srgbClr val="002060"/>
                  </a:solidFill>
                  <a:latin typeface="微软雅黑" panose="020B0503020204020204" pitchFamily="34" charset="-122"/>
                  <a:ea typeface="微软雅黑" panose="020B0503020204020204" pitchFamily="34" charset="-122"/>
                </a:rPr>
                <a:t>招投标过程</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自制或外购分析</a:t>
            </a:r>
            <a:endParaRPr lang="zh-CN" altLang="en-US" dirty="0"/>
          </a:p>
        </p:txBody>
      </p:sp>
      <p:sp>
        <p:nvSpPr>
          <p:cNvPr id="3" name="内容占位符 2"/>
          <p:cNvSpPr>
            <a:spLocks noGrp="1"/>
          </p:cNvSpPr>
          <p:nvPr>
            <p:ph sz="quarter" idx="1"/>
          </p:nvPr>
        </p:nvSpPr>
        <p:spPr/>
        <p:txBody>
          <a:bodyPr/>
          <a:lstStyle/>
          <a:p>
            <a:r>
              <a:rPr lang="zh-CN" altLang="en-US" sz="2400" dirty="0"/>
              <a:t>确定哪些项目需求最好或必须从项目组织外部</a:t>
            </a:r>
            <a:r>
              <a:rPr lang="zh-CN" altLang="en-US" sz="2400" dirty="0" smtClean="0"/>
              <a:t>采购，</a:t>
            </a:r>
            <a:r>
              <a:rPr lang="zh-CN" altLang="en-US" sz="2400" dirty="0"/>
              <a:t>而哪些可由项目团队自行完成</a:t>
            </a:r>
            <a:endParaRPr lang="en-US" altLang="zh-CN" sz="24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r>
              <a:rPr lang="zh-CN" altLang="en-US" sz="2400" dirty="0" smtClean="0"/>
              <a:t>例：某设备购买价格为</a:t>
            </a:r>
            <a:r>
              <a:rPr lang="en-US" altLang="zh-CN" sz="2400" dirty="0" smtClean="0"/>
              <a:t>12000</a:t>
            </a:r>
            <a:r>
              <a:rPr lang="zh-CN" altLang="en-US" sz="2400" dirty="0" smtClean="0"/>
              <a:t>元，每天运营费</a:t>
            </a:r>
            <a:r>
              <a:rPr lang="en-US" altLang="zh-CN" sz="2400" dirty="0" smtClean="0"/>
              <a:t>400</a:t>
            </a:r>
            <a:r>
              <a:rPr lang="zh-CN" altLang="en-US" sz="2400" dirty="0" smtClean="0"/>
              <a:t>元，租赁价格为每天</a:t>
            </a:r>
            <a:r>
              <a:rPr lang="en-US" altLang="zh-CN" sz="2400" dirty="0" smtClean="0"/>
              <a:t>800</a:t>
            </a:r>
            <a:r>
              <a:rPr lang="zh-CN" altLang="en-US" sz="2400" dirty="0" smtClean="0"/>
              <a:t>元，如果项目需要使用该设备</a:t>
            </a:r>
            <a:r>
              <a:rPr lang="en-US" altLang="zh-CN" sz="2400" dirty="0" smtClean="0"/>
              <a:t>20</a:t>
            </a:r>
            <a:r>
              <a:rPr lang="zh-CN" altLang="en-US" sz="2400" dirty="0" smtClean="0"/>
              <a:t>天，那么应该购买还是租赁？</a:t>
            </a:r>
            <a:endParaRPr lang="en-US" altLang="zh-CN" sz="2400" dirty="0" smtClean="0"/>
          </a:p>
        </p:txBody>
      </p:sp>
      <p:graphicFrame>
        <p:nvGraphicFramePr>
          <p:cNvPr id="6" name="表格 5"/>
          <p:cNvGraphicFramePr>
            <a:graphicFrameLocks noGrp="1"/>
          </p:cNvGraphicFramePr>
          <p:nvPr/>
        </p:nvGraphicFramePr>
        <p:xfrm>
          <a:off x="2362200" y="2286000"/>
          <a:ext cx="7543800" cy="2011680"/>
        </p:xfrm>
        <a:graphic>
          <a:graphicData uri="http://schemas.openxmlformats.org/drawingml/2006/table">
            <a:tbl>
              <a:tblPr firstRow="1" bandRow="1">
                <a:tableStyleId>{5940675A-B579-460E-94D1-54222C63F5DA}</a:tableStyleId>
              </a:tblPr>
              <a:tblGrid>
                <a:gridCol w="3771900"/>
                <a:gridCol w="3771900"/>
              </a:tblGrid>
              <a:tr h="396240">
                <a:tc>
                  <a:txBody>
                    <a:bodyPr/>
                    <a:lstStyle/>
                    <a:p>
                      <a:pPr algn="ctr"/>
                      <a:r>
                        <a:rPr lang="zh-CN" altLang="en-US" sz="2000" b="1" dirty="0" smtClean="0">
                          <a:latin typeface="微软雅黑" panose="020B0503020204020204" pitchFamily="34" charset="-122"/>
                          <a:ea typeface="微软雅黑" panose="020B0503020204020204" pitchFamily="34" charset="-122"/>
                        </a:rPr>
                        <a:t>自制的理由</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b="1" dirty="0" smtClean="0">
                          <a:latin typeface="微软雅黑" panose="020B0503020204020204" pitchFamily="34" charset="-122"/>
                          <a:ea typeface="微软雅黑" panose="020B0503020204020204" pitchFamily="34" charset="-122"/>
                        </a:rPr>
                        <a:t>外购的理由</a:t>
                      </a:r>
                      <a:endParaRPr lang="zh-CN" altLang="en-US" sz="2000" b="1" dirty="0">
                        <a:latin typeface="微软雅黑" panose="020B0503020204020204" pitchFamily="34" charset="-122"/>
                        <a:ea typeface="微软雅黑" panose="020B0503020204020204" pitchFamily="34" charset="-122"/>
                      </a:endParaRPr>
                    </a:p>
                  </a:txBody>
                  <a:tcPr/>
                </a:tc>
              </a:tr>
              <a:tr h="370840">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无合适供应商</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保证充足供应</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利用过剩劳动力</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提高可控性</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外购成本低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生产能力不足</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产品受专利或商业秘密保护</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互惠</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自研能力有限</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7"/>
  <p:tag name="KSO_WM_TEMPLATE_SCENE_ID" val="1"/>
  <p:tag name="KSO_WM_TEMPLATE_JOB_ID" val="7"/>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2235</Words>
  <Application>WPS 演示</Application>
  <PresentationFormat>全屏显示(4:3)</PresentationFormat>
  <Paragraphs>173</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vt:lpstr>
      <vt:lpstr>Arial Unicode MS</vt:lpstr>
      <vt:lpstr>Standarddesign</vt:lpstr>
      <vt:lpstr>第三章 项目规划——采购</vt:lpstr>
      <vt:lpstr>上节回顾</vt:lpstr>
      <vt:lpstr>PowerPoint 演示文稿</vt:lpstr>
      <vt:lpstr>参考项目管理的十大知识领域完成规划</vt:lpstr>
      <vt:lpstr>十大知识领域在规划阶段的规律和关联性</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890</cp:revision>
  <dcterms:created xsi:type="dcterms:W3CDTF">2007-11-27T23:54:00Z</dcterms:created>
  <dcterms:modified xsi:type="dcterms:W3CDTF">2020-05-06T03:18:26Z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KSORubyTemplateID">
    <vt:lpwstr>2</vt:lpwstr>
  </property>
</Properties>
</file>