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76"/>
  </p:handoutMasterIdLst>
  <p:sldIdLst>
    <p:sldId id="256" r:id="rId3"/>
    <p:sldId id="321" r:id="rId4"/>
    <p:sldId id="334" r:id="rId5"/>
    <p:sldId id="327" r:id="rId6"/>
    <p:sldId id="433" r:id="rId7"/>
    <p:sldId id="328" r:id="rId8"/>
    <p:sldId id="354" r:id="rId9"/>
    <p:sldId id="551" r:id="rId10"/>
    <p:sldId id="435" r:id="rId11"/>
    <p:sldId id="333" r:id="rId12"/>
    <p:sldId id="432" r:id="rId13"/>
    <p:sldId id="358" r:id="rId14"/>
    <p:sldId id="357" r:id="rId16"/>
    <p:sldId id="491" r:id="rId17"/>
    <p:sldId id="492" r:id="rId18"/>
    <p:sldId id="549" r:id="rId19"/>
    <p:sldId id="550" r:id="rId20"/>
    <p:sldId id="436" r:id="rId21"/>
    <p:sldId id="616" r:id="rId22"/>
    <p:sldId id="617" r:id="rId23"/>
    <p:sldId id="618" r:id="rId24"/>
    <p:sldId id="619" r:id="rId25"/>
    <p:sldId id="620" r:id="rId26"/>
    <p:sldId id="621" r:id="rId27"/>
    <p:sldId id="622" r:id="rId28"/>
    <p:sldId id="623" r:id="rId29"/>
    <p:sldId id="481" r:id="rId30"/>
    <p:sldId id="482" r:id="rId31"/>
    <p:sldId id="483" r:id="rId32"/>
    <p:sldId id="484" r:id="rId33"/>
    <p:sldId id="485" r:id="rId34"/>
    <p:sldId id="486" r:id="rId35"/>
    <p:sldId id="487" r:id="rId36"/>
    <p:sldId id="488" r:id="rId37"/>
    <p:sldId id="489" r:id="rId38"/>
    <p:sldId id="450" r:id="rId39"/>
    <p:sldId id="448" r:id="rId40"/>
    <p:sldId id="467" r:id="rId41"/>
    <p:sldId id="490" r:id="rId42"/>
    <p:sldId id="449" r:id="rId43"/>
    <p:sldId id="440" r:id="rId44"/>
    <p:sldId id="441" r:id="rId45"/>
    <p:sldId id="442" r:id="rId46"/>
    <p:sldId id="443" r:id="rId47"/>
    <p:sldId id="445" r:id="rId48"/>
    <p:sldId id="446" r:id="rId49"/>
    <p:sldId id="468" r:id="rId50"/>
    <p:sldId id="469" r:id="rId51"/>
    <p:sldId id="470" r:id="rId52"/>
    <p:sldId id="471" r:id="rId53"/>
    <p:sldId id="472" r:id="rId54"/>
    <p:sldId id="342" r:id="rId55"/>
    <p:sldId id="420" r:id="rId56"/>
    <p:sldId id="413" r:id="rId57"/>
    <p:sldId id="414" r:id="rId58"/>
    <p:sldId id="415" r:id="rId59"/>
    <p:sldId id="416" r:id="rId60"/>
    <p:sldId id="343" r:id="rId61"/>
    <p:sldId id="344" r:id="rId62"/>
    <p:sldId id="345" r:id="rId63"/>
    <p:sldId id="346" r:id="rId64"/>
    <p:sldId id="347" r:id="rId65"/>
    <p:sldId id="348" r:id="rId66"/>
    <p:sldId id="404" r:id="rId67"/>
    <p:sldId id="405" r:id="rId68"/>
    <p:sldId id="350" r:id="rId69"/>
    <p:sldId id="473" r:id="rId70"/>
    <p:sldId id="393" r:id="rId71"/>
    <p:sldId id="394" r:id="rId72"/>
    <p:sldId id="396" r:id="rId73"/>
    <p:sldId id="411" r:id="rId74"/>
    <p:sldId id="316" r:id="rId75"/>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83829" autoAdjust="0"/>
  </p:normalViewPr>
  <p:slideViewPr>
    <p:cSldViewPr snapToGrid="0">
      <p:cViewPr varScale="1">
        <p:scale>
          <a:sx n="60" d="100"/>
          <a:sy n="60" d="100"/>
        </p:scale>
        <p:origin x="1392" y="72"/>
      </p:cViewPr>
      <p:guideLst>
        <p:guide orient="horz" pos="2160"/>
        <p:guide pos="382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开发团队负责单元测试</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测试团队管理测试环境和构建版本</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开发团队与测试团队依靠</a:t>
            </a:r>
            <a:r>
              <a:rPr lang="en-US" sz="1200" kern="1200" dirty="0">
                <a:solidFill>
                  <a:schemeClr val="tx1"/>
                </a:solidFill>
                <a:latin typeface="Arial" panose="020B0604020202020204" pitchFamily="34" charset="0"/>
                <a:ea typeface="+mn-ea"/>
                <a:cs typeface="+mn-cs"/>
              </a:rPr>
              <a:t>Bug</a:t>
            </a:r>
            <a:r>
              <a:rPr lang="zh-CN" altLang="en-US" sz="1200" kern="1200" dirty="0">
                <a:solidFill>
                  <a:schemeClr val="tx1"/>
                </a:solidFill>
                <a:latin typeface="Arial" panose="020B0604020202020204" pitchFamily="34" charset="0"/>
                <a:ea typeface="+mn-ea"/>
                <a:cs typeface="+mn-cs"/>
              </a:rPr>
              <a:t>库和每日构建流程协作</a:t>
            </a:r>
            <a:endParaRPr lang="zh-CN" altLang="en-US" sz="1200" kern="1200" dirty="0">
              <a:solidFill>
                <a:schemeClr val="tx1"/>
              </a:solidFill>
              <a:latin typeface="Arial" panose="020B0604020202020204" pitchFamily="34" charset="0"/>
              <a:ea typeface="+mn-ea"/>
              <a:cs typeface="+mn-cs"/>
            </a:endParaRPr>
          </a:p>
          <a:p>
            <a:r>
              <a:rPr lang="zh-CN" altLang="en-US" sz="1200" kern="1200" dirty="0">
                <a:solidFill>
                  <a:schemeClr val="tx1"/>
                </a:solidFill>
                <a:latin typeface="Arial" panose="020B0604020202020204" pitchFamily="34" charset="0"/>
                <a:ea typeface="+mn-ea"/>
                <a:cs typeface="+mn-cs"/>
              </a:rPr>
              <a:t>管理团队</a:t>
            </a:r>
            <a:r>
              <a:rPr lang="en-US" sz="1200" kern="1200" dirty="0">
                <a:solidFill>
                  <a:schemeClr val="tx1"/>
                </a:solidFill>
                <a:latin typeface="Arial" panose="020B0604020202020204" pitchFamily="34" charset="0"/>
                <a:ea typeface="+mn-ea"/>
                <a:cs typeface="+mn-cs"/>
              </a:rPr>
              <a:t>(PM</a:t>
            </a:r>
            <a:r>
              <a:rPr lang="zh-CN" altLang="en-US" sz="1200" kern="1200" dirty="0">
                <a:solidFill>
                  <a:schemeClr val="tx1"/>
                </a:solidFill>
                <a:latin typeface="Arial" panose="020B0604020202020204" pitchFamily="34" charset="0"/>
                <a:ea typeface="+mn-ea"/>
                <a:cs typeface="+mn-cs"/>
              </a:rPr>
              <a:t>组</a:t>
            </a:r>
            <a:r>
              <a:rPr lang="en-US" sz="1200" kern="1200" dirty="0">
                <a:solidFill>
                  <a:schemeClr val="tx1"/>
                </a:solidFill>
                <a:latin typeface="Arial" panose="020B0604020202020204" pitchFamily="34" charset="0"/>
                <a:ea typeface="+mn-ea"/>
                <a:cs typeface="+mn-cs"/>
              </a:rPr>
              <a:t>)</a:t>
            </a:r>
            <a:r>
              <a:rPr lang="zh-CN" altLang="en-US" sz="1200" kern="1200" dirty="0">
                <a:solidFill>
                  <a:schemeClr val="tx1"/>
                </a:solidFill>
                <a:latin typeface="Arial" panose="020B0604020202020204" pitchFamily="34" charset="0"/>
                <a:ea typeface="+mn-ea"/>
                <a:cs typeface="+mn-cs"/>
              </a:rPr>
              <a:t>更关注每日构建情况</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solidFill>
                  <a:prstClr val="black"/>
                </a:solidFill>
              </a:rPr>
            </a:fld>
            <a:endParaRPr lang="de-DE" altLang="zh-CN">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风险审计。检查并记录风险应对措施在处理已识别风险及其根源方面的有效性，以及风险管理过程的有效性。既可以在日常的项目审查会中进行风险审计，也可单独召开风险审计会议；</a:t>
            </a:r>
            <a:endParaRPr lang="en-US" altLang="zh-CN" sz="1200" dirty="0"/>
          </a:p>
          <a:p>
            <a:r>
              <a:rPr lang="zh-CN" altLang="en-US" sz="1200" dirty="0"/>
              <a:t>偏差和趋势分析。通过挣值管理或其它技术，分析与基准的偏差，以及预测项目完成时可能偏离成本和进度目标的程度，表明威胁或机会的潜在影响；</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t>技术绩效测量。把项目执行期间所取得的技术成果与项目管理计划所要求的技术成果进行比较。偏差值能够揭示项目面临的技术风险程度</a:t>
            </a:r>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每日构建工作最好能够实现自动化。</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每日构建要与</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测试结合，每个成功的</a:t>
            </a:r>
            <a:r>
              <a:rPr lang="en-US" sz="1200" kern="1200" dirty="0">
                <a:solidFill>
                  <a:schemeClr val="tx1"/>
                </a:solidFill>
                <a:latin typeface="Arial" panose="020B0604020202020204" pitchFamily="34" charset="0"/>
                <a:ea typeface="+mn-ea"/>
                <a:cs typeface="+mn-cs"/>
              </a:rPr>
              <a:t>Build</a:t>
            </a:r>
            <a:r>
              <a:rPr lang="zh-CN" altLang="en-US" sz="1200" kern="1200" dirty="0">
                <a:solidFill>
                  <a:schemeClr val="tx1"/>
                </a:solidFill>
                <a:latin typeface="Arial" panose="020B0604020202020204" pitchFamily="34" charset="0"/>
                <a:ea typeface="+mn-ea"/>
                <a:cs typeface="+mn-cs"/>
              </a:rPr>
              <a:t>都应该通过</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（构建验收测试）测试。</a:t>
            </a:r>
            <a:endParaRPr lang="zh-CN" altLang="en-US" sz="1200" kern="1200" dirty="0">
              <a:solidFill>
                <a:schemeClr val="tx1"/>
              </a:solidFill>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这是绩效数据的收集，再加一章，引入后续要进行控制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t>例如：总预算</a:t>
            </a:r>
            <a:r>
              <a:rPr lang="en-US" altLang="zh-CN" dirty="0"/>
              <a:t>10</a:t>
            </a:r>
            <a:r>
              <a:rPr lang="zh-CN" altLang="en-US" dirty="0"/>
              <a:t>万，为期</a:t>
            </a:r>
            <a:r>
              <a:rPr lang="en-US" altLang="zh-CN" dirty="0"/>
              <a:t>10</a:t>
            </a:r>
            <a:r>
              <a:rPr lang="zh-CN" altLang="en-US" dirty="0"/>
              <a:t>天的项目</a:t>
            </a:r>
            <a:r>
              <a:rPr lang="en-US" altLang="zh-CN" dirty="0"/>
              <a:t>(</a:t>
            </a:r>
            <a:r>
              <a:rPr lang="zh-CN" altLang="en-US" dirty="0">
                <a:solidFill>
                  <a:srgbClr val="FF0000"/>
                </a:solidFill>
              </a:rPr>
              <a:t>每日成本</a:t>
            </a:r>
            <a:r>
              <a:rPr lang="en-US" altLang="zh-CN" dirty="0">
                <a:solidFill>
                  <a:srgbClr val="FF0000"/>
                </a:solidFill>
              </a:rPr>
              <a:t>1</a:t>
            </a:r>
            <a:r>
              <a:rPr lang="zh-CN" altLang="en-US" dirty="0">
                <a:solidFill>
                  <a:srgbClr val="FF0000"/>
                </a:solidFill>
              </a:rPr>
              <a:t>万</a:t>
            </a:r>
            <a:r>
              <a:rPr lang="en-US" altLang="zh-CN" dirty="0">
                <a:solidFill>
                  <a:srgbClr val="FF0000"/>
                </a:solidFill>
              </a:rPr>
              <a:t>,</a:t>
            </a:r>
            <a:r>
              <a:rPr lang="zh-CN" altLang="en-US" dirty="0">
                <a:solidFill>
                  <a:srgbClr val="FF0000"/>
                </a:solidFill>
              </a:rPr>
              <a:t>每日完成总任务的</a:t>
            </a:r>
            <a:r>
              <a:rPr lang="en-US" altLang="zh-CN" dirty="0">
                <a:solidFill>
                  <a:srgbClr val="FF0000"/>
                </a:solidFill>
              </a:rPr>
              <a:t>10%</a:t>
            </a:r>
            <a:r>
              <a:rPr lang="en-US" altLang="zh-CN" dirty="0"/>
              <a:t>)</a:t>
            </a:r>
            <a:r>
              <a:rPr lang="zh-CN" altLang="en-US" dirty="0"/>
              <a:t>，在第</a:t>
            </a:r>
            <a:r>
              <a:rPr lang="en-US" altLang="zh-CN" dirty="0"/>
              <a:t>3</a:t>
            </a:r>
            <a:r>
              <a:rPr lang="zh-CN" altLang="en-US" dirty="0"/>
              <a:t>天的时候，成本支出为</a:t>
            </a:r>
            <a:r>
              <a:rPr lang="en-US" altLang="zh-CN" dirty="0"/>
              <a:t>2</a:t>
            </a:r>
            <a:r>
              <a:rPr lang="zh-CN" altLang="en-US" dirty="0"/>
              <a:t>万，但任务只完成了</a:t>
            </a:r>
            <a:r>
              <a:rPr lang="en-US" altLang="zh-CN" dirty="0"/>
              <a:t>10%</a:t>
            </a:r>
            <a:r>
              <a:rPr lang="zh-CN" altLang="en-US" dirty="0"/>
              <a:t>，也不能简单地说项目成本良好，因为按计划完成这些任务只需要</a:t>
            </a:r>
            <a:r>
              <a:rPr lang="en-US" altLang="zh-CN" dirty="0"/>
              <a:t>1</a:t>
            </a:r>
            <a:r>
              <a:rPr lang="zh-CN" altLang="en-US" dirty="0"/>
              <a:t>万，而不是</a:t>
            </a:r>
            <a:r>
              <a:rPr lang="en-US" altLang="zh-CN" dirty="0"/>
              <a:t>2</a:t>
            </a:r>
            <a:r>
              <a:rPr lang="zh-CN" altLang="en-US" dirty="0"/>
              <a:t>万；</a:t>
            </a:r>
            <a:endParaRPr lang="en-US" altLang="zh-CN" dirty="0"/>
          </a:p>
          <a:p>
            <a:pPr lvl="2"/>
            <a:r>
              <a:rPr lang="zh-CN" altLang="en-US" dirty="0"/>
              <a:t>同样，如果第</a:t>
            </a:r>
            <a:r>
              <a:rPr lang="en-US" altLang="zh-CN" dirty="0"/>
              <a:t>3</a:t>
            </a:r>
            <a:r>
              <a:rPr lang="zh-CN" altLang="en-US" dirty="0"/>
              <a:t>天时，任务完成了</a:t>
            </a:r>
            <a:r>
              <a:rPr lang="en-US" altLang="zh-CN" dirty="0"/>
              <a:t>40%</a:t>
            </a:r>
            <a:r>
              <a:rPr lang="zh-CN" altLang="en-US" dirty="0"/>
              <a:t>，成本支出为</a:t>
            </a:r>
            <a:r>
              <a:rPr lang="en-US" altLang="zh-CN" dirty="0"/>
              <a:t>5</a:t>
            </a:r>
            <a:r>
              <a:rPr lang="zh-CN" altLang="en-US" dirty="0"/>
              <a:t>万，那么就不能简单地说项目进度良好，因为原本用这么多钱是可以完成</a:t>
            </a:r>
            <a:r>
              <a:rPr lang="en-US" altLang="zh-CN" dirty="0"/>
              <a:t>5</a:t>
            </a:r>
            <a:r>
              <a:rPr lang="zh-CN" altLang="en-US" dirty="0"/>
              <a:t>天的任务；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预算单价</a:t>
            </a:r>
            <a:endParaRPr lang="zh-CN" altLang="en-US" sz="1200" dirty="0"/>
          </a:p>
          <a:p>
            <a:r>
              <a:rPr lang="zh-CN" altLang="en-US" sz="1200" dirty="0"/>
              <a:t>完工预算</a:t>
            </a:r>
            <a:r>
              <a:rPr lang="en-US" altLang="zh-CN" sz="1200" dirty="0"/>
              <a:t>(BAC)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的成本基准，除非已批准变更，否则不能改变；</a:t>
            </a:r>
            <a:endParaRPr lang="en-US" altLang="zh-CN" sz="1200" dirty="0"/>
          </a:p>
          <a:p>
            <a:r>
              <a:rPr lang="zh-CN" altLang="en-US" sz="1200" dirty="0"/>
              <a:t>完工工期</a:t>
            </a:r>
            <a:r>
              <a:rPr lang="en-US" altLang="zh-CN" sz="1200" dirty="0"/>
              <a:t>(BDAC)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的进度基准，除非已批准变更，否则不能改变；</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PV=50  AC=180 EV=150 </a:t>
            </a:r>
            <a:r>
              <a:rPr lang="zh-CN" altLang="en-US"/>
              <a:t>理解</a:t>
            </a:r>
            <a:r>
              <a:rPr lang="en-US" altLang="zh-CN"/>
              <a:t>PV</a:t>
            </a:r>
            <a:r>
              <a:rPr lang="zh-CN" altLang="en-US"/>
              <a:t>、</a:t>
            </a:r>
            <a:r>
              <a:rPr lang="en-US" altLang="zh-CN"/>
              <a:t>AC</a:t>
            </a:r>
            <a:r>
              <a:rPr lang="zh-CN" altLang="en-US"/>
              <a:t>、</a:t>
            </a:r>
            <a:r>
              <a:rPr lang="en-US" altLang="zh-CN"/>
              <a:t>EV</a:t>
            </a:r>
            <a:r>
              <a:rPr lang="zh-CN" altLang="en-US"/>
              <a:t>的关系 </a:t>
            </a:r>
            <a:r>
              <a:rPr lang="en-US" altLang="zh-CN">
                <a:sym typeface="+mn-ea"/>
              </a:rPr>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项目管理</a:t>
            </a:r>
            <a:r>
              <a:rPr lang="en-US" altLang="zh-CN"/>
              <a:t>CPI</a:t>
            </a:r>
            <a:r>
              <a:rPr lang="zh-CN" altLang="en-US"/>
              <a:t>（</a:t>
            </a:r>
            <a:r>
              <a:rPr lang="zh-CN" altLang="en-US">
                <a:sym typeface="+mn-ea"/>
              </a:rPr>
              <a:t>Cost Performance Index</a:t>
            </a:r>
            <a:r>
              <a:rPr lang="zh-CN" altLang="en-US"/>
              <a:t>）</a:t>
            </a:r>
            <a:endParaRPr lang="zh-CN" altLang="en-US"/>
          </a:p>
          <a:p>
            <a:r>
              <a:rPr lang="zh-CN" altLang="en-US"/>
              <a:t>经济CPI是居民消费价格指数（consumer price index）</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BAC</a:t>
            </a:r>
            <a:r>
              <a:rPr lang="zh-CN" altLang="en-US"/>
              <a:t>基准成本 </a:t>
            </a:r>
            <a:r>
              <a:rPr lang="en-US" altLang="zh-CN"/>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en-US" altLang="zh-CN" dirty="0"/>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apesk.com/disc/" TargetMode="External"/><Relationship Id="rId3" Type="http://schemas.openxmlformats.org/officeDocument/2006/relationships/hyperlink" Target="../&#21442;&#32771;&#36164;&#26009;/DISC&#27979;&#35797;&#32467;&#26524;.docx" TargetMode="External"/><Relationship Id="rId2" Type="http://schemas.openxmlformats.org/officeDocument/2006/relationships/hyperlink" Target="http://www.apesk.com/mbti/dati.asp" TargetMode="External"/><Relationship Id="rId1" Type="http://schemas.openxmlformats.org/officeDocument/2006/relationships/hyperlink" Target="../&#21442;&#32771;&#36164;&#26009;/MBTI&#27979;&#35797;&#32467;&#26524;.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hyperlink" Target="../&#26696;&#20363;/&#25191;&#34892;&#19982;&#30417;&#25511;/E_Huma_002%20&#21464;&#26356;&#35831;&#27714;.docx" TargetMode="External"/><Relationship Id="rId1" Type="http://schemas.openxmlformats.org/officeDocument/2006/relationships/hyperlink" Target="../&#26696;&#20363;/&#25191;&#34892;&#19982;&#30417;&#25511;/E_Huma_001%20&#22242;&#38431;&#32489;&#25928;&#35780;&#20215;.docx"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696;&#20363;/&#25191;&#34892;&#19982;&#30417;&#25511;/M_Risk_001%20&#34394;&#25311;&#23398;&#38498;&#39033;&#30446;&#39118;&#38505;&#30331;&#35760;&#20876;(&#26356;&#26032;).docx" TargetMode="Externa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a:t>第四章 项目执行与监控</a:t>
            </a:r>
            <a:endParaRPr lang="en-US" altLang="zh-CN" sz="2800" dirty="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执行过程中的最佳实践</a:t>
            </a:r>
            <a:endParaRPr lang="zh-CN" altLang="en-US" dirty="0"/>
          </a:p>
        </p:txBody>
      </p:sp>
      <p:sp>
        <p:nvSpPr>
          <p:cNvPr id="3" name="内容占位符 2"/>
          <p:cNvSpPr>
            <a:spLocks noGrp="1"/>
          </p:cNvSpPr>
          <p:nvPr>
            <p:ph idx="1"/>
          </p:nvPr>
        </p:nvSpPr>
        <p:spPr/>
        <p:txBody>
          <a:bodyPr/>
          <a:lstStyle/>
          <a:p>
            <a:r>
              <a:rPr lang="zh-CN" altLang="en-US" sz="2400" dirty="0"/>
              <a:t>在多团队协作过程中，思考如下几种情况怎么办？</a:t>
            </a:r>
            <a:endParaRPr lang="en-US" altLang="zh-CN" sz="2400" dirty="0"/>
          </a:p>
          <a:p>
            <a:pPr lvl="1"/>
            <a:r>
              <a:rPr lang="zh-CN" altLang="en-US" sz="2200" dirty="0"/>
              <a:t>同属开发人员，</a:t>
            </a:r>
            <a:r>
              <a:rPr lang="en-US" altLang="zh-CN" sz="2200" dirty="0"/>
              <a:t>A</a:t>
            </a:r>
            <a:r>
              <a:rPr lang="zh-CN" altLang="en-US" sz="2200" dirty="0"/>
              <a:t>的代码需要调用</a:t>
            </a:r>
            <a:r>
              <a:rPr lang="en-US" altLang="zh-CN" sz="2200" dirty="0"/>
              <a:t>B</a:t>
            </a:r>
            <a:r>
              <a:rPr lang="zh-CN" altLang="en-US" sz="2200" dirty="0"/>
              <a:t>写的接口，如何确保</a:t>
            </a:r>
            <a:r>
              <a:rPr lang="en-US" altLang="zh-CN" sz="2200" dirty="0"/>
              <a:t>B</a:t>
            </a:r>
            <a:r>
              <a:rPr lang="zh-CN" altLang="en-US" sz="2200" dirty="0"/>
              <a:t>的改动实时同步给</a:t>
            </a:r>
            <a:r>
              <a:rPr lang="en-US" altLang="zh-CN" sz="2200" dirty="0"/>
              <a:t>A</a:t>
            </a:r>
            <a:r>
              <a:rPr lang="zh-CN" altLang="en-US" sz="2200" dirty="0"/>
              <a:t>，而不造成混乱？</a:t>
            </a:r>
            <a:endParaRPr lang="en-US" altLang="zh-CN" sz="2200" dirty="0"/>
          </a:p>
          <a:p>
            <a:pPr lvl="1"/>
            <a:r>
              <a:rPr lang="zh-CN" altLang="en-US" sz="2200" dirty="0"/>
              <a:t>测试团队是否必须等开发完成才能介入？那样既影响总体效率，也容易一次性产生大量</a:t>
            </a:r>
            <a:r>
              <a:rPr lang="en-US" altLang="zh-CN" sz="2200" dirty="0"/>
              <a:t>Bug</a:t>
            </a:r>
            <a:r>
              <a:rPr lang="zh-CN" altLang="en-US" sz="2200" dirty="0"/>
              <a:t>，是否测试人员可以和开发人员紧密配合，及时发现</a:t>
            </a:r>
            <a:r>
              <a:rPr lang="en-US" altLang="zh-CN" sz="2200" dirty="0"/>
              <a:t>Bug</a:t>
            </a:r>
            <a:r>
              <a:rPr lang="zh-CN" altLang="en-US" sz="2200" dirty="0"/>
              <a:t>并修正？</a:t>
            </a:r>
            <a:endParaRPr lang="en-US" altLang="zh-CN" sz="2200" dirty="0"/>
          </a:p>
          <a:p>
            <a:pPr lvl="1"/>
            <a:r>
              <a:rPr lang="zh-CN" altLang="en-US" sz="2200" dirty="0"/>
              <a:t>客户随时都可能提出查看项目的进展成果，为了给客户演示，需要整个团队停止原计划，专门整理出一个可演示版本吗？</a:t>
            </a:r>
            <a:endParaRPr lang="en-US"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实例：某位同学发的实习总结</a:t>
            </a:r>
            <a:endParaRPr lang="zh-CN" altLang="en-US" dirty="0"/>
          </a:p>
        </p:txBody>
      </p:sp>
      <p:sp>
        <p:nvSpPr>
          <p:cNvPr id="3" name="内容占位符 2"/>
          <p:cNvSpPr>
            <a:spLocks noGrp="1"/>
          </p:cNvSpPr>
          <p:nvPr>
            <p:ph idx="1"/>
          </p:nvPr>
        </p:nvSpPr>
        <p:spPr/>
        <p:txBody>
          <a:bodyPr/>
          <a:lstStyle/>
          <a:p>
            <a:r>
              <a:rPr lang="zh-CN" altLang="en-US" dirty="0"/>
              <a:t>由于最近的项目组里频繁的调整项目目录，我们组也不可避免的发生了，这就碰到好多时候上传代码的时候发生意外错误。有人就说编译趣味无穷</a:t>
            </a:r>
            <a:r>
              <a:rPr lang="en-US" altLang="zh-CN" dirty="0"/>
              <a:t>~~ </a:t>
            </a:r>
            <a:r>
              <a:rPr lang="zh-CN" altLang="en-US" dirty="0"/>
              <a:t>的确是，</a:t>
            </a:r>
            <a:r>
              <a:rPr lang="zh-CN" altLang="en-US" dirty="0">
                <a:solidFill>
                  <a:schemeClr val="tx1"/>
                </a:solidFill>
              </a:rPr>
              <a:t>现在有时候编译不通过，重新下一版，好不容易通过了，又发现</a:t>
            </a:r>
            <a:r>
              <a:rPr lang="en-US" altLang="zh-CN" dirty="0">
                <a:solidFill>
                  <a:schemeClr val="tx1"/>
                </a:solidFill>
              </a:rPr>
              <a:t>exe</a:t>
            </a:r>
            <a:r>
              <a:rPr lang="zh-CN" altLang="en-US" dirty="0">
                <a:solidFill>
                  <a:schemeClr val="tx1"/>
                </a:solidFill>
              </a:rPr>
              <a:t>程序起不来！</a:t>
            </a:r>
            <a:r>
              <a:rPr lang="zh-CN" altLang="en-US" dirty="0"/>
              <a:t>很是让人崩溃，这两天也在这件事情上浪费了不少的时间。这个时候就想到了不知道某本书上写的一段关于项目组中</a:t>
            </a:r>
            <a:r>
              <a:rPr lang="zh-CN" altLang="en-US" dirty="0">
                <a:solidFill>
                  <a:srgbClr val="FF0000"/>
                </a:solidFill>
              </a:rPr>
              <a:t>管理代码</a:t>
            </a:r>
            <a:r>
              <a:rPr lang="zh-CN" altLang="en-US" dirty="0"/>
              <a:t>内容。现在一般项目组里通常管理代码的方式是，服务器上有一个版本，然后大家每天从服务器上下载后，进行自己的编码工作，当工作完成后就提交自己的代码。但是可能有的人不小心把代码提交错误，或者漏提交，这样就造成了服务器上的版本有错误，继而在第二天耽误大家的时间！虽然说每个人都会小心的，可是项目组百十号人，每人一年犯上一两次错误，就会造成很多这样的情况。所以还会有另外一个服务器，这个服务器的作用是当每天工作结束之后有一个人负责将第一号服务器上的</a:t>
            </a:r>
            <a:r>
              <a:rPr lang="zh-CN" altLang="en-US" dirty="0">
                <a:solidFill>
                  <a:srgbClr val="FF0000"/>
                </a:solidFill>
              </a:rPr>
              <a:t>版本进行编译，运行</a:t>
            </a:r>
            <a:r>
              <a:rPr lang="zh-CN" altLang="en-US" dirty="0"/>
              <a:t>，如果没有错误再将第一号服务器上的</a:t>
            </a:r>
            <a:r>
              <a:rPr lang="zh-CN" altLang="en-US" dirty="0">
                <a:solidFill>
                  <a:srgbClr val="FF0000"/>
                </a:solidFill>
              </a:rPr>
              <a:t>代码上传到新服务器上</a:t>
            </a:r>
            <a:r>
              <a:rPr lang="zh-CN" altLang="en-US" dirty="0"/>
              <a:t>。这样就能每天从新服务器上下载代码，将提交的代码放到原来的服务器上，这样就能避免因为提交代码失误而造成耽误大家时间的事件发生。</a:t>
            </a: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endParaRPr lang="zh-CN" altLang="en-US" dirty="0"/>
          </a:p>
        </p:txBody>
      </p:sp>
      <p:pic>
        <p:nvPicPr>
          <p:cNvPr id="4" name="Picture 97"/>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8886" y="1484493"/>
            <a:ext cx="7601041" cy="4898672"/>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每日构建</a:t>
            </a:r>
            <a:endParaRPr lang="zh-CN" altLang="en-US" dirty="0"/>
          </a:p>
        </p:txBody>
      </p:sp>
      <p:pic>
        <p:nvPicPr>
          <p:cNvPr id="5" name="图片 4" descr="C:\Users\qile\Desktop\临时图片\图片22.png图片22"/>
          <p:cNvPicPr/>
          <p:nvPr/>
        </p:nvPicPr>
        <p:blipFill>
          <a:blip r:embed="rId1"/>
          <a:srcRect/>
          <a:stretch>
            <a:fillRect/>
          </a:stretch>
        </p:blipFill>
        <p:spPr bwMode="auto">
          <a:xfrm>
            <a:off x="1877371" y="1396482"/>
            <a:ext cx="8605520" cy="4709795"/>
          </a:xfrm>
          <a:prstGeom prst="rect">
            <a:avLst/>
          </a:prstGeom>
          <a:noFill/>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实施质量控制</a:t>
            </a:r>
            <a:endParaRPr lang="zh-CN" altLang="en-US" dirty="0"/>
          </a:p>
        </p:txBody>
      </p:sp>
      <p:sp>
        <p:nvSpPr>
          <p:cNvPr id="3" name="内容占位符 2"/>
          <p:cNvSpPr>
            <a:spLocks noGrp="1"/>
          </p:cNvSpPr>
          <p:nvPr>
            <p:ph idx="1"/>
          </p:nvPr>
        </p:nvSpPr>
        <p:spPr>
          <a:xfrm>
            <a:off x="400050" y="1357630"/>
            <a:ext cx="9944100" cy="5120005"/>
          </a:xfrm>
        </p:spPr>
        <p:txBody>
          <a:bodyPr/>
          <a:lstStyle/>
          <a:p>
            <a:r>
              <a:rPr lang="zh-CN" altLang="zh-CN" dirty="0"/>
              <a:t>质量已成为现代产品的核心竞争力，质量工作贯穿于项目的整个过程</a:t>
            </a:r>
            <a:endParaRPr lang="en-US" altLang="zh-CN" dirty="0"/>
          </a:p>
          <a:p>
            <a:r>
              <a:rPr lang="zh-CN" altLang="zh-CN" dirty="0"/>
              <a:t>软件测试的成果通常包括</a:t>
            </a:r>
            <a:r>
              <a:rPr lang="zh-CN" altLang="en-US" dirty="0"/>
              <a:t>：</a:t>
            </a:r>
            <a:r>
              <a:rPr lang="zh-CN" altLang="zh-CN" dirty="0"/>
              <a:t>缺陷报告和测试报告。缺陷报告就是</a:t>
            </a:r>
            <a:r>
              <a:rPr lang="en-US" altLang="zh-CN" dirty="0"/>
              <a:t>Bug</a:t>
            </a:r>
            <a:r>
              <a:rPr lang="zh-CN" altLang="zh-CN" dirty="0"/>
              <a:t>说明，现在通常用</a:t>
            </a:r>
            <a:r>
              <a:rPr lang="en-US" altLang="zh-CN" dirty="0"/>
              <a:t>Bug</a:t>
            </a:r>
            <a:r>
              <a:rPr lang="zh-CN" altLang="zh-CN" dirty="0"/>
              <a:t>管理工具集中管理；测试报告是整个测试工作完成后的总结报告，总结测试过程中的各类结果</a:t>
            </a:r>
            <a:endParaRPr lang="en-US" altLang="zh-CN" dirty="0"/>
          </a:p>
          <a:p>
            <a:r>
              <a:rPr lang="zh-CN" altLang="en-US" dirty="0"/>
              <a:t>测试常用的方法和策略</a:t>
            </a:r>
            <a:endParaRPr lang="en-US" altLang="zh-CN" dirty="0"/>
          </a:p>
          <a:p>
            <a:pPr lvl="1"/>
            <a:r>
              <a:rPr lang="zh-CN" altLang="en-US" dirty="0"/>
              <a:t>黑盒测试、白盒测试</a:t>
            </a:r>
            <a:endParaRPr lang="en-US" altLang="zh-CN" dirty="0"/>
          </a:p>
          <a:p>
            <a:pPr lvl="1"/>
            <a:r>
              <a:rPr lang="zh-CN" altLang="en-US" dirty="0"/>
              <a:t>单元测试、集成测试、验收测试等</a:t>
            </a:r>
            <a:endParaRPr lang="en-US" altLang="zh-CN" dirty="0"/>
          </a:p>
          <a:p>
            <a:r>
              <a:rPr lang="zh-CN" altLang="en-US" dirty="0"/>
              <a:t>测试常用的工具</a:t>
            </a:r>
            <a:endParaRPr lang="en-US" altLang="zh-CN" dirty="0"/>
          </a:p>
          <a:p>
            <a:pPr lvl="1"/>
            <a:r>
              <a:rPr lang="zh-CN" altLang="en-US" dirty="0"/>
              <a:t>内存分析工具</a:t>
            </a:r>
            <a:endParaRPr lang="en-US" altLang="zh-CN" dirty="0"/>
          </a:p>
          <a:p>
            <a:pPr lvl="1"/>
            <a:r>
              <a:rPr lang="zh-CN" altLang="en-US" dirty="0"/>
              <a:t>性能分析工具</a:t>
            </a:r>
            <a:endParaRPr lang="en-US" altLang="zh-CN" dirty="0"/>
          </a:p>
          <a:p>
            <a:pPr lvl="1"/>
            <a:r>
              <a:rPr lang="en-US" altLang="zh-CN" dirty="0"/>
              <a:t>GUI</a:t>
            </a:r>
            <a:r>
              <a:rPr lang="zh-CN" altLang="en-US" dirty="0"/>
              <a:t>测试工具</a:t>
            </a:r>
            <a:endParaRPr lang="en-US" altLang="zh-CN" dirty="0"/>
          </a:p>
          <a:p>
            <a:pPr lvl="1"/>
            <a:r>
              <a:rPr lang="en-US" altLang="zh-CN" dirty="0"/>
              <a:t>……</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实施采购</a:t>
            </a:r>
            <a:endParaRPr lang="zh-CN" altLang="en-US" dirty="0"/>
          </a:p>
        </p:txBody>
      </p:sp>
      <p:sp>
        <p:nvSpPr>
          <p:cNvPr id="3" name="内容占位符 2"/>
          <p:cNvSpPr>
            <a:spLocks noGrp="1"/>
          </p:cNvSpPr>
          <p:nvPr>
            <p:ph idx="1"/>
          </p:nvPr>
        </p:nvSpPr>
        <p:spPr/>
        <p:txBody>
          <a:bodyPr/>
          <a:lstStyle/>
          <a:p>
            <a:r>
              <a:rPr lang="zh-CN" altLang="zh-CN" dirty="0"/>
              <a:t>如果项目需要外采资源，在项目执行过程中，项目经理就依据采购计划实施采购</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3.</a:t>
            </a:r>
            <a:r>
              <a:rPr lang="zh-CN" altLang="en-US" dirty="0">
                <a:sym typeface="+mn-ea"/>
              </a:rPr>
              <a:t>汇报 </a:t>
            </a:r>
            <a:r>
              <a:rPr lang="en-US" altLang="zh-CN" dirty="0">
                <a:sym typeface="+mn-ea"/>
              </a:rPr>
              <a:t>&amp; </a:t>
            </a:r>
            <a:r>
              <a:rPr lang="zh-CN" altLang="en-US" dirty="0">
                <a:sym typeface="+mn-ea"/>
              </a:rPr>
              <a:t>收集绩效指标（为后续的评估和监控做准备）</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4469130" y="3608705"/>
            <a:ext cx="81089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 </a:t>
            </a:r>
            <a:r>
              <a:rPr lang="en-US" altLang="zh-CN" dirty="0"/>
              <a:t>&amp; </a:t>
            </a:r>
            <a:r>
              <a:rPr lang="zh-CN" altLang="en-US" dirty="0"/>
              <a:t>收集绩效指标</a:t>
            </a:r>
            <a:br>
              <a:rPr lang="zh-CN" altLang="en-US" dirty="0"/>
            </a:br>
            <a:endParaRPr lang="zh-CN" altLang="en-US" dirty="0"/>
          </a:p>
        </p:txBody>
      </p:sp>
      <p:sp>
        <p:nvSpPr>
          <p:cNvPr id="3" name="内容占位符 2"/>
          <p:cNvSpPr>
            <a:spLocks noGrp="1"/>
          </p:cNvSpPr>
          <p:nvPr>
            <p:ph idx="1"/>
          </p:nvPr>
        </p:nvSpPr>
        <p:spPr>
          <a:xfrm>
            <a:off x="393700" y="1489075"/>
            <a:ext cx="11366500" cy="4475480"/>
          </a:xfrm>
        </p:spPr>
        <p:txBody>
          <a:bodyPr/>
          <a:lstStyle/>
          <a:p>
            <a:r>
              <a:rPr lang="zh-CN" altLang="en-US" sz="2400" dirty="0"/>
              <a:t>项目经理需要及时收集项目执行的绩效指标，以了解整体项目的进展情况，常见的方式有：</a:t>
            </a:r>
            <a:endParaRPr lang="en-US" altLang="zh-CN" sz="2400" dirty="0"/>
          </a:p>
          <a:p>
            <a:pPr lvl="1"/>
            <a:r>
              <a:rPr lang="zh-CN" altLang="en-US" sz="2200" dirty="0"/>
              <a:t>定期收集项目内部报告（</a:t>
            </a:r>
            <a:r>
              <a:rPr lang="zh-CN" altLang="en-US" sz="2200" dirty="0">
                <a:solidFill>
                  <a:srgbClr val="FF0000"/>
                </a:solidFill>
              </a:rPr>
              <a:t>日、周报</a:t>
            </a:r>
            <a:r>
              <a:rPr lang="zh-CN" altLang="en-US" sz="2200" dirty="0"/>
              <a:t>）</a:t>
            </a:r>
            <a:endParaRPr lang="en-US" altLang="zh-CN" sz="2200" dirty="0"/>
          </a:p>
          <a:p>
            <a:pPr lvl="1"/>
            <a:r>
              <a:rPr lang="zh-CN" altLang="en-US" sz="2200" dirty="0"/>
              <a:t>项目例会（避免“会而不议、议而不决、决而不行”，并做好</a:t>
            </a:r>
            <a:r>
              <a:rPr lang="zh-CN" altLang="en-US" sz="2200" dirty="0">
                <a:solidFill>
                  <a:srgbClr val="FF0000"/>
                </a:solidFill>
              </a:rPr>
              <a:t>会议记录</a:t>
            </a:r>
            <a:r>
              <a:rPr lang="zh-CN" altLang="en-US" sz="2200" dirty="0"/>
              <a:t>）</a:t>
            </a:r>
            <a:endParaRPr lang="en-US" altLang="zh-CN" sz="2200" dirty="0"/>
          </a:p>
          <a:p>
            <a:pPr lvl="1"/>
            <a:r>
              <a:rPr lang="zh-CN" altLang="en-US" sz="2200" dirty="0"/>
              <a:t>每日“站立式”会议</a:t>
            </a:r>
            <a:endParaRPr lang="en-US" altLang="zh-CN" sz="2200" dirty="0"/>
          </a:p>
          <a:p>
            <a:pPr lvl="1"/>
            <a:r>
              <a:rPr lang="zh-CN" altLang="en-US" sz="2200" dirty="0"/>
              <a:t>电话</a:t>
            </a:r>
            <a:r>
              <a:rPr lang="en-US" altLang="zh-CN" sz="2200" dirty="0"/>
              <a:t>/</a:t>
            </a:r>
            <a:r>
              <a:rPr lang="zh-CN" altLang="en-US" sz="2200" dirty="0"/>
              <a:t>电子邮件沟通</a:t>
            </a:r>
            <a:endParaRPr lang="en-US" altLang="zh-CN" sz="2200" dirty="0"/>
          </a:p>
          <a:p>
            <a:pPr lvl="1"/>
            <a:r>
              <a:rPr lang="zh-CN" altLang="en-US" sz="2200" dirty="0"/>
              <a:t>面谈</a:t>
            </a:r>
            <a:endParaRPr lang="en-US" altLang="zh-CN" sz="2200" dirty="0"/>
          </a:p>
          <a:p>
            <a:pPr lvl="1"/>
            <a:r>
              <a:rPr lang="zh-CN" altLang="en-US" sz="2200" dirty="0"/>
              <a:t>现场检查</a:t>
            </a:r>
            <a:endParaRPr lang="en-US" altLang="zh-CN" sz="2200" dirty="0"/>
          </a:p>
          <a:p>
            <a:pPr lvl="1"/>
            <a:r>
              <a:rPr lang="zh-CN" altLang="en-US" sz="2200" dirty="0"/>
              <a:t>项目管理信息系统</a:t>
            </a:r>
            <a:r>
              <a:rPr lang="en-US" altLang="zh-CN" sz="2200" dirty="0"/>
              <a:t>(</a:t>
            </a:r>
            <a:r>
              <a:rPr lang="en-US" altLang="zh-CN" sz="2200" dirty="0" err="1"/>
              <a:t>Redmine</a:t>
            </a:r>
            <a:r>
              <a:rPr lang="zh-CN" altLang="en-US" sz="2200" dirty="0"/>
              <a:t>、</a:t>
            </a:r>
            <a:r>
              <a:rPr lang="en-US" altLang="zh-CN" sz="2200" dirty="0"/>
              <a:t>Project Server…..)</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 </a:t>
            </a:r>
            <a:r>
              <a:rPr lang="zh-CN" altLang="en-US" sz="2800" dirty="0"/>
              <a:t>评审绩效</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5865" y="1312545"/>
            <a:ext cx="9708515" cy="4805045"/>
          </a:xfrm>
          <a:prstGeom prst="rect">
            <a:avLst/>
          </a:prstGeom>
        </p:spPr>
      </p:pic>
      <p:sp>
        <p:nvSpPr>
          <p:cNvPr id="3" name="矩形 2"/>
          <p:cNvSpPr/>
          <p:nvPr/>
        </p:nvSpPr>
        <p:spPr bwMode="auto">
          <a:xfrm>
            <a:off x="5191306" y="2810964"/>
            <a:ext cx="9960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评审各项绩效指标</a:t>
            </a:r>
            <a:endParaRPr lang="zh-CN" altLang="en-US" dirty="0"/>
          </a:p>
        </p:txBody>
      </p:sp>
      <p:sp>
        <p:nvSpPr>
          <p:cNvPr id="3" name="内容占位符 2"/>
          <p:cNvSpPr>
            <a:spLocks noGrp="1"/>
          </p:cNvSpPr>
          <p:nvPr>
            <p:ph idx="1"/>
          </p:nvPr>
        </p:nvSpPr>
        <p:spPr/>
        <p:txBody>
          <a:bodyPr/>
          <a:lstStyle/>
          <a:p>
            <a:pPr marL="513080" indent="-457200">
              <a:buFont typeface="+mj-lt"/>
              <a:buAutoNum type="arabicPeriod"/>
            </a:pPr>
            <a:r>
              <a:rPr lang="zh-CN" altLang="en-US" sz="2400" dirty="0">
                <a:solidFill>
                  <a:schemeClr val="tx1">
                    <a:lumMod val="95000"/>
                    <a:lumOff val="5000"/>
                  </a:schemeClr>
                </a:solidFill>
              </a:rPr>
              <a:t>确定</a:t>
            </a:r>
            <a:r>
              <a:rPr lang="zh-CN" altLang="en-US" sz="2400" dirty="0"/>
              <a:t>（范围、进度、成本、质量）</a:t>
            </a:r>
            <a:r>
              <a:rPr lang="zh-CN" altLang="en-US" sz="2400" dirty="0">
                <a:solidFill>
                  <a:srgbClr val="FF0000"/>
                </a:solidFill>
              </a:rPr>
              <a:t>偏差</a:t>
            </a:r>
            <a:r>
              <a:rPr lang="zh-CN" altLang="en-US" sz="2400" dirty="0"/>
              <a:t>（将</a:t>
            </a:r>
            <a:r>
              <a:rPr lang="zh-CN" altLang="en-US" sz="2400" dirty="0">
                <a:solidFill>
                  <a:srgbClr val="FF0000"/>
                </a:solidFill>
              </a:rPr>
              <a:t>现状与基准</a:t>
            </a:r>
            <a:r>
              <a:rPr lang="zh-CN" altLang="en-US" sz="2400" dirty="0"/>
              <a:t>比较，得出偏差）； </a:t>
            </a:r>
            <a:endParaRPr lang="en-US" altLang="zh-CN" sz="2400" dirty="0"/>
          </a:p>
          <a:p>
            <a:pPr marL="513080" indent="-457200">
              <a:buFont typeface="+mj-lt"/>
              <a:buAutoNum type="arabicPeriod"/>
            </a:pPr>
            <a:r>
              <a:rPr lang="zh-CN" altLang="en-US" sz="2400" dirty="0">
                <a:solidFill>
                  <a:schemeClr val="tx1">
                    <a:lumMod val="95000"/>
                    <a:lumOff val="5000"/>
                  </a:schemeClr>
                </a:solidFill>
              </a:rPr>
              <a:t>分析</a:t>
            </a:r>
            <a:r>
              <a:rPr lang="zh-CN" altLang="en-US" sz="2400" dirty="0"/>
              <a:t>产生</a:t>
            </a:r>
            <a:r>
              <a:rPr lang="zh-CN" altLang="en-US" sz="2400" dirty="0">
                <a:solidFill>
                  <a:srgbClr val="FF0000"/>
                </a:solidFill>
              </a:rPr>
              <a:t>偏差</a:t>
            </a:r>
            <a:r>
              <a:rPr lang="zh-CN" altLang="en-US" sz="2400" dirty="0"/>
              <a:t>原因；</a:t>
            </a:r>
            <a:endParaRPr lang="en-US" altLang="zh-CN" sz="2400" dirty="0"/>
          </a:p>
          <a:p>
            <a:pPr marL="513080" indent="-457200">
              <a:buFont typeface="+mj-lt"/>
              <a:buAutoNum type="arabicPeriod"/>
            </a:pPr>
            <a:r>
              <a:rPr lang="zh-CN" altLang="en-US" sz="2400" dirty="0"/>
              <a:t>确定</a:t>
            </a:r>
            <a:r>
              <a:rPr lang="zh-CN" altLang="en-US" sz="2400" dirty="0">
                <a:solidFill>
                  <a:srgbClr val="FF0000"/>
                </a:solidFill>
              </a:rPr>
              <a:t>应对偏差</a:t>
            </a:r>
            <a:r>
              <a:rPr lang="zh-CN" altLang="en-US" sz="2400" dirty="0"/>
              <a:t>的态度；</a:t>
            </a:r>
            <a:endParaRPr lang="en-US" altLang="zh-CN" sz="2400" dirty="0"/>
          </a:p>
          <a:p>
            <a:pPr marL="776605" lvl="1" indent="-457200">
              <a:buFont typeface="Wingdings" panose="05000000000000000000" charset="0"/>
              <a:buChar char="l"/>
            </a:pPr>
            <a:r>
              <a:rPr lang="zh-CN" altLang="en-US" sz="2200" dirty="0"/>
              <a:t>偏差可控：继续现状，等待下一评审周期；</a:t>
            </a:r>
            <a:endParaRPr lang="en-US" altLang="zh-CN" sz="2200" dirty="0"/>
          </a:p>
          <a:p>
            <a:pPr marL="776605" lvl="1" indent="-457200">
              <a:buFont typeface="Wingdings" panose="05000000000000000000" charset="0"/>
              <a:buChar char="l"/>
            </a:pPr>
            <a:r>
              <a:rPr lang="zh-CN" altLang="en-US" sz="2200" dirty="0"/>
              <a:t>偏差不可控：需要制定纠正偏差的措施，提出变更请求；</a:t>
            </a:r>
            <a:endParaRPr lang="en-US" altLang="zh-CN" sz="2400" dirty="0"/>
          </a:p>
        </p:txBody>
      </p:sp>
      <p:cxnSp>
        <p:nvCxnSpPr>
          <p:cNvPr id="4" name="直接连接符 3"/>
          <p:cNvCxnSpPr/>
          <p:nvPr/>
        </p:nvCxnSpPr>
        <p:spPr bwMode="auto">
          <a:xfrm rot="5400000">
            <a:off x="5223188" y="5284371"/>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5" name="组合 24"/>
          <p:cNvGrpSpPr/>
          <p:nvPr/>
        </p:nvGrpSpPr>
        <p:grpSpPr>
          <a:xfrm>
            <a:off x="2601658" y="4212772"/>
            <a:ext cx="5253596" cy="2171699"/>
            <a:chOff x="1207521" y="2708465"/>
            <a:chExt cx="5253596" cy="2171699"/>
          </a:xfrm>
        </p:grpSpPr>
        <p:grpSp>
          <p:nvGrpSpPr>
            <p:cNvPr id="6" name="组合 7"/>
            <p:cNvGrpSpPr/>
            <p:nvPr/>
          </p:nvGrpSpPr>
          <p:grpSpPr>
            <a:xfrm>
              <a:off x="1207521" y="2708465"/>
              <a:ext cx="4718985" cy="2171699"/>
              <a:chOff x="1207521" y="2708465"/>
              <a:chExt cx="4718985" cy="2171699"/>
            </a:xfrm>
          </p:grpSpPr>
          <p:cxnSp>
            <p:nvCxnSpPr>
              <p:cNvPr id="8" name="直接箭头连接符 7"/>
              <p:cNvCxnSpPr/>
              <p:nvPr/>
            </p:nvCxnSpPr>
            <p:spPr bwMode="auto">
              <a:xfrm flipV="1">
                <a:off x="1207521" y="2708465"/>
                <a:ext cx="0" cy="21716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208314" y="3788229"/>
                <a:ext cx="471819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 name="TextBox 6"/>
            <p:cNvSpPr txBox="1"/>
            <p:nvPr/>
          </p:nvSpPr>
          <p:spPr>
            <a:xfrm>
              <a:off x="6057892" y="3543147"/>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10" name="组合 25"/>
          <p:cNvGrpSpPr/>
          <p:nvPr/>
        </p:nvGrpSpPr>
        <p:grpSpPr>
          <a:xfrm>
            <a:off x="2618780" y="4443457"/>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sp>
        <p:nvSpPr>
          <p:cNvPr id="13" name="TextBox 12"/>
          <p:cNvSpPr txBox="1"/>
          <p:nvPr/>
        </p:nvSpPr>
        <p:spPr>
          <a:xfrm>
            <a:off x="7786982" y="5721667"/>
            <a:ext cx="3484880" cy="706755"/>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p:txBody>
      </p:sp>
      <p:sp>
        <p:nvSpPr>
          <p:cNvPr id="14" name="TextBox 13"/>
          <p:cNvSpPr txBox="1"/>
          <p:nvPr/>
        </p:nvSpPr>
        <p:spPr>
          <a:xfrm>
            <a:off x="3443014" y="6229498"/>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15" name="直接连接符 14"/>
          <p:cNvCxnSpPr/>
          <p:nvPr/>
        </p:nvCxnSpPr>
        <p:spPr bwMode="auto">
          <a:xfrm rot="5400000">
            <a:off x="4134584" y="530613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16" name="直接连接符 15"/>
          <p:cNvCxnSpPr/>
          <p:nvPr/>
        </p:nvCxnSpPr>
        <p:spPr bwMode="auto">
          <a:xfrm rot="5400000">
            <a:off x="2942567" y="5322468"/>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921331" y="1798416"/>
            <a:ext cx="8382000" cy="3775099"/>
          </a:xfrm>
          <a:prstGeom prst="rect">
            <a:avLst/>
          </a:prstGeom>
          <a:noFill/>
          <a:ln w="9525">
            <a:noFill/>
            <a:miter lim="800000"/>
            <a:headEnd/>
            <a:tailEnd/>
          </a:ln>
          <a:effectLst/>
        </p:spPr>
      </p:pic>
      <p:sp>
        <p:nvSpPr>
          <p:cNvPr id="6" name="圆角矩形 5"/>
          <p:cNvSpPr/>
          <p:nvPr/>
        </p:nvSpPr>
        <p:spPr>
          <a:xfrm>
            <a:off x="5292060" y="3845405"/>
            <a:ext cx="1608394" cy="11348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358765" y="2857500"/>
            <a:ext cx="1416685" cy="41338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分析成本及时间偏差（挣值管理 </a:t>
            </a:r>
            <a:r>
              <a:rPr lang="en-US" altLang="zh-CN" dirty="0"/>
              <a:t>EVM)</a:t>
            </a:r>
            <a:endParaRPr lang="zh-CN" altLang="en-US" dirty="0"/>
          </a:p>
        </p:txBody>
      </p:sp>
      <p:sp>
        <p:nvSpPr>
          <p:cNvPr id="3" name="内容占位符 2"/>
          <p:cNvSpPr>
            <a:spLocks noGrp="1"/>
          </p:cNvSpPr>
          <p:nvPr>
            <p:ph idx="1"/>
          </p:nvPr>
        </p:nvSpPr>
        <p:spPr>
          <a:xfrm>
            <a:off x="400050" y="1489075"/>
            <a:ext cx="11062335" cy="2295525"/>
          </a:xfrm>
        </p:spPr>
        <p:txBody>
          <a:bodyPr/>
          <a:lstStyle/>
          <a:p>
            <a:r>
              <a:rPr lang="en-US" altLang="zh-CN" sz="2400" dirty="0"/>
              <a:t>EVM</a:t>
            </a:r>
            <a:r>
              <a:rPr lang="zh-CN" altLang="en-US" sz="2400" dirty="0"/>
              <a:t>是一种常用的绩效测量方法，</a:t>
            </a:r>
            <a:r>
              <a:rPr lang="zh-CN" altLang="en-US" sz="2400" dirty="0">
                <a:solidFill>
                  <a:srgbClr val="FF0000"/>
                </a:solidFill>
              </a:rPr>
              <a:t>综合考虑项目范围、成本与进度</a:t>
            </a:r>
            <a:r>
              <a:rPr lang="zh-CN" altLang="en-US" sz="2400" dirty="0"/>
              <a:t>，就是在既定的范围之下综合考虑进度和成本绩效，以</a:t>
            </a:r>
            <a:r>
              <a:rPr lang="zh-CN" altLang="en-US" sz="2400" dirty="0">
                <a:solidFill>
                  <a:srgbClr val="FF0000"/>
                </a:solidFill>
              </a:rPr>
              <a:t>避免单独衡量时间或成本的弊端</a:t>
            </a:r>
            <a:r>
              <a:rPr lang="zh-CN" altLang="en-US" sz="2400" dirty="0"/>
              <a:t>：</a:t>
            </a:r>
            <a:endParaRPr lang="en-US" altLang="zh-CN" sz="2400" dirty="0"/>
          </a:p>
          <a:p>
            <a:pPr lvl="2"/>
            <a:r>
              <a:rPr lang="zh-CN" altLang="en-US" sz="2000" dirty="0"/>
              <a:t>例</a:t>
            </a:r>
            <a:r>
              <a:rPr lang="en-US" altLang="zh-CN" sz="2000" dirty="0"/>
              <a:t>1</a:t>
            </a:r>
            <a:r>
              <a:rPr lang="zh-CN" altLang="en-US" sz="2000" dirty="0"/>
              <a:t>：某项目总预算</a:t>
            </a:r>
            <a:r>
              <a:rPr lang="en-US" altLang="zh-CN" sz="2000" dirty="0"/>
              <a:t>10</a:t>
            </a:r>
            <a:r>
              <a:rPr lang="zh-CN" altLang="en-US" sz="2000" dirty="0"/>
              <a:t>万，为期</a:t>
            </a:r>
            <a:r>
              <a:rPr lang="en-US" altLang="zh-CN" sz="2000" dirty="0"/>
              <a:t>10</a:t>
            </a:r>
            <a:r>
              <a:rPr lang="zh-CN" altLang="en-US" sz="2000" dirty="0"/>
              <a:t>天</a:t>
            </a:r>
            <a:r>
              <a:rPr lang="en-US" altLang="zh-CN" sz="2000" dirty="0"/>
              <a:t>(</a:t>
            </a:r>
            <a:r>
              <a:rPr lang="zh-CN" altLang="en-US" sz="2000" dirty="0">
                <a:solidFill>
                  <a:srgbClr val="FF0000"/>
                </a:solidFill>
              </a:rPr>
              <a:t>每日成本</a:t>
            </a:r>
            <a:r>
              <a:rPr lang="en-US" altLang="zh-CN" sz="2000" dirty="0">
                <a:solidFill>
                  <a:srgbClr val="FF0000"/>
                </a:solidFill>
              </a:rPr>
              <a:t>1</a:t>
            </a:r>
            <a:r>
              <a:rPr lang="zh-CN" altLang="en-US" sz="2000" dirty="0">
                <a:solidFill>
                  <a:srgbClr val="FF0000"/>
                </a:solidFill>
              </a:rPr>
              <a:t>万</a:t>
            </a:r>
            <a:r>
              <a:rPr lang="en-US" altLang="zh-CN" sz="2000" dirty="0">
                <a:solidFill>
                  <a:srgbClr val="FF0000"/>
                </a:solidFill>
              </a:rPr>
              <a:t>,</a:t>
            </a:r>
            <a:r>
              <a:rPr lang="zh-CN" altLang="en-US" sz="2000" dirty="0">
                <a:solidFill>
                  <a:srgbClr val="FF0000"/>
                </a:solidFill>
              </a:rPr>
              <a:t>每日完成总任务的</a:t>
            </a:r>
            <a:r>
              <a:rPr lang="en-US" altLang="zh-CN" sz="2000" dirty="0">
                <a:solidFill>
                  <a:srgbClr val="FF0000"/>
                </a:solidFill>
              </a:rPr>
              <a:t>10%</a:t>
            </a:r>
            <a:r>
              <a:rPr lang="en-US" altLang="zh-CN" sz="2000" dirty="0"/>
              <a:t>)</a:t>
            </a:r>
            <a:r>
              <a:rPr lang="zh-CN" altLang="en-US" sz="2000" dirty="0"/>
              <a:t>，在第</a:t>
            </a:r>
            <a:r>
              <a:rPr lang="en-US" altLang="zh-CN" sz="2000" dirty="0"/>
              <a:t>3</a:t>
            </a:r>
            <a:r>
              <a:rPr lang="zh-CN" altLang="en-US" sz="2000" dirty="0"/>
              <a:t>天的时候，成本支出为</a:t>
            </a:r>
            <a:r>
              <a:rPr lang="en-US" altLang="zh-CN" sz="2000" dirty="0"/>
              <a:t>2</a:t>
            </a:r>
            <a:r>
              <a:rPr lang="zh-CN" altLang="en-US" sz="2000" dirty="0"/>
              <a:t>万，但任务只完成了</a:t>
            </a:r>
            <a:r>
              <a:rPr lang="en-US" altLang="zh-CN" sz="2000" dirty="0"/>
              <a:t>10%</a:t>
            </a:r>
            <a:r>
              <a:rPr lang="zh-CN" altLang="en-US" sz="2000" dirty="0"/>
              <a:t>。这种情况下，成本是节约了还是超支了？</a:t>
            </a:r>
            <a:endParaRPr lang="en-US" altLang="zh-CN" sz="2000" dirty="0"/>
          </a:p>
          <a:p>
            <a:pPr lvl="2"/>
            <a:r>
              <a:rPr lang="zh-CN" altLang="en-US" sz="2000" dirty="0"/>
              <a:t>例</a:t>
            </a:r>
            <a:r>
              <a:rPr lang="en-US" altLang="zh-CN" sz="2000" dirty="0"/>
              <a:t>2</a:t>
            </a:r>
            <a:r>
              <a:rPr lang="zh-CN" altLang="en-US" sz="2000" dirty="0"/>
              <a:t>：如果第</a:t>
            </a:r>
            <a:r>
              <a:rPr lang="en-US" altLang="zh-CN" sz="2000" dirty="0"/>
              <a:t>3</a:t>
            </a:r>
            <a:r>
              <a:rPr lang="zh-CN" altLang="en-US" sz="2000" dirty="0"/>
              <a:t>天时，任务完成了</a:t>
            </a:r>
            <a:r>
              <a:rPr lang="en-US" altLang="zh-CN" sz="2000" dirty="0"/>
              <a:t>40%</a:t>
            </a:r>
            <a:r>
              <a:rPr lang="zh-CN" altLang="en-US" sz="2000" dirty="0"/>
              <a:t>，成本支出</a:t>
            </a:r>
            <a:r>
              <a:rPr lang="en-US" altLang="zh-CN" sz="2000" dirty="0"/>
              <a:t>5</a:t>
            </a:r>
            <a:r>
              <a:rPr lang="zh-CN" altLang="en-US" sz="2000" dirty="0"/>
              <a:t>万。这种情况下，进度是快了还是慢了？</a:t>
            </a:r>
            <a:endParaRPr lang="zh-CN" altLang="en-US" sz="2000" dirty="0"/>
          </a:p>
        </p:txBody>
      </p:sp>
      <p:graphicFrame>
        <p:nvGraphicFramePr>
          <p:cNvPr id="4" name="表格 3"/>
          <p:cNvGraphicFramePr>
            <a:graphicFrameLocks noGrp="1"/>
          </p:cNvGraphicFramePr>
          <p:nvPr/>
        </p:nvGraphicFramePr>
        <p:xfrm>
          <a:off x="1787525" y="3967480"/>
          <a:ext cx="8157210" cy="1518285"/>
        </p:xfrm>
        <a:graphic>
          <a:graphicData uri="http://schemas.openxmlformats.org/drawingml/2006/table">
            <a:tbl>
              <a:tblPr firstRow="1" bandRow="1">
                <a:tableStyleId>{5940675A-B579-460E-94D1-54222C63F5DA}</a:tableStyleId>
              </a:tblPr>
              <a:tblGrid>
                <a:gridCol w="1614170"/>
                <a:gridCol w="1915795"/>
                <a:gridCol w="1847215"/>
                <a:gridCol w="2780030"/>
              </a:tblGrid>
              <a:tr h="640080">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计划支出</a:t>
                      </a:r>
                      <a:endParaRPr lang="zh-CN" altLang="en-US" dirty="0">
                        <a:latin typeface="黑体" panose="02010609060101010101" pitchFamily="49" charset="-122"/>
                        <a:ea typeface="黑体" panose="02010609060101010101" pitchFamily="49" charset="-122"/>
                      </a:endParaRPr>
                    </a:p>
                  </a:txBody>
                  <a:tcPr/>
                </a:tc>
              </a:tr>
              <a:tr h="439420">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3878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中的重要概念</a:t>
            </a:r>
            <a:endParaRPr lang="zh-CN" altLang="en-US" dirty="0"/>
          </a:p>
        </p:txBody>
      </p:sp>
      <p:sp>
        <p:nvSpPr>
          <p:cNvPr id="3" name="内容占位符 2"/>
          <p:cNvSpPr>
            <a:spLocks noGrp="1"/>
          </p:cNvSpPr>
          <p:nvPr>
            <p:ph sz="quarter" idx="1"/>
          </p:nvPr>
        </p:nvSpPr>
        <p:spPr/>
        <p:txBody>
          <a:bodyPr/>
          <a:lstStyle/>
          <a:p>
            <a:r>
              <a:rPr lang="zh-CN" altLang="en-US" sz="2400" dirty="0"/>
              <a:t>计划价值</a:t>
            </a:r>
            <a:r>
              <a:rPr lang="en-US" altLang="zh-CN" sz="2400" dirty="0"/>
              <a:t>(PV)</a:t>
            </a:r>
            <a:r>
              <a:rPr lang="zh-CN" altLang="en-US" sz="2400" dirty="0"/>
              <a:t>。</a:t>
            </a:r>
            <a:r>
              <a:rPr lang="zh-CN" altLang="en-US" sz="2400" dirty="0">
                <a:solidFill>
                  <a:srgbClr val="FF0000"/>
                </a:solidFill>
              </a:rPr>
              <a:t>截止某时点计划要完成的工作的预算价值</a:t>
            </a:r>
            <a:r>
              <a:rPr lang="zh-CN" altLang="en-US" sz="2400" dirty="0"/>
              <a:t>：</a:t>
            </a:r>
            <a:r>
              <a:rPr lang="en-US" altLang="zh-CN" sz="2400" dirty="0"/>
              <a:t>PV=</a:t>
            </a:r>
            <a:r>
              <a:rPr lang="zh-CN" altLang="en-US" sz="2400" dirty="0"/>
              <a:t>要完成的</a:t>
            </a:r>
            <a:r>
              <a:rPr lang="zh-CN" altLang="en-US" sz="2400" dirty="0">
                <a:solidFill>
                  <a:schemeClr val="tx1"/>
                </a:solidFill>
                <a:sym typeface="+mn-ea"/>
              </a:rPr>
              <a:t>计划</a:t>
            </a:r>
            <a:r>
              <a:rPr lang="zh-CN" altLang="en-US" sz="2400" dirty="0">
                <a:solidFill>
                  <a:schemeClr val="tx1"/>
                </a:solidFill>
              </a:rPr>
              <a:t>工作量 </a:t>
            </a:r>
            <a:r>
              <a:rPr lang="en-US" altLang="zh-CN" sz="2400" dirty="0">
                <a:solidFill>
                  <a:schemeClr val="tx1"/>
                </a:solidFill>
              </a:rPr>
              <a:t>× </a:t>
            </a:r>
            <a:r>
              <a:rPr lang="zh-CN" altLang="en-US" sz="2400" dirty="0">
                <a:solidFill>
                  <a:schemeClr val="tx1"/>
                </a:solidFill>
              </a:rPr>
              <a:t>预算单价</a:t>
            </a:r>
            <a:endParaRPr lang="en-US" altLang="zh-CN" sz="2400" dirty="0">
              <a:solidFill>
                <a:schemeClr val="tx1"/>
              </a:solidFill>
            </a:endParaRPr>
          </a:p>
          <a:p>
            <a:r>
              <a:rPr lang="zh-CN" altLang="en-US" sz="2400" dirty="0"/>
              <a:t>实际成本</a:t>
            </a:r>
            <a:r>
              <a:rPr lang="en-US" altLang="zh-CN" sz="2400" dirty="0"/>
              <a:t>(AC)</a:t>
            </a:r>
            <a:r>
              <a:rPr lang="zh-CN" altLang="en-US" sz="2400" dirty="0"/>
              <a:t>。</a:t>
            </a:r>
            <a:r>
              <a:rPr lang="zh-CN" altLang="en-US" sz="2400" dirty="0">
                <a:solidFill>
                  <a:srgbClr val="FF0000"/>
                </a:solidFill>
              </a:rPr>
              <a:t>截至某时点实际已完成工作的实际成本</a:t>
            </a:r>
            <a:r>
              <a:rPr lang="zh-CN" altLang="en-US" sz="2400" dirty="0"/>
              <a:t>：</a:t>
            </a:r>
            <a:br>
              <a:rPr lang="en-US" altLang="zh-CN" sz="2400" dirty="0"/>
            </a:br>
            <a:r>
              <a:rPr lang="en-US" altLang="zh-CN" sz="2400" dirty="0"/>
              <a:t>AC=</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实际单价</a:t>
            </a:r>
            <a:endParaRPr lang="en-US" altLang="zh-CN" sz="2400" dirty="0"/>
          </a:p>
          <a:p>
            <a:r>
              <a:rPr lang="zh-CN" altLang="en-US" sz="2400" dirty="0"/>
              <a:t>挣值</a:t>
            </a:r>
            <a:r>
              <a:rPr lang="en-US" altLang="zh-CN" sz="2400" dirty="0"/>
              <a:t>(EV)</a:t>
            </a:r>
            <a:r>
              <a:rPr lang="zh-CN" altLang="en-US" sz="2400" dirty="0"/>
              <a:t>。</a:t>
            </a:r>
            <a:r>
              <a:rPr lang="zh-CN" altLang="en-US" sz="2400" dirty="0">
                <a:solidFill>
                  <a:srgbClr val="FF0000"/>
                </a:solidFill>
              </a:rPr>
              <a:t>截至某时点实际已完成工作的预算价值</a:t>
            </a:r>
            <a:r>
              <a:rPr lang="zh-CN" altLang="en-US" sz="2400" dirty="0"/>
              <a:t>：</a:t>
            </a:r>
            <a:br>
              <a:rPr lang="en-US" altLang="zh-CN" sz="2400" dirty="0"/>
            </a:br>
            <a:r>
              <a:rPr lang="en-US" altLang="zh-CN" sz="2400" dirty="0"/>
              <a:t>EV=</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预算单价</a:t>
            </a:r>
            <a:endParaRPr lang="zh-CN" altLang="en-US" sz="2400" dirty="0">
              <a:solidFill>
                <a:schemeClr val="tx1"/>
              </a:solidFill>
            </a:endParaRP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graphicFrame>
        <p:nvGraphicFramePr>
          <p:cNvPr id="5" name="表格 4"/>
          <p:cNvGraphicFramePr>
            <a:graphicFrameLocks noGrp="1"/>
          </p:cNvGraphicFramePr>
          <p:nvPr/>
        </p:nvGraphicFramePr>
        <p:xfrm>
          <a:off x="1844675" y="4389755"/>
          <a:ext cx="8202295" cy="1572895"/>
        </p:xfrm>
        <a:graphic>
          <a:graphicData uri="http://schemas.openxmlformats.org/drawingml/2006/table">
            <a:tbl>
              <a:tblPr firstRow="1" bandRow="1">
                <a:tableStyleId>{5940675A-B579-460E-94D1-54222C63F5DA}</a:tableStyleId>
              </a:tblPr>
              <a:tblGrid>
                <a:gridCol w="1623060"/>
                <a:gridCol w="1925955"/>
                <a:gridCol w="1858010"/>
                <a:gridCol w="2795270"/>
              </a:tblGrid>
              <a:tr h="728345">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r>
                        <a:rPr lang="zh-CN" altLang="en-US" b="1" baseline="0" dirty="0">
                          <a:solidFill>
                            <a:srgbClr val="FF0000"/>
                          </a:solidFill>
                          <a:latin typeface="黑体" panose="02010609060101010101" pitchFamily="49" charset="-122"/>
                          <a:ea typeface="黑体" panose="02010609060101010101" pitchFamily="49" charset="-122"/>
                        </a:rPr>
                        <a:t>（</a:t>
                      </a:r>
                      <a:r>
                        <a:rPr lang="en-US" altLang="zh-CN" b="1" baseline="0" dirty="0">
                          <a:solidFill>
                            <a:srgbClr val="FF0000"/>
                          </a:solidFill>
                          <a:latin typeface="黑体" panose="02010609060101010101" pitchFamily="49" charset="-122"/>
                          <a:ea typeface="黑体" panose="02010609060101010101" pitchFamily="49" charset="-122"/>
                        </a:rPr>
                        <a:t>PV</a:t>
                      </a:r>
                      <a:r>
                        <a:rPr lang="zh-CN" altLang="en-US" b="1" baseline="0"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en-US" altLang="zh-CN" dirty="0">
                        <a:latin typeface="黑体" panose="02010609060101010101" pitchFamily="49" charset="-122"/>
                        <a:ea typeface="黑体" panose="02010609060101010101" pitchFamily="49" charset="-122"/>
                      </a:endParaRPr>
                    </a:p>
                    <a:p>
                      <a:pPr algn="ct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AC</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计划支出</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EV</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a:t>
            </a:r>
            <a:r>
              <a:rPr lang="en-US" altLang="zh-CN" dirty="0"/>
              <a:t>(EV)</a:t>
            </a:r>
            <a:r>
              <a:rPr lang="zh-CN" altLang="en-US" dirty="0"/>
              <a:t>的例子</a:t>
            </a:r>
            <a:endParaRPr lang="zh-CN" altLang="en-US" dirty="0"/>
          </a:p>
        </p:txBody>
      </p:sp>
      <p:graphicFrame>
        <p:nvGraphicFramePr>
          <p:cNvPr id="4" name="内容占位符 3"/>
          <p:cNvGraphicFramePr>
            <a:graphicFrameLocks noGrp="1"/>
          </p:cNvGraphicFramePr>
          <p:nvPr>
            <p:ph idx="1"/>
          </p:nvPr>
        </p:nvGraphicFramePr>
        <p:xfrm>
          <a:off x="1819275" y="1489075"/>
          <a:ext cx="8524875" cy="1737360"/>
        </p:xfrm>
        <a:graphic>
          <a:graphicData uri="http://schemas.openxmlformats.org/drawingml/2006/table">
            <a:tbl>
              <a:tblPr firstRow="1" bandRow="1">
                <a:tableStyleId>{5940675A-B579-460E-94D1-54222C63F5DA}</a:tableStyleId>
              </a:tblPr>
              <a:tblGrid>
                <a:gridCol w="2131060"/>
                <a:gridCol w="2131695"/>
                <a:gridCol w="2131060"/>
                <a:gridCol w="2131060"/>
              </a:tblGrid>
              <a:tr h="370840">
                <a:tc>
                  <a:txBody>
                    <a:bodyPr/>
                    <a:lstStyle/>
                    <a:p>
                      <a:pPr algn="ct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计划</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50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100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盘  </a:t>
                      </a:r>
                      <a:r>
                        <a:rPr lang="en-US" altLang="zh-CN" sz="2400" dirty="0">
                          <a:latin typeface="微软雅黑" panose="020B0503020204020204" pitchFamily="34" charset="-122"/>
                          <a:ea typeface="微软雅黑" panose="020B0503020204020204" pitchFamily="34" charset="-122"/>
                        </a:rPr>
                        <a:t>200</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实际</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60</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120</a:t>
                      </a:r>
                      <a:endParaRPr lang="zh-CN" altLang="en-US" sz="2400" dirty="0">
                        <a:latin typeface="微软雅黑" panose="020B0503020204020204" pitchFamily="34" charset="-122"/>
                        <a:ea typeface="微软雅黑" panose="020B0503020204020204" pitchFamily="34" charset="-122"/>
                      </a:endParaRPr>
                    </a:p>
                  </a:txBody>
                  <a:tcPr/>
                </a:tc>
                <a:tc>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
        <p:nvSpPr>
          <p:cNvPr id="5" name="内容占位符 2"/>
          <p:cNvSpPr txBox="1"/>
          <p:nvPr/>
        </p:nvSpPr>
        <p:spPr bwMode="auto">
          <a:xfrm>
            <a:off x="1819275" y="3510915"/>
            <a:ext cx="8524875" cy="2438400"/>
          </a:xfrm>
          <a:prstGeom prst="rect">
            <a:avLst/>
          </a:prstGeom>
          <a:noFill/>
          <a:ln w="9525">
            <a:noFill/>
            <a:miter lim="800000"/>
          </a:ln>
        </p:spPr>
        <p:txBody>
          <a:bodyPr vert="horz" wrap="square" lIns="0" tIns="0" rIns="0" bIns="0" numCol="1" anchor="t" anchorCtr="0" compatLnSpc="1"/>
          <a:lst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a:lstStyle>
          <a:p>
            <a:r>
              <a:rPr lang="zh-CN" altLang="en-US" sz="2400" dirty="0"/>
              <a:t>第</a:t>
            </a:r>
            <a:r>
              <a:rPr lang="en-US" altLang="zh-CN" sz="2400" dirty="0"/>
              <a:t>1</a:t>
            </a:r>
            <a:r>
              <a:rPr lang="zh-CN" altLang="en-US" sz="2400" dirty="0"/>
              <a:t>天的各项值为：</a:t>
            </a:r>
            <a:endParaRPr lang="en-US" altLang="zh-CN" sz="2400" dirty="0"/>
          </a:p>
          <a:p>
            <a:pPr marL="0" indent="0">
              <a:buNone/>
            </a:pPr>
            <a:r>
              <a:rPr lang="en-US" altLang="zh-CN" sz="2400" dirty="0"/>
              <a:t>	PV  </a:t>
            </a:r>
            <a:r>
              <a:rPr lang="zh-CN" altLang="en-US" sz="2400" dirty="0"/>
              <a:t>＝ </a:t>
            </a:r>
            <a:endParaRPr lang="en-US" altLang="zh-CN" sz="2400" dirty="0"/>
          </a:p>
          <a:p>
            <a:pPr marL="0" indent="0">
              <a:buNone/>
            </a:pPr>
            <a:r>
              <a:rPr lang="en-US" altLang="zh-CN" sz="2400" dirty="0"/>
              <a:t>	AC  </a:t>
            </a:r>
            <a:r>
              <a:rPr lang="zh-CN" altLang="en-US" sz="2400" dirty="0"/>
              <a:t>＝</a:t>
            </a:r>
            <a:endParaRPr lang="en-US" altLang="zh-CN" sz="2400" dirty="0"/>
          </a:p>
          <a:p>
            <a:pPr marL="0" indent="0">
              <a:buNone/>
            </a:pPr>
            <a:r>
              <a:rPr lang="en-US" altLang="zh-CN" sz="2400" dirty="0"/>
              <a:t>	EV  </a:t>
            </a:r>
            <a:r>
              <a:rPr lang="zh-CN" altLang="en-US" sz="2400" dirty="0"/>
              <a:t>＝</a:t>
            </a:r>
            <a:endParaRPr lang="en-US" altLang="zh-CN" sz="2400" dirty="0"/>
          </a:p>
        </p:txBody>
      </p:sp>
      <p:sp>
        <p:nvSpPr>
          <p:cNvPr id="6" name="矩形 5"/>
          <p:cNvSpPr/>
          <p:nvPr/>
        </p:nvSpPr>
        <p:spPr>
          <a:xfrm>
            <a:off x="6242685" y="4037330"/>
            <a:ext cx="3564890" cy="1630045"/>
          </a:xfrm>
          <a:prstGeom prst="rect">
            <a:avLst/>
          </a:prstGeom>
        </p:spPr>
        <p:txBody>
          <a:bodyPr wrap="square">
            <a:spAutoFit/>
          </a:bodyPr>
          <a:lstStyle/>
          <a:p>
            <a:r>
              <a:rPr lang="zh-CN" altLang="en-US" b="1" dirty="0">
                <a:solidFill>
                  <a:srgbClr val="FF0000"/>
                </a:solidFill>
              </a:rPr>
              <a:t>挣值</a:t>
            </a:r>
            <a:r>
              <a:rPr lang="en-US" altLang="zh-CN" b="1" dirty="0">
                <a:solidFill>
                  <a:srgbClr val="FF0000"/>
                </a:solidFill>
              </a:rPr>
              <a:t>(EV)</a:t>
            </a:r>
            <a:r>
              <a:rPr lang="zh-CN" altLang="en-US" b="1" dirty="0">
                <a:solidFill>
                  <a:srgbClr val="FF0000"/>
                </a:solidFill>
              </a:rPr>
              <a:t>：截至某时间点实际已完成工作的预算价值。</a:t>
            </a:r>
            <a:endParaRPr lang="zh-CN" altLang="en-US" b="1" dirty="0">
              <a:solidFill>
                <a:srgbClr val="FF0000"/>
              </a:solidFill>
            </a:endParaRPr>
          </a:p>
          <a:p>
            <a:endParaRPr lang="zh-CN" altLang="en-US" b="1" dirty="0">
              <a:solidFill>
                <a:srgbClr val="FF0000"/>
              </a:solidFill>
            </a:endParaRPr>
          </a:p>
          <a:p>
            <a:r>
              <a:rPr lang="zh-CN" altLang="en-US" b="1" dirty="0">
                <a:solidFill>
                  <a:srgbClr val="FF0000"/>
                </a:solidFill>
                <a:ea typeface="宋体" panose="02010600030101010101" pitchFamily="2" charset="-122"/>
              </a:rPr>
              <a:t>思考：</a:t>
            </a:r>
            <a:r>
              <a:rPr lang="en-US" altLang="zh-CN" b="1" dirty="0">
                <a:solidFill>
                  <a:srgbClr val="FF0000"/>
                </a:solidFill>
                <a:ea typeface="宋体" panose="02010600030101010101" pitchFamily="2" charset="-122"/>
              </a:rPr>
              <a:t>EV-AC = 150-180= -30</a:t>
            </a:r>
            <a:br>
              <a:rPr lang="en-US" altLang="zh-CN" b="1" dirty="0">
                <a:solidFill>
                  <a:srgbClr val="FF0000"/>
                </a:solidFill>
                <a:ea typeface="宋体" panose="02010600030101010101" pitchFamily="2" charset="-122"/>
              </a:rPr>
            </a:br>
            <a:r>
              <a:rPr lang="en-US" altLang="zh-CN" b="1" dirty="0">
                <a:solidFill>
                  <a:srgbClr val="FF0000"/>
                </a:solidFill>
                <a:ea typeface="宋体" panose="02010600030101010101" pitchFamily="2" charset="-122"/>
              </a:rPr>
              <a:t>           </a:t>
            </a:r>
            <a:r>
              <a:rPr lang="en-US" altLang="zh-CN" b="1" dirty="0">
                <a:solidFill>
                  <a:srgbClr val="FF0000"/>
                </a:solidFill>
                <a:ea typeface="宋体" panose="02010600030101010101" pitchFamily="2" charset="-122"/>
                <a:sym typeface="+mn-ea"/>
              </a:rPr>
              <a:t>EV-PV = 150-50 = 100</a:t>
            </a:r>
            <a:endParaRPr lang="en-US" altLang="zh-CN" b="1" dirty="0">
              <a:solidFill>
                <a:srgbClr val="FF0000"/>
              </a:solidFill>
              <a:ea typeface="宋体" panose="02010600030101010101" pitchFamily="2" charset="-122"/>
            </a:endParaRPr>
          </a:p>
        </p:txBody>
      </p:sp>
      <p:sp>
        <p:nvSpPr>
          <p:cNvPr id="3" name="TextBox 5"/>
          <p:cNvSpPr txBox="1"/>
          <p:nvPr/>
        </p:nvSpPr>
        <p:spPr>
          <a:xfrm>
            <a:off x="4312869" y="4037330"/>
            <a:ext cx="817245" cy="1614805"/>
          </a:xfrm>
          <a:prstGeom prst="rect">
            <a:avLst/>
          </a:prstGeom>
          <a:noFill/>
        </p:spPr>
        <p:txBody>
          <a:bodyPr wrap="square" rtlCol="0">
            <a:spAutoFit/>
          </a:bodyPr>
          <a:p>
            <a:pPr>
              <a:lnSpc>
                <a:spcPct val="115000"/>
              </a:lnSpc>
            </a:pPr>
            <a:r>
              <a:rPr lang="en-US" altLang="zh-CN" dirty="0"/>
              <a:t> 50</a:t>
            </a:r>
            <a:endParaRPr lang="en-US" altLang="zh-CN" dirty="0"/>
          </a:p>
          <a:p>
            <a:pPr>
              <a:lnSpc>
                <a:spcPct val="195000"/>
              </a:lnSpc>
            </a:pPr>
            <a:r>
              <a:rPr lang="en-US" altLang="zh-CN" dirty="0"/>
              <a:t>180</a:t>
            </a:r>
            <a:endParaRPr lang="en-US" altLang="zh-CN" dirty="0"/>
          </a:p>
          <a:p>
            <a:pPr>
              <a:lnSpc>
                <a:spcPct val="185000"/>
              </a:lnSpc>
            </a:pPr>
            <a:r>
              <a:rPr lang="en-US" altLang="zh-CN" dirty="0"/>
              <a:t>150</a:t>
            </a:r>
            <a:endParaRPr lang="en-US" altLang="zh-CN" dirty="0"/>
          </a:p>
        </p:txBody>
      </p:sp>
      <p:sp>
        <p:nvSpPr>
          <p:cNvPr id="7" name="矩形 6"/>
          <p:cNvSpPr/>
          <p:nvPr/>
        </p:nvSpPr>
        <p:spPr>
          <a:xfrm>
            <a:off x="2562860" y="5949315"/>
            <a:ext cx="7027545" cy="460375"/>
          </a:xfrm>
          <a:prstGeom prst="rect">
            <a:avLst/>
          </a:prstGeom>
        </p:spPr>
        <p:txBody>
          <a:bodyPr wrap="square">
            <a:spAutoFit/>
          </a:bodyPr>
          <a:p>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EV-AC</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（成本偏差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EV-PV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（进度偏差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挣值分析法操作步骤</a:t>
            </a:r>
            <a:endParaRPr lang="zh-CN" altLang="en-US" dirty="0"/>
          </a:p>
        </p:txBody>
      </p:sp>
      <p:sp>
        <p:nvSpPr>
          <p:cNvPr id="3" name="内容占位符 2"/>
          <p:cNvSpPr>
            <a:spLocks noGrp="1"/>
          </p:cNvSpPr>
          <p:nvPr>
            <p:ph sz="quarter" idx="1"/>
          </p:nvPr>
        </p:nvSpPr>
        <p:spPr>
          <a:xfrm>
            <a:off x="400685" y="1489075"/>
            <a:ext cx="9943465" cy="4313555"/>
          </a:xfrm>
        </p:spPr>
        <p:txBody>
          <a:bodyPr/>
          <a:lstStyle/>
          <a:p>
            <a:r>
              <a:rPr lang="zh-CN" altLang="en-US" sz="2400" dirty="0"/>
              <a:t>适用于任何行业的任何项目，操作步骤为：</a:t>
            </a:r>
            <a:endParaRPr lang="en-US" altLang="zh-CN" sz="2400" dirty="0"/>
          </a:p>
          <a:p>
            <a:pPr marL="776605" lvl="1" indent="-457200">
              <a:buFont typeface="+mj-lt"/>
              <a:buAutoNum type="arabicPeriod"/>
            </a:pPr>
            <a:r>
              <a:rPr lang="zh-CN" altLang="en-US" sz="2000" dirty="0"/>
              <a:t>针对每个工作包</a:t>
            </a:r>
            <a:r>
              <a:rPr lang="en-US" altLang="zh-CN" sz="2000" dirty="0"/>
              <a:t>(</a:t>
            </a:r>
            <a:r>
              <a:rPr lang="zh-CN" altLang="en-US" sz="2000" dirty="0"/>
              <a:t>或控制账户</a:t>
            </a:r>
            <a:r>
              <a:rPr lang="en-US" altLang="zh-CN" sz="2000" dirty="0"/>
              <a:t>)</a:t>
            </a:r>
            <a:r>
              <a:rPr lang="zh-CN" altLang="en-US" sz="2000" dirty="0"/>
              <a:t>，某个时间点</a:t>
            </a:r>
            <a:r>
              <a:rPr lang="en-US" altLang="zh-CN" sz="2000" dirty="0"/>
              <a:t>(</a:t>
            </a:r>
            <a:r>
              <a:rPr lang="zh-CN" altLang="en-US" sz="2000" dirty="0"/>
              <a:t>或分阶段：周或月的累计值</a:t>
            </a:r>
            <a:r>
              <a:rPr lang="en-US" altLang="zh-CN" sz="2000" dirty="0"/>
              <a:t>)</a:t>
            </a:r>
            <a:r>
              <a:rPr lang="zh-CN" altLang="en-US" sz="2000" dirty="0"/>
              <a:t>，计算并监测</a:t>
            </a:r>
            <a:r>
              <a:rPr lang="en-US" altLang="zh-CN" sz="2000" dirty="0"/>
              <a:t>3</a:t>
            </a:r>
            <a:r>
              <a:rPr lang="zh-CN" altLang="en-US" sz="2000" dirty="0"/>
              <a:t>个关键指标：</a:t>
            </a:r>
            <a:r>
              <a:rPr lang="zh-CN" altLang="en-US" sz="2000" dirty="0">
                <a:solidFill>
                  <a:srgbClr val="FF0000"/>
                </a:solidFill>
              </a:rPr>
              <a:t>计划价值</a:t>
            </a:r>
            <a:r>
              <a:rPr lang="en-US" altLang="zh-CN" sz="2000" dirty="0">
                <a:solidFill>
                  <a:srgbClr val="FF0000"/>
                </a:solidFill>
              </a:rPr>
              <a:t>PV</a:t>
            </a:r>
            <a:r>
              <a:rPr lang="zh-CN" altLang="en-US" sz="2000" dirty="0">
                <a:solidFill>
                  <a:srgbClr val="FF0000"/>
                </a:solidFill>
              </a:rPr>
              <a:t>、挣值</a:t>
            </a:r>
            <a:r>
              <a:rPr lang="en-US" altLang="zh-CN" sz="2000" dirty="0">
                <a:solidFill>
                  <a:srgbClr val="FF0000"/>
                </a:solidFill>
              </a:rPr>
              <a:t>EV</a:t>
            </a:r>
            <a:r>
              <a:rPr lang="zh-CN" altLang="en-US" sz="2000" dirty="0">
                <a:solidFill>
                  <a:srgbClr val="FF0000"/>
                </a:solidFill>
              </a:rPr>
              <a:t>、实际成本</a:t>
            </a:r>
            <a:r>
              <a:rPr lang="en-US" altLang="zh-CN" sz="2000" dirty="0">
                <a:solidFill>
                  <a:srgbClr val="FF0000"/>
                </a:solidFill>
              </a:rPr>
              <a:t>AC</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通过以上三个指标计算进度和成本绩效的考查指标：</a:t>
            </a:r>
            <a:r>
              <a:rPr lang="zh-CN" altLang="en-US" sz="2000" dirty="0">
                <a:solidFill>
                  <a:srgbClr val="FF0000"/>
                </a:solidFill>
              </a:rPr>
              <a:t>成本偏差</a:t>
            </a:r>
            <a:r>
              <a:rPr lang="en-US" altLang="zh-CN" sz="2000" dirty="0">
                <a:solidFill>
                  <a:srgbClr val="FF0000"/>
                </a:solidFill>
              </a:rPr>
              <a:t>CV</a:t>
            </a:r>
            <a:r>
              <a:rPr lang="zh-CN" altLang="en-US" sz="2000" dirty="0">
                <a:solidFill>
                  <a:srgbClr val="FF0000"/>
                </a:solidFill>
              </a:rPr>
              <a:t>、成本绩效指数</a:t>
            </a:r>
            <a:r>
              <a:rPr lang="en-US" altLang="zh-CN" sz="2000" dirty="0">
                <a:solidFill>
                  <a:srgbClr val="FF0000"/>
                </a:solidFill>
              </a:rPr>
              <a:t>CPI</a:t>
            </a:r>
            <a:r>
              <a:rPr lang="zh-CN" altLang="en-US" sz="2000" dirty="0">
                <a:solidFill>
                  <a:srgbClr val="FF0000"/>
                </a:solidFill>
              </a:rPr>
              <a:t>；进度偏差</a:t>
            </a:r>
            <a:r>
              <a:rPr lang="en-US" altLang="zh-CN" sz="2000" dirty="0">
                <a:solidFill>
                  <a:srgbClr val="FF0000"/>
                </a:solidFill>
              </a:rPr>
              <a:t>SV</a:t>
            </a:r>
            <a:r>
              <a:rPr lang="zh-CN" altLang="en-US" sz="2000" dirty="0">
                <a:solidFill>
                  <a:srgbClr val="FF0000"/>
                </a:solidFill>
              </a:rPr>
              <a:t>、进度绩效指数</a:t>
            </a:r>
            <a:r>
              <a:rPr lang="en-US" altLang="zh-CN" sz="2000" dirty="0">
                <a:solidFill>
                  <a:srgbClr val="FF0000"/>
                </a:solidFill>
              </a:rPr>
              <a:t>SPI</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如有必要，还需进行预测，计算如下指标：完工尚需估算</a:t>
            </a:r>
            <a:r>
              <a:rPr lang="en-US" altLang="zh-CN" sz="2000" dirty="0"/>
              <a:t>ETC</a:t>
            </a:r>
            <a:r>
              <a:rPr lang="zh-CN" altLang="en-US" sz="2000" dirty="0"/>
              <a:t>、完工估算</a:t>
            </a:r>
            <a:r>
              <a:rPr lang="en-US" altLang="zh-CN" sz="2000" dirty="0"/>
              <a:t>EAC</a:t>
            </a:r>
            <a:r>
              <a:rPr lang="zh-CN" altLang="en-US" sz="2000" dirty="0"/>
              <a:t>、完工尚需绩效指数</a:t>
            </a:r>
            <a:r>
              <a:rPr lang="en-US" altLang="zh-CN" sz="2000" dirty="0"/>
              <a:t>TCPI</a:t>
            </a:r>
            <a:r>
              <a:rPr lang="zh-CN" altLang="en-US" sz="2000" dirty="0"/>
              <a:t>；</a:t>
            </a:r>
            <a:endParaRPr lang="en-US" altLang="zh-CN" sz="2000" dirty="0"/>
          </a:p>
          <a:p>
            <a:pPr lvl="3"/>
            <a:r>
              <a:rPr lang="zh-CN" altLang="en-US" dirty="0">
                <a:solidFill>
                  <a:srgbClr val="FF0000"/>
                </a:solidFill>
              </a:rPr>
              <a:t>完工预算</a:t>
            </a:r>
            <a:r>
              <a:rPr lang="en-US" altLang="zh-CN" dirty="0">
                <a:solidFill>
                  <a:srgbClr val="FF0000"/>
                </a:solidFill>
              </a:rPr>
              <a:t>(BAC)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a:t>
            </a:r>
            <a:r>
              <a:rPr lang="zh-CN" altLang="en-US" dirty="0">
                <a:solidFill>
                  <a:schemeClr val="tx1"/>
                </a:solidFill>
              </a:rPr>
              <a:t>成本基准</a:t>
            </a:r>
            <a:r>
              <a:rPr lang="zh-CN" altLang="en-US" dirty="0"/>
              <a:t>，除非已批准变更，否则不能改变；</a:t>
            </a:r>
            <a:endParaRPr lang="en-US" altLang="zh-CN" dirty="0"/>
          </a:p>
          <a:p>
            <a:pPr lvl="3"/>
            <a:r>
              <a:rPr lang="zh-CN" altLang="en-US" dirty="0">
                <a:solidFill>
                  <a:srgbClr val="FF0000"/>
                </a:solidFill>
              </a:rPr>
              <a:t>完工工期</a:t>
            </a:r>
            <a:r>
              <a:rPr lang="en-US" altLang="zh-CN" dirty="0">
                <a:solidFill>
                  <a:srgbClr val="FF0000"/>
                </a:solidFill>
              </a:rPr>
              <a:t>(BDAC)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a:t>
            </a:r>
            <a:r>
              <a:rPr lang="zh-CN" altLang="en-US" dirty="0">
                <a:solidFill>
                  <a:schemeClr val="tx1"/>
                </a:solidFill>
              </a:rPr>
              <a:t>进度基准</a:t>
            </a:r>
            <a:r>
              <a:rPr lang="zh-CN" altLang="en-US" dirty="0"/>
              <a:t>，除非已批准变更，否则不能改变；</a:t>
            </a:r>
            <a:endParaRPr lang="zh-CN" altLang="en-US" dirty="0"/>
          </a:p>
          <a:p>
            <a:pPr marL="1052830" lvl="2" indent="-457200">
              <a:buFont typeface="+mj-lt"/>
              <a:buAutoNum type="arabicPeriod"/>
            </a:pPr>
            <a:endParaRPr lang="en-US" altLang="zh-CN" sz="2000" dirty="0">
              <a:solidFill>
                <a:srgbClr val="FF0000"/>
              </a:solidFill>
            </a:endParaRPr>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003656"/>
          <a:ext cx="8305800" cy="6405880"/>
        </p:xfrm>
        <a:graphic>
          <a:graphicData uri="http://schemas.openxmlformats.org/drawingml/2006/table">
            <a:tbl>
              <a:tblPr firstRow="1" bandRow="1">
                <a:tableStyleId>{5940675A-B579-460E-94D1-54222C63F5DA}</a:tableStyleId>
              </a:tblPr>
              <a:tblGrid>
                <a:gridCol w="1143000"/>
                <a:gridCol w="1600200"/>
                <a:gridCol w="1143000"/>
                <a:gridCol w="3276600"/>
                <a:gridCol w="1143000"/>
              </a:tblGrid>
              <a:tr h="370840">
                <a:tc>
                  <a:txBody>
                    <a:bodyPr/>
                    <a:lstStyle/>
                    <a:p>
                      <a:pPr algn="ctr"/>
                      <a:r>
                        <a:rPr lang="zh-CN" altLang="en-US" sz="1600" b="1" dirty="0"/>
                        <a:t>类别</a:t>
                      </a:r>
                      <a:endParaRPr lang="zh-CN" altLang="en-US" sz="1600" b="1" dirty="0"/>
                    </a:p>
                  </a:txBody>
                  <a:tcPr/>
                </a:tc>
                <a:tc>
                  <a:txBody>
                    <a:bodyPr/>
                    <a:lstStyle/>
                    <a:p>
                      <a:pPr algn="ctr"/>
                      <a:r>
                        <a:rPr lang="zh-CN" altLang="en-US" sz="1600" b="1" dirty="0"/>
                        <a:t>名称</a:t>
                      </a:r>
                      <a:endParaRPr lang="zh-CN" altLang="en-US" sz="1600" b="1" dirty="0"/>
                    </a:p>
                  </a:txBody>
                  <a:tcPr/>
                </a:tc>
                <a:tc>
                  <a:txBody>
                    <a:bodyPr/>
                    <a:lstStyle/>
                    <a:p>
                      <a:pPr algn="ctr"/>
                      <a:r>
                        <a:rPr lang="zh-CN" altLang="en-US" sz="1600" b="1" dirty="0"/>
                        <a:t>英文缩写</a:t>
                      </a:r>
                      <a:endParaRPr lang="zh-CN" altLang="en-US" sz="1600" b="1" dirty="0"/>
                    </a:p>
                  </a:txBody>
                  <a:tcPr/>
                </a:tc>
                <a:tc>
                  <a:txBody>
                    <a:bodyPr/>
                    <a:lstStyle/>
                    <a:p>
                      <a:pPr algn="ctr"/>
                      <a:r>
                        <a:rPr lang="zh-CN" altLang="en-US" sz="1600" b="1" dirty="0"/>
                        <a:t>含义（</a:t>
                      </a:r>
                      <a:r>
                        <a:rPr lang="zh-CN" altLang="en-US" sz="1600" b="1" dirty="0">
                          <a:solidFill>
                            <a:srgbClr val="FF0000"/>
                          </a:solidFill>
                        </a:rPr>
                        <a:t>截至某时点</a:t>
                      </a:r>
                      <a:r>
                        <a:rPr lang="zh-CN" altLang="en-US" sz="1600" b="1" dirty="0"/>
                        <a:t>）</a:t>
                      </a:r>
                      <a:endParaRPr lang="zh-CN" altLang="en-US" sz="1600" b="1" dirty="0"/>
                    </a:p>
                  </a:txBody>
                  <a:tcPr/>
                </a:tc>
                <a:tc>
                  <a:txBody>
                    <a:bodyPr/>
                    <a:lstStyle/>
                    <a:p>
                      <a:pPr algn="ctr"/>
                      <a:r>
                        <a:rPr lang="zh-CN" altLang="en-US" sz="1600" b="1" dirty="0"/>
                        <a:t>计算工式</a:t>
                      </a:r>
                      <a:endParaRPr lang="zh-CN" altLang="en-US" sz="1600" b="1" dirty="0"/>
                    </a:p>
                  </a:txBody>
                  <a:tcPr/>
                </a:tc>
              </a:tr>
              <a:tr h="370840">
                <a:tc rowSpan="2">
                  <a:txBody>
                    <a:bodyPr/>
                    <a:lstStyle/>
                    <a:p>
                      <a:pPr algn="ctr"/>
                      <a:r>
                        <a:rPr lang="zh-CN" altLang="en-US" sz="1600" dirty="0"/>
                        <a:t>成本绩效</a:t>
                      </a:r>
                      <a:endParaRPr lang="zh-CN" altLang="en-US" sz="1600" dirty="0"/>
                    </a:p>
                  </a:txBody>
                  <a:tcPr/>
                </a:tc>
                <a:tc>
                  <a:txBody>
                    <a:bodyPr/>
                    <a:lstStyle/>
                    <a:p>
                      <a:r>
                        <a:rPr lang="zh-CN" altLang="en-US" sz="1600" dirty="0"/>
                        <a:t>成本偏差</a:t>
                      </a:r>
                      <a:endParaRPr lang="zh-CN" altLang="en-US" sz="1600" dirty="0"/>
                    </a:p>
                  </a:txBody>
                  <a:tcPr/>
                </a:tc>
                <a:tc>
                  <a:txBody>
                    <a:bodyPr/>
                    <a:lstStyle/>
                    <a:p>
                      <a:r>
                        <a:rPr lang="en-US" altLang="zh-CN" sz="1600" dirty="0"/>
                        <a:t>CV</a:t>
                      </a:r>
                      <a:endParaRPr lang="en-US" altLang="zh-CN" sz="1600" dirty="0"/>
                    </a:p>
                  </a:txBody>
                  <a:tcPr/>
                </a:tc>
                <a:tc>
                  <a:txBody>
                    <a:bodyPr/>
                    <a:lstStyle/>
                    <a:p>
                      <a:r>
                        <a:rPr lang="zh-CN" altLang="en-US" sz="1600" dirty="0"/>
                        <a:t>已经发生多少成本偏差，</a:t>
                      </a:r>
                      <a:r>
                        <a:rPr lang="zh-CN" altLang="en-US" sz="1600" b="1" dirty="0">
                          <a:solidFill>
                            <a:srgbClr val="FF0000"/>
                          </a:solidFill>
                        </a:rPr>
                        <a:t>正值节约，负值超支</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914400">
                <a:tc vMerge="1">
                  <a:tcPr/>
                </a:tc>
                <a:tc>
                  <a:txBody>
                    <a:bodyPr/>
                    <a:lstStyle/>
                    <a:p>
                      <a:r>
                        <a:rPr lang="zh-CN" altLang="en-US" sz="1600" dirty="0"/>
                        <a:t>成本绩效指数</a:t>
                      </a:r>
                      <a:endParaRPr lang="zh-CN" altLang="en-US" sz="1600" dirty="0"/>
                    </a:p>
                  </a:txBody>
                  <a:tcPr/>
                </a:tc>
                <a:tc>
                  <a:txBody>
                    <a:bodyPr/>
                    <a:lstStyle/>
                    <a:p>
                      <a:r>
                        <a:rPr lang="en-US" altLang="zh-CN" sz="1600" dirty="0"/>
                        <a:t>CPI</a:t>
                      </a:r>
                      <a:endParaRPr lang="en-US" altLang="zh-CN" sz="1600" dirty="0"/>
                    </a:p>
                  </a:txBody>
                  <a:tcPr/>
                </a:tc>
                <a:tc>
                  <a:txBody>
                    <a:bodyPr/>
                    <a:lstStyle/>
                    <a:p>
                      <a:r>
                        <a:rPr lang="zh-CN" altLang="en-US" sz="1600" dirty="0"/>
                        <a:t>实际花费的每</a:t>
                      </a:r>
                      <a:r>
                        <a:rPr lang="en-US" altLang="zh-CN" sz="1600" dirty="0"/>
                        <a:t>1</a:t>
                      </a:r>
                      <a:r>
                        <a:rPr lang="zh-CN" altLang="en-US" sz="1600" dirty="0"/>
                        <a:t>元钱做了价值多少钱的事（按预算价值算），</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370840">
                <a:tc rowSpan="2">
                  <a:txBody>
                    <a:bodyPr/>
                    <a:lstStyle/>
                    <a:p>
                      <a:pPr algn="ctr"/>
                      <a:r>
                        <a:rPr lang="zh-CN" altLang="en-US" sz="1600" dirty="0"/>
                        <a:t>进度绩效</a:t>
                      </a:r>
                      <a:endParaRPr lang="zh-CN" altLang="en-US" sz="1600" dirty="0"/>
                    </a:p>
                  </a:txBody>
                  <a:tcPr/>
                </a:tc>
                <a:tc>
                  <a:txBody>
                    <a:bodyPr/>
                    <a:lstStyle/>
                    <a:p>
                      <a:r>
                        <a:rPr lang="zh-CN" altLang="en-US" sz="1600" dirty="0"/>
                        <a:t>进度偏差</a:t>
                      </a:r>
                      <a:endParaRPr lang="zh-CN" altLang="en-US" sz="1600" dirty="0"/>
                    </a:p>
                  </a:txBody>
                  <a:tcPr/>
                </a:tc>
                <a:tc>
                  <a:txBody>
                    <a:bodyPr/>
                    <a:lstStyle/>
                    <a:p>
                      <a:r>
                        <a:rPr lang="en-US" altLang="zh-CN" sz="1600" dirty="0"/>
                        <a:t>SV</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已经发生多少进度偏差，</a:t>
                      </a:r>
                      <a:r>
                        <a:rPr lang="zh-CN" altLang="en-US" sz="1600" b="1" dirty="0">
                          <a:solidFill>
                            <a:srgbClr val="FF0000"/>
                          </a:solidFill>
                        </a:rPr>
                        <a:t>正值提前，负值落后</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370840">
                <a:tc vMerge="1">
                  <a:tcPr/>
                </a:tc>
                <a:tc>
                  <a:txBody>
                    <a:bodyPr/>
                    <a:lstStyle/>
                    <a:p>
                      <a:r>
                        <a:rPr lang="zh-CN" altLang="en-US" sz="1600" dirty="0"/>
                        <a:t>进度绩效指数</a:t>
                      </a:r>
                      <a:endParaRPr lang="zh-CN" altLang="en-US" sz="1600" dirty="0"/>
                    </a:p>
                  </a:txBody>
                  <a:tcPr/>
                </a:tc>
                <a:tc>
                  <a:txBody>
                    <a:bodyPr/>
                    <a:lstStyle/>
                    <a:p>
                      <a:r>
                        <a:rPr lang="en-US" altLang="zh-CN" sz="1600" dirty="0"/>
                        <a:t>SPI</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实际进度是计划进度的百分比，</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185420">
                <a:tc rowSpan="5">
                  <a:txBody>
                    <a:bodyPr/>
                    <a:lstStyle/>
                    <a:p>
                      <a:pPr algn="ctr"/>
                      <a:r>
                        <a:rPr lang="zh-CN" altLang="en-US" sz="1600" dirty="0"/>
                        <a:t>预测指标</a:t>
                      </a:r>
                      <a:endParaRPr lang="zh-CN" altLang="en-US" sz="1600" dirty="0"/>
                    </a:p>
                  </a:txBody>
                  <a:tcPr/>
                </a:tc>
                <a:tc rowSpan="2">
                  <a:txBody>
                    <a:bodyPr/>
                    <a:lstStyle/>
                    <a:p>
                      <a:r>
                        <a:rPr lang="zh-CN" altLang="en-US" sz="1600" dirty="0"/>
                        <a:t>完工尚需估算</a:t>
                      </a:r>
                      <a:endParaRPr lang="zh-CN" altLang="en-US" sz="1600" dirty="0"/>
                    </a:p>
                  </a:txBody>
                  <a:tcPr/>
                </a:tc>
                <a:tc rowSpan="2">
                  <a:txBody>
                    <a:bodyPr/>
                    <a:lstStyle/>
                    <a:p>
                      <a:r>
                        <a:rPr lang="en-US" altLang="zh-CN" sz="1600" dirty="0"/>
                        <a:t>ETC</a:t>
                      </a:r>
                      <a:endParaRPr lang="en-US" altLang="zh-CN" sz="1600" dirty="0"/>
                    </a:p>
                  </a:txBody>
                  <a:tcPr/>
                </a:tc>
                <a:tc rowSpan="2">
                  <a:txBody>
                    <a:bodyPr/>
                    <a:lstStyle/>
                    <a:p>
                      <a:r>
                        <a:rPr lang="zh-CN" altLang="en-US" sz="1600" dirty="0"/>
                        <a:t>重新估算完成剩余工作还需要的成本</a:t>
                      </a:r>
                      <a:endParaRPr lang="zh-CN" altLang="en-US" sz="1600" dirty="0"/>
                    </a:p>
                  </a:txBody>
                  <a:tcPr/>
                </a:tc>
                <a:tc>
                  <a:txBody>
                    <a:bodyPr/>
                    <a:lstStyle/>
                    <a:p>
                      <a:r>
                        <a:rPr lang="en-US" altLang="zh-CN" sz="1600" dirty="0"/>
                        <a:t>BAC-EV</a:t>
                      </a:r>
                      <a:endParaRPr lang="en-US" altLang="zh-CN" sz="1600" dirty="0"/>
                    </a:p>
                  </a:txBody>
                  <a:tcPr/>
                </a:tc>
              </a:tr>
              <a:tr h="185420">
                <a:tc vMerge="1">
                  <a:tcPr/>
                </a:tc>
                <a:tc vMerge="1">
                  <a:tcPr/>
                </a:tc>
                <a:tc vMerge="1">
                  <a:tcPr/>
                </a:tc>
                <a:tc vMerge="1">
                  <a:tcPr/>
                </a:tc>
                <a:tc>
                  <a:txBody>
                    <a:bodyPr/>
                    <a:lstStyle/>
                    <a:p>
                      <a:r>
                        <a:rPr lang="zh-CN" altLang="en-US" sz="1600" dirty="0"/>
                        <a:t>自下而上</a:t>
                      </a:r>
                      <a:br>
                        <a:rPr lang="en-US" altLang="zh-CN" sz="1600" dirty="0"/>
                      </a:br>
                      <a:r>
                        <a:rPr lang="zh-CN" altLang="en-US" sz="1600" dirty="0"/>
                        <a:t>估算</a:t>
                      </a:r>
                      <a:endParaRPr lang="zh-CN" altLang="en-US" sz="1600" dirty="0"/>
                    </a:p>
                  </a:txBody>
                  <a:tcPr/>
                </a:tc>
              </a:tr>
              <a:tr h="370840">
                <a:tc vMerge="1">
                  <a:tcPr/>
                </a:tc>
                <a:tc>
                  <a:txBody>
                    <a:bodyPr/>
                    <a:lstStyle/>
                    <a:p>
                      <a:r>
                        <a:rPr lang="zh-CN" altLang="en-US" sz="1600" dirty="0"/>
                        <a:t>完工估算</a:t>
                      </a:r>
                      <a:endParaRPr lang="zh-CN" altLang="en-US" sz="1600" dirty="0"/>
                    </a:p>
                  </a:txBody>
                  <a:tcPr/>
                </a:tc>
                <a:tc>
                  <a:txBody>
                    <a:bodyPr/>
                    <a:lstStyle/>
                    <a:p>
                      <a:r>
                        <a:rPr lang="en-US" altLang="zh-CN" sz="1600" dirty="0"/>
                        <a:t>EAC</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重新估算完成整个项目所需要的成本</a:t>
                      </a:r>
                      <a:endParaRPr lang="zh-CN" altLang="en-US" sz="1600" dirty="0"/>
                    </a:p>
                  </a:txBody>
                  <a:tcPr/>
                </a:tc>
                <a:tc>
                  <a:txBody>
                    <a:bodyPr/>
                    <a:lstStyle/>
                    <a:p>
                      <a:r>
                        <a:rPr lang="en-US" altLang="zh-CN" sz="1600" dirty="0"/>
                        <a:t>BAC/CPI</a:t>
                      </a:r>
                      <a:endParaRPr lang="en-US" altLang="zh-CN" sz="1600" dirty="0"/>
                    </a:p>
                  </a:txBody>
                  <a:tcPr/>
                </a:tc>
              </a:tr>
              <a:tr h="370840">
                <a:tc vMerge="1">
                  <a:tcPr/>
                </a:tc>
                <a:tc>
                  <a:txBody>
                    <a:bodyPr/>
                    <a:lstStyle/>
                    <a:p>
                      <a:r>
                        <a:rPr lang="zh-CN" altLang="en-US" sz="1600" dirty="0"/>
                        <a:t>完工尚需</a:t>
                      </a:r>
                      <a:br>
                        <a:rPr lang="en-US" altLang="zh-CN" sz="1600" dirty="0"/>
                      </a:br>
                      <a:r>
                        <a:rPr lang="zh-CN" altLang="en-US" sz="1600" dirty="0"/>
                        <a:t>绩效指数</a:t>
                      </a:r>
                      <a:endParaRPr lang="zh-CN" altLang="en-US" sz="1600" dirty="0"/>
                    </a:p>
                  </a:txBody>
                  <a:tcPr/>
                </a:tc>
                <a:tc>
                  <a:txBody>
                    <a:bodyPr/>
                    <a:lstStyle/>
                    <a:p>
                      <a:r>
                        <a:rPr lang="en-US" altLang="zh-CN" sz="1600" dirty="0"/>
                        <a:t>TCPI</a:t>
                      </a:r>
                      <a:endParaRPr lang="en-US" altLang="zh-CN" sz="1600" dirty="0"/>
                    </a:p>
                  </a:txBody>
                  <a:tcPr/>
                </a:tc>
                <a:tc>
                  <a:txBody>
                    <a:bodyPr/>
                    <a:lstStyle/>
                    <a:p>
                      <a:r>
                        <a:rPr lang="zh-CN" altLang="en-US" sz="1600" dirty="0"/>
                        <a:t>重新估算的、为了在既定的预算内完工，而必须达到的未来绩效水平</a:t>
                      </a:r>
                      <a:endParaRPr lang="zh-CN" altLang="en-US" sz="1600" dirty="0"/>
                    </a:p>
                  </a:txBody>
                  <a:tcPr/>
                </a:tc>
                <a:tc>
                  <a:txBody>
                    <a:bodyPr/>
                    <a:lstStyle/>
                    <a:p>
                      <a:r>
                        <a:rPr lang="en-US" altLang="zh-CN" sz="1600" dirty="0"/>
                        <a:t>(BAC-EV)/</a:t>
                      </a:r>
                      <a:br>
                        <a:rPr lang="en-US" altLang="zh-CN" sz="1600" dirty="0"/>
                      </a:br>
                      <a:r>
                        <a:rPr lang="en-US" altLang="zh-CN" sz="1600" dirty="0"/>
                        <a:t>(BAC-AC)</a:t>
                      </a:r>
                      <a:endParaRPr lang="en-US" altLang="zh-CN" sz="1600" dirty="0"/>
                    </a:p>
                  </a:txBody>
                  <a:tcPr/>
                </a:tc>
              </a:tr>
              <a:tr h="370840">
                <a:tc vMerge="1">
                  <a:tcPr/>
                </a:tc>
                <a:tc>
                  <a:txBody>
                    <a:bodyPr/>
                    <a:lstStyle/>
                    <a:p>
                      <a:r>
                        <a:rPr lang="zh-CN" altLang="en-US" sz="1600" dirty="0"/>
                        <a:t>估计完工工期</a:t>
                      </a:r>
                      <a:endParaRPr lang="zh-CN" altLang="en-US" sz="1600" dirty="0"/>
                    </a:p>
                  </a:txBody>
                  <a:tcPr/>
                </a:tc>
                <a:tc>
                  <a:txBody>
                    <a:bodyPr/>
                    <a:lstStyle/>
                    <a:p>
                      <a:r>
                        <a:rPr lang="en-US" altLang="zh-CN" sz="1600" dirty="0"/>
                        <a:t>EDAC</a:t>
                      </a:r>
                      <a:endParaRPr lang="en-US" altLang="zh-CN" sz="1600" dirty="0"/>
                    </a:p>
                  </a:txBody>
                  <a:tcPr/>
                </a:tc>
                <a:tc>
                  <a:txBody>
                    <a:bodyPr/>
                    <a:lstStyle/>
                    <a:p>
                      <a:r>
                        <a:rPr lang="zh-CN" altLang="en-US" sz="1600" dirty="0"/>
                        <a:t>重新估算完成整个项目的工期</a:t>
                      </a:r>
                      <a:endParaRPr lang="zh-CN" altLang="en-US" sz="1600" dirty="0"/>
                    </a:p>
                  </a:txBody>
                  <a:tcPr/>
                </a:tc>
                <a:tc>
                  <a:txBody>
                    <a:bodyPr/>
                    <a:lstStyle/>
                    <a:p>
                      <a:r>
                        <a:rPr lang="en-US" altLang="zh-CN" sz="1600" dirty="0"/>
                        <a:t>BDAC/SPI</a:t>
                      </a:r>
                      <a:endParaRPr lang="en-US" altLang="zh-CN" sz="16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2" name="标题 1"/>
          <p:cNvSpPr>
            <a:spLocks noGrp="1"/>
          </p:cNvSpPr>
          <p:nvPr>
            <p:ph type="title"/>
          </p:nvPr>
        </p:nvSpPr>
        <p:spPr/>
        <p:txBody>
          <a:bodyPr/>
          <a:p>
            <a:r>
              <a:rPr lang="zh-CN" dirty="0"/>
              <a:t>绩效指数概览</a:t>
            </a:r>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05000" y="1121410"/>
            <a:ext cx="8305800" cy="5690235"/>
          </a:xfrm>
        </p:spPr>
        <p:txBody>
          <a:bodyPr/>
          <a:lstStyle/>
          <a:p>
            <a:r>
              <a:rPr lang="zh-CN" altLang="en-US" dirty="0"/>
              <a:t>题目：某任务的总预算成本为</a:t>
            </a:r>
            <a:r>
              <a:rPr lang="en-US" altLang="zh-CN" dirty="0"/>
              <a:t>1000</a:t>
            </a:r>
            <a:r>
              <a:rPr lang="zh-CN" altLang="en-US" dirty="0"/>
              <a:t>元、基准工期</a:t>
            </a:r>
            <a:r>
              <a:rPr lang="en-US" altLang="zh-CN" dirty="0"/>
              <a:t>6</a:t>
            </a:r>
            <a:r>
              <a:rPr lang="zh-CN" altLang="en-US" dirty="0"/>
              <a:t>周，截至今日按计划应该完成</a:t>
            </a:r>
            <a:r>
              <a:rPr lang="en-US" altLang="zh-CN" dirty="0"/>
              <a:t>80%</a:t>
            </a:r>
            <a:r>
              <a:rPr lang="zh-CN" altLang="en-US" dirty="0"/>
              <a:t>工作量，但实际只完成了</a:t>
            </a:r>
            <a:r>
              <a:rPr lang="en-US" altLang="zh-CN" dirty="0"/>
              <a:t>50%</a:t>
            </a:r>
            <a:r>
              <a:rPr lang="zh-CN" altLang="en-US" dirty="0"/>
              <a:t>的工作量，实际支出为</a:t>
            </a:r>
            <a:r>
              <a:rPr lang="en-US" altLang="zh-CN" dirty="0"/>
              <a:t>300</a:t>
            </a:r>
            <a:r>
              <a:rPr lang="zh-CN" altLang="en-US" dirty="0"/>
              <a:t>元，则：</a:t>
            </a:r>
            <a:endParaRPr lang="en-US" altLang="zh-CN" dirty="0"/>
          </a:p>
          <a:p>
            <a:pPr lvl="1"/>
            <a:r>
              <a:rPr lang="en-US" altLang="zh-CN" dirty="0"/>
              <a:t>PV                           =</a:t>
            </a:r>
            <a:endParaRPr lang="en-US" altLang="zh-CN" dirty="0"/>
          </a:p>
          <a:p>
            <a:pPr lvl="1"/>
            <a:r>
              <a:rPr lang="en-US" altLang="zh-CN" dirty="0"/>
              <a:t>AC                           =</a:t>
            </a:r>
            <a:endParaRPr lang="en-US" altLang="zh-CN" dirty="0"/>
          </a:p>
          <a:p>
            <a:pPr lvl="1"/>
            <a:r>
              <a:rPr lang="en-US" altLang="zh-CN" dirty="0"/>
              <a:t>EV                           =</a:t>
            </a:r>
            <a:endParaRPr lang="en-US" altLang="zh-CN" dirty="0"/>
          </a:p>
          <a:p>
            <a:pPr lvl="1"/>
            <a:r>
              <a:rPr lang="en-US" altLang="zh-CN" dirty="0"/>
              <a:t>BAC </a:t>
            </a:r>
            <a:r>
              <a:rPr lang="zh-CN" altLang="en-US" dirty="0"/>
              <a:t>（基准）</a:t>
            </a:r>
            <a:r>
              <a:rPr lang="en-US" altLang="zh-CN" dirty="0"/>
              <a:t>          =</a:t>
            </a:r>
            <a:endParaRPr lang="en-US" altLang="zh-CN" dirty="0"/>
          </a:p>
          <a:p>
            <a:pPr lvl="1"/>
            <a:r>
              <a:rPr lang="en-US" altLang="zh-CN" dirty="0"/>
              <a:t>BDAC </a:t>
            </a:r>
            <a:r>
              <a:rPr lang="zh-CN" altLang="en-US" dirty="0"/>
              <a:t>（基准）</a:t>
            </a:r>
            <a:r>
              <a:rPr lang="en-US" altLang="zh-CN" dirty="0"/>
              <a:t>        =</a:t>
            </a:r>
            <a:endParaRPr lang="en-US" altLang="zh-CN" dirty="0"/>
          </a:p>
          <a:p>
            <a:pPr lvl="1"/>
            <a:r>
              <a:rPr lang="en-US" altLang="zh-CN" dirty="0"/>
              <a:t>CV </a:t>
            </a:r>
            <a:r>
              <a:rPr lang="zh-CN" altLang="en-US" dirty="0">
                <a:solidFill>
                  <a:srgbClr val="FF0000"/>
                </a:solidFill>
                <a:sym typeface="+mn-ea"/>
              </a:rPr>
              <a:t>（成本偏差）</a:t>
            </a:r>
            <a:r>
              <a:rPr lang="en-US" altLang="zh-CN" dirty="0"/>
              <a:t>      =</a:t>
            </a:r>
            <a:endParaRPr lang="en-US" altLang="zh-CN" dirty="0"/>
          </a:p>
          <a:p>
            <a:pPr lvl="1"/>
            <a:r>
              <a:rPr lang="en-US" altLang="zh-CN" dirty="0">
                <a:solidFill>
                  <a:srgbClr val="FF0000"/>
                </a:solidFill>
              </a:rPr>
              <a:t>CPI</a:t>
            </a:r>
            <a:r>
              <a:rPr lang="zh-CN" altLang="en-US" dirty="0">
                <a:solidFill>
                  <a:srgbClr val="FF0000"/>
                </a:solidFill>
              </a:rPr>
              <a:t>（</a:t>
            </a:r>
            <a:r>
              <a:rPr lang="zh-CN" altLang="en-US" dirty="0">
                <a:solidFill>
                  <a:srgbClr val="FF0000"/>
                </a:solidFill>
                <a:sym typeface="+mn-ea"/>
              </a:rPr>
              <a:t>成本指数</a:t>
            </a:r>
            <a:r>
              <a:rPr lang="zh-CN" altLang="en-US" dirty="0">
                <a:solidFill>
                  <a:srgbClr val="FF0000"/>
                </a:solidFill>
              </a:rPr>
              <a:t>）</a:t>
            </a:r>
            <a:r>
              <a:rPr lang="en-US" altLang="zh-CN" dirty="0"/>
              <a:t>      =</a:t>
            </a:r>
            <a:endParaRPr lang="en-US" altLang="zh-CN" dirty="0"/>
          </a:p>
          <a:p>
            <a:pPr lvl="1"/>
            <a:r>
              <a:rPr lang="en-US" altLang="zh-CN" dirty="0"/>
              <a:t>SV </a:t>
            </a:r>
            <a:r>
              <a:rPr lang="zh-CN" altLang="en-US" dirty="0">
                <a:solidFill>
                  <a:srgbClr val="FF0000"/>
                </a:solidFill>
                <a:sym typeface="+mn-ea"/>
              </a:rPr>
              <a:t>（进度偏差）</a:t>
            </a:r>
            <a:r>
              <a:rPr lang="en-US" altLang="zh-CN" dirty="0"/>
              <a:t>      =</a:t>
            </a:r>
            <a:endParaRPr lang="en-US" altLang="zh-CN" dirty="0"/>
          </a:p>
          <a:p>
            <a:pPr lvl="1"/>
            <a:r>
              <a:rPr lang="en-US" altLang="zh-CN" dirty="0">
                <a:solidFill>
                  <a:srgbClr val="FF0000"/>
                </a:solidFill>
              </a:rPr>
              <a:t>SPI</a:t>
            </a:r>
            <a:r>
              <a:rPr lang="zh-CN" altLang="en-US" dirty="0">
                <a:solidFill>
                  <a:srgbClr val="FF0000"/>
                </a:solidFill>
              </a:rPr>
              <a:t>（进度指数）</a:t>
            </a:r>
            <a:r>
              <a:rPr lang="en-US" altLang="zh-CN" dirty="0"/>
              <a:t>      =</a:t>
            </a:r>
            <a:endParaRPr lang="en-US" altLang="zh-CN" dirty="0"/>
          </a:p>
          <a:p>
            <a:pPr lvl="1"/>
            <a:r>
              <a:rPr lang="en-US" altLang="zh-CN" dirty="0"/>
              <a:t>EAC = BAC/CPI     =</a:t>
            </a:r>
            <a:endParaRPr lang="en-US" altLang="zh-CN" dirty="0"/>
          </a:p>
          <a:p>
            <a:pPr lvl="1"/>
            <a:r>
              <a:rPr lang="en-US" altLang="zh-CN" dirty="0"/>
              <a:t>EDAC=BDAC/SPI  = </a:t>
            </a:r>
            <a:endParaRPr lang="zh-CN" altLang="en-US" dirty="0"/>
          </a:p>
        </p:txBody>
      </p:sp>
      <p:sp>
        <p:nvSpPr>
          <p:cNvPr id="6" name="TextBox 5"/>
          <p:cNvSpPr txBox="1"/>
          <p:nvPr/>
        </p:nvSpPr>
        <p:spPr>
          <a:xfrm>
            <a:off x="4899609" y="2042795"/>
            <a:ext cx="817245" cy="4754245"/>
          </a:xfrm>
          <a:prstGeom prst="rect">
            <a:avLst/>
          </a:prstGeom>
          <a:noFill/>
        </p:spPr>
        <p:txBody>
          <a:bodyPr wrap="square" rtlCol="0">
            <a:spAutoFit/>
          </a:bodyPr>
          <a:lstStyle/>
          <a:p>
            <a:pPr>
              <a:lnSpc>
                <a:spcPct val="145000"/>
              </a:lnSpc>
            </a:pPr>
            <a:r>
              <a:rPr lang="en-US" altLang="zh-CN" dirty="0"/>
              <a:t>800</a:t>
            </a:r>
            <a:endParaRPr lang="en-US" altLang="zh-CN" dirty="0"/>
          </a:p>
          <a:p>
            <a:pPr>
              <a:lnSpc>
                <a:spcPct val="135000"/>
              </a:lnSpc>
            </a:pPr>
            <a:r>
              <a:rPr lang="en-US" altLang="zh-CN" dirty="0"/>
              <a:t>300</a:t>
            </a:r>
            <a:endParaRPr lang="en-US" altLang="zh-CN" dirty="0"/>
          </a:p>
          <a:p>
            <a:pPr>
              <a:lnSpc>
                <a:spcPct val="145000"/>
              </a:lnSpc>
            </a:pPr>
            <a:r>
              <a:rPr lang="en-US" altLang="zh-CN" dirty="0"/>
              <a:t>500</a:t>
            </a:r>
            <a:endParaRPr lang="en-US" altLang="zh-CN" dirty="0"/>
          </a:p>
          <a:p>
            <a:pPr>
              <a:lnSpc>
                <a:spcPct val="135000"/>
              </a:lnSpc>
            </a:pPr>
            <a:r>
              <a:rPr lang="en-US" altLang="zh-CN" dirty="0"/>
              <a:t>1000</a:t>
            </a:r>
            <a:endParaRPr lang="en-US" altLang="zh-CN" dirty="0"/>
          </a:p>
          <a:p>
            <a:pPr>
              <a:lnSpc>
                <a:spcPct val="145000"/>
              </a:lnSpc>
            </a:pPr>
            <a:r>
              <a:rPr lang="en-US" altLang="zh-CN" dirty="0"/>
              <a:t>6</a:t>
            </a:r>
            <a:r>
              <a:rPr lang="zh-CN" altLang="en-US" dirty="0"/>
              <a:t>周</a:t>
            </a:r>
            <a:endParaRPr lang="en-US" altLang="zh-CN" dirty="0"/>
          </a:p>
          <a:p>
            <a:pPr>
              <a:lnSpc>
                <a:spcPct val="135000"/>
              </a:lnSpc>
            </a:pPr>
            <a:r>
              <a:rPr lang="en-US" altLang="zh-CN" dirty="0"/>
              <a:t>200</a:t>
            </a:r>
            <a:endParaRPr lang="en-US" altLang="zh-CN" dirty="0"/>
          </a:p>
          <a:p>
            <a:pPr>
              <a:lnSpc>
                <a:spcPct val="135000"/>
              </a:lnSpc>
            </a:pPr>
            <a:r>
              <a:rPr lang="en-US" altLang="zh-CN" dirty="0"/>
              <a:t>1.7</a:t>
            </a:r>
            <a:endParaRPr lang="en-US" altLang="zh-CN" dirty="0"/>
          </a:p>
          <a:p>
            <a:pPr>
              <a:lnSpc>
                <a:spcPct val="135000"/>
              </a:lnSpc>
            </a:pPr>
            <a:r>
              <a:rPr lang="en-US" altLang="zh-CN" dirty="0"/>
              <a:t>- 300</a:t>
            </a:r>
            <a:endParaRPr lang="en-US" altLang="zh-CN" dirty="0"/>
          </a:p>
          <a:p>
            <a:pPr>
              <a:lnSpc>
                <a:spcPct val="135000"/>
              </a:lnSpc>
            </a:pPr>
            <a:r>
              <a:rPr lang="en-US" altLang="zh-CN" dirty="0"/>
              <a:t>0.625</a:t>
            </a:r>
            <a:endParaRPr lang="en-US" altLang="zh-CN" dirty="0"/>
          </a:p>
          <a:p>
            <a:pPr>
              <a:lnSpc>
                <a:spcPct val="135000"/>
              </a:lnSpc>
            </a:pPr>
            <a:r>
              <a:rPr lang="en-US" altLang="zh-CN" dirty="0"/>
              <a:t>600</a:t>
            </a:r>
            <a:endParaRPr lang="en-US" altLang="zh-CN" dirty="0"/>
          </a:p>
          <a:p>
            <a:pPr>
              <a:lnSpc>
                <a:spcPct val="135000"/>
              </a:lnSpc>
            </a:pPr>
            <a:r>
              <a:rPr lang="en-US" altLang="zh-CN" dirty="0"/>
              <a:t>9.6</a:t>
            </a:r>
            <a:r>
              <a:rPr lang="zh-CN" altLang="en-US" dirty="0"/>
              <a:t>周</a:t>
            </a:r>
            <a:endParaRPr lang="zh-CN" altLang="en-US" dirty="0"/>
          </a:p>
        </p:txBody>
      </p:sp>
      <p:sp>
        <p:nvSpPr>
          <p:cNvPr id="4" name="标题 3"/>
          <p:cNvSpPr/>
          <p:nvPr>
            <p:ph type="title"/>
          </p:nvPr>
        </p:nvSpPr>
        <p:spPr/>
        <p:txBody>
          <a:bodyPr/>
          <a:p>
            <a:r>
              <a:rPr lang="zh-CN" altLang="en-US" dirty="0">
                <a:sym typeface="+mn-ea"/>
              </a:rPr>
              <a:t>挣值管理法练习</a:t>
            </a:r>
            <a:br>
              <a:rPr lang="zh-CN" altLang="en-US" dirty="0"/>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挣值管理中</a:t>
            </a:r>
            <a:r>
              <a:rPr lang="en-US" altLang="zh-CN" dirty="0"/>
              <a:t>EV</a:t>
            </a:r>
            <a:r>
              <a:rPr lang="zh-CN" altLang="en-US" dirty="0"/>
              <a:t>的估算方法</a:t>
            </a:r>
            <a:endParaRPr lang="zh-CN" altLang="en-US" dirty="0"/>
          </a:p>
        </p:txBody>
      </p:sp>
      <p:sp>
        <p:nvSpPr>
          <p:cNvPr id="3" name="内容占位符 2"/>
          <p:cNvSpPr>
            <a:spLocks noGrp="1"/>
          </p:cNvSpPr>
          <p:nvPr>
            <p:ph sz="quarter" idx="1"/>
          </p:nvPr>
        </p:nvSpPr>
        <p:spPr/>
        <p:txBody>
          <a:bodyPr/>
          <a:lstStyle/>
          <a:p>
            <a:r>
              <a:rPr lang="zh-CN" altLang="en-US" sz="2400" dirty="0"/>
              <a:t>现实中存在一个问题：在某个监控点上，有些工作包正在进行，那么</a:t>
            </a:r>
            <a:r>
              <a:rPr lang="en-US" altLang="zh-CN" sz="2400" dirty="0"/>
              <a:t>EV</a:t>
            </a:r>
            <a:r>
              <a:rPr lang="zh-CN" altLang="en-US" sz="2400" dirty="0"/>
              <a:t>值应该如何计算呢？有几种惯例：</a:t>
            </a:r>
            <a:endParaRPr lang="en-US" altLang="zh-CN" sz="2400" dirty="0"/>
          </a:p>
          <a:p>
            <a:pPr lvl="1"/>
            <a:r>
              <a:rPr lang="en-US" altLang="zh-CN" sz="2000" dirty="0"/>
              <a:t>50/50</a:t>
            </a:r>
            <a:r>
              <a:rPr lang="zh-CN" altLang="en-US" sz="2000" dirty="0"/>
              <a:t>规则：工作一旦开始，就认为已经完成了</a:t>
            </a:r>
            <a:r>
              <a:rPr lang="en-US" altLang="zh-CN" sz="2000" dirty="0"/>
              <a:t>50%</a:t>
            </a:r>
            <a:r>
              <a:rPr lang="zh-CN" altLang="en-US" sz="2000" dirty="0"/>
              <a:t>的工作量；而后，在整个工作全部完成后，计算另外</a:t>
            </a:r>
            <a:r>
              <a:rPr lang="en-US" altLang="zh-CN" sz="2000" dirty="0"/>
              <a:t>50%</a:t>
            </a:r>
            <a:r>
              <a:rPr lang="zh-CN" altLang="en-US" sz="2000" dirty="0"/>
              <a:t>；</a:t>
            </a:r>
            <a:endParaRPr lang="en-US" altLang="zh-CN" sz="2000" dirty="0"/>
          </a:p>
          <a:p>
            <a:pPr lvl="1"/>
            <a:r>
              <a:rPr lang="en-US" altLang="zh-CN" sz="2000" dirty="0"/>
              <a:t>20/80</a:t>
            </a:r>
            <a:r>
              <a:rPr lang="zh-CN" altLang="en-US" sz="2000" dirty="0"/>
              <a:t>规则：工作一旦开始，就认为已经完成了</a:t>
            </a:r>
            <a:r>
              <a:rPr lang="en-US" altLang="zh-CN" sz="2000" dirty="0"/>
              <a:t>20%</a:t>
            </a:r>
            <a:r>
              <a:rPr lang="zh-CN" altLang="en-US" sz="2000" dirty="0"/>
              <a:t>的工作量；而后，在整个工作全部完成后，计算另外</a:t>
            </a:r>
            <a:r>
              <a:rPr lang="en-US" altLang="zh-CN" sz="2000" dirty="0"/>
              <a:t>80%</a:t>
            </a:r>
            <a:r>
              <a:rPr lang="zh-CN" altLang="en-US" sz="2000" dirty="0"/>
              <a:t>；</a:t>
            </a:r>
            <a:endParaRPr lang="en-US" altLang="zh-CN" sz="2000" dirty="0"/>
          </a:p>
          <a:p>
            <a:pPr lvl="1"/>
            <a:r>
              <a:rPr lang="en-US" altLang="zh-CN" sz="2000" dirty="0"/>
              <a:t>0/100</a:t>
            </a:r>
            <a:r>
              <a:rPr lang="zh-CN" altLang="en-US" sz="2000" dirty="0"/>
              <a:t>规则：工作开始和执行过程中不计算任何工作量，在整个工作全部完成后，计算</a:t>
            </a:r>
            <a:r>
              <a:rPr lang="en-US" altLang="zh-CN" sz="2000" dirty="0"/>
              <a:t>100%</a:t>
            </a:r>
            <a:r>
              <a:rPr lang="zh-CN" altLang="en-US" sz="2000" dirty="0"/>
              <a:t>工作量；</a:t>
            </a:r>
            <a:endParaRPr lang="en-US" altLang="zh-CN" sz="2000" dirty="0"/>
          </a:p>
          <a:p>
            <a:pPr lvl="1"/>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在项目进行的第四个月，计划的总费用 是</a:t>
            </a:r>
            <a:r>
              <a:rPr lang="en-US" altLang="zh-CN" sz="2400" dirty="0">
                <a:latin typeface="Arial" panose="020B0604020202020204" pitchFamily="34" charset="0"/>
              </a:rPr>
              <a:t>10</a:t>
            </a:r>
            <a:r>
              <a:rPr lang="zh-CN" altLang="en-US" sz="2400" dirty="0">
                <a:latin typeface="Arial" panose="020B0604020202020204" pitchFamily="34" charset="0"/>
              </a:rPr>
              <a:t>万元，而实际支付是</a:t>
            </a:r>
            <a:r>
              <a:rPr lang="en-US" altLang="zh-CN" sz="2400" dirty="0">
                <a:latin typeface="Arial" panose="020B0604020202020204" pitchFamily="34" charset="0"/>
              </a:rPr>
              <a:t>12</a:t>
            </a:r>
            <a:r>
              <a:rPr lang="zh-CN" altLang="en-US" sz="2400" dirty="0">
                <a:latin typeface="Arial" panose="020B0604020202020204" pitchFamily="34" charset="0"/>
              </a:rPr>
              <a:t>万元，这个项目的进度如何？</a:t>
            </a:r>
            <a:endParaRPr lang="en-US" altLang="zh-CN" sz="2400" dirty="0">
              <a:latin typeface="Arial" panose="020B0604020202020204" pitchFamily="34" charset="0"/>
            </a:endParaRPr>
          </a:p>
          <a:p>
            <a:pPr marL="776605" lvl="1" indent="-457200">
              <a:buFont typeface="+mj-lt"/>
              <a:buAutoNum type="alphaUcPeriod"/>
            </a:pPr>
            <a:r>
              <a:rPr lang="zh-CN" altLang="en-US" sz="2000" dirty="0"/>
              <a:t>比时间表提前</a:t>
            </a:r>
            <a:endParaRPr lang="en-US" altLang="zh-CN" sz="2000" dirty="0"/>
          </a:p>
          <a:p>
            <a:pPr marL="776605" lvl="1" indent="-457200">
              <a:buFont typeface="+mj-lt"/>
              <a:buAutoNum type="alphaUcPeriod"/>
            </a:pPr>
            <a:r>
              <a:rPr lang="zh-CN" altLang="en-US" sz="2000" dirty="0"/>
              <a:t>由于成本超支，项目面临困难</a:t>
            </a:r>
            <a:endParaRPr lang="en-US" altLang="zh-CN" sz="2000" dirty="0"/>
          </a:p>
          <a:p>
            <a:pPr marL="776605" lvl="1" indent="-457200">
              <a:buFont typeface="+mj-lt"/>
              <a:buAutoNum type="alphaUcPeriod"/>
            </a:pPr>
            <a:r>
              <a:rPr lang="zh-CN" altLang="en-US" sz="2000" dirty="0"/>
              <a:t>项目将在原来的预算内完成</a:t>
            </a:r>
            <a:endParaRPr lang="en-US" altLang="zh-CN" sz="2000" dirty="0"/>
          </a:p>
          <a:p>
            <a:pPr marL="776605" lvl="1" indent="-457200">
              <a:buFont typeface="+mj-lt"/>
              <a:buAutoNum type="alphaUcPeriod"/>
            </a:pPr>
            <a:r>
              <a:rPr lang="zh-CN" altLang="en-US" sz="2000" dirty="0"/>
              <a:t>提供的信息不足以对这一问题做出判断</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556682"/>
            <a:ext cx="4419600" cy="4572000"/>
          </a:xfrm>
        </p:spPr>
        <p:txBody>
          <a:bodyPr/>
          <a:lstStyle/>
          <a:p>
            <a:r>
              <a:rPr lang="zh-CN" altLang="en-US" sz="2400" dirty="0">
                <a:latin typeface="Arial" panose="020B0604020202020204" pitchFamily="34" charset="0"/>
              </a:rPr>
              <a:t>在项目绩效审核会上，项目经理告诉团队实际成本低于初始估算，进度执行良好，比计划的基准还稍好一些。在这种情况下使用挣值管理，</a:t>
            </a:r>
            <a:r>
              <a:rPr lang="en-US" altLang="zh-CN" sz="2400" dirty="0">
                <a:latin typeface="Arial" panose="020B0604020202020204" pitchFamily="34" charset="0"/>
              </a:rPr>
              <a:t>CPI</a:t>
            </a:r>
            <a:r>
              <a:rPr lang="zh-CN" altLang="en-US" sz="2400" dirty="0">
                <a:latin typeface="Arial" panose="020B0604020202020204" pitchFamily="34" charset="0"/>
              </a:rPr>
              <a:t>和</a:t>
            </a:r>
            <a:r>
              <a:rPr lang="en-US" altLang="zh-CN" sz="2400" dirty="0">
                <a:latin typeface="Arial" panose="020B0604020202020204" pitchFamily="34" charset="0"/>
              </a:rPr>
              <a:t>SPI</a:t>
            </a:r>
            <a:r>
              <a:rPr lang="zh-CN" altLang="en-US" sz="2400" dirty="0">
                <a:latin typeface="Arial" panose="020B0604020202020204" pitchFamily="34" charset="0"/>
              </a:rPr>
              <a:t>的指数表现如何？</a:t>
            </a:r>
            <a:endParaRPr lang="en-US" altLang="zh-CN" sz="2400" dirty="0">
              <a:latin typeface="Arial" panose="020B0604020202020204" pitchFamily="34" charset="0"/>
            </a:endParaRPr>
          </a:p>
          <a:p>
            <a:pPr marL="776605" lvl="1" indent="-457200">
              <a:buFont typeface="+mj-lt"/>
              <a:buAutoNum type="alphaUcPeriod"/>
            </a:pPr>
            <a:r>
              <a:rPr lang="en-US" altLang="zh-CN" sz="2000" dirty="0"/>
              <a:t>CPI&gt;1.0;SPI&lt;1.0</a:t>
            </a:r>
            <a:endParaRPr lang="en-US" altLang="zh-CN" sz="2000" dirty="0"/>
          </a:p>
          <a:p>
            <a:pPr marL="776605" lvl="1" indent="-457200">
              <a:buFont typeface="+mj-lt"/>
              <a:buAutoNum type="alphaUcPeriod"/>
            </a:pPr>
            <a:r>
              <a:rPr lang="en-US" altLang="zh-CN" sz="2000" dirty="0"/>
              <a:t>CPI&gt;1.0;SPI&gt;1.0</a:t>
            </a:r>
            <a:endParaRPr lang="en-US" altLang="zh-CN" sz="2000" dirty="0"/>
          </a:p>
          <a:p>
            <a:pPr marL="776605" lvl="1" indent="-457200">
              <a:buFont typeface="+mj-lt"/>
              <a:buAutoNum type="alphaUcPeriod"/>
            </a:pPr>
            <a:r>
              <a:rPr lang="en-US" altLang="zh-CN" sz="2000" dirty="0"/>
              <a:t>CPI&lt;1.0;SPI&gt;1.0</a:t>
            </a:r>
            <a:endParaRPr lang="en-US" altLang="zh-CN" sz="2000" dirty="0"/>
          </a:p>
          <a:p>
            <a:pPr marL="776605" lvl="1" indent="-457200">
              <a:buFont typeface="+mj-lt"/>
              <a:buAutoNum type="alphaUcPeriod"/>
            </a:pPr>
            <a:r>
              <a:rPr lang="en-US" altLang="zh-CN" sz="2000" dirty="0"/>
              <a:t>CPI&lt;1.0;SPI&lt;1.0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485903"/>
            <a:ext cx="4419600" cy="4572000"/>
          </a:xfrm>
        </p:spPr>
        <p:txBody>
          <a:bodyPr/>
          <a:lstStyle/>
          <a:p>
            <a:r>
              <a:rPr lang="zh-CN" altLang="en-US" sz="2400" dirty="0">
                <a:latin typeface="Arial" panose="020B0604020202020204" pitchFamily="34" charset="0"/>
              </a:rPr>
              <a:t>一项偏差报告显示</a:t>
            </a:r>
            <a:r>
              <a:rPr lang="en-US" altLang="zh-CN" sz="2400" dirty="0">
                <a:latin typeface="Arial" panose="020B0604020202020204" pitchFamily="34" charset="0"/>
              </a:rPr>
              <a:t>PV=120,EV=100,AC=120.</a:t>
            </a:r>
            <a:r>
              <a:rPr lang="zh-CN" altLang="en-US" sz="2400" dirty="0">
                <a:latin typeface="Arial" panose="020B0604020202020204" pitchFamily="34" charset="0"/>
              </a:rPr>
              <a:t>基于上述数据，下列哪种说法是正确的？</a:t>
            </a:r>
            <a:endParaRPr lang="en-US" altLang="zh-CN" sz="2400" dirty="0">
              <a:latin typeface="Arial" panose="020B0604020202020204" pitchFamily="34" charset="0"/>
            </a:endParaRPr>
          </a:p>
          <a:p>
            <a:pPr marL="776605" lvl="1" indent="-457200">
              <a:buFont typeface="+mj-lt"/>
              <a:buAutoNum type="alphaUcPeriod"/>
            </a:pPr>
            <a:r>
              <a:rPr lang="zh-CN" altLang="en-US" sz="2000" dirty="0"/>
              <a:t>落后于进度，符合预算</a:t>
            </a:r>
            <a:endParaRPr lang="en-US" altLang="zh-CN" sz="2000" dirty="0"/>
          </a:p>
          <a:p>
            <a:pPr marL="776605" lvl="1" indent="-457200">
              <a:buFont typeface="+mj-lt"/>
              <a:buAutoNum type="alphaUcPeriod"/>
            </a:pPr>
            <a:r>
              <a:rPr lang="zh-CN" altLang="en-US" sz="2000" dirty="0"/>
              <a:t>超前于进度，超出预算</a:t>
            </a:r>
            <a:endParaRPr lang="en-US" altLang="zh-CN" sz="2000" dirty="0"/>
          </a:p>
          <a:p>
            <a:pPr marL="776605" lvl="1" indent="-457200">
              <a:buFont typeface="+mj-lt"/>
              <a:buAutoNum type="alphaUcPeriod"/>
            </a:pPr>
            <a:r>
              <a:rPr lang="zh-CN" altLang="en-US" sz="2000" dirty="0"/>
              <a:t>落后于进度，超出预算</a:t>
            </a:r>
            <a:endParaRPr lang="en-US" altLang="zh-CN" sz="2000" dirty="0"/>
          </a:p>
          <a:p>
            <a:pPr marL="776605" lvl="1" indent="-457200">
              <a:buFont typeface="+mj-lt"/>
              <a:buAutoNum type="alphaUcPeriod"/>
            </a:pPr>
            <a:r>
              <a:rPr lang="zh-CN" altLang="en-US" sz="2000" dirty="0"/>
              <a:t>超前于进度，符合预算</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mazystar.cn/pic/20094719502452277801.jpg"/>
          <p:cNvPicPr>
            <a:picLocks noChangeAspect="1" noChangeArrowheads="1"/>
          </p:cNvPicPr>
          <p:nvPr/>
        </p:nvPicPr>
        <p:blipFill>
          <a:blip r:embed="rId1"/>
          <a:srcRect/>
          <a:stretch>
            <a:fillRect/>
          </a:stretch>
        </p:blipFill>
        <p:spPr bwMode="auto">
          <a:xfrm>
            <a:off x="7818664" y="1575707"/>
            <a:ext cx="3249386" cy="3249386"/>
          </a:xfrm>
          <a:prstGeom prst="rect">
            <a:avLst/>
          </a:prstGeom>
          <a:noFill/>
        </p:spPr>
      </p:pic>
      <p:sp>
        <p:nvSpPr>
          <p:cNvPr id="2" name="标题 1"/>
          <p:cNvSpPr>
            <a:spLocks noGrp="1"/>
          </p:cNvSpPr>
          <p:nvPr>
            <p:ph type="title"/>
          </p:nvPr>
        </p:nvSpPr>
        <p:spPr>
          <a:noFill/>
          <a:ln w="9525">
            <a:noFill/>
            <a:miter lim="800000"/>
          </a:ln>
        </p:spPr>
        <p:txBody>
          <a:bodyPr vert="horz" wrap="square" lIns="0" tIns="45720" rIns="0" bIns="45720" numCol="1" anchor="t" anchorCtr="0" compatLnSpc="1"/>
          <a:lstStyle/>
          <a:p>
            <a:r>
              <a:rPr lang="zh-CN" altLang="en-US" dirty="0"/>
              <a:t>思考</a:t>
            </a:r>
            <a:endParaRPr lang="zh-CN" altLang="en-US" dirty="0"/>
          </a:p>
        </p:txBody>
      </p:sp>
      <p:sp>
        <p:nvSpPr>
          <p:cNvPr id="3" name="内容占位符 2"/>
          <p:cNvSpPr>
            <a:spLocks noGrp="1"/>
          </p:cNvSpPr>
          <p:nvPr>
            <p:ph sz="quarter" idx="1"/>
          </p:nvPr>
        </p:nvSpPr>
        <p:spPr>
          <a:xfrm>
            <a:off x="400050" y="1489075"/>
            <a:ext cx="7067550" cy="4313555"/>
          </a:xfrm>
        </p:spPr>
        <p:txBody>
          <a:bodyPr/>
          <a:lstStyle/>
          <a:p>
            <a:r>
              <a:rPr lang="zh-CN" altLang="en-US" sz="2400" dirty="0"/>
              <a:t>既然已经制定了详尽的项目管理计划，那么在执行期间，项目经理是不是只需拿着计划对项目成员的工作下命令、挑毛病就可以了？</a:t>
            </a:r>
            <a:endParaRPr lang="en-US" altLang="zh-CN" sz="2400" dirty="0"/>
          </a:p>
          <a:p>
            <a:pPr lvl="1">
              <a:lnSpc>
                <a:spcPct val="130000"/>
              </a:lnSpc>
            </a:pPr>
            <a:r>
              <a:rPr lang="zh-CN" altLang="en-US" sz="2000" b="1" dirty="0">
                <a:solidFill>
                  <a:srgbClr val="FF0000"/>
                </a:solidFill>
              </a:rPr>
              <a:t>良好的计划是成功的一半，另外一半就是按照计划去执行。项目经理要带领项目团队一丝不苟地执行计划；</a:t>
            </a:r>
            <a:endParaRPr lang="zh-CN" altLang="en-US" sz="2000" i="1" dirty="0"/>
          </a:p>
          <a:p>
            <a:pPr lvl="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但是，项目实施的客观环境随时都在变化，项目计划要对项目实施有切实的指导作用，就必须及时识别环境的变化，迅速作出必要的应对和调整；</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假设挣值</a:t>
            </a:r>
            <a:r>
              <a:rPr lang="en-US" altLang="zh-CN" sz="2400" dirty="0">
                <a:latin typeface="Arial" panose="020B0604020202020204" pitchFamily="34" charset="0"/>
              </a:rPr>
              <a:t>(EV)=350</a:t>
            </a:r>
            <a:r>
              <a:rPr lang="zh-CN" altLang="en-US" sz="2400" dirty="0">
                <a:latin typeface="Arial" panose="020B0604020202020204" pitchFamily="34" charset="0"/>
              </a:rPr>
              <a:t>，实际成本</a:t>
            </a:r>
            <a:r>
              <a:rPr lang="en-US" altLang="zh-CN" sz="2400" dirty="0">
                <a:latin typeface="Arial" panose="020B0604020202020204" pitchFamily="34" charset="0"/>
              </a:rPr>
              <a:t>(AC)=400</a:t>
            </a:r>
            <a:r>
              <a:rPr lang="zh-CN" altLang="en-US" sz="2400" dirty="0">
                <a:latin typeface="Arial" panose="020B0604020202020204" pitchFamily="34" charset="0"/>
              </a:rPr>
              <a:t>，计划值</a:t>
            </a:r>
            <a:r>
              <a:rPr lang="en-US" altLang="zh-CN" sz="2400" dirty="0">
                <a:latin typeface="Arial" panose="020B0604020202020204" pitchFamily="34" charset="0"/>
              </a:rPr>
              <a:t>(PV)=325</a:t>
            </a:r>
            <a:r>
              <a:rPr lang="zh-CN" altLang="en-US" sz="2400" dirty="0">
                <a:latin typeface="Arial" panose="020B0604020202020204" pitchFamily="34" charset="0"/>
              </a:rPr>
              <a:t>，那么成本偏差</a:t>
            </a:r>
            <a:r>
              <a:rPr lang="en-US" altLang="zh-CN" sz="2400" dirty="0">
                <a:latin typeface="Arial" panose="020B0604020202020204" pitchFamily="34" charset="0"/>
              </a:rPr>
              <a:t>(CV)</a:t>
            </a:r>
            <a:r>
              <a:rPr lang="zh-CN" altLang="en-US" sz="2400" dirty="0">
                <a:latin typeface="Arial" panose="020B0604020202020204" pitchFamily="34" charset="0"/>
              </a:rPr>
              <a:t>等于</a:t>
            </a:r>
            <a:endParaRPr lang="en-US" altLang="zh-CN" sz="2400" dirty="0">
              <a:latin typeface="Arial" panose="020B0604020202020204" pitchFamily="34" charset="0"/>
            </a:endParaRPr>
          </a:p>
          <a:p>
            <a:pPr marL="776605" lvl="1" indent="-457200">
              <a:buFont typeface="+mj-lt"/>
              <a:buAutoNum type="alphaUcPeriod"/>
            </a:pPr>
            <a:r>
              <a:rPr lang="en-US" altLang="zh-CN" sz="2000" dirty="0"/>
              <a:t>350</a:t>
            </a:r>
            <a:endParaRPr lang="en-US" altLang="zh-CN" sz="2000" dirty="0"/>
          </a:p>
          <a:p>
            <a:pPr marL="776605" lvl="1" indent="-457200">
              <a:buFont typeface="+mj-lt"/>
              <a:buAutoNum type="alphaUcPeriod"/>
            </a:pPr>
            <a:r>
              <a:rPr lang="en-US" altLang="zh-CN" sz="2000" dirty="0"/>
              <a:t>-75</a:t>
            </a:r>
            <a:endParaRPr lang="en-US" altLang="zh-CN" sz="2000" dirty="0"/>
          </a:p>
          <a:p>
            <a:pPr marL="776605" lvl="1" indent="-457200">
              <a:buFont typeface="+mj-lt"/>
              <a:buAutoNum type="alphaUcPeriod"/>
            </a:pPr>
            <a:r>
              <a:rPr lang="en-US" altLang="zh-CN" sz="2000" dirty="0"/>
              <a:t>400</a:t>
            </a:r>
            <a:endParaRPr lang="en-US" altLang="zh-CN" sz="2000" dirty="0"/>
          </a:p>
          <a:p>
            <a:pPr marL="776605" lvl="1" indent="-457200">
              <a:buFont typeface="+mj-lt"/>
              <a:buAutoNum type="alphaUcPeriod"/>
            </a:pPr>
            <a:r>
              <a:rPr lang="en-US" altLang="zh-CN" sz="2000" dirty="0"/>
              <a:t>-50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一般，计算完工估算</a:t>
            </a:r>
            <a:r>
              <a:rPr lang="en-US" altLang="zh-CN" sz="2400" dirty="0">
                <a:latin typeface="Arial" panose="020B0604020202020204" pitchFamily="34" charset="0"/>
              </a:rPr>
              <a:t>(EAC)</a:t>
            </a:r>
            <a:r>
              <a:rPr lang="zh-CN" altLang="en-US" sz="2400" dirty="0">
                <a:latin typeface="Arial" panose="020B0604020202020204" pitchFamily="34" charset="0"/>
              </a:rPr>
              <a:t>的方法是用完工预算</a:t>
            </a:r>
            <a:r>
              <a:rPr lang="en-US" altLang="zh-CN" sz="2400" dirty="0">
                <a:latin typeface="Arial" panose="020B0604020202020204" pitchFamily="34" charset="0"/>
              </a:rPr>
              <a:t>(BAC)</a:t>
            </a:r>
            <a:r>
              <a:rPr lang="zh-CN" altLang="en-US" sz="2400" dirty="0">
                <a:latin typeface="Arial" panose="020B0604020202020204" pitchFamily="34" charset="0"/>
              </a:rPr>
              <a:t>：</a:t>
            </a:r>
            <a:endParaRPr lang="en-US" altLang="zh-CN" sz="2400" dirty="0">
              <a:latin typeface="Arial" panose="020B0604020202020204" pitchFamily="34" charset="0"/>
            </a:endParaRPr>
          </a:p>
          <a:p>
            <a:pPr marL="776605" lvl="1" indent="-457200">
              <a:buFont typeface="+mj-lt"/>
              <a:buAutoNum type="alphaUcPeriod"/>
            </a:pPr>
            <a:r>
              <a:rPr lang="zh-CN" altLang="en-US" sz="2000" dirty="0"/>
              <a:t>除以进度绩效指数</a:t>
            </a:r>
            <a:r>
              <a:rPr lang="en-US" altLang="zh-CN" sz="2000" dirty="0"/>
              <a:t>(SPI)</a:t>
            </a:r>
            <a:endParaRPr lang="en-US" altLang="zh-CN" sz="2000" dirty="0"/>
          </a:p>
          <a:p>
            <a:pPr marL="776605" lvl="1" indent="-457200">
              <a:buFont typeface="+mj-lt"/>
              <a:buAutoNum type="alphaUcPeriod"/>
            </a:pPr>
            <a:r>
              <a:rPr lang="zh-CN" altLang="en-US" sz="2000" dirty="0"/>
              <a:t>乘以进度绩效指数</a:t>
            </a:r>
            <a:r>
              <a:rPr lang="en-US" altLang="zh-CN" sz="2000" dirty="0"/>
              <a:t>(SPI)</a:t>
            </a:r>
            <a:endParaRPr lang="en-US" altLang="zh-CN" sz="2000" dirty="0"/>
          </a:p>
          <a:p>
            <a:pPr marL="776605" lvl="1" indent="-457200">
              <a:buFont typeface="+mj-lt"/>
              <a:buAutoNum type="alphaUcPeriod"/>
            </a:pPr>
            <a:r>
              <a:rPr lang="zh-CN" altLang="en-US" sz="2000" dirty="0"/>
              <a:t>乘以费用绩效指数</a:t>
            </a:r>
            <a:r>
              <a:rPr lang="en-US" altLang="zh-CN" sz="2000" dirty="0"/>
              <a:t>(CPI)</a:t>
            </a:r>
            <a:endParaRPr lang="en-US" altLang="zh-CN" sz="2000" dirty="0"/>
          </a:p>
          <a:p>
            <a:pPr marL="776605" lvl="1" indent="-457200">
              <a:buFont typeface="+mj-lt"/>
              <a:buAutoNum type="alphaUcPeriod"/>
            </a:pPr>
            <a:r>
              <a:rPr lang="zh-CN" altLang="en-US" sz="2000" dirty="0"/>
              <a:t>除以费用绩效指数</a:t>
            </a:r>
            <a:r>
              <a:rPr lang="en-US" altLang="zh-CN" sz="2000" dirty="0"/>
              <a:t>(CPI)</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600200"/>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r>
            </a:tbl>
          </a:graphicData>
        </a:graphic>
      </p:graphicFrame>
      <p:sp>
        <p:nvSpPr>
          <p:cNvPr id="7" name="TextBox 6"/>
          <p:cNvSpPr txBox="1"/>
          <p:nvPr/>
        </p:nvSpPr>
        <p:spPr>
          <a:xfrm>
            <a:off x="3276600" y="1143000"/>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962400"/>
            <a:ext cx="4972050" cy="398780"/>
          </a:xfrm>
          <a:prstGeom prst="rect">
            <a:avLst/>
          </a:prstGeom>
          <a:noFill/>
        </p:spPr>
        <p:txBody>
          <a:bodyPr wrap="none" rtlCol="0">
            <a:spAutoFit/>
          </a:bodyPr>
          <a:lstStyle/>
          <a:p>
            <a:r>
              <a:rPr lang="zh-CN" altLang="en-US" b="1" dirty="0"/>
              <a:t>新商店开业项目执行报告（仅</a:t>
            </a:r>
            <a:r>
              <a:rPr lang="en-US" altLang="zh-CN" b="1" dirty="0"/>
              <a:t>2009</a:t>
            </a:r>
            <a:r>
              <a:rPr lang="zh-CN" altLang="en-US" b="1" dirty="0"/>
              <a:t>年</a:t>
            </a:r>
            <a:r>
              <a:rPr lang="en-US" altLang="zh-CN" b="1" dirty="0"/>
              <a:t>6</a:t>
            </a:r>
            <a:r>
              <a:rPr lang="zh-CN" altLang="en-US" b="1" dirty="0"/>
              <a:t>月）</a:t>
            </a:r>
            <a:endParaRPr lang="zh-CN" altLang="en-US" b="1" dirty="0"/>
          </a:p>
        </p:txBody>
      </p:sp>
      <p:graphicFrame>
        <p:nvGraphicFramePr>
          <p:cNvPr id="9" name="表格 8"/>
          <p:cNvGraphicFramePr>
            <a:graphicFrameLocks noGrp="1"/>
          </p:cNvGraphicFramePr>
          <p:nvPr/>
        </p:nvGraphicFramePr>
        <p:xfrm>
          <a:off x="3581400" y="4404360"/>
          <a:ext cx="4616450" cy="1854200"/>
        </p:xfrm>
        <a:graphic>
          <a:graphicData uri="http://schemas.openxmlformats.org/drawingml/2006/table">
            <a:tbl>
              <a:tblPr firstRow="1" bandRow="1">
                <a:tableStyleId>{5940675A-B579-460E-94D1-54222C63F5DA}</a:tableStyleId>
              </a:tblPr>
              <a:tblGrid>
                <a:gridCol w="923290"/>
                <a:gridCol w="923290"/>
                <a:gridCol w="923290"/>
                <a:gridCol w="923290"/>
                <a:gridCol w="923290"/>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200</a:t>
                      </a:r>
                      <a:endParaRPr lang="zh-CN" altLang="en-US" dirty="0"/>
                    </a:p>
                  </a:txBody>
                  <a:tcPr/>
                </a:tc>
                <a:tc>
                  <a:txBody>
                    <a:bodyPr/>
                    <a:lstStyle/>
                    <a:p>
                      <a:r>
                        <a:rPr lang="en-US" altLang="zh-CN" dirty="0"/>
                        <a:t>400</a:t>
                      </a:r>
                      <a:endParaRPr lang="zh-CN" altLang="en-US" dirty="0"/>
                    </a:p>
                  </a:txBody>
                  <a:tcPr/>
                </a:tc>
                <a:tc>
                  <a:txBody>
                    <a:bodyPr/>
                    <a:lstStyle/>
                    <a:p>
                      <a:r>
                        <a:rPr lang="en-US" altLang="zh-CN" dirty="0"/>
                        <a:t>100</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1800</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1900</a:t>
                      </a:r>
                      <a:endParaRPr lang="zh-CN" altLang="en-US" dirty="0"/>
                    </a:p>
                  </a:txBody>
                  <a:tcPr/>
                </a:tc>
                <a:tc>
                  <a:txBody>
                    <a:bodyPr/>
                    <a:lstStyle/>
                    <a:p>
                      <a:r>
                        <a:rPr lang="en-US" altLang="zh-CN" dirty="0"/>
                        <a:t>2100</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500</a:t>
                      </a:r>
                      <a:endParaRPr lang="zh-CN" altLang="en-US" dirty="0"/>
                    </a:p>
                  </a:txBody>
                  <a:tcPr/>
                </a:tc>
                <a:tc>
                  <a:txBody>
                    <a:bodyPr/>
                    <a:lstStyle/>
                    <a:p>
                      <a:r>
                        <a:rPr lang="en-US" altLang="zh-CN" dirty="0"/>
                        <a:t>800</a:t>
                      </a:r>
                      <a:endParaRPr lang="zh-CN" altLang="en-US" dirty="0"/>
                    </a:p>
                  </a:txBody>
                  <a:tcPr/>
                </a:tc>
                <a:tc>
                  <a:txBody>
                    <a:bodyPr/>
                    <a:lstStyle/>
                    <a:p>
                      <a:r>
                        <a:rPr lang="en-US" altLang="zh-CN" dirty="0"/>
                        <a:t>100</a:t>
                      </a:r>
                      <a:endParaRPr lang="zh-CN" altLang="en-US" dirty="0"/>
                    </a:p>
                  </a:txBody>
                  <a:tcPr/>
                </a:tc>
              </a:tr>
            </a:tbl>
          </a:graphicData>
        </a:graphic>
      </p:graphicFrame>
      <p:sp>
        <p:nvSpPr>
          <p:cNvPr id="10" name="TextBox 9"/>
          <p:cNvSpPr txBox="1"/>
          <p:nvPr/>
        </p:nvSpPr>
        <p:spPr>
          <a:xfrm>
            <a:off x="2362200" y="6248400"/>
            <a:ext cx="4401820" cy="398780"/>
          </a:xfrm>
          <a:prstGeom prst="rect">
            <a:avLst/>
          </a:prstGeom>
          <a:noFill/>
        </p:spPr>
        <p:txBody>
          <a:bodyPr wrap="none" rtlCol="0">
            <a:spAutoFit/>
          </a:bodyPr>
          <a:lstStyle/>
          <a:p>
            <a:r>
              <a:rPr lang="zh-CN" altLang="en-US" b="1" dirty="0"/>
              <a:t>计算截止</a:t>
            </a:r>
            <a:r>
              <a:rPr lang="en-US" altLang="zh-CN" b="1" dirty="0"/>
              <a:t>6</a:t>
            </a:r>
            <a:r>
              <a:rPr lang="zh-CN" altLang="en-US" b="1" dirty="0"/>
              <a:t>月末的</a:t>
            </a:r>
            <a:r>
              <a:rPr lang="en-US" altLang="zh-CN" b="1" dirty="0"/>
              <a:t>CV</a:t>
            </a:r>
            <a:r>
              <a:rPr lang="zh-CN" altLang="en-US" b="1" dirty="0"/>
              <a:t>、</a:t>
            </a:r>
            <a:r>
              <a:rPr lang="en-US" altLang="zh-CN" b="1" dirty="0"/>
              <a:t>SV</a:t>
            </a:r>
            <a:r>
              <a:rPr lang="zh-CN" altLang="en-US" b="1" dirty="0"/>
              <a:t>、</a:t>
            </a:r>
            <a:r>
              <a:rPr lang="en-US" altLang="zh-CN" b="1" dirty="0"/>
              <a:t>CPI</a:t>
            </a:r>
            <a:r>
              <a:rPr lang="zh-CN" altLang="en-US" b="1" dirty="0"/>
              <a:t>、</a:t>
            </a:r>
            <a:r>
              <a:rPr lang="en-US" altLang="zh-CN" b="1" dirty="0"/>
              <a:t>SPI</a:t>
            </a:r>
            <a:endParaRPr lang="zh-CN" altLang="en-US" b="1" dirty="0"/>
          </a:p>
        </p:txBody>
      </p:sp>
      <p:sp>
        <p:nvSpPr>
          <p:cNvPr id="2" name="标题 1"/>
          <p:cNvSpPr/>
          <p:nvPr>
            <p:ph type="title"/>
          </p:nvPr>
        </p:nvSpPr>
        <p:spPr/>
        <p:txBody>
          <a:bodyPr/>
          <a:p>
            <a:r>
              <a:rPr lang="en-US" altLang="zh-CN" dirty="0">
                <a:sym typeface="+mn-ea"/>
              </a:rPr>
              <a:t>EVM</a:t>
            </a:r>
            <a:r>
              <a:rPr lang="zh-CN" altLang="en-US" dirty="0">
                <a:sym typeface="+mn-ea"/>
              </a:rPr>
              <a:t>计算练习</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5022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1.08</a:t>
                      </a:r>
                      <a:endParaRPr lang="zh-CN" altLang="en-US" dirty="0"/>
                    </a:p>
                  </a:txBody>
                  <a:tcPr/>
                </a:tc>
                <a:tc>
                  <a:txBody>
                    <a:bodyPr/>
                    <a:lstStyle/>
                    <a:p>
                      <a:r>
                        <a:rPr lang="en-US" altLang="zh-CN" dirty="0"/>
                        <a:t>0.8</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-1200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0.625</a:t>
                      </a:r>
                      <a:endParaRPr lang="zh-CN" altLang="en-US" dirty="0"/>
                    </a:p>
                  </a:txBody>
                  <a:tcPr/>
                </a:tc>
                <a:tc>
                  <a:txBody>
                    <a:bodyPr/>
                    <a:lstStyle/>
                    <a:p>
                      <a:r>
                        <a:rPr lang="en-US" altLang="zh-CN" dirty="0"/>
                        <a:t>0.25</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0.67</a:t>
                      </a:r>
                      <a:endParaRPr lang="zh-CN" altLang="en-US" dirty="0"/>
                    </a:p>
                  </a:txBody>
                  <a:tcPr/>
                </a:tc>
                <a:tc>
                  <a:txBody>
                    <a:bodyPr/>
                    <a:lstStyle/>
                    <a:p>
                      <a:r>
                        <a:rPr lang="en-US" altLang="zh-CN" dirty="0"/>
                        <a:t>0.5</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40000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-12000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0.7</a:t>
                      </a:r>
                      <a:endParaRPr lang="zh-CN" altLang="en-US" b="1" dirty="0"/>
                    </a:p>
                  </a:txBody>
                  <a:tcPr/>
                </a:tc>
              </a:tr>
            </a:tbl>
          </a:graphicData>
        </a:graphic>
      </p:graphicFrame>
      <p:sp>
        <p:nvSpPr>
          <p:cNvPr id="7" name="TextBox 6"/>
          <p:cNvSpPr txBox="1"/>
          <p:nvPr/>
        </p:nvSpPr>
        <p:spPr>
          <a:xfrm>
            <a:off x="3276600" y="1045026"/>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864426"/>
            <a:ext cx="5210175" cy="398780"/>
          </a:xfrm>
          <a:prstGeom prst="rect">
            <a:avLst/>
          </a:prstGeom>
          <a:noFill/>
        </p:spPr>
        <p:txBody>
          <a:bodyPr wrap="none" rtlCol="0">
            <a:spAutoFit/>
          </a:bodyPr>
          <a:lstStyle/>
          <a:p>
            <a:r>
              <a:rPr lang="zh-CN" altLang="en-US" b="1" dirty="0"/>
              <a:t>新商店开业项目执行报告（截止</a:t>
            </a:r>
            <a:r>
              <a:rPr lang="en-US" altLang="zh-CN" b="1" dirty="0"/>
              <a:t>2009/6/30 </a:t>
            </a:r>
            <a:r>
              <a:rPr lang="zh-CN" altLang="en-US" b="1" dirty="0"/>
              <a:t>）</a:t>
            </a:r>
            <a:endParaRPr lang="zh-CN" altLang="en-US" b="1" dirty="0"/>
          </a:p>
        </p:txBody>
      </p:sp>
      <p:graphicFrame>
        <p:nvGraphicFramePr>
          <p:cNvPr id="11" name="内容占位符 5"/>
          <p:cNvGraphicFramePr/>
          <p:nvPr/>
        </p:nvGraphicFramePr>
        <p:xfrm>
          <a:off x="1981200" y="42454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25200</a:t>
                      </a:r>
                      <a:endParaRPr lang="zh-CN" altLang="en-US" dirty="0"/>
                    </a:p>
                  </a:txBody>
                  <a:tcPr/>
                </a:tc>
                <a:tc>
                  <a:txBody>
                    <a:bodyPr/>
                    <a:lstStyle/>
                    <a:p>
                      <a:r>
                        <a:rPr lang="en-US" altLang="zh-CN" dirty="0"/>
                        <a:t>20400</a:t>
                      </a:r>
                      <a:endParaRPr lang="zh-CN" altLang="en-US" dirty="0"/>
                    </a:p>
                  </a:txBody>
                  <a:tcPr/>
                </a:tc>
                <a:tc>
                  <a:txBody>
                    <a:bodyPr/>
                    <a:lstStyle/>
                    <a:p>
                      <a:r>
                        <a:rPr lang="en-US" altLang="zh-CN" dirty="0"/>
                        <a:t>18600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1.09</a:t>
                      </a:r>
                      <a:endParaRPr lang="zh-CN" altLang="en-US" dirty="0"/>
                    </a:p>
                  </a:txBody>
                  <a:tcPr/>
                </a:tc>
                <a:tc>
                  <a:txBody>
                    <a:bodyPr/>
                    <a:lstStyle/>
                    <a:p>
                      <a:r>
                        <a:rPr lang="en-US" altLang="zh-CN" dirty="0"/>
                        <a:t>0.81</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6600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a:t>
                      </a:r>
                      <a:endParaRPr lang="zh-CN" altLang="en-US" dirty="0"/>
                    </a:p>
                  </a:txBody>
                  <a:tcPr/>
                </a:tc>
                <a:tc>
                  <a:txBody>
                    <a:bodyPr/>
                    <a:lstStyle/>
                    <a:p>
                      <a:r>
                        <a:rPr lang="en-US" altLang="zh-CN" dirty="0"/>
                        <a:t>0.985</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9800</a:t>
                      </a:r>
                      <a:endParaRPr lang="zh-CN" altLang="en-US" dirty="0"/>
                    </a:p>
                  </a:txBody>
                  <a:tcPr/>
                </a:tc>
                <a:tc>
                  <a:txBody>
                    <a:bodyPr/>
                    <a:lstStyle/>
                    <a:p>
                      <a:r>
                        <a:rPr lang="en-US" altLang="zh-CN" dirty="0"/>
                        <a:t>3900</a:t>
                      </a:r>
                      <a:endParaRPr lang="zh-CN" altLang="en-US" dirty="0"/>
                    </a:p>
                  </a:txBody>
                  <a:tcPr/>
                </a:tc>
                <a:tc>
                  <a:txBody>
                    <a:bodyPr/>
                    <a:lstStyle/>
                    <a:p>
                      <a:r>
                        <a:rPr lang="en-US" altLang="zh-CN" dirty="0"/>
                        <a:t>5300</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-5900</a:t>
                      </a:r>
                      <a:endParaRPr lang="zh-CN" altLang="en-US" dirty="0"/>
                    </a:p>
                  </a:txBody>
                  <a:tcPr/>
                </a:tc>
                <a:tc>
                  <a:txBody>
                    <a:bodyPr/>
                    <a:lstStyle/>
                    <a:p>
                      <a:r>
                        <a:rPr lang="en-US" altLang="zh-CN" dirty="0"/>
                        <a:t>0.736</a:t>
                      </a:r>
                      <a:endParaRPr lang="zh-CN" altLang="en-US" dirty="0"/>
                    </a:p>
                  </a:txBody>
                  <a:tcPr/>
                </a:tc>
                <a:tc>
                  <a:txBody>
                    <a:bodyPr/>
                    <a:lstStyle/>
                    <a:p>
                      <a:r>
                        <a:rPr lang="en-US" altLang="zh-CN" dirty="0"/>
                        <a:t>0.398</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2500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1600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-700</a:t>
                      </a:r>
                      <a:endParaRPr lang="zh-CN" altLang="en-US" dirty="0"/>
                    </a:p>
                  </a:txBody>
                  <a:tcPr/>
                </a:tc>
                <a:tc>
                  <a:txBody>
                    <a:bodyPr/>
                    <a:lstStyle/>
                    <a:p>
                      <a:r>
                        <a:rPr lang="en-US" altLang="zh-CN" dirty="0"/>
                        <a:t>1.125</a:t>
                      </a:r>
                      <a:endParaRPr lang="zh-CN" altLang="en-US" dirty="0"/>
                    </a:p>
                  </a:txBody>
                  <a:tcPr/>
                </a:tc>
                <a:tc>
                  <a:txBody>
                    <a:bodyPr/>
                    <a:lstStyle/>
                    <a:p>
                      <a:r>
                        <a:rPr lang="en-US" altLang="zh-CN" dirty="0"/>
                        <a:t>0.72</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44000</a:t>
                      </a:r>
                      <a:endParaRPr lang="zh-CN" altLang="en-US" b="1" dirty="0"/>
                    </a:p>
                  </a:txBody>
                  <a:tcPr/>
                </a:tc>
                <a:tc>
                  <a:txBody>
                    <a:bodyPr/>
                    <a:lstStyle/>
                    <a:p>
                      <a:pPr algn="ctr"/>
                      <a:r>
                        <a:rPr lang="en-US" altLang="zh-CN" b="1" dirty="0"/>
                        <a:t>32600</a:t>
                      </a:r>
                      <a:endParaRPr lang="zh-CN" altLang="en-US" b="1" dirty="0"/>
                    </a:p>
                  </a:txBody>
                  <a:tcPr/>
                </a:tc>
                <a:tc>
                  <a:txBody>
                    <a:bodyPr/>
                    <a:lstStyle/>
                    <a:p>
                      <a:pPr algn="ctr"/>
                      <a:r>
                        <a:rPr lang="en-US" altLang="zh-CN" b="1" dirty="0"/>
                        <a:t>32100</a:t>
                      </a:r>
                      <a:endParaRPr lang="zh-CN" altLang="en-US" b="1" dirty="0"/>
                    </a:p>
                  </a:txBody>
                  <a:tcPr/>
                </a:tc>
                <a:tc>
                  <a:txBody>
                    <a:bodyPr/>
                    <a:lstStyle/>
                    <a:p>
                      <a:pPr algn="ctr"/>
                      <a:r>
                        <a:rPr lang="en-US" altLang="zh-CN" b="1" dirty="0"/>
                        <a:t>500</a:t>
                      </a:r>
                      <a:endParaRPr lang="zh-CN" altLang="en-US" b="1" dirty="0"/>
                    </a:p>
                  </a:txBody>
                  <a:tcPr/>
                </a:tc>
                <a:tc>
                  <a:txBody>
                    <a:bodyPr/>
                    <a:lstStyle/>
                    <a:p>
                      <a:pPr algn="ctr"/>
                      <a:r>
                        <a:rPr lang="en-US" altLang="zh-CN" b="1" dirty="0"/>
                        <a:t>-11400</a:t>
                      </a:r>
                      <a:endParaRPr lang="zh-CN" altLang="en-US" b="1" dirty="0"/>
                    </a:p>
                  </a:txBody>
                  <a:tcPr/>
                </a:tc>
                <a:tc>
                  <a:txBody>
                    <a:bodyPr/>
                    <a:lstStyle/>
                    <a:p>
                      <a:pPr algn="ctr"/>
                      <a:r>
                        <a:rPr lang="en-US" altLang="zh-CN" b="1" dirty="0"/>
                        <a:t>1.016</a:t>
                      </a:r>
                      <a:endParaRPr lang="zh-CN" altLang="en-US" b="1" dirty="0"/>
                    </a:p>
                  </a:txBody>
                  <a:tcPr/>
                </a:tc>
                <a:tc>
                  <a:txBody>
                    <a:bodyPr/>
                    <a:lstStyle/>
                    <a:p>
                      <a:pPr algn="ctr"/>
                      <a:r>
                        <a:rPr lang="en-US" altLang="zh-CN" b="1" dirty="0"/>
                        <a:t>0.741</a:t>
                      </a:r>
                      <a:endParaRPr lang="zh-CN" altLang="en-US" b="1" dirty="0"/>
                    </a:p>
                  </a:txBody>
                  <a:tcPr/>
                </a:tc>
              </a:tr>
            </a:tbl>
          </a:graphicData>
        </a:graphic>
      </p:graphicFrame>
      <p:sp>
        <p:nvSpPr>
          <p:cNvPr id="2" name="标题 1"/>
          <p:cNvSpPr/>
          <p:nvPr>
            <p:ph type="title"/>
          </p:nvPr>
        </p:nvSpPr>
        <p:spPr/>
        <p:txBody>
          <a:bodyPr/>
          <a:p>
            <a:r>
              <a:rPr lang="en-US" altLang="zh-CN" dirty="0">
                <a:sym typeface="+mn-ea"/>
              </a:rPr>
              <a:t>EVM</a:t>
            </a:r>
            <a:r>
              <a:rPr lang="zh-CN" altLang="en-US" dirty="0">
                <a:sym typeface="+mn-ea"/>
              </a:rPr>
              <a:t>计算练习答案</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中进行挣值分析</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设置基准，“项目</a:t>
            </a:r>
            <a:r>
              <a:rPr lang="en-US" altLang="zh-CN" sz="2400" dirty="0"/>
              <a:t>—</a:t>
            </a:r>
            <a:r>
              <a:rPr lang="zh-CN" altLang="en-US" sz="2400" dirty="0"/>
              <a:t>设置比较基准”；通过查看项目信息可以看出；</a:t>
            </a:r>
            <a:endParaRPr lang="en-US" altLang="zh-CN" sz="2400" dirty="0"/>
          </a:p>
          <a:p>
            <a:pPr marL="457200" indent="-457200">
              <a:buFont typeface="+mj-lt"/>
              <a:buAutoNum type="arabicPeriod"/>
            </a:pPr>
            <a:r>
              <a:rPr lang="zh-CN" altLang="en-US" sz="2400" dirty="0"/>
              <a:t>更新任务完成情况：</a:t>
            </a:r>
            <a:endParaRPr lang="en-US" altLang="zh-CN" sz="2400" dirty="0"/>
          </a:p>
          <a:p>
            <a:pPr marL="720725" lvl="1" indent="-457200">
              <a:buFont typeface="+mj-lt"/>
              <a:buAutoNum type="arabicPeriod"/>
            </a:pPr>
            <a:r>
              <a:rPr lang="zh-CN" altLang="en-US" sz="2200" dirty="0"/>
              <a:t>快捷更新完成的百分比，“任务</a:t>
            </a:r>
            <a:r>
              <a:rPr lang="en-US" altLang="zh-CN" sz="2200" dirty="0"/>
              <a:t>—</a:t>
            </a:r>
            <a:r>
              <a:rPr lang="zh-CN" altLang="en-US" sz="2200" dirty="0"/>
              <a:t>百分比”；</a:t>
            </a:r>
            <a:endParaRPr lang="en-US" altLang="zh-CN" sz="2200" dirty="0"/>
          </a:p>
          <a:p>
            <a:pPr marL="720725" lvl="1" indent="-457200">
              <a:buFont typeface="+mj-lt"/>
              <a:buAutoNum type="arabicPeriod"/>
            </a:pPr>
            <a:r>
              <a:rPr lang="zh-CN" altLang="en-US" sz="2200" dirty="0"/>
              <a:t>调整实际开展时间，“任务</a:t>
            </a:r>
            <a:r>
              <a:rPr lang="en-US" altLang="zh-CN" sz="2200" dirty="0"/>
              <a:t>—</a:t>
            </a:r>
            <a:r>
              <a:rPr lang="zh-CN" altLang="en-US" sz="2200" dirty="0"/>
              <a:t>跟踪时标记</a:t>
            </a:r>
            <a:r>
              <a:rPr lang="en-US" altLang="zh-CN" sz="2200" dirty="0"/>
              <a:t>—</a:t>
            </a:r>
            <a:r>
              <a:rPr lang="zh-CN" altLang="en-US" sz="2200" dirty="0"/>
              <a:t>更新任务</a:t>
            </a:r>
            <a:r>
              <a:rPr lang="en-US" altLang="zh-CN" sz="2200" dirty="0"/>
              <a:t>—</a:t>
            </a:r>
            <a:r>
              <a:rPr lang="zh-CN" altLang="en-US" sz="2200" dirty="0"/>
              <a:t>设置实际开始和结束时间”，可特意设置一些任务实际和计划不同；</a:t>
            </a:r>
            <a:endParaRPr lang="en-US" altLang="zh-CN" sz="2200" dirty="0"/>
          </a:p>
          <a:p>
            <a:pPr marL="720725" lvl="1" indent="-457200">
              <a:buFont typeface="+mj-lt"/>
              <a:buAutoNum type="arabicPeriod"/>
            </a:pPr>
            <a:r>
              <a:rPr lang="zh-CN" altLang="en-US" sz="2200" dirty="0"/>
              <a:t>通过“差异”视图，可以看到实际与计划的偏差；</a:t>
            </a:r>
            <a:endParaRPr lang="en-US" altLang="zh-CN" sz="2200" dirty="0"/>
          </a:p>
          <a:p>
            <a:pPr marL="457200" indent="-457200">
              <a:buFont typeface="+mj-lt"/>
              <a:buAutoNum type="arabicPeriod"/>
            </a:pPr>
            <a:r>
              <a:rPr lang="zh-CN" altLang="en-US" sz="2400" dirty="0"/>
              <a:t>挣值分析视图：</a:t>
            </a:r>
            <a:endParaRPr lang="en-US" altLang="zh-CN" sz="2400" dirty="0"/>
          </a:p>
          <a:p>
            <a:pPr marL="720725" lvl="1" indent="-457200">
              <a:buFont typeface="+mj-lt"/>
              <a:buAutoNum type="arabicPeriod"/>
            </a:pPr>
            <a:r>
              <a:rPr lang="zh-CN" altLang="en-US" sz="2200" dirty="0"/>
              <a:t>“项目</a:t>
            </a:r>
            <a:r>
              <a:rPr lang="en-US" altLang="zh-CN" sz="2200" dirty="0"/>
              <a:t>—</a:t>
            </a:r>
            <a:r>
              <a:rPr lang="zh-CN" altLang="en-US" sz="2200" dirty="0"/>
              <a:t>可视报表</a:t>
            </a:r>
            <a:r>
              <a:rPr lang="en-US" altLang="zh-CN" sz="2200" dirty="0"/>
              <a:t>—</a:t>
            </a:r>
            <a:r>
              <a:rPr lang="zh-CN" altLang="en-US" sz="2200" dirty="0"/>
              <a:t>随时间变化的盈余分析报表”；</a:t>
            </a:r>
            <a:endParaRPr lang="zh-CN" alt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ChangeAspect="1" noChangeArrowheads="1"/>
          </p:cNvPicPr>
          <p:nvPr/>
        </p:nvPicPr>
        <p:blipFill>
          <a:blip r:embed="rId1"/>
          <a:srcRect l="11250" t="22739" r="20625" b="9044"/>
          <a:stretch>
            <a:fillRect/>
          </a:stretch>
        </p:blipFill>
        <p:spPr bwMode="auto">
          <a:xfrm>
            <a:off x="1905000" y="1415154"/>
            <a:ext cx="8305800" cy="5029200"/>
          </a:xfrm>
          <a:prstGeom prst="rect">
            <a:avLst/>
          </a:prstGeom>
          <a:noFill/>
          <a:ln w="9525">
            <a:noFill/>
            <a:miter lim="800000"/>
            <a:headEnd/>
            <a:tailEnd/>
          </a:ln>
          <a:effectLst/>
        </p:spPr>
      </p:pic>
      <p:sp>
        <p:nvSpPr>
          <p:cNvPr id="2" name="标题 1"/>
          <p:cNvSpPr>
            <a:spLocks noGrp="1"/>
          </p:cNvSpPr>
          <p:nvPr>
            <p:ph type="title"/>
          </p:nvPr>
        </p:nvSpPr>
        <p:spPr/>
        <p:txBody>
          <a:bodyPr/>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分析进度偏差</a:t>
            </a:r>
            <a:r>
              <a:rPr lang="zh-CN" altLang="en-US" sz="2800" dirty="0"/>
              <a:t>原因</a:t>
            </a:r>
            <a:endParaRPr lang="zh-CN" altLang="en-US" dirty="0"/>
          </a:p>
        </p:txBody>
      </p:sp>
      <p:sp>
        <p:nvSpPr>
          <p:cNvPr id="3" name="内容占位符 2"/>
          <p:cNvSpPr>
            <a:spLocks noGrp="1"/>
          </p:cNvSpPr>
          <p:nvPr>
            <p:ph idx="1"/>
          </p:nvPr>
        </p:nvSpPr>
        <p:spPr/>
        <p:txBody>
          <a:bodyPr/>
          <a:lstStyle/>
          <a:p>
            <a:r>
              <a:rPr lang="zh-CN" altLang="en-US" sz="2200" dirty="0"/>
              <a:t>项目团队内部原因，如人员技术欠佳、团队士气不高等</a:t>
            </a:r>
            <a:endParaRPr lang="en-US" altLang="zh-CN" sz="2200" dirty="0"/>
          </a:p>
          <a:p>
            <a:r>
              <a:rPr lang="zh-CN" altLang="en-US" sz="2200" dirty="0"/>
              <a:t>项目执行组织的原因，如管理层支持不力、流程繁琐等</a:t>
            </a:r>
            <a:endParaRPr lang="en-US" altLang="zh-CN" sz="2200" dirty="0"/>
          </a:p>
          <a:p>
            <a:r>
              <a:rPr lang="zh-CN" altLang="en-US" sz="2200" dirty="0"/>
              <a:t>客户原因，如客户配合懈怠、需求事前确定不彻底等</a:t>
            </a:r>
            <a:endParaRPr lang="en-US" altLang="zh-CN" sz="2200" dirty="0"/>
          </a:p>
          <a:p>
            <a:r>
              <a:rPr lang="zh-CN" altLang="en-US" sz="2200" dirty="0"/>
              <a:t>外部原因，如政府批复问题、分包商配合不力等</a:t>
            </a:r>
            <a:endParaRPr lang="en-US" altLang="zh-CN"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分析范围偏差原因</a:t>
            </a:r>
            <a:endParaRPr lang="zh-CN" altLang="en-US" dirty="0"/>
          </a:p>
        </p:txBody>
      </p:sp>
      <p:sp>
        <p:nvSpPr>
          <p:cNvPr id="3" name="内容占位符 2"/>
          <p:cNvSpPr>
            <a:spLocks noGrp="1"/>
          </p:cNvSpPr>
          <p:nvPr>
            <p:ph idx="1"/>
          </p:nvPr>
        </p:nvSpPr>
        <p:spPr/>
        <p:txBody>
          <a:bodyPr/>
          <a:lstStyle/>
          <a:p>
            <a:r>
              <a:rPr lang="zh-CN" altLang="en-US" sz="2400" dirty="0"/>
              <a:t>范围镀金或缩水；</a:t>
            </a:r>
            <a:endParaRPr lang="en-US" altLang="zh-CN" sz="2400" dirty="0"/>
          </a:p>
          <a:p>
            <a:pPr lvl="2"/>
            <a:r>
              <a:rPr lang="zh-CN" altLang="en-US" sz="2000" dirty="0"/>
              <a:t>干系人对范围定义和期望存在歧义；</a:t>
            </a:r>
            <a:endParaRPr lang="en-US" altLang="zh-CN" sz="2000" dirty="0"/>
          </a:p>
          <a:p>
            <a:pPr lvl="2"/>
            <a:r>
              <a:rPr lang="zh-CN" altLang="en-US" sz="2000" dirty="0"/>
              <a:t>范围变更没有遵循正规的变更控制流程，导致新变更没有在范围基准中体现；</a:t>
            </a:r>
            <a:endParaRPr lang="en-US" altLang="zh-CN" sz="2400" dirty="0"/>
          </a:p>
          <a:p>
            <a:r>
              <a:rPr lang="zh-CN" altLang="en-US" sz="2400" dirty="0"/>
              <a:t>不达标；</a:t>
            </a:r>
            <a:endParaRPr lang="en-US" altLang="zh-CN" sz="2400" dirty="0"/>
          </a:p>
          <a:p>
            <a:pPr lvl="2"/>
            <a:r>
              <a:rPr lang="zh-CN" altLang="en-US" sz="2000" dirty="0"/>
              <a:t>功能或性能指标没有达到预定的验收标准；</a:t>
            </a:r>
            <a:endParaRPr lang="en-US" altLang="zh-CN" sz="2000" dirty="0"/>
          </a:p>
          <a:p>
            <a:pPr lvl="2"/>
            <a:r>
              <a:rPr lang="zh-CN" altLang="en-US" sz="2000" dirty="0"/>
              <a:t>没有验收标准或验收标准不详尽，导致干系人理解分歧；</a:t>
            </a:r>
            <a:endParaRPr lang="zh-CN" altLang="en-US" sz="2000" dirty="0"/>
          </a:p>
          <a:p>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质量偏差</a:t>
            </a:r>
            <a:endParaRPr lang="zh-CN" altLang="en-US" dirty="0"/>
          </a:p>
        </p:txBody>
      </p:sp>
      <p:sp>
        <p:nvSpPr>
          <p:cNvPr id="3" name="内容占位符 2"/>
          <p:cNvSpPr>
            <a:spLocks noGrp="1"/>
          </p:cNvSpPr>
          <p:nvPr>
            <p:ph idx="1"/>
          </p:nvPr>
        </p:nvSpPr>
        <p:spPr/>
        <p:txBody>
          <a:bodyPr/>
          <a:lstStyle/>
          <a:p>
            <a:r>
              <a:rPr lang="zh-CN" altLang="en-US" sz="2400" dirty="0"/>
              <a:t>由测试团队提供缺陷报告；</a:t>
            </a:r>
            <a:endParaRPr lang="en-US" altLang="zh-CN" sz="2400" dirty="0"/>
          </a:p>
          <a:p>
            <a:r>
              <a:rPr lang="zh-CN" altLang="en-US" sz="2400" dirty="0"/>
              <a:t>通过在</a:t>
            </a:r>
            <a:r>
              <a:rPr lang="en-US" altLang="zh-CN" sz="2400" dirty="0"/>
              <a:t>Bug</a:t>
            </a:r>
            <a:r>
              <a:rPr lang="zh-CN" altLang="en-US" sz="2400" dirty="0"/>
              <a:t>管理工具中记录，例如</a:t>
            </a:r>
            <a:r>
              <a:rPr lang="en-US" altLang="zh-CN" sz="2400" dirty="0" err="1"/>
              <a:t>Bugfree</a:t>
            </a:r>
            <a:r>
              <a:rPr lang="zh-CN" altLang="en-US" sz="2400" dirty="0"/>
              <a:t>；</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分析成本偏差原因</a:t>
            </a:r>
            <a:endParaRPr lang="zh-CN" altLang="en-US" dirty="0"/>
          </a:p>
        </p:txBody>
      </p:sp>
      <p:sp>
        <p:nvSpPr>
          <p:cNvPr id="3" name="内容占位符 2"/>
          <p:cNvSpPr>
            <a:spLocks noGrp="1"/>
          </p:cNvSpPr>
          <p:nvPr>
            <p:ph idx="1"/>
          </p:nvPr>
        </p:nvSpPr>
        <p:spPr/>
        <p:txBody>
          <a:bodyPr/>
          <a:lstStyle/>
          <a:p>
            <a:r>
              <a:rPr lang="zh-CN" altLang="en-US" dirty="0"/>
              <a:t>范围、成本、质量偏差都可能带来成本的偏差；</a:t>
            </a:r>
            <a:endParaRPr lang="en-US" altLang="zh-CN" dirty="0"/>
          </a:p>
          <a:p>
            <a:r>
              <a:rPr lang="zh-CN" altLang="en-US" dirty="0"/>
              <a:t>客户需求的变化也会影响成本；</a:t>
            </a:r>
            <a:endParaRPr lang="en-US" altLang="zh-CN" dirty="0"/>
          </a:p>
          <a:p>
            <a:r>
              <a:rPr lang="zh-CN" altLang="en-US" dirty="0"/>
              <a:t>风险的出现同样影响成本；</a:t>
            </a:r>
            <a:endParaRPr lang="zh-CN" altLang="en-US" dirty="0"/>
          </a:p>
        </p:txBody>
      </p:sp>
      <p:grpSp>
        <p:nvGrpSpPr>
          <p:cNvPr id="4" name="组合 3"/>
          <p:cNvGrpSpPr/>
          <p:nvPr/>
        </p:nvGrpSpPr>
        <p:grpSpPr>
          <a:xfrm>
            <a:off x="4185941" y="2962903"/>
            <a:ext cx="3662660" cy="3473093"/>
            <a:chOff x="5090160" y="2743200"/>
            <a:chExt cx="3662660" cy="3473093"/>
          </a:xfrm>
        </p:grpSpPr>
        <p:sp>
          <p:nvSpPr>
            <p:cNvPr id="5" name="椭圆 4"/>
            <p:cNvSpPr/>
            <p:nvPr/>
          </p:nvSpPr>
          <p:spPr>
            <a:xfrm>
              <a:off x="5638800" y="3276600"/>
              <a:ext cx="25146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 name="等腰三角形 5"/>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 name="椭圆 6"/>
            <p:cNvSpPr/>
            <p:nvPr/>
          </p:nvSpPr>
          <p:spPr>
            <a:xfrm>
              <a:off x="6248400" y="3886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质量</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rot="18176836">
              <a:off x="5801190" y="3925146"/>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范围</a:t>
              </a:r>
              <a:endParaRPr lang="zh-CN" altLang="en-US" b="1" dirty="0">
                <a:latin typeface="微软雅黑" panose="020B0503020204020204" pitchFamily="34" charset="-122"/>
                <a:ea typeface="微软雅黑" panose="020B0503020204020204" pitchFamily="34" charset="-122"/>
              </a:endParaRPr>
            </a:p>
          </p:txBody>
        </p:sp>
        <p:sp>
          <p:nvSpPr>
            <p:cNvPr id="9" name="TextBox 8"/>
            <p:cNvSpPr txBox="1"/>
            <p:nvPr/>
          </p:nvSpPr>
          <p:spPr>
            <a:xfrm rot="3577484">
              <a:off x="7327516" y="3848355"/>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时间</a:t>
              </a:r>
              <a:endParaRPr lang="zh-CN" altLang="en-US" b="1" dirty="0">
                <a:latin typeface="微软雅黑" panose="020B0503020204020204" pitchFamily="34" charset="-122"/>
                <a:ea typeface="微软雅黑" panose="020B0503020204020204" pitchFamily="34" charset="-122"/>
              </a:endParaRPr>
            </a:p>
          </p:txBody>
        </p:sp>
        <p:sp>
          <p:nvSpPr>
            <p:cNvPr id="10" name="TextBox 9"/>
            <p:cNvSpPr txBox="1"/>
            <p:nvPr/>
          </p:nvSpPr>
          <p:spPr>
            <a:xfrm>
              <a:off x="6553200" y="5181600"/>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成本</a:t>
              </a:r>
              <a:endParaRPr lang="zh-CN" altLang="en-US" b="1" dirty="0">
                <a:latin typeface="微软雅黑" panose="020B0503020204020204" pitchFamily="34" charset="-122"/>
                <a:ea typeface="微软雅黑" panose="020B0503020204020204" pitchFamily="34" charset="-122"/>
              </a:endParaRPr>
            </a:p>
          </p:txBody>
        </p:sp>
        <p:sp>
          <p:nvSpPr>
            <p:cNvPr id="11" name="下箭头 10"/>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2" name="下箭头 11"/>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3" name="下箭头 12"/>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4" name="下箭头 13"/>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248400" y="2743200"/>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6324600" y="5817513"/>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7" name="TextBox 16"/>
            <p:cNvSpPr txBox="1"/>
            <p:nvPr/>
          </p:nvSpPr>
          <p:spPr>
            <a:xfrm>
              <a:off x="5090160" y="38862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8" name="TextBox 17"/>
            <p:cNvSpPr txBox="1"/>
            <p:nvPr/>
          </p:nvSpPr>
          <p:spPr>
            <a:xfrm>
              <a:off x="8262600" y="39624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执行与监控阶段的过程概述</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8900" y="1421130"/>
            <a:ext cx="9474835" cy="46894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 </a:t>
            </a:r>
            <a:r>
              <a:rPr lang="zh-CN" altLang="en-US" sz="2800" dirty="0"/>
              <a:t>报告绩效、沟通变更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3660" y="1444625"/>
            <a:ext cx="9472930" cy="4688205"/>
          </a:xfrm>
          <a:prstGeom prst="rect">
            <a:avLst/>
          </a:prstGeom>
        </p:spPr>
      </p:pic>
      <p:sp>
        <p:nvSpPr>
          <p:cNvPr id="3" name="矩形 2"/>
          <p:cNvSpPr/>
          <p:nvPr/>
        </p:nvSpPr>
        <p:spPr bwMode="auto">
          <a:xfrm>
            <a:off x="6275705" y="2886075"/>
            <a:ext cx="1740535" cy="5226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报告绩效情况</a:t>
            </a:r>
            <a:endParaRPr lang="zh-CN" altLang="en-US" dirty="0"/>
          </a:p>
        </p:txBody>
      </p:sp>
      <p:sp>
        <p:nvSpPr>
          <p:cNvPr id="3" name="内容占位符 2"/>
          <p:cNvSpPr>
            <a:spLocks noGrp="1"/>
          </p:cNvSpPr>
          <p:nvPr>
            <p:ph idx="1"/>
          </p:nvPr>
        </p:nvSpPr>
        <p:spPr/>
        <p:txBody>
          <a:bodyPr/>
          <a:lstStyle/>
          <a:p>
            <a:r>
              <a:rPr lang="zh-CN" altLang="en-US" sz="2400" dirty="0"/>
              <a:t>在整个项目生命周期中，按沟通管理计划向项目干系人（主要是发起人、客户、内部核心成员）提供绩效指标信息</a:t>
            </a:r>
            <a:endParaRPr lang="en-US" altLang="zh-CN" sz="2400" dirty="0"/>
          </a:p>
          <a:p>
            <a:r>
              <a:rPr lang="zh-CN" altLang="en-US" sz="2400" dirty="0"/>
              <a:t>方法：面对面、电话、邮件、计算机聊天等；</a:t>
            </a:r>
            <a:endParaRPr lang="en-US" altLang="zh-CN" sz="2400" dirty="0"/>
          </a:p>
          <a:p>
            <a:r>
              <a:rPr lang="zh-CN" altLang="en-US" sz="2400" dirty="0"/>
              <a:t>内容：</a:t>
            </a:r>
            <a:endParaRPr lang="en-US" altLang="zh-CN" sz="2400" dirty="0"/>
          </a:p>
          <a:p>
            <a:pPr lvl="2"/>
            <a:r>
              <a:rPr lang="zh-CN" altLang="en-US" sz="2000" dirty="0"/>
              <a:t>绩效分析； </a:t>
            </a:r>
            <a:endParaRPr lang="en-US" altLang="zh-CN" sz="2000" dirty="0"/>
          </a:p>
          <a:p>
            <a:pPr lvl="2"/>
            <a:r>
              <a:rPr lang="zh-CN" altLang="en-US" sz="2000" dirty="0"/>
              <a:t>本报告期完成的工作； </a:t>
            </a:r>
            <a:endParaRPr lang="en-US" altLang="zh-CN" sz="2000" dirty="0"/>
          </a:p>
          <a:p>
            <a:pPr lvl="2"/>
            <a:r>
              <a:rPr lang="zh-CN" altLang="en-US" sz="2000" dirty="0"/>
              <a:t>下一报告期将要完成的工作； </a:t>
            </a:r>
            <a:endParaRPr lang="en-US" altLang="zh-CN" sz="2000" dirty="0"/>
          </a:p>
          <a:p>
            <a:pPr lvl="2"/>
            <a:r>
              <a:rPr lang="zh-CN" altLang="en-US" sz="2000" dirty="0"/>
              <a:t>当前的风险和问题状态； </a:t>
            </a:r>
            <a:endParaRPr lang="en-US" altLang="zh-CN" sz="2000" dirty="0"/>
          </a:p>
          <a:p>
            <a:pPr lvl="2"/>
            <a:r>
              <a:rPr lang="zh-CN" altLang="en-US" sz="2000" dirty="0"/>
              <a:t>本期批准的变更汇总； </a:t>
            </a:r>
            <a:endParaRPr lang="en-US" altLang="zh-CN" sz="2000" dirty="0"/>
          </a:p>
          <a:p>
            <a:pPr lvl="1"/>
            <a:endParaRPr lang="en-US" altLang="zh-CN"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沟通变更</a:t>
            </a:r>
            <a:endParaRPr lang="zh-CN" altLang="en-US" dirty="0"/>
          </a:p>
        </p:txBody>
      </p:sp>
      <p:sp>
        <p:nvSpPr>
          <p:cNvPr id="3" name="内容占位符 2"/>
          <p:cNvSpPr>
            <a:spLocks noGrp="1"/>
          </p:cNvSpPr>
          <p:nvPr>
            <p:ph idx="1"/>
          </p:nvPr>
        </p:nvSpPr>
        <p:spPr/>
        <p:txBody>
          <a:bodyPr/>
          <a:lstStyle/>
          <a:p>
            <a:r>
              <a:rPr lang="zh-CN" altLang="en-US" sz="2400" dirty="0"/>
              <a:t>有两种常见情况会触发变更：</a:t>
            </a:r>
            <a:endParaRPr lang="en-US" altLang="zh-CN" sz="2400" dirty="0"/>
          </a:p>
          <a:p>
            <a:pPr marL="639445" lvl="1" indent="-457200">
              <a:buFont typeface="+mj-lt"/>
              <a:buAutoNum type="arabicPeriod"/>
            </a:pPr>
            <a:r>
              <a:rPr lang="zh-CN" altLang="en-US" sz="2200" dirty="0"/>
              <a:t>绩效评审发现项目的进展偏差较大，必须加以纠正；</a:t>
            </a:r>
            <a:endParaRPr lang="en-US" altLang="zh-CN" sz="2200" dirty="0"/>
          </a:p>
          <a:p>
            <a:pPr marL="639445" lvl="1" indent="-457200">
              <a:buFont typeface="+mj-lt"/>
              <a:buAutoNum type="arabicPeriod"/>
            </a:pPr>
            <a:r>
              <a:rPr lang="zh-CN" altLang="en-US" sz="2200" dirty="0"/>
              <a:t>客户或其他任何人提出了有意义的变更建议；</a:t>
            </a:r>
            <a:endParaRPr lang="en-US" altLang="zh-CN" sz="2200" dirty="0"/>
          </a:p>
          <a:p>
            <a:r>
              <a:rPr lang="zh-CN" altLang="en-US" sz="2400" dirty="0">
                <a:solidFill>
                  <a:srgbClr val="FF0000"/>
                </a:solidFill>
              </a:rPr>
              <a:t>无论是何种情况的变更需求，都必须经过变更控制过程，不能私自进行；</a:t>
            </a:r>
            <a:endParaRPr lang="zh-CN" altLang="en-US" sz="24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6. </a:t>
            </a:r>
            <a:r>
              <a:rPr lang="zh-CN" altLang="en-US" sz="2800" dirty="0"/>
              <a:t>变更控制 </a:t>
            </a:r>
            <a:r>
              <a:rPr lang="en-US" altLang="zh-CN" sz="2800" dirty="0"/>
              <a:t>&amp; </a:t>
            </a:r>
            <a:r>
              <a:rPr lang="zh-CN" altLang="en-US" sz="2800" dirty="0"/>
              <a:t>实施变更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000" y="1356995"/>
            <a:ext cx="9619615" cy="4761230"/>
          </a:xfrm>
          <a:prstGeom prst="rect">
            <a:avLst/>
          </a:prstGeom>
        </p:spPr>
      </p:pic>
      <p:sp>
        <p:nvSpPr>
          <p:cNvPr id="3" name="矩形 2"/>
          <p:cNvSpPr/>
          <p:nvPr/>
        </p:nvSpPr>
        <p:spPr bwMode="auto">
          <a:xfrm>
            <a:off x="8046720" y="2842260"/>
            <a:ext cx="914400" cy="3075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变更的原则</a:t>
            </a:r>
            <a:endParaRPr lang="zh-CN" altLang="en-US" dirty="0"/>
          </a:p>
        </p:txBody>
      </p:sp>
      <p:cxnSp>
        <p:nvCxnSpPr>
          <p:cNvPr id="15" name="直接连接符 14"/>
          <p:cNvCxnSpPr/>
          <p:nvPr/>
        </p:nvCxnSpPr>
        <p:spPr bwMode="auto">
          <a:xfrm rot="5400000">
            <a:off x="5353051" y="4371732"/>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3" name="组合 24"/>
          <p:cNvGrpSpPr/>
          <p:nvPr/>
        </p:nvGrpSpPr>
        <p:grpSpPr>
          <a:xfrm>
            <a:off x="2731521" y="2761280"/>
            <a:ext cx="7115053" cy="3380015"/>
            <a:chOff x="1207521" y="2156165"/>
            <a:chExt cx="7115053" cy="3380015"/>
          </a:xfrm>
        </p:grpSpPr>
        <p:grpSp>
          <p:nvGrpSpPr>
            <p:cNvPr id="4" name="组合 7"/>
            <p:cNvGrpSpPr/>
            <p:nvPr/>
          </p:nvGrpSpPr>
          <p:grpSpPr>
            <a:xfrm>
              <a:off x="1207521" y="2156165"/>
              <a:ext cx="6858793" cy="3380015"/>
              <a:chOff x="1207521" y="2156165"/>
              <a:chExt cx="6858793" cy="3380015"/>
            </a:xfrm>
          </p:grpSpPr>
          <p:cxnSp>
            <p:nvCxnSpPr>
              <p:cNvPr id="5" name="直接箭头连接符 4"/>
              <p:cNvCxnSpPr/>
              <p:nvPr/>
            </p:nvCxnSpPr>
            <p:spPr bwMode="auto">
              <a:xfrm rot="5400000" flipH="1" flipV="1">
                <a:off x="-481693" y="3845379"/>
                <a:ext cx="3380015"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直接箭头连接符 6"/>
              <p:cNvCxnSpPr/>
              <p:nvPr/>
            </p:nvCxnSpPr>
            <p:spPr bwMode="auto">
              <a:xfrm>
                <a:off x="1208314" y="3788229"/>
                <a:ext cx="685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20" name="TextBox 19"/>
            <p:cNvSpPr txBox="1"/>
            <p:nvPr/>
          </p:nvSpPr>
          <p:spPr>
            <a:xfrm>
              <a:off x="7919349" y="3755572"/>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6" name="组合 25"/>
          <p:cNvGrpSpPr/>
          <p:nvPr/>
        </p:nvGrpSpPr>
        <p:grpSpPr>
          <a:xfrm>
            <a:off x="2748643" y="3530818"/>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grpSp>
        <p:nvGrpSpPr>
          <p:cNvPr id="8" name="组合 27"/>
          <p:cNvGrpSpPr/>
          <p:nvPr/>
        </p:nvGrpSpPr>
        <p:grpSpPr>
          <a:xfrm>
            <a:off x="6275614" y="3612454"/>
            <a:ext cx="881743" cy="842754"/>
            <a:chOff x="4751614" y="3380014"/>
            <a:chExt cx="661307" cy="449036"/>
          </a:xfrm>
        </p:grpSpPr>
        <p:sp>
          <p:nvSpPr>
            <p:cNvPr id="18" name="任意多边形 17"/>
            <p:cNvSpPr/>
            <p:nvPr/>
          </p:nvSpPr>
          <p:spPr bwMode="auto">
            <a:xfrm>
              <a:off x="4751614" y="3380014"/>
              <a:ext cx="661307" cy="449036"/>
            </a:xfrm>
            <a:custGeom>
              <a:avLst/>
              <a:gdLst>
                <a:gd name="connsiteX0" fmla="*/ 0 w 661307"/>
                <a:gd name="connsiteY0" fmla="*/ 0 h 449036"/>
                <a:gd name="connsiteX1" fmla="*/ 375557 w 661307"/>
                <a:gd name="connsiteY1" fmla="*/ 65315 h 449036"/>
                <a:gd name="connsiteX2" fmla="*/ 620486 w 661307"/>
                <a:gd name="connsiteY2" fmla="*/ 391886 h 449036"/>
                <a:gd name="connsiteX3" fmla="*/ 620486 w 661307"/>
                <a:gd name="connsiteY3" fmla="*/ 408215 h 449036"/>
                <a:gd name="connsiteX4" fmla="*/ 620486 w 661307"/>
                <a:gd name="connsiteY4" fmla="*/ 408215 h 44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07" h="449036">
                  <a:moveTo>
                    <a:pt x="0" y="0"/>
                  </a:moveTo>
                  <a:cubicBezTo>
                    <a:pt x="136071" y="0"/>
                    <a:pt x="272143" y="1"/>
                    <a:pt x="375557" y="65315"/>
                  </a:cubicBezTo>
                  <a:cubicBezTo>
                    <a:pt x="478971" y="130629"/>
                    <a:pt x="579665" y="334736"/>
                    <a:pt x="620486" y="391886"/>
                  </a:cubicBezTo>
                  <a:cubicBezTo>
                    <a:pt x="661307" y="449036"/>
                    <a:pt x="620486" y="408215"/>
                    <a:pt x="620486" y="408215"/>
                  </a:cubicBezTo>
                  <a:lnTo>
                    <a:pt x="620486" y="408215"/>
                  </a:lnTo>
                </a:path>
              </a:pathLst>
            </a:custGeom>
            <a:noFill/>
            <a:ln w="57150" cap="flat" cmpd="sng" algn="ctr">
              <a:solidFill>
                <a:srgbClr val="FF0000"/>
              </a:solidFill>
              <a:prstDash val="sysDash"/>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4976130" y="3494937"/>
              <a:ext cx="302419" cy="245297"/>
            </a:xfrm>
            <a:prstGeom prst="rect">
              <a:avLst/>
            </a:prstGeom>
            <a:noFill/>
          </p:spPr>
          <p:txBody>
            <a:bodyPr wrap="none" rtlCol="0">
              <a:spAutoFit/>
            </a:bodyPr>
            <a:lstStyle/>
            <a:p>
              <a:r>
                <a:rPr lang="en-US" altLang="zh-CN" sz="2400" b="1" dirty="0">
                  <a:solidFill>
                    <a:srgbClr val="FF0000"/>
                  </a:solidFill>
                </a:rPr>
                <a:t>C</a:t>
              </a:r>
              <a:endParaRPr lang="zh-CN" altLang="en-US" sz="2400" b="1" dirty="0">
                <a:solidFill>
                  <a:srgbClr val="FF0000"/>
                </a:solidFill>
              </a:endParaRPr>
            </a:p>
          </p:txBody>
        </p:sp>
      </p:grpSp>
      <p:grpSp>
        <p:nvGrpSpPr>
          <p:cNvPr id="9" name="组合 26"/>
          <p:cNvGrpSpPr/>
          <p:nvPr/>
        </p:nvGrpSpPr>
        <p:grpSpPr>
          <a:xfrm>
            <a:off x="6291943" y="3416510"/>
            <a:ext cx="3477986" cy="998765"/>
            <a:chOff x="4751614" y="3271072"/>
            <a:chExt cx="3494315" cy="552535"/>
          </a:xfrm>
        </p:grpSpPr>
        <p:sp>
          <p:nvSpPr>
            <p:cNvPr id="19" name="任意多边形 18"/>
            <p:cNvSpPr/>
            <p:nvPr/>
          </p:nvSpPr>
          <p:spPr bwMode="auto">
            <a:xfrm>
              <a:off x="4751614" y="3298372"/>
              <a:ext cx="3494315" cy="525235"/>
            </a:xfrm>
            <a:custGeom>
              <a:avLst/>
              <a:gdLst>
                <a:gd name="connsiteX0" fmla="*/ 0 w 3494315"/>
                <a:gd name="connsiteY0" fmla="*/ 65314 h 525235"/>
                <a:gd name="connsiteX1" fmla="*/ 1338943 w 3494315"/>
                <a:gd name="connsiteY1" fmla="*/ 65314 h 525235"/>
                <a:gd name="connsiteX2" fmla="*/ 3184072 w 3494315"/>
                <a:gd name="connsiteY2" fmla="*/ 457199 h 525235"/>
                <a:gd name="connsiteX3" fmla="*/ 3200400 w 3494315"/>
                <a:gd name="connsiteY3" fmla="*/ 473528 h 525235"/>
              </a:gdLst>
              <a:ahLst/>
              <a:cxnLst>
                <a:cxn ang="0">
                  <a:pos x="connsiteX0" y="connsiteY0"/>
                </a:cxn>
                <a:cxn ang="0">
                  <a:pos x="connsiteX1" y="connsiteY1"/>
                </a:cxn>
                <a:cxn ang="0">
                  <a:pos x="connsiteX2" y="connsiteY2"/>
                </a:cxn>
                <a:cxn ang="0">
                  <a:pos x="connsiteX3" y="connsiteY3"/>
                </a:cxn>
              </a:cxnLst>
              <a:rect l="l" t="t" r="r" b="b"/>
              <a:pathLst>
                <a:path w="3494315" h="525235">
                  <a:moveTo>
                    <a:pt x="0" y="65314"/>
                  </a:moveTo>
                  <a:cubicBezTo>
                    <a:pt x="404132" y="32657"/>
                    <a:pt x="808264" y="0"/>
                    <a:pt x="1338943" y="65314"/>
                  </a:cubicBezTo>
                  <a:cubicBezTo>
                    <a:pt x="1869622" y="130628"/>
                    <a:pt x="2873829" y="389163"/>
                    <a:pt x="3184072" y="457199"/>
                  </a:cubicBezTo>
                  <a:cubicBezTo>
                    <a:pt x="3494315" y="525235"/>
                    <a:pt x="3347357" y="499381"/>
                    <a:pt x="3200400" y="473528"/>
                  </a:cubicBezTo>
                </a:path>
              </a:pathLst>
            </a:custGeom>
            <a:noFill/>
            <a:ln w="57150" cap="flat" cmpd="sng" algn="ctr">
              <a:solidFill>
                <a:schemeClr val="bg2"/>
              </a:solidFill>
              <a:prstDash val="sysDot"/>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3" name="TextBox 22"/>
            <p:cNvSpPr txBox="1"/>
            <p:nvPr/>
          </p:nvSpPr>
          <p:spPr>
            <a:xfrm>
              <a:off x="6809631" y="3271072"/>
              <a:ext cx="472744" cy="254688"/>
            </a:xfrm>
            <a:prstGeom prst="rect">
              <a:avLst/>
            </a:prstGeom>
            <a:noFill/>
          </p:spPr>
          <p:txBody>
            <a:bodyPr wrap="none" rtlCol="0">
              <a:spAutoFit/>
            </a:bodyPr>
            <a:lstStyle/>
            <a:p>
              <a:r>
                <a:rPr lang="en-US" altLang="zh-CN" sz="2400" b="1" dirty="0">
                  <a:solidFill>
                    <a:schemeClr val="bg2"/>
                  </a:solidFill>
                </a:rPr>
                <a:t>W</a:t>
              </a:r>
              <a:endParaRPr lang="zh-CN" altLang="en-US" sz="2400" b="1" dirty="0">
                <a:solidFill>
                  <a:schemeClr val="bg2"/>
                </a:solidFill>
              </a:endParaRPr>
            </a:p>
          </p:txBody>
        </p:sp>
      </p:grpSp>
      <p:sp>
        <p:nvSpPr>
          <p:cNvPr id="24" name="TextBox 23"/>
          <p:cNvSpPr txBox="1"/>
          <p:nvPr/>
        </p:nvSpPr>
        <p:spPr>
          <a:xfrm>
            <a:off x="7215019" y="4929302"/>
            <a:ext cx="3865880" cy="1322070"/>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C,   Control:</a:t>
            </a:r>
            <a:r>
              <a:rPr lang="zh-CN" altLang="en-US" dirty="0">
                <a:latin typeface="方正姚体" panose="02010601030101010101" pitchFamily="2" charset="-122"/>
                <a:ea typeface="方正姚体" panose="02010601030101010101" pitchFamily="2" charset="-122"/>
              </a:rPr>
              <a:t>控制计划和行动；</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W,   Wrong:</a:t>
            </a:r>
            <a:r>
              <a:rPr lang="zh-CN" altLang="en-US" dirty="0">
                <a:latin typeface="方正姚体" panose="02010601030101010101" pitchFamily="2" charset="-122"/>
                <a:ea typeface="方正姚体" panose="02010601030101010101" pitchFamily="2" charset="-122"/>
              </a:rPr>
              <a:t>错误的控制思想；</a:t>
            </a:r>
            <a:endParaRPr lang="zh-CN" altLang="en-US" dirty="0">
              <a:latin typeface="方正姚体" panose="02010601030101010101" pitchFamily="2" charset="-122"/>
              <a:ea typeface="方正姚体" panose="02010601030101010101" pitchFamily="2" charset="-122"/>
            </a:endParaRPr>
          </a:p>
        </p:txBody>
      </p:sp>
      <p:sp>
        <p:nvSpPr>
          <p:cNvPr id="29" name="TextBox 28"/>
          <p:cNvSpPr txBox="1"/>
          <p:nvPr/>
        </p:nvSpPr>
        <p:spPr>
          <a:xfrm>
            <a:off x="5769430" y="2779689"/>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26" name="直接连接符 25"/>
          <p:cNvCxnSpPr/>
          <p:nvPr/>
        </p:nvCxnSpPr>
        <p:spPr bwMode="auto">
          <a:xfrm rot="5400000">
            <a:off x="4264447" y="4393500"/>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27" name="直接连接符 26"/>
          <p:cNvCxnSpPr/>
          <p:nvPr/>
        </p:nvCxnSpPr>
        <p:spPr bwMode="auto">
          <a:xfrm rot="5400000">
            <a:off x="3072430" y="440982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
        <p:nvSpPr>
          <p:cNvPr id="28" name="椭圆形标注 27"/>
          <p:cNvSpPr/>
          <p:nvPr/>
        </p:nvSpPr>
        <p:spPr bwMode="auto">
          <a:xfrm>
            <a:off x="3418115" y="5375939"/>
            <a:ext cx="2775857" cy="1175657"/>
          </a:xfrm>
          <a:prstGeom prst="wedgeEllipseCallout">
            <a:avLst>
              <a:gd name="adj1" fmla="val 78870"/>
              <a:gd name="adj2" fmla="val -14870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变更原则：</a:t>
            </a:r>
            <a:endParaRPr kumimoji="0" lang="en-US" altLang="zh-CN" sz="2000" b="1" i="0" u="none" strike="noStrike" cap="none" normalizeH="0" baseline="0" dirty="0">
              <a:ln>
                <a:noFill/>
              </a:ln>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尽快回到基准路径</a:t>
            </a:r>
            <a:endParaRPr kumimoji="0" lang="zh-CN" altLang="en-US" sz="2000" b="1" i="0" u="none" strike="noStrike" cap="none" normalizeH="0" baseline="0" dirty="0">
              <a:ln>
                <a:noFill/>
              </a:ln>
              <a:effectLst/>
              <a:latin typeface="Arial" panose="020B0604020202020204" pitchFamily="34" charset="0"/>
            </a:endParaRPr>
          </a:p>
        </p:txBody>
      </p:sp>
      <p:sp>
        <p:nvSpPr>
          <p:cNvPr id="10" name="TextBox 9"/>
          <p:cNvSpPr txBox="1"/>
          <p:nvPr/>
        </p:nvSpPr>
        <p:spPr>
          <a:xfrm>
            <a:off x="1919804" y="1118279"/>
            <a:ext cx="8705850" cy="1630045"/>
          </a:xfrm>
          <a:prstGeom prst="rect">
            <a:avLst/>
          </a:prstGeom>
          <a:noFill/>
        </p:spPr>
        <p:txBody>
          <a:bodyPr wrap="none" rtlCol="0">
            <a:spAutoFit/>
          </a:bodyPr>
          <a:lstStyle/>
          <a:p>
            <a:r>
              <a:rPr lang="zh-CN" altLang="en-US" dirty="0"/>
              <a:t>案例：你是某项目的项目经理，项目原计划总工期</a:t>
            </a:r>
            <a:r>
              <a:rPr lang="en-US" altLang="zh-CN" dirty="0"/>
              <a:t>10</a:t>
            </a:r>
            <a:r>
              <a:rPr lang="zh-CN" altLang="en-US" dirty="0"/>
              <a:t>个月，每月完成</a:t>
            </a:r>
            <a:r>
              <a:rPr lang="en-US" altLang="zh-CN" dirty="0"/>
              <a:t>10%</a:t>
            </a:r>
            <a:r>
              <a:rPr lang="zh-CN" altLang="en-US" dirty="0"/>
              <a:t>。</a:t>
            </a:r>
            <a:endParaRPr lang="en-US" altLang="zh-CN" dirty="0"/>
          </a:p>
          <a:p>
            <a:r>
              <a:rPr lang="en-US" altLang="zh-CN" dirty="0"/>
              <a:t>3</a:t>
            </a:r>
            <a:r>
              <a:rPr lang="zh-CN" altLang="en-US" dirty="0"/>
              <a:t>月底的绩效评审结果显示，截止当前，项目仅完成了</a:t>
            </a:r>
            <a:r>
              <a:rPr lang="en-US" altLang="zh-CN" dirty="0"/>
              <a:t>20%</a:t>
            </a:r>
            <a:r>
              <a:rPr lang="zh-CN" altLang="en-US" dirty="0"/>
              <a:t>，必须进行调整，</a:t>
            </a:r>
            <a:endParaRPr lang="en-US" altLang="zh-CN" dirty="0"/>
          </a:p>
          <a:p>
            <a:r>
              <a:rPr lang="zh-CN" altLang="en-US" dirty="0"/>
              <a:t>否则有延期的危险，你将采取的方案是：</a:t>
            </a:r>
            <a:endParaRPr lang="en-US" altLang="zh-CN" dirty="0"/>
          </a:p>
          <a:p>
            <a:r>
              <a:rPr lang="en-US" altLang="zh-CN" dirty="0"/>
              <a:t>1.</a:t>
            </a:r>
            <a:r>
              <a:rPr lang="zh-CN" altLang="en-US" dirty="0"/>
              <a:t> 制定新计划，将未完成的</a:t>
            </a:r>
            <a:r>
              <a:rPr lang="en-US" altLang="zh-CN" dirty="0"/>
              <a:t>80%</a:t>
            </a:r>
            <a:r>
              <a:rPr lang="zh-CN" altLang="en-US" dirty="0"/>
              <a:t>工作在剩余</a:t>
            </a:r>
            <a:r>
              <a:rPr lang="en-US" altLang="zh-CN" dirty="0"/>
              <a:t>7</a:t>
            </a:r>
            <a:r>
              <a:rPr lang="zh-CN" altLang="en-US" dirty="0"/>
              <a:t>个月安排完成；</a:t>
            </a:r>
            <a:endParaRPr lang="en-US" altLang="zh-CN" dirty="0"/>
          </a:p>
          <a:p>
            <a:r>
              <a:rPr lang="en-US" altLang="zh-CN" dirty="0"/>
              <a:t>2.</a:t>
            </a:r>
            <a:r>
              <a:rPr lang="zh-CN" altLang="en-US" dirty="0"/>
              <a:t> 调整原计划，</a:t>
            </a:r>
            <a:r>
              <a:rPr lang="en-US" altLang="zh-CN" dirty="0"/>
              <a:t>4</a:t>
            </a:r>
            <a:r>
              <a:rPr lang="zh-CN" altLang="en-US" dirty="0"/>
              <a:t>月底完成至</a:t>
            </a:r>
            <a:r>
              <a:rPr lang="en-US" altLang="zh-CN" dirty="0"/>
              <a:t>35%</a:t>
            </a:r>
            <a:r>
              <a:rPr lang="zh-CN" altLang="en-US" dirty="0"/>
              <a:t>，</a:t>
            </a:r>
            <a:r>
              <a:rPr lang="en-US" altLang="zh-CN" dirty="0"/>
              <a:t>5</a:t>
            </a:r>
            <a:r>
              <a:rPr lang="zh-CN" altLang="en-US" dirty="0"/>
              <a:t>月底完成至</a:t>
            </a:r>
            <a:r>
              <a:rPr lang="en-US" altLang="zh-CN" dirty="0"/>
              <a:t>50%</a:t>
            </a:r>
            <a:r>
              <a:rPr lang="zh-CN" altLang="en-US" dirty="0"/>
              <a:t>，</a:t>
            </a:r>
            <a:r>
              <a:rPr lang="en-US" altLang="zh-CN" dirty="0"/>
              <a:t>6-10</a:t>
            </a:r>
            <a:r>
              <a:rPr lang="zh-CN" altLang="en-US" dirty="0"/>
              <a:t>月按计划进行。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典型的变更控制流程</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Grp="1" noChangeAspect="1" noChangeArrowheads="1"/>
          </p:cNvPicPr>
          <p:nvPr>
            <p:ph sz="quarter" idx="1"/>
          </p:nvPr>
        </p:nvPicPr>
        <p:blipFill>
          <a:blip r:embed="rId1"/>
          <a:srcRect/>
          <a:stretch>
            <a:fillRect/>
          </a:stretch>
        </p:blipFill>
        <p:spPr bwMode="auto">
          <a:xfrm>
            <a:off x="1517650" y="1626235"/>
            <a:ext cx="9124950" cy="360553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变更控制委员会</a:t>
            </a:r>
            <a:br>
              <a:rPr lang="en-US" altLang="zh-CN" dirty="0"/>
            </a:br>
            <a:endParaRPr lang="zh-CN" altLang="en-US" dirty="0"/>
          </a:p>
        </p:txBody>
      </p:sp>
      <p:sp>
        <p:nvSpPr>
          <p:cNvPr id="3" name="内容占位符 2"/>
          <p:cNvSpPr>
            <a:spLocks noGrp="1"/>
          </p:cNvSpPr>
          <p:nvPr>
            <p:ph idx="1"/>
          </p:nvPr>
        </p:nvSpPr>
        <p:spPr/>
        <p:txBody>
          <a:bodyPr/>
          <a:lstStyle/>
          <a:p>
            <a:r>
              <a:rPr lang="zh-CN" altLang="en-US" sz="2400" dirty="0"/>
              <a:t>变更控制委员会负责接收与审查变更请求，并批准或否决这些变更请求； </a:t>
            </a:r>
            <a:endParaRPr lang="en-US" altLang="zh-CN" sz="2400" dirty="0"/>
          </a:p>
          <a:p>
            <a:r>
              <a:rPr lang="zh-CN" altLang="en-US" sz="2400" dirty="0"/>
              <a:t>应该明确规定这些委员会的角色和职责，并经相关干系人一致同意； </a:t>
            </a:r>
            <a:endParaRPr lang="en-US" altLang="zh-CN" sz="2400" dirty="0"/>
          </a:p>
          <a:p>
            <a:pPr lvl="1"/>
            <a:r>
              <a:rPr lang="zh-CN" altLang="en-US" sz="2200" dirty="0">
                <a:solidFill>
                  <a:srgbClr val="FF0000"/>
                </a:solidFill>
              </a:rPr>
              <a:t>成员通常包括项目经理、客户代表、发起人、专家；</a:t>
            </a:r>
            <a:endParaRPr lang="en-US" altLang="zh-CN" sz="2200" dirty="0">
              <a:solidFill>
                <a:srgbClr val="FF0000"/>
              </a:solidFill>
            </a:endParaRPr>
          </a:p>
          <a:p>
            <a:r>
              <a:rPr lang="zh-CN" altLang="en-US" sz="2400" dirty="0"/>
              <a:t>变更控制委员会的所有决策都应记录在案，并传递给干系人，以便采取后续措施； </a:t>
            </a:r>
            <a:endParaRPr lang="en-US" altLang="zh-CN" sz="2400" dirty="0"/>
          </a:p>
          <a:p>
            <a:pPr lvl="1"/>
            <a:r>
              <a:rPr lang="zh-CN" altLang="en-US" sz="2200" dirty="0"/>
              <a:t>为提高项目的工作效率，通常普通变更由项目经理批准，重要变更才由变更控制委员会批准；</a:t>
            </a:r>
            <a:endParaRPr lang="en-US" altLang="zh-CN" sz="2200" dirty="0"/>
          </a:p>
          <a:p>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7. </a:t>
            </a:r>
            <a:r>
              <a:rPr lang="zh-CN" altLang="en-US" sz="2800" dirty="0"/>
              <a:t>发布成果 </a:t>
            </a:r>
            <a:r>
              <a:rPr lang="en-US" altLang="zh-CN" sz="2800" dirty="0"/>
              <a:t>&amp; </a:t>
            </a:r>
            <a:r>
              <a:rPr lang="zh-CN" altLang="en-US" sz="2800" dirty="0"/>
              <a:t>项目验收</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3175" y="1430655"/>
            <a:ext cx="9394190" cy="4649470"/>
          </a:xfrm>
          <a:prstGeom prst="rect">
            <a:avLst/>
          </a:prstGeom>
        </p:spPr>
      </p:pic>
      <p:sp>
        <p:nvSpPr>
          <p:cNvPr id="3" name="矩形 2"/>
          <p:cNvSpPr/>
          <p:nvPr/>
        </p:nvSpPr>
        <p:spPr bwMode="auto">
          <a:xfrm>
            <a:off x="8815161" y="2871289"/>
            <a:ext cx="1779814"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发布项目成果</a:t>
            </a:r>
            <a:endParaRPr lang="zh-CN" altLang="en-US" dirty="0"/>
          </a:p>
        </p:txBody>
      </p:sp>
      <p:sp>
        <p:nvSpPr>
          <p:cNvPr id="3" name="内容占位符 2"/>
          <p:cNvSpPr>
            <a:spLocks noGrp="1"/>
          </p:cNvSpPr>
          <p:nvPr>
            <p:ph idx="1"/>
          </p:nvPr>
        </p:nvSpPr>
        <p:spPr/>
        <p:txBody>
          <a:bodyPr/>
          <a:lstStyle/>
          <a:p>
            <a:r>
              <a:rPr lang="zh-CN" altLang="en-US" sz="2400" dirty="0"/>
              <a:t>符合</a:t>
            </a:r>
            <a:r>
              <a:rPr lang="en-US" altLang="zh-CN" sz="2400" dirty="0"/>
              <a:t>《</a:t>
            </a:r>
            <a:r>
              <a:rPr lang="zh-CN" altLang="en-US" sz="2400" dirty="0"/>
              <a:t>需求说明书</a:t>
            </a:r>
            <a:r>
              <a:rPr lang="en-US" altLang="zh-CN" sz="2400" dirty="0"/>
              <a:t>》</a:t>
            </a:r>
            <a:r>
              <a:rPr lang="zh-CN" altLang="en-US" sz="2400" dirty="0"/>
              <a:t>和</a:t>
            </a:r>
            <a:r>
              <a:rPr lang="en-US" altLang="zh-CN" sz="2400" dirty="0"/>
              <a:t>《</a:t>
            </a:r>
            <a:r>
              <a:rPr lang="zh-CN" altLang="en-US" sz="2400" dirty="0"/>
              <a:t>范围说明书</a:t>
            </a:r>
            <a:r>
              <a:rPr lang="en-US" altLang="zh-CN" sz="2400" dirty="0"/>
              <a:t>》</a:t>
            </a:r>
            <a:r>
              <a:rPr lang="zh-CN" altLang="en-US" sz="2400" dirty="0"/>
              <a:t>的可执行程序；</a:t>
            </a:r>
            <a:endParaRPr lang="en-US" altLang="zh-CN" sz="2400" dirty="0"/>
          </a:p>
          <a:p>
            <a:r>
              <a:rPr lang="zh-CN" altLang="en-US" sz="2400" dirty="0"/>
              <a:t>源代码；</a:t>
            </a:r>
            <a:endParaRPr lang="en-US" altLang="zh-CN" sz="2400" dirty="0"/>
          </a:p>
          <a:p>
            <a:r>
              <a:rPr lang="zh-CN" altLang="en-US" sz="2400" dirty="0"/>
              <a:t>各类技术文档和管理文档；</a:t>
            </a:r>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38045" y="1341755"/>
            <a:ext cx="7884160" cy="451548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 </a:t>
            </a:r>
            <a:r>
              <a:rPr lang="zh-CN" altLang="en-US" sz="2800" dirty="0"/>
              <a:t>组建团队、分工</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595" y="1428115"/>
            <a:ext cx="9506585" cy="4705350"/>
          </a:xfrm>
          <a:prstGeom prst="rect">
            <a:avLst/>
          </a:prstGeom>
        </p:spPr>
      </p:pic>
      <p:sp>
        <p:nvSpPr>
          <p:cNvPr id="3" name="矩形 2"/>
          <p:cNvSpPr/>
          <p:nvPr/>
        </p:nvSpPr>
        <p:spPr bwMode="auto">
          <a:xfrm>
            <a:off x="1690370" y="2870200"/>
            <a:ext cx="1793875" cy="323596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验收过程</a:t>
            </a:r>
            <a:endParaRPr lang="zh-CN" altLang="en-US" dirty="0"/>
          </a:p>
        </p:txBody>
      </p:sp>
      <p:sp>
        <p:nvSpPr>
          <p:cNvPr id="3" name="内容占位符 2"/>
          <p:cNvSpPr>
            <a:spLocks noGrp="1"/>
          </p:cNvSpPr>
          <p:nvPr>
            <p:ph idx="1"/>
          </p:nvPr>
        </p:nvSpPr>
        <p:spPr>
          <a:xfrm>
            <a:off x="393700" y="1489075"/>
            <a:ext cx="11499215" cy="4313555"/>
          </a:xfrm>
        </p:spPr>
        <p:txBody>
          <a:bodyPr/>
          <a:lstStyle/>
          <a:p>
            <a:pPr marL="457200" indent="-457200">
              <a:buFont typeface="+mj-lt"/>
              <a:buAutoNum type="arabicPeriod"/>
            </a:pPr>
            <a:r>
              <a:rPr lang="zh-CN" altLang="en-US" sz="2400" dirty="0"/>
              <a:t>开发团队依据</a:t>
            </a:r>
            <a:r>
              <a:rPr lang="en-US" altLang="zh-CN" sz="2400" dirty="0"/>
              <a:t>《</a:t>
            </a:r>
            <a:r>
              <a:rPr lang="zh-CN" altLang="en-US" sz="2400" dirty="0"/>
              <a:t>范围说明书</a:t>
            </a:r>
            <a:r>
              <a:rPr lang="en-US" altLang="zh-CN" sz="2400" dirty="0"/>
              <a:t>》</a:t>
            </a:r>
            <a:r>
              <a:rPr lang="zh-CN" altLang="en-US" sz="2400" dirty="0"/>
              <a:t>的定义，完成所有功能的开发，提交可运行的程序；</a:t>
            </a:r>
            <a:endParaRPr lang="en-US" altLang="zh-CN" sz="2400" dirty="0"/>
          </a:p>
          <a:p>
            <a:pPr marL="457200" indent="-457200">
              <a:buFont typeface="+mj-lt"/>
              <a:buAutoNum type="arabicPeriod"/>
            </a:pPr>
            <a:r>
              <a:rPr lang="zh-CN" altLang="en-US" sz="2400" dirty="0"/>
              <a:t>测试团队依据</a:t>
            </a:r>
            <a:r>
              <a:rPr lang="en-US" altLang="zh-CN" sz="2400" dirty="0"/>
              <a:t>《</a:t>
            </a:r>
            <a:r>
              <a:rPr lang="zh-CN" altLang="en-US" sz="2400" dirty="0"/>
              <a:t>需求说明书</a:t>
            </a:r>
            <a:r>
              <a:rPr lang="en-US" altLang="zh-CN" sz="2400" dirty="0"/>
              <a:t>》</a:t>
            </a:r>
            <a:r>
              <a:rPr lang="zh-CN" altLang="en-US" sz="2400" dirty="0"/>
              <a:t>完成最终测试，并提交签字的</a:t>
            </a:r>
            <a:r>
              <a:rPr lang="en-US" altLang="zh-CN" sz="2400" dirty="0"/>
              <a:t>《</a:t>
            </a:r>
            <a:r>
              <a:rPr lang="zh-CN" altLang="en-US" sz="2400" dirty="0"/>
              <a:t>测试报告</a:t>
            </a:r>
            <a:r>
              <a:rPr lang="en-US" altLang="zh-CN" sz="2400" dirty="0"/>
              <a:t>》</a:t>
            </a:r>
            <a:r>
              <a:rPr lang="zh-CN" altLang="en-US" sz="2400" dirty="0"/>
              <a:t>，承诺系统达到验收条件；</a:t>
            </a:r>
            <a:endParaRPr lang="en-US" altLang="zh-CN" sz="2400" dirty="0"/>
          </a:p>
          <a:p>
            <a:pPr marL="457200" indent="-457200">
              <a:buFont typeface="+mj-lt"/>
              <a:buAutoNum type="arabicPeriod"/>
            </a:pPr>
            <a:r>
              <a:rPr lang="zh-CN" altLang="en-US" sz="2400" dirty="0"/>
              <a:t>客户代表依据</a:t>
            </a:r>
            <a:r>
              <a:rPr lang="en-US" altLang="zh-CN" sz="2400" dirty="0"/>
              <a:t>《</a:t>
            </a:r>
            <a:r>
              <a:rPr lang="zh-CN" altLang="en-US" sz="2400" dirty="0"/>
              <a:t>需求说明书</a:t>
            </a:r>
            <a:r>
              <a:rPr lang="en-US" altLang="zh-CN" sz="2400" dirty="0"/>
              <a:t>》</a:t>
            </a:r>
            <a:r>
              <a:rPr lang="zh-CN" altLang="en-US" sz="2400" dirty="0"/>
              <a:t>对系统进行验收，如果合格，即在</a:t>
            </a:r>
            <a:r>
              <a:rPr lang="en-US" altLang="zh-CN" sz="2400" dirty="0"/>
              <a:t>《</a:t>
            </a:r>
            <a:r>
              <a:rPr lang="zh-CN" altLang="en-US" sz="2400" dirty="0"/>
              <a:t>验收报告</a:t>
            </a:r>
            <a:r>
              <a:rPr lang="en-US" altLang="zh-CN" sz="2400" dirty="0"/>
              <a:t>》</a:t>
            </a:r>
            <a:r>
              <a:rPr lang="zh-CN" altLang="en-US" sz="2400" dirty="0"/>
              <a:t>上签字，初验通过；</a:t>
            </a:r>
            <a:endParaRPr lang="en-US" altLang="zh-CN" sz="2400" dirty="0"/>
          </a:p>
          <a:p>
            <a:pPr marL="457200" indent="-457200">
              <a:buFont typeface="+mj-lt"/>
              <a:buAutoNum type="arabicPeriod"/>
            </a:pPr>
            <a:r>
              <a:rPr lang="zh-CN" altLang="en-US" sz="2400" dirty="0"/>
              <a:t>部署团队将系统安装至客户环境，进入真实运行阶段；</a:t>
            </a:r>
            <a:endParaRPr lang="en-US" altLang="zh-CN" sz="2400" dirty="0"/>
          </a:p>
          <a:p>
            <a:pPr marL="457200" indent="-457200">
              <a:buFont typeface="+mj-lt"/>
              <a:buAutoNum type="arabicPeriod"/>
            </a:pPr>
            <a:r>
              <a:rPr lang="zh-CN" altLang="en-US" sz="2400" dirty="0"/>
              <a:t>系统真实运行固定时间周期后（通常为三个月），客户即可进行终验；</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8. </a:t>
            </a:r>
            <a:r>
              <a:rPr lang="zh-CN" altLang="en-US" sz="2800" dirty="0"/>
              <a:t>项目团队建设和管理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0480" y="1415415"/>
            <a:ext cx="9559290" cy="4731385"/>
          </a:xfrm>
          <a:prstGeom prst="rect">
            <a:avLst/>
          </a:prstGeom>
        </p:spPr>
      </p:pic>
      <p:sp>
        <p:nvSpPr>
          <p:cNvPr id="3" name="矩形 2"/>
          <p:cNvSpPr/>
          <p:nvPr/>
        </p:nvSpPr>
        <p:spPr bwMode="auto">
          <a:xfrm>
            <a:off x="2490470" y="1976755"/>
            <a:ext cx="831088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a:t>
            </a:r>
            <a:endParaRPr lang="zh-CN" altLang="en-US" dirty="0"/>
          </a:p>
        </p:txBody>
      </p:sp>
      <p:sp>
        <p:nvSpPr>
          <p:cNvPr id="3" name="内容占位符 2"/>
          <p:cNvSpPr>
            <a:spLocks noGrp="1"/>
          </p:cNvSpPr>
          <p:nvPr>
            <p:ph idx="1"/>
          </p:nvPr>
        </p:nvSpPr>
        <p:spPr/>
        <p:txBody>
          <a:bodyPr/>
          <a:lstStyle/>
          <a:p>
            <a:r>
              <a:rPr lang="zh-CN" altLang="en-US" sz="2400" dirty="0"/>
              <a:t>建设团队：提高工作能力、促进团队互动和改善团队氛围，以提高项目绩效；</a:t>
            </a:r>
            <a:endParaRPr lang="en-US" altLang="zh-CN" sz="2400" dirty="0"/>
          </a:p>
          <a:p>
            <a:r>
              <a:rPr lang="zh-CN" altLang="en-US" sz="2400" dirty="0"/>
              <a:t>管理团队：跟踪团队成员的表现、提供反馈、解决问题并管理变更，以优化项目绩效；</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092929"/>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086576"/>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14700"/>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a:t>
            </a:r>
            <a:endParaRPr lang="en-US" dirty="0">
              <a:solidFill>
                <a:srgbClr val="FFFFFF"/>
              </a:solidFill>
            </a:endParaRPr>
          </a:p>
        </p:txBody>
      </p:sp>
      <p:grpSp>
        <p:nvGrpSpPr>
          <p:cNvPr id="3" name="组合 15"/>
          <p:cNvGrpSpPr/>
          <p:nvPr/>
        </p:nvGrpSpPr>
        <p:grpSpPr>
          <a:xfrm>
            <a:off x="2362200" y="2010688"/>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solidFill>
                      <a:srgbClr val="000000"/>
                    </a:solidFill>
                  </a:rPr>
                  <a:t>时间</a:t>
                </a:r>
                <a:endParaRPr lang="zh-CN" altLang="en-US" dirty="0">
                  <a:solidFill>
                    <a:srgbClr val="000000"/>
                  </a:solidFill>
                </a:endParaRP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755775"/>
            <a:ext cx="690880" cy="398780"/>
          </a:xfrm>
          <a:prstGeom prst="rect">
            <a:avLst/>
          </a:prstGeom>
          <a:noFill/>
        </p:spPr>
        <p:txBody>
          <a:bodyPr wrap="none" rtlCol="0">
            <a:spAutoFit/>
          </a:bodyPr>
          <a:lstStyle/>
          <a:p>
            <a:r>
              <a:rPr lang="zh-CN" altLang="en-US" dirty="0">
                <a:solidFill>
                  <a:srgbClr val="000000"/>
                </a:solidFill>
              </a:rPr>
              <a:t>形成</a:t>
            </a:r>
            <a:endParaRPr lang="zh-CN" altLang="en-US" dirty="0">
              <a:solidFill>
                <a:srgbClr val="000000"/>
              </a:solidFill>
            </a:endParaRPr>
          </a:p>
        </p:txBody>
      </p:sp>
      <p:sp>
        <p:nvSpPr>
          <p:cNvPr id="18" name="TextBox 17"/>
          <p:cNvSpPr txBox="1"/>
          <p:nvPr/>
        </p:nvSpPr>
        <p:spPr>
          <a:xfrm>
            <a:off x="4114800" y="1755775"/>
            <a:ext cx="690880" cy="398780"/>
          </a:xfrm>
          <a:prstGeom prst="rect">
            <a:avLst/>
          </a:prstGeom>
          <a:noFill/>
        </p:spPr>
        <p:txBody>
          <a:bodyPr wrap="none" rtlCol="0">
            <a:spAutoFit/>
          </a:bodyPr>
          <a:lstStyle/>
          <a:p>
            <a:r>
              <a:rPr lang="zh-CN" altLang="en-US" dirty="0">
                <a:solidFill>
                  <a:srgbClr val="000000"/>
                </a:solidFill>
              </a:rPr>
              <a:t>震荡</a:t>
            </a:r>
            <a:endParaRPr lang="zh-CN" altLang="en-US" dirty="0">
              <a:solidFill>
                <a:srgbClr val="000000"/>
              </a:solidFill>
            </a:endParaRPr>
          </a:p>
        </p:txBody>
      </p:sp>
      <p:sp>
        <p:nvSpPr>
          <p:cNvPr id="19" name="TextBox 18"/>
          <p:cNvSpPr txBox="1"/>
          <p:nvPr/>
        </p:nvSpPr>
        <p:spPr>
          <a:xfrm>
            <a:off x="5486400" y="1755775"/>
            <a:ext cx="690880" cy="398780"/>
          </a:xfrm>
          <a:prstGeom prst="rect">
            <a:avLst/>
          </a:prstGeom>
          <a:noFill/>
        </p:spPr>
        <p:txBody>
          <a:bodyPr wrap="none" rtlCol="0">
            <a:spAutoFit/>
          </a:bodyPr>
          <a:lstStyle/>
          <a:p>
            <a:r>
              <a:rPr lang="zh-CN" altLang="en-US" dirty="0">
                <a:solidFill>
                  <a:srgbClr val="000000"/>
                </a:solidFill>
              </a:rPr>
              <a:t>规范</a:t>
            </a:r>
            <a:endParaRPr lang="zh-CN" altLang="en-US" dirty="0">
              <a:solidFill>
                <a:srgbClr val="000000"/>
              </a:solidFill>
            </a:endParaRPr>
          </a:p>
        </p:txBody>
      </p:sp>
      <p:sp>
        <p:nvSpPr>
          <p:cNvPr id="20" name="TextBox 19"/>
          <p:cNvSpPr txBox="1"/>
          <p:nvPr/>
        </p:nvSpPr>
        <p:spPr>
          <a:xfrm>
            <a:off x="7086600" y="1755775"/>
            <a:ext cx="690880" cy="398780"/>
          </a:xfrm>
          <a:prstGeom prst="rect">
            <a:avLst/>
          </a:prstGeom>
          <a:noFill/>
        </p:spPr>
        <p:txBody>
          <a:bodyPr wrap="none" rtlCol="0">
            <a:spAutoFit/>
          </a:bodyPr>
          <a:lstStyle/>
          <a:p>
            <a:r>
              <a:rPr lang="zh-CN" altLang="en-US" dirty="0">
                <a:solidFill>
                  <a:srgbClr val="000000"/>
                </a:solidFill>
              </a:rPr>
              <a:t>成熟</a:t>
            </a:r>
            <a:endParaRPr lang="zh-CN" altLang="en-US" dirty="0">
              <a:solidFill>
                <a:srgbClr val="000000"/>
              </a:solidFill>
            </a:endParaRPr>
          </a:p>
        </p:txBody>
      </p:sp>
      <p:sp>
        <p:nvSpPr>
          <p:cNvPr id="27" name="TextBox 26"/>
          <p:cNvSpPr txBox="1"/>
          <p:nvPr/>
        </p:nvSpPr>
        <p:spPr>
          <a:xfrm>
            <a:off x="1828800" y="5260975"/>
            <a:ext cx="436880" cy="398780"/>
          </a:xfrm>
          <a:prstGeom prst="rect">
            <a:avLst/>
          </a:prstGeom>
          <a:noFill/>
        </p:spPr>
        <p:txBody>
          <a:bodyPr wrap="none" rtlCol="0">
            <a:spAutoFit/>
          </a:bodyPr>
          <a:lstStyle/>
          <a:p>
            <a:r>
              <a:rPr lang="zh-CN" altLang="en-US" dirty="0">
                <a:solidFill>
                  <a:srgbClr val="000000"/>
                </a:solidFill>
              </a:rPr>
              <a:t>低</a:t>
            </a:r>
            <a:endParaRPr lang="zh-CN" altLang="en-US" dirty="0">
              <a:solidFill>
                <a:srgbClr val="000000"/>
              </a:solidFill>
            </a:endParaRPr>
          </a:p>
        </p:txBody>
      </p:sp>
      <p:sp>
        <p:nvSpPr>
          <p:cNvPr id="28" name="TextBox 27"/>
          <p:cNvSpPr txBox="1"/>
          <p:nvPr/>
        </p:nvSpPr>
        <p:spPr>
          <a:xfrm>
            <a:off x="1828800" y="1984375"/>
            <a:ext cx="436880" cy="398780"/>
          </a:xfrm>
          <a:prstGeom prst="rect">
            <a:avLst/>
          </a:prstGeom>
          <a:noFill/>
        </p:spPr>
        <p:txBody>
          <a:bodyPr wrap="none" rtlCol="0">
            <a:spAutoFit/>
          </a:bodyPr>
          <a:lstStyle/>
          <a:p>
            <a:r>
              <a:rPr lang="zh-CN" altLang="en-US" dirty="0">
                <a:solidFill>
                  <a:srgbClr val="000000"/>
                </a:solidFill>
              </a:rPr>
              <a:t>高</a:t>
            </a:r>
            <a:endParaRPr lang="zh-CN" altLang="en-US" dirty="0">
              <a:solidFill>
                <a:srgbClr val="000000"/>
              </a:solidFill>
            </a:endParaRPr>
          </a:p>
        </p:txBody>
      </p:sp>
      <p:pic>
        <p:nvPicPr>
          <p:cNvPr id="1029" name="Picture 5"/>
          <p:cNvPicPr>
            <a:picLocks noChangeAspect="1" noChangeArrowheads="1"/>
          </p:cNvPicPr>
          <p:nvPr/>
        </p:nvPicPr>
        <p:blipFill>
          <a:blip r:embed="rId4"/>
          <a:srcRect/>
          <a:stretch>
            <a:fillRect/>
          </a:stretch>
        </p:blipFill>
        <p:spPr bwMode="auto">
          <a:xfrm>
            <a:off x="6771819" y="3066596"/>
            <a:ext cx="1185636" cy="109078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团队形成阶段</a:t>
            </a:r>
            <a:endParaRPr lang="zh-CN" altLang="en-US" dirty="0"/>
          </a:p>
        </p:txBody>
      </p:sp>
      <p:sp>
        <p:nvSpPr>
          <p:cNvPr id="3" name="内容占位符 2"/>
          <p:cNvSpPr>
            <a:spLocks noGrp="1"/>
          </p:cNvSpPr>
          <p:nvPr>
            <p:ph idx="1"/>
          </p:nvPr>
        </p:nvSpPr>
        <p:spPr>
          <a:xfrm>
            <a:off x="400050" y="1313815"/>
            <a:ext cx="10812780" cy="4846320"/>
          </a:xfrm>
        </p:spPr>
        <p:txBody>
          <a:bodyPr/>
          <a:lstStyle/>
          <a:p>
            <a:r>
              <a:rPr lang="zh-CN" altLang="en-US" sz="2400" dirty="0"/>
              <a:t>项目组成员刚刚开始在一起工作，总体上有积极的愿望，急于开始工作，但对自己的职责及其他成员的角色都不是很了解，会有很多的疑问，并不断摸索以确定何种行为能够被接受；</a:t>
            </a:r>
            <a:endParaRPr lang="en-US" altLang="zh-CN" sz="2400" dirty="0"/>
          </a:p>
          <a:p>
            <a:r>
              <a:rPr lang="zh-CN" altLang="en-US" sz="2400" dirty="0"/>
              <a:t>在这一阶段，项目经理需要进行团队的指导和构建工作：</a:t>
            </a:r>
            <a:endParaRPr lang="en-US" altLang="zh-CN" sz="2400" dirty="0"/>
          </a:p>
          <a:p>
            <a:pPr lvl="1"/>
            <a:r>
              <a:rPr lang="zh-CN" altLang="en-US" sz="2000" dirty="0"/>
              <a:t>应向项目组成员宣传项目目标，并为他们描绘未来的美好前景及项目成功所能带来的效益；</a:t>
            </a:r>
            <a:endParaRPr lang="en-US" altLang="zh-CN" sz="2000" dirty="0"/>
          </a:p>
          <a:p>
            <a:pPr lvl="1"/>
            <a:r>
              <a:rPr lang="zh-CN" altLang="en-US" sz="2000" dirty="0"/>
              <a:t>公布项目的工作范围、质量标准、预算和进度计划的标准和限制，使每个成员对项目目标有全面深入的了解，建立起共同的愿景；</a:t>
            </a:r>
            <a:endParaRPr lang="en-US" altLang="zh-CN" sz="2000" dirty="0"/>
          </a:p>
          <a:p>
            <a:pPr lvl="1"/>
            <a:r>
              <a:rPr lang="zh-CN" altLang="en-US" sz="2000" dirty="0"/>
              <a:t>明确每个项目团队成员的角色、主要任务和要求，帮助他们更好地理解所承担的任务；</a:t>
            </a:r>
            <a:endParaRPr lang="en-US" altLang="zh-CN" sz="2000" dirty="0"/>
          </a:p>
          <a:p>
            <a:pPr lvl="1"/>
            <a:r>
              <a:rPr lang="zh-CN" altLang="en-US" sz="2000" dirty="0"/>
              <a:t>与项目团队成员共同讨论项目团队的组成、工作方式、管理方式、一些方针政策，以便取得一致意见，保证今后工作的顺利开展；</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团队震荡阶段</a:t>
            </a:r>
            <a:endParaRPr lang="zh-CN" altLang="en-US" dirty="0"/>
          </a:p>
        </p:txBody>
      </p:sp>
      <p:sp>
        <p:nvSpPr>
          <p:cNvPr id="3" name="内容占位符 2"/>
          <p:cNvSpPr>
            <a:spLocks noGrp="1"/>
          </p:cNvSpPr>
          <p:nvPr>
            <p:ph idx="1"/>
          </p:nvPr>
        </p:nvSpPr>
        <p:spPr>
          <a:xfrm>
            <a:off x="393700" y="1386840"/>
            <a:ext cx="11366500" cy="4578350"/>
          </a:xfrm>
        </p:spPr>
        <p:txBody>
          <a:bodyPr/>
          <a:lstStyle/>
          <a:p>
            <a:r>
              <a:rPr lang="zh-CN" altLang="en-US" sz="2400" dirty="0"/>
              <a:t>这是团队内激烈冲突的阶段。随着工作的开展，各方面问题会逐渐暴露，导致冲突产生、士气低落。成员们可能会发现：</a:t>
            </a:r>
            <a:endParaRPr lang="en-US" altLang="zh-CN" sz="2400" dirty="0"/>
          </a:p>
          <a:p>
            <a:pPr lvl="1"/>
            <a:r>
              <a:rPr lang="zh-CN" altLang="en-US" sz="2200" dirty="0"/>
              <a:t>现实与理想不一致；</a:t>
            </a:r>
            <a:endParaRPr lang="en-US" altLang="zh-CN" sz="2200" dirty="0"/>
          </a:p>
          <a:p>
            <a:pPr lvl="1"/>
            <a:r>
              <a:rPr lang="zh-CN" altLang="en-US" sz="2200" dirty="0"/>
              <a:t>任务繁重而且困难重重，成本或进度限制太过紧张；</a:t>
            </a:r>
            <a:endParaRPr lang="en-US" altLang="zh-CN" sz="2200" dirty="0"/>
          </a:p>
          <a:p>
            <a:pPr lvl="1"/>
            <a:r>
              <a:rPr lang="zh-CN" altLang="en-US" sz="2200" dirty="0"/>
              <a:t>工作中可能与某个成员合作不愉快；</a:t>
            </a:r>
            <a:endParaRPr lang="en-US" altLang="zh-CN" sz="2200" dirty="0"/>
          </a:p>
          <a:p>
            <a:r>
              <a:rPr lang="zh-CN" altLang="en-US" sz="2400" dirty="0"/>
              <a:t>在这一阶段，项目经理需要利用这一时机，创造一个理解和支持的环境；</a:t>
            </a:r>
            <a:endParaRPr lang="en-US" altLang="zh-CN" sz="2400" dirty="0"/>
          </a:p>
          <a:p>
            <a:pPr marL="915670" lvl="2" indent="-457200">
              <a:buFont typeface="+mj-lt"/>
              <a:buAutoNum type="arabicPeriod"/>
            </a:pPr>
            <a:r>
              <a:rPr lang="zh-CN" altLang="en-US" sz="2000" dirty="0"/>
              <a:t>允许成员表达不满或他们所关注的问题，接受及容忍成员的任何不满；</a:t>
            </a:r>
            <a:endParaRPr lang="en-US" altLang="zh-CN" sz="2000" dirty="0"/>
          </a:p>
          <a:p>
            <a:pPr marL="915670" lvl="2" indent="-457200">
              <a:buFont typeface="+mj-lt"/>
              <a:buAutoNum type="arabicPeriod"/>
            </a:pPr>
            <a:r>
              <a:rPr lang="zh-CN" altLang="en-US" sz="2000" dirty="0"/>
              <a:t>做好导向工作，努力解决问题、矛盾；</a:t>
            </a:r>
            <a:endParaRPr lang="en-US" altLang="zh-CN" sz="2000" dirty="0"/>
          </a:p>
          <a:p>
            <a:pPr marL="915670" lvl="2" indent="-457200">
              <a:buFont typeface="+mj-lt"/>
              <a:buAutoNum type="arabicPeriod"/>
            </a:pPr>
            <a:r>
              <a:rPr lang="zh-CN" altLang="en-US" sz="2000" dirty="0"/>
              <a:t>依靠团队成员共同解决问题，共同决策；</a:t>
            </a: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团队规范阶段</a:t>
            </a:r>
            <a:endParaRPr lang="zh-CN" altLang="en-US" dirty="0"/>
          </a:p>
        </p:txBody>
      </p:sp>
      <p:sp>
        <p:nvSpPr>
          <p:cNvPr id="3" name="内容占位符 2"/>
          <p:cNvSpPr>
            <a:spLocks noGrp="1"/>
          </p:cNvSpPr>
          <p:nvPr>
            <p:ph idx="1"/>
          </p:nvPr>
        </p:nvSpPr>
        <p:spPr>
          <a:xfrm>
            <a:off x="400050" y="1328420"/>
            <a:ext cx="10989310" cy="4829810"/>
          </a:xfrm>
        </p:spPr>
        <p:txBody>
          <a:bodyPr/>
          <a:lstStyle/>
          <a:p>
            <a:r>
              <a:rPr lang="zh-CN" altLang="en-US" sz="2400" dirty="0"/>
              <a:t>在这一阶段，团队将逐渐趋于规范。团队成员经过震荡阶段逐渐冷静下来，开始表现出相互之间的理解、关心和友爱，亲密的团队关系开始形成，同时，团队开始表现出凝聚力；</a:t>
            </a:r>
            <a:endParaRPr lang="en-US" altLang="zh-CN" sz="2400" dirty="0"/>
          </a:p>
          <a:p>
            <a:r>
              <a:rPr lang="zh-CN" altLang="en-US" sz="2400" dirty="0"/>
              <a:t>另外，团队成员通过一段时间的工作，开始熟悉工作程序和标准操作方法，对新制度，也开始逐步熟悉和适应，新的行为规范得到确立并为团队成员所遵守；</a:t>
            </a:r>
            <a:endParaRPr lang="en-US" altLang="zh-CN" sz="2400" dirty="0"/>
          </a:p>
          <a:p>
            <a:r>
              <a:rPr lang="zh-CN" altLang="en-US" sz="2400" dirty="0"/>
              <a:t>在这一阶段，项目经理应：</a:t>
            </a:r>
            <a:endParaRPr lang="en-US" altLang="zh-CN" sz="2400" dirty="0"/>
          </a:p>
          <a:p>
            <a:pPr marL="639445" lvl="1" indent="-457200">
              <a:buFont typeface="+mj-lt"/>
              <a:buAutoNum type="arabicPeriod"/>
            </a:pPr>
            <a:r>
              <a:rPr lang="zh-CN" altLang="en-US" sz="2000" dirty="0"/>
              <a:t>尽量减少指导性工作，给予团队成员更多的支持和帮助；</a:t>
            </a:r>
            <a:endParaRPr lang="en-US" altLang="zh-CN" sz="2000" dirty="0"/>
          </a:p>
          <a:p>
            <a:pPr marL="639445" lvl="1" indent="-457200">
              <a:buFont typeface="+mj-lt"/>
              <a:buAutoNum type="arabicPeriod"/>
            </a:pPr>
            <a:r>
              <a:rPr lang="zh-CN" altLang="en-US" sz="2000" dirty="0"/>
              <a:t>在确立团队规范的同时，要鼓励成员的个性发挥；</a:t>
            </a:r>
            <a:endParaRPr lang="en-US" altLang="zh-CN" sz="2000" dirty="0"/>
          </a:p>
          <a:p>
            <a:pPr marL="639445" lvl="1" indent="-457200">
              <a:buFont typeface="+mj-lt"/>
              <a:buAutoNum type="arabicPeriod"/>
            </a:pPr>
            <a:r>
              <a:rPr lang="zh-CN" altLang="en-US" sz="2000" dirty="0"/>
              <a:t>培育团队文化，注重培养成员对团队的认同感、归属感，努力营造出相互协作、互相帮助、互相关爱、努力奉献的精神氛围；</a:t>
            </a:r>
            <a:endParaRPr lang="zh-CN"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团队成熟阶段</a:t>
            </a:r>
            <a:endParaRPr lang="zh-CN" altLang="en-US" dirty="0"/>
          </a:p>
        </p:txBody>
      </p:sp>
      <p:sp>
        <p:nvSpPr>
          <p:cNvPr id="3" name="内容占位符 2"/>
          <p:cNvSpPr>
            <a:spLocks noGrp="1"/>
          </p:cNvSpPr>
          <p:nvPr>
            <p:ph idx="1"/>
          </p:nvPr>
        </p:nvSpPr>
        <p:spPr>
          <a:xfrm>
            <a:off x="393700" y="1445260"/>
            <a:ext cx="11366500" cy="4460875"/>
          </a:xfrm>
        </p:spPr>
        <p:txBody>
          <a:bodyPr/>
          <a:lstStyle/>
          <a:p>
            <a:r>
              <a:rPr lang="zh-CN" altLang="en-US" sz="2400" dirty="0"/>
              <a:t>在这一阶段，团队的结构完全功能化并得到认可，内部致力于从相互了解和理解到共同完成当前工作上；</a:t>
            </a:r>
            <a:endParaRPr lang="en-US" altLang="zh-CN" sz="2400" dirty="0"/>
          </a:p>
          <a:p>
            <a:r>
              <a:rPr lang="zh-CN" altLang="en-US" sz="2400" dirty="0"/>
              <a:t>团队成员一方面积极工作，为实现项目目标而努力；另一方面成员之间能够开放、坦诚及时地进行沟通，互相帮助，共同解决工作中的困难和问题，创造出很高的工作效率和满意度；</a:t>
            </a:r>
            <a:endParaRPr lang="en-US" altLang="zh-CN" sz="2400" dirty="0"/>
          </a:p>
          <a:p>
            <a:r>
              <a:rPr lang="zh-CN" altLang="en-US" sz="2400" dirty="0"/>
              <a:t>在这一阶段，项目经理工作的重点应是：</a:t>
            </a:r>
            <a:endParaRPr lang="en-US" altLang="zh-CN" sz="2400" dirty="0"/>
          </a:p>
          <a:p>
            <a:pPr marL="525145" lvl="1" indent="-342900">
              <a:buFont typeface="+mj-lt"/>
              <a:buAutoNum type="arabicPeriod"/>
            </a:pPr>
            <a:r>
              <a:rPr lang="zh-CN" altLang="en-US" sz="2000" dirty="0"/>
              <a:t>授予团队成员更大的权力，尽量发挥成员的潜力；</a:t>
            </a:r>
            <a:endParaRPr lang="en-US" altLang="zh-CN" sz="2000" dirty="0"/>
          </a:p>
          <a:p>
            <a:pPr marL="525145" lvl="1" indent="-342900">
              <a:buFont typeface="+mj-lt"/>
              <a:buAutoNum type="arabicPeriod"/>
            </a:pPr>
            <a:r>
              <a:rPr lang="zh-CN" altLang="en-US" sz="2000" dirty="0"/>
              <a:t>帮助团队执行项目计划，集中精力了解掌握有关成本、进度、工作范围的具体完成情况，以保证项目目标得以实现；</a:t>
            </a:r>
            <a:endParaRPr lang="en-US" altLang="zh-CN" sz="2000" dirty="0"/>
          </a:p>
          <a:p>
            <a:pPr marL="525145" lvl="1" indent="-342900">
              <a:buFont typeface="+mj-lt"/>
              <a:buAutoNum type="arabicPeriod"/>
            </a:pPr>
            <a:r>
              <a:rPr lang="zh-CN" altLang="en-US" sz="2000" dirty="0"/>
              <a:t>做好对团队成员的培训工作，帮助他们获得职业上的成长和发展；</a:t>
            </a:r>
            <a:endParaRPr lang="zh-CN"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pSp>
        <p:nvGrpSpPr>
          <p:cNvPr id="3" name="组合 15"/>
          <p:cNvGrpSpPr/>
          <p:nvPr/>
        </p:nvGrpSpPr>
        <p:grpSpPr>
          <a:xfrm>
            <a:off x="2362200" y="2083713"/>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t>时间</a:t>
                </a:r>
                <a:endParaRPr lang="zh-CN" altLang="en-US" dirty="0"/>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828800"/>
            <a:ext cx="690880" cy="398780"/>
          </a:xfrm>
          <a:prstGeom prst="rect">
            <a:avLst/>
          </a:prstGeom>
          <a:noFill/>
        </p:spPr>
        <p:txBody>
          <a:bodyPr wrap="none" rtlCol="0">
            <a:spAutoFit/>
          </a:bodyPr>
          <a:lstStyle/>
          <a:p>
            <a:r>
              <a:rPr lang="zh-CN" altLang="en-US" dirty="0"/>
              <a:t>形成</a:t>
            </a:r>
            <a:endParaRPr lang="zh-CN" altLang="en-US" dirty="0"/>
          </a:p>
        </p:txBody>
      </p:sp>
      <p:sp>
        <p:nvSpPr>
          <p:cNvPr id="18" name="TextBox 17"/>
          <p:cNvSpPr txBox="1"/>
          <p:nvPr/>
        </p:nvSpPr>
        <p:spPr>
          <a:xfrm>
            <a:off x="4114800" y="1828800"/>
            <a:ext cx="690880" cy="398780"/>
          </a:xfrm>
          <a:prstGeom prst="rect">
            <a:avLst/>
          </a:prstGeom>
          <a:noFill/>
        </p:spPr>
        <p:txBody>
          <a:bodyPr wrap="none" rtlCol="0">
            <a:spAutoFit/>
          </a:bodyPr>
          <a:lstStyle/>
          <a:p>
            <a:r>
              <a:rPr lang="zh-CN" altLang="en-US" dirty="0"/>
              <a:t>震荡</a:t>
            </a:r>
            <a:endParaRPr lang="zh-CN" altLang="en-US" dirty="0"/>
          </a:p>
        </p:txBody>
      </p:sp>
      <p:sp>
        <p:nvSpPr>
          <p:cNvPr id="19" name="TextBox 18"/>
          <p:cNvSpPr txBox="1"/>
          <p:nvPr/>
        </p:nvSpPr>
        <p:spPr>
          <a:xfrm>
            <a:off x="5486400" y="1828800"/>
            <a:ext cx="690880" cy="398780"/>
          </a:xfrm>
          <a:prstGeom prst="rect">
            <a:avLst/>
          </a:prstGeom>
          <a:noFill/>
        </p:spPr>
        <p:txBody>
          <a:bodyPr wrap="none" rtlCol="0">
            <a:spAutoFit/>
          </a:bodyPr>
          <a:lstStyle/>
          <a:p>
            <a:r>
              <a:rPr lang="zh-CN" altLang="en-US" dirty="0"/>
              <a:t>规范</a:t>
            </a:r>
            <a:endParaRPr lang="zh-CN" altLang="en-US" dirty="0"/>
          </a:p>
        </p:txBody>
      </p:sp>
      <p:sp>
        <p:nvSpPr>
          <p:cNvPr id="20" name="TextBox 19"/>
          <p:cNvSpPr txBox="1"/>
          <p:nvPr/>
        </p:nvSpPr>
        <p:spPr>
          <a:xfrm>
            <a:off x="7086600" y="1828800"/>
            <a:ext cx="690880" cy="398780"/>
          </a:xfrm>
          <a:prstGeom prst="rect">
            <a:avLst/>
          </a:prstGeom>
          <a:noFill/>
        </p:spPr>
        <p:txBody>
          <a:bodyPr wrap="none" rtlCol="0">
            <a:spAutoFit/>
          </a:bodyPr>
          <a:lstStyle/>
          <a:p>
            <a:r>
              <a:rPr lang="zh-CN" altLang="en-US" dirty="0"/>
              <a:t>成熟</a:t>
            </a:r>
            <a:endParaRPr lang="zh-CN" altLang="en-US" dirty="0"/>
          </a:p>
        </p:txBody>
      </p:sp>
      <p:sp>
        <p:nvSpPr>
          <p:cNvPr id="22" name="任意多边形 21"/>
          <p:cNvSpPr/>
          <p:nvPr/>
        </p:nvSpPr>
        <p:spPr>
          <a:xfrm>
            <a:off x="2358189" y="2426369"/>
            <a:ext cx="6748380" cy="3328736"/>
          </a:xfrm>
          <a:custGeom>
            <a:avLst/>
            <a:gdLst>
              <a:gd name="connsiteX0" fmla="*/ 0 w 6748380"/>
              <a:gd name="connsiteY0" fmla="*/ 3328736 h 3328736"/>
              <a:gd name="connsiteX1" fmla="*/ 2406316 w 6748380"/>
              <a:gd name="connsiteY1" fmla="*/ 3152273 h 3328736"/>
              <a:gd name="connsiteX2" fmla="*/ 3561348 w 6748380"/>
              <a:gd name="connsiteY2" fmla="*/ 2831431 h 3328736"/>
              <a:gd name="connsiteX3" fmla="*/ 4122822 w 6748380"/>
              <a:gd name="connsiteY3" fmla="*/ 1949115 h 3328736"/>
              <a:gd name="connsiteX4" fmla="*/ 4668253 w 6748380"/>
              <a:gd name="connsiteY4" fmla="*/ 393031 h 3328736"/>
              <a:gd name="connsiteX5" fmla="*/ 6432885 w 6748380"/>
              <a:gd name="connsiteY5" fmla="*/ 56147 h 3328736"/>
              <a:gd name="connsiteX6" fmla="*/ 6561222 w 6748380"/>
              <a:gd name="connsiteY6" fmla="*/ 56147 h 33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80" h="3328736">
                <a:moveTo>
                  <a:pt x="0" y="3328736"/>
                </a:moveTo>
                <a:cubicBezTo>
                  <a:pt x="906379" y="3281946"/>
                  <a:pt x="1812758" y="3235157"/>
                  <a:pt x="2406316" y="3152273"/>
                </a:cubicBezTo>
                <a:cubicBezTo>
                  <a:pt x="2999874" y="3069389"/>
                  <a:pt x="3275264" y="3031957"/>
                  <a:pt x="3561348" y="2831431"/>
                </a:cubicBezTo>
                <a:cubicBezTo>
                  <a:pt x="3847432" y="2630905"/>
                  <a:pt x="3938338" y="2355515"/>
                  <a:pt x="4122822" y="1949115"/>
                </a:cubicBezTo>
                <a:cubicBezTo>
                  <a:pt x="4307306" y="1542715"/>
                  <a:pt x="4283243" y="708526"/>
                  <a:pt x="4668253" y="393031"/>
                </a:cubicBezTo>
                <a:cubicBezTo>
                  <a:pt x="5053263" y="77536"/>
                  <a:pt x="6117390" y="112294"/>
                  <a:pt x="6432885" y="56147"/>
                </a:cubicBezTo>
                <a:cubicBezTo>
                  <a:pt x="6748380" y="0"/>
                  <a:pt x="6654801" y="28073"/>
                  <a:pt x="6561222" y="56147"/>
                </a:cubicBez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6040105" y="5007462"/>
            <a:ext cx="119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工作绩效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2342147" y="2354179"/>
            <a:ext cx="6689558" cy="3408947"/>
          </a:xfrm>
          <a:custGeom>
            <a:avLst/>
            <a:gdLst>
              <a:gd name="connsiteX0" fmla="*/ 0 w 6689558"/>
              <a:gd name="connsiteY0" fmla="*/ 1876926 h 3408947"/>
              <a:gd name="connsiteX1" fmla="*/ 1315453 w 6689558"/>
              <a:gd name="connsiteY1" fmla="*/ 2117558 h 3408947"/>
              <a:gd name="connsiteX2" fmla="*/ 2117558 w 6689558"/>
              <a:gd name="connsiteY2" fmla="*/ 3400926 h 3408947"/>
              <a:gd name="connsiteX3" fmla="*/ 3801979 w 6689558"/>
              <a:gd name="connsiteY3" fmla="*/ 2069432 h 3408947"/>
              <a:gd name="connsiteX4" fmla="*/ 4507832 w 6689558"/>
              <a:gd name="connsiteY4" fmla="*/ 625642 h 3408947"/>
              <a:gd name="connsiteX5" fmla="*/ 5085348 w 6689558"/>
              <a:gd name="connsiteY5" fmla="*/ 256674 h 3408947"/>
              <a:gd name="connsiteX6" fmla="*/ 6689558 w 6689558"/>
              <a:gd name="connsiteY6" fmla="*/ 0 h 3408947"/>
              <a:gd name="connsiteX7" fmla="*/ 6689558 w 6689558"/>
              <a:gd name="connsiteY7" fmla="*/ 0 h 3408947"/>
              <a:gd name="connsiteX8" fmla="*/ 6689558 w 6689558"/>
              <a:gd name="connsiteY8" fmla="*/ 0 h 340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9558" h="3408947">
                <a:moveTo>
                  <a:pt x="0" y="1876926"/>
                </a:moveTo>
                <a:cubicBezTo>
                  <a:pt x="481263" y="1870242"/>
                  <a:pt x="962527" y="1863558"/>
                  <a:pt x="1315453" y="2117558"/>
                </a:cubicBezTo>
                <a:cubicBezTo>
                  <a:pt x="1668379" y="2371558"/>
                  <a:pt x="1703137" y="3408947"/>
                  <a:pt x="2117558" y="3400926"/>
                </a:cubicBezTo>
                <a:cubicBezTo>
                  <a:pt x="2531979" y="3392905"/>
                  <a:pt x="3403600" y="2531979"/>
                  <a:pt x="3801979" y="2069432"/>
                </a:cubicBezTo>
                <a:cubicBezTo>
                  <a:pt x="4200358" y="1606885"/>
                  <a:pt x="4293937" y="927768"/>
                  <a:pt x="4507832" y="625642"/>
                </a:cubicBezTo>
                <a:cubicBezTo>
                  <a:pt x="4721727" y="323516"/>
                  <a:pt x="4721727" y="360948"/>
                  <a:pt x="5085348" y="256674"/>
                </a:cubicBezTo>
                <a:cubicBezTo>
                  <a:pt x="5448969" y="152400"/>
                  <a:pt x="6689558" y="0"/>
                  <a:pt x="6689558" y="0"/>
                </a:cubicBezTo>
                <a:lnTo>
                  <a:pt x="6689558" y="0"/>
                </a:lnTo>
                <a:lnTo>
                  <a:pt x="6689558" y="0"/>
                </a:lnTo>
              </a:path>
            </a:pathLst>
          </a:custGeom>
          <a:ln>
            <a:solidFill>
              <a:schemeClr val="tx1"/>
            </a:solidFill>
            <a:prstDash val="das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2541785" y="4512145"/>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团队精神</a:t>
            </a:r>
            <a:endParaRPr lang="zh-CN" altLang="en-US" b="1" dirty="0">
              <a:latin typeface="微软雅黑" panose="020B0503020204020204" pitchFamily="34" charset="-122"/>
              <a:ea typeface="微软雅黑" panose="020B0503020204020204" pitchFamily="34" charset="-122"/>
            </a:endParaRPr>
          </a:p>
        </p:txBody>
      </p:sp>
      <p:sp>
        <p:nvSpPr>
          <p:cNvPr id="27" name="TextBox 26"/>
          <p:cNvSpPr txBox="1"/>
          <p:nvPr/>
        </p:nvSpPr>
        <p:spPr>
          <a:xfrm>
            <a:off x="1828800" y="5334000"/>
            <a:ext cx="436880" cy="398780"/>
          </a:xfrm>
          <a:prstGeom prst="rect">
            <a:avLst/>
          </a:prstGeom>
          <a:noFill/>
        </p:spPr>
        <p:txBody>
          <a:bodyPr wrap="none" rtlCol="0">
            <a:spAutoFit/>
          </a:bodyPr>
          <a:lstStyle/>
          <a:p>
            <a:r>
              <a:rPr lang="zh-CN" altLang="en-US" dirty="0"/>
              <a:t>低</a:t>
            </a:r>
            <a:endParaRPr lang="zh-CN" altLang="en-US" dirty="0"/>
          </a:p>
        </p:txBody>
      </p:sp>
      <p:sp>
        <p:nvSpPr>
          <p:cNvPr id="28" name="TextBox 27"/>
          <p:cNvSpPr txBox="1"/>
          <p:nvPr/>
        </p:nvSpPr>
        <p:spPr>
          <a:xfrm>
            <a:off x="1828800" y="2057400"/>
            <a:ext cx="436880" cy="398780"/>
          </a:xfrm>
          <a:prstGeom prst="rect">
            <a:avLst/>
          </a:prstGeom>
          <a:noFill/>
        </p:spPr>
        <p:txBody>
          <a:bodyPr wrap="none" rtlCol="0">
            <a:spAutoFit/>
          </a:bodyPr>
          <a:lstStyle/>
          <a:p>
            <a:r>
              <a:rPr lang="zh-CN" altLang="en-US" dirty="0"/>
              <a:t>高</a:t>
            </a:r>
            <a:endParaRPr lang="zh-CN" altLang="en-US" dirty="0"/>
          </a:p>
        </p:txBody>
      </p:sp>
      <p:pic>
        <p:nvPicPr>
          <p:cNvPr id="1029" name="Picture 5"/>
          <p:cNvPicPr>
            <a:picLocks noChangeAspect="1" noChangeArrowheads="1"/>
          </p:cNvPicPr>
          <p:nvPr/>
        </p:nvPicPr>
        <p:blipFill>
          <a:blip r:embed="rId4"/>
          <a:srcRect/>
          <a:stretch>
            <a:fillRect/>
          </a:stretch>
        </p:blipFill>
        <p:spPr bwMode="auto">
          <a:xfrm>
            <a:off x="6771819" y="3139621"/>
            <a:ext cx="1185636" cy="10907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20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Effect transition="in" filter="fade">
                                      <p:cBhvr>
                                        <p:cTn id="34" dur="2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0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bldLvl="0" animBg="1"/>
      <p:bldP spid="23" grpId="0"/>
      <p:bldP spid="25" grpId="0" bldLvl="0" animBg="1"/>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a:xfrm>
            <a:off x="393700" y="1416050"/>
            <a:ext cx="11366500" cy="4313238"/>
          </a:xfrm>
        </p:spPr>
        <p:txBody>
          <a:bodyPr/>
          <a:lstStyle/>
          <a:p>
            <a:r>
              <a:rPr lang="zh-CN" altLang="en-US" sz="2400" dirty="0"/>
              <a:t>人际关系。了解项目团队成员的感情、预测其行动，了解其后顾之忧，并尽力帮助解决问题，可大大减少麻烦并促进合作</a:t>
            </a:r>
            <a:r>
              <a:rPr lang="en-US" altLang="zh-CN" sz="2400" dirty="0"/>
              <a:t>; </a:t>
            </a:r>
            <a:endParaRPr lang="en-US" altLang="zh-CN" sz="2400" dirty="0"/>
          </a:p>
          <a:p>
            <a:pPr lvl="1"/>
            <a:r>
              <a:rPr lang="en-US" altLang="zh-CN" sz="2000" dirty="0">
                <a:hlinkClick r:id="rId1" action="ppaction://hlinkfile"/>
              </a:rPr>
              <a:t>MBTI</a:t>
            </a:r>
            <a:r>
              <a:rPr lang="zh-CN" altLang="en-US" sz="2000" dirty="0">
                <a:hlinkClick r:id="rId1" action="ppaction://hlinkfile"/>
              </a:rPr>
              <a:t>职业性格测试</a:t>
            </a:r>
            <a:r>
              <a:rPr lang="zh-CN" altLang="en-US" sz="2000" dirty="0"/>
              <a:t>：</a:t>
            </a:r>
            <a:r>
              <a:rPr lang="en-US" sz="2000" dirty="0">
                <a:hlinkClick r:id="rId2"/>
              </a:rPr>
              <a:t>http://www.apesk.com/mbti/dati.asp</a:t>
            </a:r>
            <a:r>
              <a:rPr lang="en-US" sz="2000" dirty="0"/>
              <a:t> </a:t>
            </a:r>
            <a:endParaRPr lang="en-US" altLang="zh-CN" sz="2000" dirty="0"/>
          </a:p>
          <a:p>
            <a:pPr lvl="1"/>
            <a:r>
              <a:rPr lang="en-US" altLang="zh-CN" sz="2000" dirty="0">
                <a:hlinkClick r:id="rId3" action="ppaction://hlinkfile"/>
              </a:rPr>
              <a:t>DISC</a:t>
            </a:r>
            <a:r>
              <a:rPr lang="zh-CN" altLang="en-US" sz="2000" dirty="0">
                <a:hlinkClick r:id="rId3" action="ppaction://hlinkfile"/>
              </a:rPr>
              <a:t>测试</a:t>
            </a:r>
            <a:r>
              <a:rPr lang="zh-CN" altLang="en-US" sz="2000" dirty="0"/>
              <a:t>：</a:t>
            </a:r>
            <a:r>
              <a:rPr lang="en-US" sz="2000" u="sng" dirty="0">
                <a:hlinkClick r:id="rId4"/>
              </a:rPr>
              <a:t>http://www.apesk.com/disc/</a:t>
            </a:r>
            <a:endParaRPr lang="en-US" sz="2000" u="sng" dirty="0"/>
          </a:p>
          <a:p>
            <a:pPr lvl="1"/>
            <a:r>
              <a:rPr lang="zh-CN" altLang="en-US" sz="2000" dirty="0"/>
              <a:t>参见教材</a:t>
            </a:r>
            <a:r>
              <a:rPr lang="en-US" altLang="zh-CN" sz="2000" dirty="0"/>
              <a:t>220</a:t>
            </a:r>
            <a:r>
              <a:rPr lang="zh-CN" altLang="en-US" sz="2000" dirty="0"/>
              <a:t>页</a:t>
            </a:r>
            <a:r>
              <a:rPr lang="en-US" altLang="zh-CN" sz="2000" dirty="0"/>
              <a:t>—223</a:t>
            </a:r>
            <a:r>
              <a:rPr lang="zh-CN" altLang="en-US" sz="2000" dirty="0"/>
              <a:t>页；</a:t>
            </a:r>
            <a:endParaRPr lang="en-US" altLang="zh-CN" sz="2000" dirty="0"/>
          </a:p>
          <a:p>
            <a:r>
              <a:rPr lang="zh-CN" altLang="en-US" sz="2400" dirty="0"/>
              <a:t>基本规则。尽早制定并遵守明确的规则，对项目团队成员的可接受行为做出明确规定</a:t>
            </a:r>
            <a:r>
              <a:rPr lang="en-US" altLang="zh-CN" sz="2400" dirty="0"/>
              <a:t>(</a:t>
            </a:r>
            <a:r>
              <a:rPr lang="zh-CN" altLang="en-US" sz="2400" dirty="0"/>
              <a:t>教材</a:t>
            </a:r>
            <a:r>
              <a:rPr lang="en-US" altLang="zh-CN" sz="2400" dirty="0"/>
              <a:t>61</a:t>
            </a:r>
            <a:r>
              <a:rPr lang="zh-CN" altLang="en-US" sz="2400" dirty="0"/>
              <a:t>页“团队契约”</a:t>
            </a:r>
            <a:r>
              <a:rPr lang="en-US" altLang="zh-CN" sz="2400" dirty="0"/>
              <a:t>); </a:t>
            </a:r>
            <a:endParaRPr lang="en-US" altLang="zh-CN" sz="2400" dirty="0"/>
          </a:p>
          <a:p>
            <a:r>
              <a:rPr lang="zh-CN" altLang="en-US" sz="2400" dirty="0"/>
              <a:t>培训。可以是正式或非正式的，包括：课堂培训、在线培训、计算机辅助培训、在岗培训、辅导及指导等</a:t>
            </a:r>
            <a:r>
              <a:rPr lang="en-US" altLang="zh-CN" sz="2400" dirty="0"/>
              <a:t>; </a:t>
            </a:r>
            <a:endParaRPr lang="en-US" altLang="zh-CN" sz="2400" dirty="0"/>
          </a:p>
          <a:p>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组建项目团队、分工</a:t>
            </a:r>
            <a:endParaRPr lang="zh-CN" altLang="en-US" dirty="0"/>
          </a:p>
        </p:txBody>
      </p:sp>
      <p:sp>
        <p:nvSpPr>
          <p:cNvPr id="3" name="内容占位符 2"/>
          <p:cNvSpPr>
            <a:spLocks noGrp="1"/>
          </p:cNvSpPr>
          <p:nvPr>
            <p:ph idx="1"/>
          </p:nvPr>
        </p:nvSpPr>
        <p:spPr/>
        <p:txBody>
          <a:bodyPr/>
          <a:lstStyle/>
          <a:p>
            <a:r>
              <a:rPr lang="zh-CN" altLang="en-US" sz="2400" dirty="0"/>
              <a:t>由</a:t>
            </a:r>
            <a:r>
              <a:rPr lang="zh-CN" altLang="en-US" sz="2400" dirty="0">
                <a:solidFill>
                  <a:srgbClr val="FF0000"/>
                </a:solidFill>
              </a:rPr>
              <a:t>项目经理</a:t>
            </a:r>
            <a:r>
              <a:rPr lang="zh-CN" altLang="en-US" sz="2400" dirty="0"/>
              <a:t>主要负责，依据</a:t>
            </a:r>
            <a:r>
              <a:rPr lang="en-US" altLang="zh-CN" sz="2400" dirty="0"/>
              <a:t>《</a:t>
            </a:r>
            <a:r>
              <a:rPr lang="zh-CN" altLang="en-US" sz="2400" dirty="0"/>
              <a:t>人力资源计划</a:t>
            </a:r>
            <a:r>
              <a:rPr lang="en-US" altLang="zh-CN" sz="2400" dirty="0"/>
              <a:t>》</a:t>
            </a:r>
            <a:r>
              <a:rPr lang="zh-CN" altLang="en-US" sz="2400" dirty="0"/>
              <a:t>、</a:t>
            </a:r>
            <a:r>
              <a:rPr lang="en-US" altLang="zh-CN" sz="2400" dirty="0"/>
              <a:t>《</a:t>
            </a:r>
            <a:r>
              <a:rPr lang="zh-CN" altLang="en-US" sz="2400" dirty="0"/>
              <a:t>人员配备管理计划</a:t>
            </a:r>
            <a:r>
              <a:rPr lang="en-US" altLang="zh-CN" sz="2400" dirty="0"/>
              <a:t>》</a:t>
            </a:r>
            <a:r>
              <a:rPr lang="zh-CN" altLang="en-US" sz="2400" dirty="0"/>
              <a:t>，招募（内外部）需要的人员组成项目团队，</a:t>
            </a:r>
            <a:r>
              <a:rPr lang="en-US" altLang="zh-CN" sz="2400" dirty="0"/>
              <a:t>IT</a:t>
            </a:r>
            <a:r>
              <a:rPr lang="zh-CN" altLang="en-US" sz="2400" dirty="0"/>
              <a:t>项目团队通常包括如下类型成员：</a:t>
            </a:r>
            <a:endParaRPr lang="en-US" altLang="zh-CN" sz="2400" dirty="0"/>
          </a:p>
          <a:p>
            <a:pPr lvl="1"/>
            <a:r>
              <a:rPr lang="zh-CN" altLang="en-US" sz="2200" dirty="0"/>
              <a:t>开发人员</a:t>
            </a:r>
            <a:endParaRPr lang="en-US" altLang="zh-CN" sz="2200" dirty="0"/>
          </a:p>
          <a:p>
            <a:pPr lvl="1"/>
            <a:r>
              <a:rPr lang="zh-CN" altLang="en-US" sz="2200" dirty="0"/>
              <a:t>测试人员</a:t>
            </a:r>
            <a:endParaRPr lang="en-US" altLang="zh-CN" sz="2200" dirty="0"/>
          </a:p>
          <a:p>
            <a:pPr lvl="1"/>
            <a:r>
              <a:rPr lang="zh-CN" altLang="en-US" sz="2200" dirty="0"/>
              <a:t>部署人员</a:t>
            </a:r>
            <a:endParaRPr lang="en-US" altLang="zh-CN" sz="2200" dirty="0"/>
          </a:p>
          <a:p>
            <a:pPr lvl="1"/>
            <a:r>
              <a:rPr lang="zh-CN" altLang="en-US" sz="2200" dirty="0"/>
              <a:t>用户体验人员</a:t>
            </a:r>
            <a:endParaRPr lang="en-US" altLang="zh-CN" sz="2200" dirty="0"/>
          </a:p>
          <a:p>
            <a:pPr lvl="1"/>
            <a:r>
              <a:rPr lang="en-US" altLang="zh-CN" sz="2200" dirty="0"/>
              <a:t>……</a:t>
            </a:r>
            <a:endParaRPr lang="en-US" altLang="zh-CN" sz="2200" dirty="0"/>
          </a:p>
          <a:p>
            <a:r>
              <a:rPr lang="zh-CN" altLang="en-US" sz="2400" dirty="0"/>
              <a:t>项目经理依</a:t>
            </a:r>
            <a:r>
              <a:rPr lang="en-US" altLang="zh-CN" sz="2400" dirty="0"/>
              <a:t>《</a:t>
            </a:r>
            <a:r>
              <a:rPr lang="zh-CN" altLang="en-US" sz="2400" dirty="0"/>
              <a:t>进度计划</a:t>
            </a:r>
            <a:r>
              <a:rPr lang="en-US" altLang="zh-CN" sz="2400" dirty="0"/>
              <a:t>》</a:t>
            </a:r>
            <a:r>
              <a:rPr lang="zh-CN" altLang="en-US" sz="2400" dirty="0"/>
              <a:t>为各成员团队分配任务；</a:t>
            </a: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集中办公。把许多或全部最活跃的项目团队成员安排在同一个物理地点工作，增强团队工作能力；</a:t>
            </a:r>
            <a:endParaRPr lang="en-US" altLang="zh-CN" sz="2400" dirty="0"/>
          </a:p>
          <a:p>
            <a:r>
              <a:rPr lang="zh-CN" altLang="en-US" sz="2400" dirty="0"/>
              <a:t>认可与奖励。对成员的优良行为给予认可与奖励</a:t>
            </a:r>
            <a:endParaRPr lang="en-US" altLang="zh-CN" sz="2400" dirty="0"/>
          </a:p>
          <a:p>
            <a:pPr lvl="1"/>
            <a:r>
              <a:rPr lang="zh-CN" altLang="en-US" sz="2000" dirty="0"/>
              <a:t>只有能满足被奖励者的某个重要需求的奖励，才是有效的奖励；</a:t>
            </a:r>
            <a:endParaRPr lang="en-US" altLang="zh-CN" sz="2000" dirty="0"/>
          </a:p>
          <a:p>
            <a:pPr lvl="1"/>
            <a:r>
              <a:rPr lang="zh-CN" altLang="en-US" sz="2000" dirty="0"/>
              <a:t>在决定认可与奖励时，应考虑文化差异；</a:t>
            </a:r>
            <a:endParaRPr lang="en-US" altLang="zh-CN" sz="2000" dirty="0"/>
          </a:p>
          <a:p>
            <a:pPr lvl="1"/>
            <a:r>
              <a:rPr lang="zh-CN" altLang="en-US" sz="2000" dirty="0">
                <a:solidFill>
                  <a:srgbClr val="FF0000"/>
                </a:solidFill>
              </a:rPr>
              <a:t>只有优良行为才能得到奖励</a:t>
            </a:r>
            <a:r>
              <a:rPr lang="zh-CN" altLang="en-US" sz="2000" dirty="0"/>
              <a:t>。例如，为实现紧迫的进度目标而自愿加班，应当受到奖励或表彰；反之，因团队成员计划不周而导致的加班，则不应受到奖励；</a:t>
            </a:r>
            <a:endParaRPr lang="en-US" altLang="zh-CN" sz="2000" dirty="0"/>
          </a:p>
          <a:p>
            <a:pPr lvl="1"/>
            <a:r>
              <a:rPr lang="zh-CN" altLang="en-US" sz="2000" dirty="0"/>
              <a:t>应该在整个项目生命周期中尽可能地给予表彰，而不是等到项目结束之后；</a:t>
            </a:r>
            <a:endParaRPr lang="en-US" altLang="zh-CN"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团队建设活动</a:t>
            </a:r>
            <a:endParaRPr lang="en-US" altLang="zh-CN" sz="2400" dirty="0"/>
          </a:p>
          <a:p>
            <a:pPr lvl="1"/>
            <a:r>
              <a:rPr lang="zh-CN" altLang="en-US" sz="2000" dirty="0"/>
              <a:t>非正式的沟通和活动有助于建立信任和良好的工作关系；</a:t>
            </a:r>
            <a:endParaRPr lang="en-US" altLang="zh-CN" sz="2000" dirty="0"/>
          </a:p>
          <a:p>
            <a:pPr lvl="1"/>
            <a:r>
              <a:rPr lang="zh-CN" altLang="en-US" sz="2000" dirty="0"/>
              <a:t>把项目问题当做“团队的问题”加以讨论和处理。应当鼓励整个团队协作解决这些问题；</a:t>
            </a:r>
            <a:endParaRPr lang="en-US" altLang="zh-CN" sz="2000" dirty="0"/>
          </a:p>
          <a:p>
            <a:pPr lvl="1"/>
            <a:r>
              <a:rPr lang="zh-CN" altLang="en-US" sz="2000" dirty="0"/>
              <a:t>团队建设是一个持续性过程，项目经理应该持续地监督团队机能和绩效，确定是否需要采取措施来预防和纠正各种团队问题；</a:t>
            </a:r>
            <a:endParaRPr lang="en-US" altLang="zh-CN" sz="2000" dirty="0"/>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t>观察和交谈；</a:t>
            </a:r>
            <a:endParaRPr lang="en-US" altLang="zh-CN" sz="2400" dirty="0"/>
          </a:p>
          <a:p>
            <a:r>
              <a:rPr lang="zh-CN" altLang="en-US" sz="2400" dirty="0"/>
              <a:t>典型的管理团队内容：</a:t>
            </a:r>
            <a:endParaRPr lang="en-US" altLang="zh-CN" sz="2400" dirty="0"/>
          </a:p>
          <a:p>
            <a:pPr lvl="1"/>
            <a:r>
              <a:rPr lang="zh-CN" altLang="en-US" sz="2000" dirty="0"/>
              <a:t>澄清角色与职责；</a:t>
            </a:r>
            <a:endParaRPr lang="en-US" altLang="zh-CN" sz="2000" dirty="0"/>
          </a:p>
          <a:p>
            <a:pPr lvl="1"/>
            <a:r>
              <a:rPr lang="zh-CN" altLang="en-US" sz="2000" dirty="0"/>
              <a:t>向团队成员提供建设性反馈；</a:t>
            </a:r>
            <a:endParaRPr lang="en-US" altLang="zh-CN" sz="2000" dirty="0"/>
          </a:p>
          <a:p>
            <a:pPr lvl="1"/>
            <a:r>
              <a:rPr lang="zh-CN" altLang="en-US" sz="2000" dirty="0"/>
              <a:t>发现未知或未决问题；</a:t>
            </a:r>
            <a:endParaRPr lang="en-US" altLang="zh-CN" sz="2000" dirty="0"/>
          </a:p>
          <a:p>
            <a:pPr lvl="1"/>
            <a:r>
              <a:rPr lang="zh-CN" altLang="en-US" sz="2000" dirty="0"/>
              <a:t>制定个人培训计划；</a:t>
            </a:r>
            <a:endParaRPr lang="en-US" altLang="zh-CN" sz="2000" dirty="0"/>
          </a:p>
          <a:p>
            <a:pPr lvl="1"/>
            <a:r>
              <a:rPr lang="zh-CN" altLang="en-US" sz="2000" dirty="0"/>
              <a:t>确立未来各时期的具体目标；</a:t>
            </a:r>
            <a:endParaRPr lang="en-US" altLang="zh-C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solidFill>
                  <a:srgbClr val="FF0000"/>
                </a:solidFill>
              </a:rPr>
              <a:t>冲突管理：</a:t>
            </a:r>
            <a:endParaRPr lang="en-US" altLang="zh-CN" sz="2400" dirty="0">
              <a:solidFill>
                <a:srgbClr val="FF0000"/>
              </a:solidFill>
            </a:endParaRPr>
          </a:p>
          <a:p>
            <a:pPr lvl="1"/>
            <a:r>
              <a:rPr lang="zh-CN" altLang="en-US" sz="2000" dirty="0"/>
              <a:t>解决问题：直面问题，找到彻底的解决方案；</a:t>
            </a:r>
            <a:endParaRPr lang="en-US" altLang="zh-CN" sz="2000" dirty="0"/>
          </a:p>
          <a:p>
            <a:pPr lvl="1"/>
            <a:r>
              <a:rPr lang="zh-CN" altLang="en-US" sz="2000" dirty="0"/>
              <a:t>合作：综合考虑不同的观点和意见，引导各方达成一致（</a:t>
            </a:r>
            <a:r>
              <a:rPr lang="zh-CN" altLang="en-US" sz="2000" dirty="0">
                <a:sym typeface="+mn-ea"/>
              </a:rPr>
              <a:t>换位思考，寻求共赢</a:t>
            </a:r>
            <a:r>
              <a:rPr lang="zh-CN" altLang="en-US" sz="2000" dirty="0"/>
              <a:t>）；</a:t>
            </a:r>
            <a:endParaRPr lang="en-US" altLang="zh-CN" sz="2000" dirty="0"/>
          </a:p>
          <a:p>
            <a:pPr lvl="1"/>
            <a:r>
              <a:rPr lang="zh-CN" altLang="en-US" sz="2000" dirty="0"/>
              <a:t>妥协：寻找让全体当事人在一定程度上满意的方案（退一步，海阔天空）；</a:t>
            </a:r>
            <a:endParaRPr lang="en-US" altLang="zh-CN" sz="2000" dirty="0"/>
          </a:p>
          <a:p>
            <a:pPr lvl="1"/>
            <a:r>
              <a:rPr lang="zh-CN" altLang="en-US" sz="2000" dirty="0"/>
              <a:t>缓解：强调一致而非差异（求同存异）；</a:t>
            </a:r>
            <a:endParaRPr lang="en-US" altLang="zh-CN" sz="2000" dirty="0"/>
          </a:p>
          <a:p>
            <a:pPr lvl="1"/>
            <a:r>
              <a:rPr lang="zh-CN" altLang="en-US" sz="2000" dirty="0"/>
              <a:t>强迫：以牺牲其他方为代价，推行某一方观点；</a:t>
            </a:r>
            <a:endParaRPr lang="en-US" altLang="zh-CN" sz="2000" dirty="0"/>
          </a:p>
          <a:p>
            <a:pPr lvl="1"/>
            <a:r>
              <a:rPr lang="zh-CN" altLang="en-US" sz="2000" dirty="0"/>
              <a:t>撤退：从冲突中退出；</a:t>
            </a:r>
            <a:endParaRPr lang="en-US" altLang="zh-CN" sz="2000" dirty="0"/>
          </a:p>
          <a:p>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05000" y="2090057"/>
          <a:ext cx="8305800" cy="3870960"/>
        </p:xfrm>
        <a:graphic>
          <a:graphicData uri="http://schemas.openxmlformats.org/drawingml/2006/table">
            <a:tbl>
              <a:tblPr firstRow="1" bandRow="1">
                <a:tableStyleId>{5940675A-B579-460E-94D1-54222C63F5DA}</a:tableStyleId>
              </a:tblPr>
              <a:tblGrid>
                <a:gridCol w="1708785"/>
                <a:gridCol w="659701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参照权力</a:t>
                      </a:r>
                      <a:endParaRPr lang="zh-C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项目经理拥有超凡的个人魅力</a:t>
                      </a:r>
                      <a:endParaRPr lang="zh-CN" altLang="en-US" sz="2800" dirty="0"/>
                    </a:p>
                  </a:txBody>
                  <a:tcPr/>
                </a:tc>
              </a:tr>
              <a:tr h="370840">
                <a:tc>
                  <a:txBody>
                    <a:bodyPr/>
                    <a:lstStyle/>
                    <a:p>
                      <a:r>
                        <a:rPr lang="zh-CN" altLang="en-US" sz="2800" dirty="0"/>
                        <a:t>专家权力</a:t>
                      </a:r>
                      <a:endParaRPr lang="zh-CN" altLang="en-US" sz="2800" dirty="0"/>
                    </a:p>
                  </a:txBody>
                  <a:tcPr/>
                </a:tc>
                <a:tc>
                  <a:txBody>
                    <a:bodyPr/>
                    <a:lstStyle/>
                    <a:p>
                      <a:r>
                        <a:rPr lang="zh-CN" altLang="en-US" sz="2800" dirty="0"/>
                        <a:t>如果项目经理在某个领域是专家，团队成员更倾向于听从项目经理的安排</a:t>
                      </a:r>
                      <a:endParaRPr lang="zh-CN" altLang="en-US" sz="2800" dirty="0"/>
                    </a:p>
                  </a:txBody>
                  <a:tcPr/>
                </a:tc>
              </a:tr>
              <a:tr h="370840">
                <a:tc>
                  <a:txBody>
                    <a:bodyPr/>
                    <a:lstStyle/>
                    <a:p>
                      <a:r>
                        <a:rPr lang="zh-CN" altLang="en-US" sz="2800" dirty="0"/>
                        <a:t>奖励权力</a:t>
                      </a:r>
                      <a:endParaRPr lang="zh-CN" altLang="en-US" sz="2800" dirty="0"/>
                    </a:p>
                  </a:txBody>
                  <a:tcPr/>
                </a:tc>
                <a:tc>
                  <a:txBody>
                    <a:bodyPr/>
                    <a:lstStyle/>
                    <a:p>
                      <a:r>
                        <a:rPr lang="zh-CN" altLang="en-US" sz="2800" dirty="0"/>
                        <a:t>通过奖励来鼓励成员工作。包括晋升、机会、表彰、金钱等</a:t>
                      </a:r>
                      <a:endParaRPr lang="en-US" altLang="zh-CN" sz="2800" dirty="0"/>
                    </a:p>
                  </a:txBody>
                  <a:tcPr/>
                </a:tc>
              </a:tr>
              <a:tr h="370840">
                <a:tc>
                  <a:txBody>
                    <a:bodyPr/>
                    <a:lstStyle/>
                    <a:p>
                      <a:r>
                        <a:rPr lang="zh-CN" altLang="en-US" sz="2800" dirty="0"/>
                        <a:t>合法权力 </a:t>
                      </a:r>
                      <a:endParaRPr lang="zh-CN" altLang="en-US" sz="2800" dirty="0"/>
                    </a:p>
                  </a:txBody>
                  <a:tcPr/>
                </a:tc>
                <a:tc>
                  <a:txBody>
                    <a:bodyPr/>
                    <a:lstStyle/>
                    <a:p>
                      <a:r>
                        <a:rPr lang="zh-CN" altLang="en-US" sz="2800" dirty="0"/>
                        <a:t>通过职位授予的权力去指挥成员工作</a:t>
                      </a:r>
                      <a:endParaRPr lang="zh-CN" altLang="en-US" sz="2800" dirty="0"/>
                    </a:p>
                  </a:txBody>
                  <a:tcPr/>
                </a:tc>
              </a:tr>
              <a:tr h="370840">
                <a:tc>
                  <a:txBody>
                    <a:bodyPr/>
                    <a:lstStyle/>
                    <a:p>
                      <a:r>
                        <a:rPr lang="zh-CN" altLang="en-US" sz="2800" dirty="0"/>
                        <a:t>强制权力</a:t>
                      </a:r>
                      <a:endParaRPr lang="zh-CN" altLang="en-US" sz="2800" dirty="0"/>
                    </a:p>
                  </a:txBody>
                  <a:tcPr/>
                </a:tc>
                <a:tc>
                  <a:txBody>
                    <a:bodyPr/>
                    <a:lstStyle/>
                    <a:p>
                      <a:r>
                        <a:rPr lang="zh-CN" altLang="en-US" sz="2800" dirty="0"/>
                        <a:t>通过惩罚方法驱使成员做他们不愿意做的事情，适用于制止消极行为</a:t>
                      </a:r>
                      <a:endParaRPr lang="zh-CN" altLang="en-US" sz="28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313555"/>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权力相关：</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37657" y="2106386"/>
          <a:ext cx="8305800" cy="4023360"/>
        </p:xfrm>
        <a:graphic>
          <a:graphicData uri="http://schemas.openxmlformats.org/drawingml/2006/table">
            <a:tbl>
              <a:tblPr firstRow="1" bandRow="1">
                <a:tableStyleId>{5940675A-B579-460E-94D1-54222C63F5DA}</a:tableStyleId>
              </a:tblPr>
              <a:tblGrid>
                <a:gridCol w="1496695"/>
                <a:gridCol w="1910715"/>
                <a:gridCol w="2530475"/>
                <a:gridCol w="2367915"/>
              </a:tblGrid>
              <a:tr h="370840">
                <a:tc>
                  <a:txBody>
                    <a:bodyPr/>
                    <a:lstStyle/>
                    <a:p>
                      <a:r>
                        <a:rPr lang="zh-CN" altLang="en-US" sz="2400" dirty="0"/>
                        <a:t>管理风格</a:t>
                      </a:r>
                      <a:endParaRPr lang="zh-CN" altLang="en-US" sz="2400" dirty="0"/>
                    </a:p>
                  </a:txBody>
                  <a:tcPr/>
                </a:tc>
                <a:tc>
                  <a:txBody>
                    <a:bodyPr/>
                    <a:lstStyle/>
                    <a:p>
                      <a:r>
                        <a:rPr lang="zh-CN" altLang="en-US" sz="2400" dirty="0"/>
                        <a:t>优点</a:t>
                      </a:r>
                      <a:endParaRPr lang="zh-CN" altLang="en-US" sz="2400" dirty="0"/>
                    </a:p>
                  </a:txBody>
                  <a:tcPr/>
                </a:tc>
                <a:tc>
                  <a:txBody>
                    <a:bodyPr/>
                    <a:lstStyle/>
                    <a:p>
                      <a:r>
                        <a:rPr lang="zh-CN" altLang="en-US" sz="2400" dirty="0"/>
                        <a:t>缺点</a:t>
                      </a:r>
                      <a:endParaRPr lang="zh-CN" altLang="en-US" sz="2400" dirty="0"/>
                    </a:p>
                  </a:txBody>
                  <a:tcPr/>
                </a:tc>
                <a:tc>
                  <a:txBody>
                    <a:bodyPr/>
                    <a:lstStyle/>
                    <a:p>
                      <a:r>
                        <a:rPr lang="zh-CN" altLang="en-US" sz="2400" dirty="0"/>
                        <a:t>适用于</a:t>
                      </a:r>
                      <a:endParaRPr lang="zh-CN" altLang="en-US" sz="2400" dirty="0"/>
                    </a:p>
                  </a:txBody>
                  <a:tcPr/>
                </a:tc>
              </a:tr>
              <a:tr h="370840">
                <a:tc>
                  <a:txBody>
                    <a:bodyPr/>
                    <a:lstStyle/>
                    <a:p>
                      <a:r>
                        <a:rPr lang="zh-CN" altLang="en-US" sz="2400" dirty="0"/>
                        <a:t>独裁式</a:t>
                      </a:r>
                      <a:endParaRPr lang="zh-CN" altLang="en-US" sz="2400" dirty="0"/>
                    </a:p>
                  </a:txBody>
                  <a:tcPr/>
                </a:tc>
                <a:tc>
                  <a:txBody>
                    <a:bodyPr/>
                    <a:lstStyle/>
                    <a:p>
                      <a:r>
                        <a:rPr lang="zh-CN" altLang="en-US" sz="2400" dirty="0"/>
                        <a:t>快速决策</a:t>
                      </a:r>
                      <a:endParaRPr lang="zh-CN" altLang="en-US" sz="2400" dirty="0"/>
                    </a:p>
                  </a:txBody>
                  <a:tcPr/>
                </a:tc>
                <a:tc>
                  <a:txBody>
                    <a:bodyPr/>
                    <a:lstStyle/>
                    <a:p>
                      <a:pPr>
                        <a:buFont typeface="Arial" panose="020B0604020202020204" pitchFamily="34" charset="0"/>
                        <a:buChar char="•"/>
                      </a:pPr>
                      <a:r>
                        <a:rPr lang="zh-CN" altLang="en-US" sz="2400" dirty="0"/>
                        <a:t>武断或错误决策</a:t>
                      </a:r>
                      <a:endParaRPr lang="en-US" altLang="zh-CN" sz="2400" dirty="0"/>
                    </a:p>
                    <a:p>
                      <a:pPr>
                        <a:buFont typeface="Arial" panose="020B0604020202020204" pitchFamily="34" charset="0"/>
                        <a:buChar char="•"/>
                      </a:pPr>
                      <a:r>
                        <a:rPr lang="zh-CN" altLang="en-US" sz="2400" dirty="0"/>
                        <a:t>限制成员的选择会导致士气低落</a:t>
                      </a:r>
                      <a:endParaRPr lang="zh-CN" altLang="en-US" sz="2400" dirty="0"/>
                    </a:p>
                  </a:txBody>
                  <a:tcPr/>
                </a:tc>
                <a:tc>
                  <a:txBody>
                    <a:bodyPr/>
                    <a:lstStyle/>
                    <a:p>
                      <a:r>
                        <a:rPr lang="zh-CN" altLang="en-US" sz="2400" dirty="0"/>
                        <a:t>成熟、低风险、有详细说明的项目</a:t>
                      </a:r>
                      <a:endParaRPr lang="zh-CN" altLang="en-US" sz="2400" dirty="0"/>
                    </a:p>
                  </a:txBody>
                  <a:tcPr/>
                </a:tc>
              </a:tr>
              <a:tr h="370840">
                <a:tc>
                  <a:txBody>
                    <a:bodyPr/>
                    <a:lstStyle/>
                    <a:p>
                      <a:r>
                        <a:rPr lang="zh-CN" altLang="en-US" sz="2400" dirty="0"/>
                        <a:t>放任式</a:t>
                      </a:r>
                      <a:endParaRPr lang="zh-CN" altLang="en-US" sz="2400" dirty="0"/>
                    </a:p>
                  </a:txBody>
                  <a:tcPr/>
                </a:tc>
                <a:tc>
                  <a:txBody>
                    <a:bodyPr/>
                    <a:lstStyle/>
                    <a:p>
                      <a:r>
                        <a:rPr lang="zh-CN" altLang="en-US" sz="2400" dirty="0"/>
                        <a:t>充分发挥成员的创造力和个人价值</a:t>
                      </a:r>
                      <a:endParaRPr lang="zh-CN" altLang="en-US" sz="2400" dirty="0"/>
                    </a:p>
                  </a:txBody>
                  <a:tcPr/>
                </a:tc>
                <a:tc>
                  <a:txBody>
                    <a:bodyPr/>
                    <a:lstStyle/>
                    <a:p>
                      <a:r>
                        <a:rPr lang="zh-CN" altLang="en-US" sz="2400" dirty="0"/>
                        <a:t>目标不明确、不易做决定</a:t>
                      </a:r>
                      <a:endParaRPr lang="zh-CN" altLang="en-US" sz="2400" dirty="0"/>
                    </a:p>
                  </a:txBody>
                  <a:tcPr/>
                </a:tc>
                <a:tc>
                  <a:txBody>
                    <a:bodyPr/>
                    <a:lstStyle/>
                    <a:p>
                      <a:r>
                        <a:rPr lang="zh-CN" altLang="en-US" sz="2400" dirty="0"/>
                        <a:t>创新性、研究性项目</a:t>
                      </a:r>
                      <a:endParaRPr lang="zh-CN" altLang="en-US" sz="2400" dirty="0"/>
                    </a:p>
                  </a:txBody>
                  <a:tcPr/>
                </a:tc>
              </a:tr>
              <a:tr h="370840">
                <a:tc>
                  <a:txBody>
                    <a:bodyPr/>
                    <a:lstStyle/>
                    <a:p>
                      <a:r>
                        <a:rPr lang="zh-CN" altLang="en-US" sz="2400" dirty="0"/>
                        <a:t>民主式</a:t>
                      </a:r>
                      <a:endParaRPr lang="zh-CN" altLang="en-US" sz="2400" dirty="0"/>
                    </a:p>
                  </a:txBody>
                  <a:tcPr/>
                </a:tc>
                <a:tc>
                  <a:txBody>
                    <a:bodyPr/>
                    <a:lstStyle/>
                    <a:p>
                      <a:r>
                        <a:rPr lang="zh-CN" altLang="en-US" sz="2400" dirty="0"/>
                        <a:t>成员参与度高，愿意承担义务</a:t>
                      </a:r>
                      <a:endParaRPr lang="zh-CN" altLang="en-US" sz="2400" dirty="0"/>
                    </a:p>
                  </a:txBody>
                  <a:tcPr/>
                </a:tc>
                <a:tc>
                  <a:txBody>
                    <a:bodyPr/>
                    <a:lstStyle/>
                    <a:p>
                      <a:pPr>
                        <a:buFont typeface="Arial" panose="020B0604020202020204" pitchFamily="34" charset="0"/>
                        <a:buChar char="•"/>
                      </a:pPr>
                      <a:r>
                        <a:rPr lang="zh-CN" altLang="en-US" sz="2400" dirty="0"/>
                        <a:t>延误时机</a:t>
                      </a:r>
                      <a:endParaRPr lang="en-US" altLang="zh-CN" sz="2400" dirty="0"/>
                    </a:p>
                    <a:p>
                      <a:pPr>
                        <a:buFont typeface="Arial" panose="020B0604020202020204" pitchFamily="34" charset="0"/>
                        <a:buChar char="•"/>
                      </a:pPr>
                      <a:r>
                        <a:rPr lang="zh-CN" altLang="en-US" sz="2400" dirty="0"/>
                        <a:t>多数人专政</a:t>
                      </a:r>
                      <a:endParaRPr lang="zh-CN" altLang="en-US" sz="2400" dirty="0"/>
                    </a:p>
                  </a:txBody>
                  <a:tcPr/>
                </a:tc>
                <a:tc>
                  <a:txBody>
                    <a:bodyPr/>
                    <a:lstStyle/>
                    <a:p>
                      <a:r>
                        <a:rPr lang="zh-CN" altLang="en-US" sz="2400" dirty="0"/>
                        <a:t>大部分项目</a:t>
                      </a:r>
                      <a:endParaRPr lang="zh-CN" altLang="en-US" sz="24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770120"/>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管理风格：</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建设和管理项目团队的“成果”</a:t>
            </a:r>
            <a:endParaRPr lang="zh-CN" altLang="en-US" dirty="0"/>
          </a:p>
        </p:txBody>
      </p:sp>
      <p:sp>
        <p:nvSpPr>
          <p:cNvPr id="3" name="内容占位符 2"/>
          <p:cNvSpPr>
            <a:spLocks noGrp="1"/>
          </p:cNvSpPr>
          <p:nvPr>
            <p:ph idx="1"/>
          </p:nvPr>
        </p:nvSpPr>
        <p:spPr>
          <a:xfrm>
            <a:off x="393700" y="1489075"/>
            <a:ext cx="11468735" cy="4313555"/>
          </a:xfrm>
        </p:spPr>
        <p:txBody>
          <a:bodyPr/>
          <a:lstStyle/>
          <a:p>
            <a:r>
              <a:rPr lang="zh-CN" altLang="en-US" sz="2400" dirty="0">
                <a:hlinkClick r:id="rId1" action="ppaction://hlinkfile"/>
              </a:rPr>
              <a:t>团队绩效评价</a:t>
            </a:r>
            <a:r>
              <a:rPr lang="zh-CN" altLang="en-US" sz="2400" dirty="0"/>
              <a:t>。随着项目团队建设工作的开展，项目管理团队应该对项目团队的有效性，进行正式或非正式评价，有利于个人及团队的改进和提升：</a:t>
            </a:r>
            <a:endParaRPr lang="en-US" altLang="zh-CN" sz="2400" dirty="0"/>
          </a:p>
          <a:p>
            <a:pPr lvl="1"/>
            <a:r>
              <a:rPr lang="zh-CN" altLang="en-US" sz="2000" dirty="0"/>
              <a:t>个人技能的改进；</a:t>
            </a:r>
            <a:endParaRPr lang="en-US" altLang="zh-CN" sz="2000" dirty="0"/>
          </a:p>
          <a:p>
            <a:pPr lvl="1"/>
            <a:r>
              <a:rPr lang="zh-CN" altLang="en-US" sz="2000" dirty="0"/>
              <a:t>团队能力的改进；</a:t>
            </a:r>
            <a:endParaRPr lang="en-US" altLang="zh-CN" sz="2000" dirty="0"/>
          </a:p>
          <a:p>
            <a:pPr lvl="1"/>
            <a:r>
              <a:rPr lang="zh-CN" altLang="en-US" sz="2000" dirty="0"/>
              <a:t>团队成员离职率的降低；</a:t>
            </a:r>
            <a:endParaRPr lang="en-US" altLang="zh-CN" sz="2000" dirty="0"/>
          </a:p>
          <a:p>
            <a:pPr lvl="1"/>
            <a:r>
              <a:rPr lang="zh-CN" altLang="en-US" sz="2000" dirty="0"/>
              <a:t>团队凝聚力的加强；</a:t>
            </a:r>
            <a:endParaRPr lang="en-US" altLang="zh-CN" sz="2800" dirty="0"/>
          </a:p>
          <a:p>
            <a:r>
              <a:rPr lang="zh-CN" altLang="en-US" sz="2400" dirty="0">
                <a:hlinkClick r:id="rId2" action="ppaction://hlinkfile"/>
              </a:rPr>
              <a:t>变更请求</a:t>
            </a:r>
            <a:r>
              <a:rPr lang="zh-CN" altLang="en-US" sz="2400" dirty="0"/>
              <a:t>：主要是人员配备变更，例如把人员转派到其他任务、替换离开的成员等；</a:t>
            </a:r>
            <a:endParaRPr lang="en-US" altLang="zh-CN" sz="2400" dirty="0"/>
          </a:p>
          <a:p>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9. </a:t>
            </a:r>
            <a:r>
              <a:rPr lang="zh-CN" altLang="en-US" sz="2800" dirty="0"/>
              <a:t>风险管理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4450" y="1430655"/>
            <a:ext cx="9531350" cy="4717415"/>
          </a:xfrm>
          <a:prstGeom prst="rect">
            <a:avLst/>
          </a:prstGeom>
        </p:spPr>
      </p:pic>
      <p:sp>
        <p:nvSpPr>
          <p:cNvPr id="3" name="矩形 2"/>
          <p:cNvSpPr/>
          <p:nvPr/>
        </p:nvSpPr>
        <p:spPr bwMode="auto">
          <a:xfrm>
            <a:off x="2550160" y="2461260"/>
            <a:ext cx="819785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a:t>
            </a:r>
            <a:endParaRPr lang="zh-CN" altLang="en-US" dirty="0"/>
          </a:p>
        </p:txBody>
      </p:sp>
      <p:sp>
        <p:nvSpPr>
          <p:cNvPr id="3" name="内容占位符 2"/>
          <p:cNvSpPr>
            <a:spLocks noGrp="1"/>
          </p:cNvSpPr>
          <p:nvPr>
            <p:ph idx="1"/>
          </p:nvPr>
        </p:nvSpPr>
        <p:spPr/>
        <p:txBody>
          <a:bodyPr/>
          <a:lstStyle/>
          <a:p>
            <a:r>
              <a:rPr lang="zh-CN" altLang="en-US" sz="2400" dirty="0"/>
              <a:t>在整个项目中，实施风险应对计划、跟踪已识别风险、监控残余风险、识别新风险和评估风险过程有效性：</a:t>
            </a:r>
            <a:endParaRPr lang="en-US" altLang="zh-CN" sz="2400" dirty="0"/>
          </a:p>
          <a:p>
            <a:pPr marL="776605" lvl="1" indent="-457200">
              <a:buFont typeface="+mj-lt"/>
              <a:buAutoNum type="arabicPeriod"/>
            </a:pPr>
            <a:r>
              <a:rPr lang="zh-CN" altLang="en-US" sz="2000" dirty="0"/>
              <a:t>随时关注项目本身和外部条件的变化，审查以前识别出的风险是否还存在，是否又有新的风险因素出现；</a:t>
            </a:r>
            <a:endParaRPr lang="en-US" altLang="zh-CN" sz="2000" dirty="0"/>
          </a:p>
          <a:p>
            <a:pPr marL="776605" lvl="1" indent="-457200">
              <a:buFont typeface="+mj-lt"/>
              <a:buAutoNum type="arabicPeriod"/>
            </a:pPr>
            <a:r>
              <a:rPr lang="zh-CN" altLang="en-US" sz="2000" dirty="0"/>
              <a:t>对新的风险因素制定应对计划，并且补充到风险应对计划中；</a:t>
            </a:r>
            <a:endParaRPr lang="en-US" altLang="zh-CN" sz="2000" dirty="0"/>
          </a:p>
          <a:p>
            <a:pPr marL="776605" lvl="1" indent="-457200">
              <a:buFont typeface="+mj-lt"/>
              <a:buAutoNum type="arabicPeriod"/>
            </a:pPr>
            <a:r>
              <a:rPr lang="zh-CN" altLang="en-US" sz="2000" dirty="0"/>
              <a:t>监视风险因素出现的征兆，及时根据风险应对计划采取预防或补救措施，并跟踪结果；</a:t>
            </a:r>
            <a:endParaRPr lang="en-US" altLang="zh-CN" sz="2000" dirty="0"/>
          </a:p>
          <a:p>
            <a:pPr marL="776605" lvl="1" indent="-457200">
              <a:buFont typeface="+mj-lt"/>
              <a:buAutoNum type="arabicPeriod"/>
            </a:pPr>
            <a:r>
              <a:rPr lang="zh-CN" altLang="en-US" sz="2000" dirty="0"/>
              <a:t>根据实际情况评估应对措施的效果，并做出适当的调整；</a:t>
            </a:r>
            <a:endParaRPr lang="zh-CN" alt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监控风险的方法</a:t>
            </a:r>
            <a:endParaRPr lang="zh-CN" altLang="en-US" dirty="0"/>
          </a:p>
        </p:txBody>
      </p:sp>
      <p:sp>
        <p:nvSpPr>
          <p:cNvPr id="3" name="内容占位符 2"/>
          <p:cNvSpPr>
            <a:spLocks noGrp="1"/>
          </p:cNvSpPr>
          <p:nvPr>
            <p:ph idx="1"/>
          </p:nvPr>
        </p:nvSpPr>
        <p:spPr>
          <a:xfrm>
            <a:off x="400050" y="1371600"/>
            <a:ext cx="10855325" cy="4572000"/>
          </a:xfrm>
        </p:spPr>
        <p:txBody>
          <a:bodyPr/>
          <a:lstStyle/>
          <a:p>
            <a:r>
              <a:rPr lang="zh-CN" altLang="en-US" sz="2400" dirty="0"/>
              <a:t>风险再评估。定期识别新风险，对现有风险进行再评估以及删去已过时的风险；</a:t>
            </a:r>
            <a:endParaRPr lang="en-US" altLang="zh-CN" sz="2400" dirty="0"/>
          </a:p>
          <a:p>
            <a:r>
              <a:rPr lang="zh-CN" altLang="en-US" sz="2400" dirty="0"/>
              <a:t>状态审查会。风险管理应该是定期状态审查会中的一项议程</a:t>
            </a:r>
            <a:endParaRPr lang="en-US" altLang="zh-CN" sz="2400" dirty="0"/>
          </a:p>
          <a:p>
            <a:pPr lvl="1"/>
            <a:r>
              <a:rPr lang="zh-CN" altLang="en-US" sz="2000" dirty="0"/>
              <a:t>项目成员可以根据自己的判断补充风险因素，最好同时建议风险缓解措施；</a:t>
            </a:r>
            <a:endParaRPr lang="en-US" altLang="zh-CN" sz="2000" dirty="0"/>
          </a:p>
          <a:p>
            <a:pPr lvl="1"/>
            <a:r>
              <a:rPr lang="zh-CN" altLang="en-US" sz="2000" dirty="0"/>
              <a:t>同时，也可以为别人提出的风险因素提供风险应对措施；</a:t>
            </a:r>
            <a:endParaRPr lang="en-US" altLang="zh-CN" sz="2000" dirty="0"/>
          </a:p>
          <a:p>
            <a:r>
              <a:rPr lang="zh-CN" altLang="en-US" sz="2400" dirty="0"/>
              <a:t>储备分析。在项目的任何时点比较剩余应急储备与剩余风险量，从而确定剩余储备是否仍然合理； </a:t>
            </a:r>
            <a:endParaRPr lang="en-US" altLang="zh-CN" sz="2400" dirty="0"/>
          </a:p>
          <a:p>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项目团队最佳实践</a:t>
            </a:r>
            <a:endParaRPr lang="zh-CN" altLang="en-US" dirty="0"/>
          </a:p>
        </p:txBody>
      </p:sp>
      <p:sp>
        <p:nvSpPr>
          <p:cNvPr id="3" name="内容占位符 2"/>
          <p:cNvSpPr>
            <a:spLocks noGrp="1"/>
          </p:cNvSpPr>
          <p:nvPr>
            <p:ph idx="1"/>
          </p:nvPr>
        </p:nvSpPr>
        <p:spPr/>
        <p:txBody>
          <a:bodyPr/>
          <a:lstStyle/>
          <a:p>
            <a:r>
              <a:rPr lang="zh-CN" altLang="en-US" sz="2400" dirty="0"/>
              <a:t>通常需要召开一个全体人员的动员大会，互相了解，鼓舞士气</a:t>
            </a:r>
            <a:endParaRPr lang="en-US" altLang="zh-CN" sz="2400" dirty="0"/>
          </a:p>
          <a:p>
            <a:r>
              <a:rPr lang="zh-CN" altLang="en-US" sz="2400" dirty="0"/>
              <a:t>组建小型专业化团队（一般不超过</a:t>
            </a:r>
            <a:r>
              <a:rPr lang="en-US" altLang="zh-CN" sz="2400"/>
              <a:t>10</a:t>
            </a:r>
            <a:r>
              <a:rPr lang="zh-CN" altLang="en-US" sz="2400"/>
              <a:t>人</a:t>
            </a:r>
            <a:r>
              <a:rPr lang="zh-CN" altLang="en-US" sz="2400" dirty="0"/>
              <a:t>）</a:t>
            </a:r>
            <a:endParaRPr lang="zh-CN" altLang="en-US" sz="2400" dirty="0"/>
          </a:p>
          <a:p>
            <a:r>
              <a:rPr lang="zh-CN" altLang="en-US" sz="2400" dirty="0"/>
              <a:t>在同一地点共同工作（团队内部沟通、与客户沟通都很方便）</a:t>
            </a:r>
            <a:endParaRPr lang="zh-CN" altLang="en-US" sz="2400" dirty="0"/>
          </a:p>
          <a:p>
            <a:r>
              <a:rPr lang="zh-CN" altLang="en-US" sz="2400" dirty="0"/>
              <a:t>要求客户加入项目团队（指定特定接口人）</a:t>
            </a:r>
            <a:endParaRPr lang="zh-CN" altLang="en-US" sz="2400" dirty="0"/>
          </a:p>
          <a:p>
            <a:r>
              <a:rPr lang="zh-CN" altLang="en-US" sz="2400" dirty="0"/>
              <a:t>全体参与项目重要活动（项目不神秘原则）</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监控风险的成果</a:t>
            </a:r>
            <a:endParaRPr lang="zh-CN" altLang="en-US" dirty="0"/>
          </a:p>
        </p:txBody>
      </p:sp>
      <p:sp>
        <p:nvSpPr>
          <p:cNvPr id="3" name="内容占位符 2"/>
          <p:cNvSpPr>
            <a:spLocks noGrp="1"/>
          </p:cNvSpPr>
          <p:nvPr>
            <p:ph sz="quarter" idx="1"/>
          </p:nvPr>
        </p:nvSpPr>
        <p:spPr>
          <a:xfrm>
            <a:off x="400050" y="1503680"/>
            <a:ext cx="9944100" cy="4313555"/>
          </a:xfrm>
        </p:spPr>
        <p:txBody>
          <a:bodyPr/>
          <a:lstStyle/>
          <a:p>
            <a:r>
              <a:rPr lang="zh-CN" altLang="en-US" sz="2400" dirty="0">
                <a:hlinkClick r:id="rId1" action="ppaction://hlinkfile"/>
              </a:rPr>
              <a:t>风险登记册（更新）</a:t>
            </a:r>
            <a:endParaRPr lang="en-US" altLang="zh-CN" sz="2400" dirty="0"/>
          </a:p>
          <a:p>
            <a:pPr lvl="1"/>
            <a:r>
              <a:rPr lang="zh-CN" altLang="en-US" sz="2000" dirty="0"/>
              <a:t>风险再评估、风险审计和定期风险审查的结果，例如新识别的风险、已有风险的概率影响调整等。还可能需要删去不复存在的风险并释放相应的储备； </a:t>
            </a:r>
            <a:endParaRPr lang="en-US" altLang="zh-CN" sz="2000" dirty="0"/>
          </a:p>
          <a:p>
            <a:pPr lvl="1"/>
            <a:r>
              <a:rPr lang="zh-CN" altLang="en-US" sz="2000" dirty="0"/>
              <a:t>风险和风险应对的实际结果； </a:t>
            </a:r>
            <a:endParaRPr lang="en-US" altLang="zh-CN" sz="2000" dirty="0"/>
          </a:p>
          <a:p>
            <a:r>
              <a:rPr lang="zh-CN" altLang="en-US" sz="2400" dirty="0"/>
              <a:t>变更请求； </a:t>
            </a:r>
            <a:endParaRPr lang="en-US" altLang="zh-CN" sz="2400" dirty="0"/>
          </a:p>
          <a:p>
            <a:r>
              <a:rPr lang="zh-CN" altLang="en-US" sz="2400" dirty="0"/>
              <a:t>项目管理计划（更新）； </a:t>
            </a:r>
            <a:endParaRPr lang="en-US" altLang="zh-CN"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8720" y="1357630"/>
            <a:ext cx="9782810" cy="484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 </a:t>
            </a:r>
            <a:r>
              <a:rPr lang="zh-CN" altLang="en-US" sz="2800" dirty="0"/>
              <a:t>依照计划执行</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3549015" y="3608705"/>
            <a:ext cx="94805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endParaRPr lang="zh-CN" altLang="en-US" dirty="0"/>
          </a:p>
        </p:txBody>
      </p:sp>
      <p:sp>
        <p:nvSpPr>
          <p:cNvPr id="3" name="内容占位符 2"/>
          <p:cNvSpPr>
            <a:spLocks noGrp="1"/>
          </p:cNvSpPr>
          <p:nvPr>
            <p:ph idx="1"/>
          </p:nvPr>
        </p:nvSpPr>
        <p:spPr/>
        <p:txBody>
          <a:bodyPr/>
          <a:lstStyle/>
          <a:p>
            <a:r>
              <a:rPr lang="zh-CN" altLang="en-US" sz="2400" dirty="0"/>
              <a:t>开发团队：依据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界面设计</a:t>
            </a:r>
            <a:r>
              <a:rPr lang="en-US" altLang="zh-CN" sz="2400" dirty="0"/>
              <a:t>》</a:t>
            </a:r>
            <a:r>
              <a:rPr lang="zh-CN" altLang="en-US" sz="2400" dirty="0"/>
              <a:t>、</a:t>
            </a:r>
            <a:r>
              <a:rPr lang="en-US" altLang="zh-CN" sz="2400" dirty="0"/>
              <a:t>《</a:t>
            </a:r>
            <a:r>
              <a:rPr lang="zh-CN" altLang="en-US" sz="2400" dirty="0"/>
              <a:t>详细设计</a:t>
            </a:r>
            <a:r>
              <a:rPr lang="en-US" altLang="zh-CN" sz="2400" dirty="0"/>
              <a:t>》</a:t>
            </a:r>
            <a:endParaRPr lang="en-US" altLang="zh-CN" sz="2400" dirty="0"/>
          </a:p>
          <a:p>
            <a:r>
              <a:rPr lang="zh-CN" altLang="en-US" sz="2400" dirty="0"/>
              <a:t>测试团队：依据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需求说明书</a:t>
            </a:r>
            <a:r>
              <a:rPr lang="en-US" altLang="zh-CN" sz="2400" dirty="0"/>
              <a:t>》</a:t>
            </a:r>
            <a:r>
              <a:rPr lang="zh-CN" altLang="en-US" sz="2400" dirty="0"/>
              <a:t>、</a:t>
            </a:r>
            <a:r>
              <a:rPr lang="en-US" altLang="zh-CN" sz="2400" dirty="0"/>
              <a:t>《</a:t>
            </a:r>
            <a:r>
              <a:rPr lang="zh-CN" altLang="en-US" sz="2400" dirty="0"/>
              <a:t>测试计划</a:t>
            </a:r>
            <a:r>
              <a:rPr lang="en-US" altLang="zh-CN" sz="2400" dirty="0"/>
              <a:t>》</a:t>
            </a:r>
            <a:r>
              <a:rPr lang="zh-CN" altLang="en-US" sz="2400" dirty="0"/>
              <a:t>、</a:t>
            </a:r>
            <a:r>
              <a:rPr lang="en-US" altLang="zh-CN" sz="2400" dirty="0"/>
              <a:t>《</a:t>
            </a:r>
            <a:r>
              <a:rPr lang="zh-CN" altLang="en-US" sz="2400" dirty="0"/>
              <a:t>测试用例</a:t>
            </a:r>
            <a:r>
              <a:rPr lang="en-US" altLang="zh-CN" sz="2400" dirty="0"/>
              <a:t>》</a:t>
            </a:r>
            <a:endParaRPr lang="en-US" altLang="zh-CN" sz="2400" dirty="0"/>
          </a:p>
          <a:p>
            <a:r>
              <a:rPr lang="zh-CN" altLang="en-US" sz="2400" dirty="0"/>
              <a:t>采购团队：依据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采购文件</a:t>
            </a:r>
            <a:r>
              <a:rPr lang="en-US" altLang="zh-CN" sz="2400" dirty="0"/>
              <a:t>》</a:t>
            </a:r>
            <a:endParaRPr lang="zh-CN" altLang="en-US" sz="2400"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0</TotalTime>
  <Words>10572</Words>
  <Application>WPS 演示</Application>
  <PresentationFormat>全屏显示(4:3)</PresentationFormat>
  <Paragraphs>1126</Paragraphs>
  <Slides>72</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Arial</vt:lpstr>
      <vt:lpstr>宋体</vt:lpstr>
      <vt:lpstr>Wingdings</vt:lpstr>
      <vt:lpstr>微软雅黑</vt:lpstr>
      <vt:lpstr>Arial Unicode MS</vt:lpstr>
      <vt:lpstr>Wingdings</vt:lpstr>
      <vt:lpstr>方正姚体</vt:lpstr>
      <vt:lpstr>黑体</vt:lpstr>
      <vt:lpstr>Arial</vt:lpstr>
      <vt:lpstr>Standarddesign</vt:lpstr>
      <vt:lpstr>第四章 项目执行与监控</vt:lpstr>
      <vt:lpstr>项目管理的过程</vt:lpstr>
      <vt:lpstr>思考</vt:lpstr>
      <vt:lpstr>执行与监控阶段的过程概述</vt:lpstr>
      <vt:lpstr>1. 组建团队、分工</vt:lpstr>
      <vt:lpstr>组建项目团队、分工</vt:lpstr>
      <vt:lpstr>项目团队最佳实践</vt:lpstr>
      <vt:lpstr>2. 依照计划执行</vt:lpstr>
      <vt:lpstr>执行</vt:lpstr>
      <vt:lpstr>执行过程中的最佳实践</vt:lpstr>
      <vt:lpstr>实例：某位同学发的实习总结</vt:lpstr>
      <vt:lpstr>持续集成</vt:lpstr>
      <vt:lpstr>每日构建</vt:lpstr>
      <vt:lpstr>实施质量控制</vt:lpstr>
      <vt:lpstr>实施采购</vt:lpstr>
      <vt:lpstr>3.汇报 &amp; 收集绩效指标（为后续的评估和监控做准备）</vt:lpstr>
      <vt:lpstr>汇报 &amp; 收集绩效指标 </vt:lpstr>
      <vt:lpstr>4. 评审绩效</vt:lpstr>
      <vt:lpstr>评审各项绩效指标</vt:lpstr>
      <vt:lpstr>分析成本及时间偏差（挣值管理 EVM)</vt:lpstr>
      <vt:lpstr>EVM中的重要概念</vt:lpstr>
      <vt:lpstr>挣值(EV)的例子</vt:lpstr>
      <vt:lpstr>挣值分析法操作步骤</vt:lpstr>
      <vt:lpstr>绩效指数概览</vt:lpstr>
      <vt:lpstr>挣值管理法练习 </vt:lpstr>
      <vt:lpstr>挣值管理中EV的估算方法</vt:lpstr>
      <vt:lpstr>EVM练习</vt:lpstr>
      <vt:lpstr>EVM练习</vt:lpstr>
      <vt:lpstr>EVM练习</vt:lpstr>
      <vt:lpstr>EVM练习</vt:lpstr>
      <vt:lpstr>EVM练习</vt:lpstr>
      <vt:lpstr>EVM计算练习</vt:lpstr>
      <vt:lpstr>EVM计算练习答案</vt:lpstr>
      <vt:lpstr>DEMO：在MS Project中进行挣值分析</vt:lpstr>
      <vt:lpstr>PowerPoint 演示文稿</vt:lpstr>
      <vt:lpstr>分析进度偏差原因</vt:lpstr>
      <vt:lpstr>分析范围偏差原因</vt:lpstr>
      <vt:lpstr>质量偏差</vt:lpstr>
      <vt:lpstr>分析成本偏差原因</vt:lpstr>
      <vt:lpstr>5. 报告绩效、沟通变更</vt:lpstr>
      <vt:lpstr>报告绩效情况</vt:lpstr>
      <vt:lpstr>沟通变更</vt:lpstr>
      <vt:lpstr>6. 变更控制 &amp; 实施变更</vt:lpstr>
      <vt:lpstr>变更的原则</vt:lpstr>
      <vt:lpstr>典型的变更控制流程</vt:lpstr>
      <vt:lpstr>变更控制委员会 </vt:lpstr>
      <vt:lpstr>7. 发布成果 &amp; 项目验收</vt:lpstr>
      <vt:lpstr>发布项目成果</vt:lpstr>
      <vt:lpstr>项目验收</vt:lpstr>
      <vt:lpstr>验收过程</vt:lpstr>
      <vt:lpstr>8. 项目团队建设和管理</vt:lpstr>
      <vt:lpstr>建设和管理项目团队</vt:lpstr>
      <vt:lpstr>团队发展阶段</vt:lpstr>
      <vt:lpstr>团队形成阶段</vt:lpstr>
      <vt:lpstr>团队震荡阶段</vt:lpstr>
      <vt:lpstr>团队规范阶段</vt:lpstr>
      <vt:lpstr>团队成熟阶段</vt:lpstr>
      <vt:lpstr>团队发展阶段</vt:lpstr>
      <vt:lpstr>建设团队</vt:lpstr>
      <vt:lpstr>建设团队</vt:lpstr>
      <vt:lpstr>建设团队</vt:lpstr>
      <vt:lpstr>管理团队</vt:lpstr>
      <vt:lpstr>管理团队</vt:lpstr>
      <vt:lpstr>管理团队</vt:lpstr>
      <vt:lpstr>管理团队</vt:lpstr>
      <vt:lpstr>建设和管理项目团队的“成果”</vt:lpstr>
      <vt:lpstr>9. 风险管理</vt:lpstr>
      <vt:lpstr>监控风险</vt:lpstr>
      <vt:lpstr>监控风险的方法</vt:lpstr>
      <vt:lpstr>监控风险的成果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819</cp:revision>
  <dcterms:created xsi:type="dcterms:W3CDTF">2007-11-27T23:54:00Z</dcterms:created>
  <dcterms:modified xsi:type="dcterms:W3CDTF">2019-05-20T02:33:58Z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