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43" r:id="rId33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52E6B-2089-4F1E-81D1-471200D9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31D43-906E-4F07-8256-9616704E5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9019C7-CA90-4C05-868D-1CF9E188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583A95-93DB-4D93-8CC0-F570F764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741ED-3931-4287-BA24-AE0278F4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C726A-2F1C-4067-974A-DDCB23E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15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89D9-E823-4692-8FA0-3B27CEE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AC3E6-5EA1-4F70-BC32-23427EB9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CCCF56-8754-429F-B647-6E21183E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06B4B4-FF16-4705-8817-999293DB7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F32D87-F114-4AF8-AC48-02004FB7A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9ECAB-3FBA-4A72-90CA-CBEE8F4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78D99B-A7D3-442C-A3C3-8939BE83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FC1EBD-3335-4A17-9CBB-8893820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925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29D5-E872-45BD-B122-79FE06D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80E928-DE79-4794-8630-2A1DDC3B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032BB-0D7E-47E3-B978-47FBBE2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A4E040-6D70-4EE1-8BB1-861FDFA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578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9D298A-E46A-461D-BD0E-2DA7773E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C94801-7DD4-4E13-9C8A-9102E8D1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E5897D-8699-4EB2-8052-3FA1822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7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92B3-3A2C-4A36-A3B7-9470368D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76CE-0D62-4F94-9E63-DC5E879D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CF0DB-869F-438C-B571-EA3E7A0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0A2171-9038-4080-8F8C-B9FB4710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58D72-F825-46A3-9BA6-364A0DDB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CEBAF-7A8B-4917-88BB-AB869449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794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A2D9A-FB95-4E76-8E60-2AF4921A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6FEF46-85C3-4D41-88F0-6EEBC5F1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063E4-853B-452F-B9C4-DF49AA4DD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315F3-9563-40BA-8A2D-A61EC392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6938D-FECC-48D5-8CE0-33FB4031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18FF6A-CE53-437B-A6D2-F6CADAA3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96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5DC2-ED89-4CA3-B2A6-294FBD9D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C568F-46DC-4248-AB54-2E1D3A5C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32245-CABF-4983-AFF9-5DEC16E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D0371-2E65-4A51-A432-48136907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28D4A-16EA-4C3A-8394-D8B04AC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50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B4540A-3EEC-4979-9DB5-867E1F35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ADD43-7ADC-4F7E-8CC3-05C503E2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E911A-8FD5-4CD2-A149-60D16EA2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97B6A-2BF3-4297-B643-D57DDCB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18604-059D-42C1-9DB5-0E83BDDB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632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+mn-lt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4E1A-3DCC-4E81-9C77-A8AFA887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54980"/>
            <a:ext cx="6858000" cy="20774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1EC32-1C1C-4F9D-B8EE-E85E8EBD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87251-1394-462D-B236-7751A82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3A60-870A-4618-9DB2-5EAC01A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3044A-E9CD-4F70-863D-A7CAF7F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446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4E1A-3DCC-4E81-9C77-A8AFA887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1EC32-1C1C-4F9D-B8EE-E85E8EBD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87251-1394-462D-B236-7751A82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3A60-870A-4618-9DB2-5EAC01AA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3044A-E9CD-4F70-863D-A7CAF7F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56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4339-E988-456B-96B1-C98F7BF2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8866E-906E-409A-B9D8-A1D1538D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0357F-5B29-453B-83FA-D7E1E77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A73AF-7EE7-41C6-A012-CF647A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785C5-8A28-407B-ABFE-02874252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1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B899-1B1E-4B61-8559-8E40CE12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7C1D5-4EBE-47AB-9AD3-EE810DF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63805-8909-47C9-B104-B718CD1F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38394-9AE2-47B7-B2BD-6B364DDE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1D7AB-38CA-4E92-B2FD-422BEAD2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3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2809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6208" y="1184098"/>
            <a:ext cx="566547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E44EC5-75BB-479E-A9DE-6C969769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D95C1-B558-450F-B398-642F384A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FA7CF-124C-44B9-9EDC-5AB80744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757C-A4EA-465B-9828-FBF277470921}" type="datetimeFigureOut">
              <a:rPr lang="es-PE" smtClean="0"/>
              <a:t>3/01/2022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C5A53-6B98-4ACB-A94D-6BEE43DFC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487CA-3619-43F3-B408-7E633A5EE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4848-230D-4014-A46F-2109101579F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39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tutorialshub.com/typescript/typescript-let-var-const/" TargetMode="External"/><Relationship Id="rId2" Type="http://schemas.openxmlformats.org/officeDocument/2006/relationships/hyperlink" Target="https://medium.com/@tatymolys/var-let-y-const-donde-cuando-y-por-qu%C3%A9-d4a0ee66883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pmneo.tsimporter" TargetMode="External"/><Relationship Id="rId2" Type="http://schemas.openxmlformats.org/officeDocument/2006/relationships/hyperlink" Target="https://marketplace.visualstudio.com/items?itemName=johnpapa.angular-essent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CoenraadS.bracket-pair-colorizer-2" TargetMode="External"/><Relationship Id="rId5" Type="http://schemas.openxmlformats.org/officeDocument/2006/relationships/hyperlink" Target="https://marketplace.visualstudio.com/items?itemName=infinity1207.angular2-switcher" TargetMode="External"/><Relationship Id="rId4" Type="http://schemas.openxmlformats.org/officeDocument/2006/relationships/hyperlink" Target="https://marketplace.visualstudio.com/items?itemName=MariusAlchimavicius.json-to-t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gular-chile/angular-cli-workspace-bajo-la-lupa-417b9e7eb836#%3A~%3Atext%3DJSON%20Schema%20es%20un%20vocabulario%2C%2Flib%2Fconfig%2Fschema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Web/JavaScript/Gui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mpusmvp.es/recursos/post/typescript-contra-javascript-cual-d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www.typescriptlang.org/pla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9B58A5-C131-448F-BF61-F6C6B71DC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30" y="0"/>
            <a:ext cx="7868940" cy="51435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F82934E-230F-4046-9931-68B2E51336A3}"/>
              </a:ext>
            </a:extLst>
          </p:cNvPr>
          <p:cNvSpPr/>
          <p:nvPr/>
        </p:nvSpPr>
        <p:spPr>
          <a:xfrm>
            <a:off x="0" y="0"/>
            <a:ext cx="4327072" cy="5143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Angular Framework:</a:t>
            </a:r>
          </a:p>
          <a:p>
            <a:pPr algn="ctr"/>
            <a:r>
              <a:rPr lang="es-ES" sz="2800" dirty="0"/>
              <a:t>Características</a:t>
            </a:r>
          </a:p>
          <a:p>
            <a:pPr algn="ctr"/>
            <a:endParaRPr lang="es-ES" sz="2800" dirty="0"/>
          </a:p>
          <a:p>
            <a:pPr algn="ctr"/>
            <a:r>
              <a:rPr lang="es-ES" sz="2400" dirty="0" err="1"/>
              <a:t>Dr</a:t>
            </a:r>
            <a:r>
              <a:rPr lang="es-ES" sz="2400" dirty="0"/>
              <a:t> (c) Jorge Guerra </a:t>
            </a:r>
            <a:r>
              <a:rPr lang="es-ES" sz="2400" dirty="0" err="1"/>
              <a:t>Guerra</a:t>
            </a:r>
            <a:endParaRPr lang="es-PE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C513C6-CB3A-4D39-BE65-7E7CBEBD7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7" y="623895"/>
            <a:ext cx="1485672" cy="9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0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6802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120" dirty="0"/>
              <a:t> </a:t>
            </a:r>
            <a:r>
              <a:rPr spc="20" dirty="0"/>
              <a:t>Declaración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204" dirty="0"/>
              <a:t> </a:t>
            </a:r>
            <a:r>
              <a:rPr spc="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92" y="1493540"/>
            <a:ext cx="3640454" cy="9556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5280" indent="-33528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35280" algn="l"/>
                <a:tab pos="336550" algn="l"/>
              </a:tabLst>
            </a:pPr>
            <a:r>
              <a:rPr sz="1400" b="1" spc="-45" dirty="0">
                <a:solidFill>
                  <a:srgbClr val="7E7E7E"/>
                </a:solidFill>
                <a:latin typeface="Trebuchet MS"/>
                <a:cs typeface="Trebuchet MS"/>
              </a:rPr>
              <a:t>let</a:t>
            </a:r>
            <a:endParaRPr sz="1400">
              <a:latin typeface="Trebuchet MS"/>
              <a:cs typeface="Trebuchet MS"/>
            </a:endParaRPr>
          </a:p>
          <a:p>
            <a:pPr marL="7931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792480" algn="l"/>
                <a:tab pos="7937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a: number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5;</a:t>
            </a:r>
            <a:endParaRPr sz="1200">
              <a:latin typeface="Courier New"/>
              <a:cs typeface="Courier New"/>
            </a:endParaRPr>
          </a:p>
          <a:p>
            <a:pPr marL="335280" indent="-335280">
              <a:lnSpc>
                <a:spcPct val="100000"/>
              </a:lnSpc>
              <a:spcBef>
                <a:spcPts val="204"/>
              </a:spcBef>
              <a:buFont typeface="Arial"/>
              <a:buChar char="●"/>
              <a:tabLst>
                <a:tab pos="335280" algn="l"/>
                <a:tab pos="336550" algn="l"/>
              </a:tabLst>
            </a:pPr>
            <a:r>
              <a:rPr sz="1400" b="1" spc="-35" dirty="0">
                <a:solidFill>
                  <a:srgbClr val="7E7E7E"/>
                </a:solidFill>
                <a:latin typeface="Trebuchet MS"/>
                <a:cs typeface="Trebuchet MS"/>
              </a:rPr>
              <a:t>const</a:t>
            </a:r>
            <a:endParaRPr sz="1400">
              <a:latin typeface="Trebuchet MS"/>
              <a:cs typeface="Trebuchet MS"/>
            </a:endParaRPr>
          </a:p>
          <a:p>
            <a:pPr marL="7931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792480" algn="l"/>
                <a:tab pos="7937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const str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‘this is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2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string’;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2788" y="4514555"/>
            <a:ext cx="4177029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 u="sng" spc="-9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2"/>
              </a:rPr>
              <a:t>https://medium.com/@tatymolys/var-let-y-const-donde-cuando-y-por-qu%C3%A9-d4a0ee66883b </a:t>
            </a:r>
            <a:r>
              <a:rPr sz="800" spc="-90" dirty="0">
                <a:solidFill>
                  <a:srgbClr val="009587"/>
                </a:solidFill>
                <a:latin typeface="Verdana"/>
                <a:cs typeface="Verdana"/>
              </a:rPr>
              <a:t> </a:t>
            </a: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https://www.tektutorialshub.com/typescript/typescript-let-var-const/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93540"/>
            <a:ext cx="2464435" cy="498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35" dirty="0">
                <a:solidFill>
                  <a:srgbClr val="7E7E7E"/>
                </a:solidFill>
                <a:latin typeface="Trebuchet MS"/>
                <a:cs typeface="Trebuchet MS"/>
              </a:rPr>
              <a:t>number</a:t>
            </a:r>
            <a:endParaRPr sz="1400">
              <a:latin typeface="Trebuchet MS"/>
              <a:cs typeface="Trebuchet MS"/>
            </a:endParaRPr>
          </a:p>
          <a:p>
            <a:pPr marL="8058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a: number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12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5;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7846" y="2233858"/>
            <a:ext cx="5448288" cy="2009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93540"/>
            <a:ext cx="3470275" cy="498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5" dirty="0">
                <a:solidFill>
                  <a:srgbClr val="7E7E7E"/>
                </a:solidFill>
                <a:latin typeface="Trebuchet MS"/>
                <a:cs typeface="Trebuchet MS"/>
              </a:rPr>
              <a:t>string</a:t>
            </a:r>
            <a:endParaRPr sz="1400">
              <a:latin typeface="Trebuchet MS"/>
              <a:cs typeface="Trebuchet MS"/>
            </a:endParaRPr>
          </a:p>
          <a:p>
            <a:pPr marL="8058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str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‘this is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2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string’;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2510" y="2280520"/>
            <a:ext cx="7038948" cy="2000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93540"/>
            <a:ext cx="2921635" cy="498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30" dirty="0">
                <a:solidFill>
                  <a:srgbClr val="7E7E7E"/>
                </a:solidFill>
                <a:latin typeface="Trebuchet MS"/>
                <a:cs typeface="Trebuchet MS"/>
              </a:rPr>
              <a:t>boolean</a:t>
            </a:r>
            <a:endParaRPr sz="1400">
              <a:latin typeface="Trebuchet MS"/>
              <a:cs typeface="Trebuchet MS"/>
            </a:endParaRPr>
          </a:p>
          <a:p>
            <a:pPr marL="8058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isFinished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12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false;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648" y="2285345"/>
            <a:ext cx="7038960" cy="175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92" y="1493540"/>
            <a:ext cx="2268855" cy="498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5280" indent="-33528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35280" algn="l"/>
                <a:tab pos="336550" algn="l"/>
              </a:tabLst>
            </a:pPr>
            <a:r>
              <a:rPr sz="1400" b="1" spc="-20" dirty="0">
                <a:solidFill>
                  <a:srgbClr val="7E7E7E"/>
                </a:solidFill>
                <a:latin typeface="Trebuchet MS"/>
                <a:cs typeface="Trebuchet MS"/>
              </a:rPr>
              <a:t>any</a:t>
            </a:r>
            <a:endParaRPr sz="1400">
              <a:latin typeface="Trebuchet MS"/>
              <a:cs typeface="Trebuchet MS"/>
            </a:endParaRPr>
          </a:p>
          <a:p>
            <a:pPr marL="7931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792480" algn="l"/>
                <a:tab pos="7937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myVble:</a:t>
            </a:r>
            <a:r>
              <a:rPr sz="12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any;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648" y="2246795"/>
            <a:ext cx="7038960" cy="18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92" y="1493540"/>
            <a:ext cx="4371975" cy="498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5280" indent="-33528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35280" algn="l"/>
                <a:tab pos="336550" algn="l"/>
              </a:tabLst>
            </a:pPr>
            <a:r>
              <a:rPr sz="1400" b="1" spc="-35" dirty="0">
                <a:solidFill>
                  <a:srgbClr val="7E7E7E"/>
                </a:solidFill>
                <a:latin typeface="Trebuchet MS"/>
                <a:cs typeface="Trebuchet MS"/>
              </a:rPr>
              <a:t>array</a:t>
            </a:r>
            <a:endParaRPr sz="1400">
              <a:latin typeface="Trebuchet MS"/>
              <a:cs typeface="Trebuchet MS"/>
            </a:endParaRPr>
          </a:p>
          <a:p>
            <a:pPr marL="7931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792480" algn="l"/>
                <a:tab pos="7937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myColors= [‘red’, ‘green’,</a:t>
            </a:r>
            <a:r>
              <a:rPr sz="12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‘blue’];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648" y="2254145"/>
            <a:ext cx="7038960" cy="194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93540"/>
            <a:ext cx="2830195" cy="498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40" dirty="0">
                <a:solidFill>
                  <a:srgbClr val="7E7E7E"/>
                </a:solidFill>
                <a:latin typeface="Trebuchet MS"/>
                <a:cs typeface="Trebuchet MS"/>
              </a:rPr>
              <a:t>undefined</a:t>
            </a:r>
            <a:endParaRPr sz="1400">
              <a:latin typeface="Trebuchet MS"/>
              <a:cs typeface="Trebuchet MS"/>
            </a:endParaRPr>
          </a:p>
          <a:p>
            <a:pPr marL="8058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</a:t>
            </a:r>
            <a:r>
              <a:rPr sz="12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myVbleWithouValue;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648" y="2210170"/>
            <a:ext cx="7038960" cy="194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92" y="1493540"/>
            <a:ext cx="3366135" cy="498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5280" indent="-33528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35280" algn="l"/>
                <a:tab pos="336550" algn="l"/>
              </a:tabLst>
            </a:pPr>
            <a:r>
              <a:rPr sz="1400" b="1" spc="-25" dirty="0">
                <a:solidFill>
                  <a:srgbClr val="7E7E7E"/>
                </a:solidFill>
                <a:latin typeface="Trebuchet MS"/>
                <a:cs typeface="Trebuchet MS"/>
              </a:rPr>
              <a:t>null</a:t>
            </a:r>
            <a:endParaRPr sz="1400">
              <a:latin typeface="Trebuchet MS"/>
              <a:cs typeface="Trebuchet MS"/>
            </a:endParaRPr>
          </a:p>
          <a:p>
            <a:pPr marL="7931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792480" algn="l"/>
                <a:tab pos="7937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myNullVble: null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1200" spc="-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null;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648" y="2313920"/>
            <a:ext cx="7038960" cy="1409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92" y="1493540"/>
            <a:ext cx="3549015" cy="7080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5280" indent="-33528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35280" algn="l"/>
                <a:tab pos="336550" algn="l"/>
              </a:tabLst>
            </a:pPr>
            <a:r>
              <a:rPr sz="1400" b="1" spc="-40" dirty="0">
                <a:solidFill>
                  <a:srgbClr val="7E7E7E"/>
                </a:solidFill>
                <a:latin typeface="Trebuchet MS"/>
                <a:cs typeface="Trebuchet MS"/>
              </a:rPr>
              <a:t>enum</a:t>
            </a:r>
            <a:endParaRPr sz="1400">
              <a:latin typeface="Trebuchet MS"/>
              <a:cs typeface="Trebuchet MS"/>
            </a:endParaRPr>
          </a:p>
          <a:p>
            <a:pPr marL="7931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792480" algn="l"/>
                <a:tab pos="7937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enum Color {Red, Green,</a:t>
            </a:r>
            <a:r>
              <a:rPr sz="1200" spc="-8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Blue};</a:t>
            </a:r>
            <a:endParaRPr sz="1200">
              <a:latin typeface="Courier New"/>
              <a:cs typeface="Courier New"/>
            </a:endParaRPr>
          </a:p>
          <a:p>
            <a:pPr marL="793115" lvl="1" indent="-321310">
              <a:lnSpc>
                <a:spcPct val="100000"/>
              </a:lnSpc>
              <a:spcBef>
                <a:spcPts val="210"/>
              </a:spcBef>
              <a:buFont typeface="Arial"/>
              <a:buChar char="○"/>
              <a:tabLst>
                <a:tab pos="792480" algn="l"/>
                <a:tab pos="7937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c: Color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1200" spc="-5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Color.Green;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185" y="2348320"/>
            <a:ext cx="7038948" cy="1952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6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5" dirty="0"/>
              <a:t> </a:t>
            </a:r>
            <a:r>
              <a:rPr spc="254" dirty="0"/>
              <a:t>-</a:t>
            </a:r>
            <a:r>
              <a:rPr spc="-215" dirty="0"/>
              <a:t> </a:t>
            </a:r>
            <a:r>
              <a:rPr spc="-40" dirty="0"/>
              <a:t>Tipos</a:t>
            </a:r>
            <a:r>
              <a:rPr spc="-120" dirty="0"/>
              <a:t> </a:t>
            </a:r>
            <a:r>
              <a:rPr spc="114" dirty="0"/>
              <a:t>de</a:t>
            </a:r>
            <a:r>
              <a:rPr spc="-125" dirty="0"/>
              <a:t> </a:t>
            </a:r>
            <a:r>
              <a:rPr spc="10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93540"/>
            <a:ext cx="5756275" cy="7080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60" dirty="0">
                <a:solidFill>
                  <a:srgbClr val="7E7E7E"/>
                </a:solidFill>
                <a:latin typeface="Trebuchet MS"/>
                <a:cs typeface="Trebuchet MS"/>
              </a:rPr>
              <a:t>Object</a:t>
            </a:r>
            <a:endParaRPr sz="1400">
              <a:latin typeface="Trebuchet MS"/>
              <a:cs typeface="Trebuchet MS"/>
            </a:endParaRPr>
          </a:p>
          <a:p>
            <a:pPr marL="805815" lvl="1" indent="-321310">
              <a:lnSpc>
                <a:spcPct val="100000"/>
              </a:lnSpc>
              <a:spcBef>
                <a:spcPts val="275"/>
              </a:spcBef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i="1" spc="-5" dirty="0">
                <a:solidFill>
                  <a:srgbClr val="7E7E7E"/>
                </a:solidFill>
                <a:latin typeface="Courier New"/>
                <a:cs typeface="Courier New"/>
              </a:rPr>
              <a:t>Object is </a:t>
            </a:r>
            <a:r>
              <a:rPr sz="1200" i="1" dirty="0">
                <a:solidFill>
                  <a:srgbClr val="7E7E7E"/>
                </a:solidFill>
                <a:latin typeface="Courier New"/>
                <a:cs typeface="Courier New"/>
              </a:rPr>
              <a:t>a </a:t>
            </a:r>
            <a:r>
              <a:rPr sz="1200" i="1" spc="-5" dirty="0">
                <a:solidFill>
                  <a:srgbClr val="7E7E7E"/>
                </a:solidFill>
                <a:latin typeface="Courier New"/>
                <a:cs typeface="Courier New"/>
              </a:rPr>
              <a:t>type that represent the non-primitive</a:t>
            </a:r>
            <a:r>
              <a:rPr sz="1200" i="1" spc="-7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i="1" spc="-5" dirty="0">
                <a:solidFill>
                  <a:srgbClr val="7E7E7E"/>
                </a:solidFill>
                <a:latin typeface="Courier New"/>
                <a:cs typeface="Courier New"/>
              </a:rPr>
              <a:t>type</a:t>
            </a:r>
            <a:endParaRPr sz="1200">
              <a:latin typeface="Courier New"/>
              <a:cs typeface="Courier New"/>
            </a:endParaRPr>
          </a:p>
          <a:p>
            <a:pPr marL="805815" indent="-321310">
              <a:lnSpc>
                <a:spcPct val="100000"/>
              </a:lnSpc>
              <a:spcBef>
                <a:spcPts val="210"/>
              </a:spcBef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let myObj </a:t>
            </a:r>
            <a:r>
              <a:rPr sz="12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{name: ‘Juan’, age:</a:t>
            </a:r>
            <a:r>
              <a:rPr sz="1200" spc="-3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urier New"/>
                <a:cs typeface="Courier New"/>
              </a:rPr>
              <a:t>45};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648" y="2304307"/>
            <a:ext cx="7038960" cy="195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6049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Módulo </a:t>
            </a:r>
            <a:r>
              <a:rPr spc="-225" dirty="0"/>
              <a:t>1: </a:t>
            </a:r>
            <a:r>
              <a:rPr spc="10" dirty="0"/>
              <a:t>Introducción </a:t>
            </a:r>
            <a:r>
              <a:rPr spc="50" dirty="0"/>
              <a:t>a</a:t>
            </a:r>
            <a:r>
              <a:rPr spc="-409" dirty="0"/>
              <a:t> </a:t>
            </a:r>
            <a:r>
              <a:rPr spc="10" dirty="0"/>
              <a:t>Angular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362013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60" dirty="0">
                <a:solidFill>
                  <a:srgbClr val="7E7E7E"/>
                </a:solidFill>
                <a:latin typeface="Verdana"/>
                <a:cs typeface="Verdana"/>
              </a:rPr>
              <a:t>Conceptos 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básicos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sobre</a:t>
            </a:r>
            <a:r>
              <a:rPr sz="1800" spc="-5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Angular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Instalación</a:t>
            </a:r>
            <a:r>
              <a:rPr sz="1800" spc="-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software</a:t>
            </a:r>
            <a:r>
              <a:rPr sz="1800" spc="-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necesario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Entorno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800" spc="-409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desarrollo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90" dirty="0">
                <a:solidFill>
                  <a:srgbClr val="7E7E7E"/>
                </a:solidFill>
                <a:latin typeface="Verdana"/>
                <a:cs typeface="Verdana"/>
              </a:rPr>
              <a:t>Breve </a:t>
            </a:r>
            <a:r>
              <a:rPr sz="1800" spc="-125" dirty="0">
                <a:solidFill>
                  <a:srgbClr val="7E7E7E"/>
                </a:solidFill>
                <a:latin typeface="Verdana"/>
                <a:cs typeface="Verdana"/>
              </a:rPr>
              <a:t>introducción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800" spc="-5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Typescript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90" dirty="0">
                <a:solidFill>
                  <a:srgbClr val="7E7E7E"/>
                </a:solidFill>
                <a:latin typeface="Verdana"/>
                <a:cs typeface="Verdana"/>
              </a:rPr>
              <a:t>Breve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7E7E7E"/>
                </a:solidFill>
                <a:latin typeface="Verdana"/>
                <a:cs typeface="Verdana"/>
              </a:rPr>
              <a:t>introducción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Angular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7E7E7E"/>
                </a:solidFill>
                <a:latin typeface="Verdana"/>
                <a:cs typeface="Verdana"/>
              </a:rPr>
              <a:t>CLI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502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 </a:t>
            </a:r>
            <a:r>
              <a:rPr spc="254" dirty="0"/>
              <a:t>-</a:t>
            </a:r>
            <a:r>
              <a:rPr spc="-280" dirty="0"/>
              <a:t> </a:t>
            </a:r>
            <a:r>
              <a:rPr spc="-35" dirty="0"/>
              <a:t>Clases</a:t>
            </a:r>
          </a:p>
        </p:txBody>
      </p:sp>
      <p:sp>
        <p:nvSpPr>
          <p:cNvPr id="3" name="object 3"/>
          <p:cNvSpPr/>
          <p:nvPr/>
        </p:nvSpPr>
        <p:spPr>
          <a:xfrm>
            <a:off x="899648" y="1414897"/>
            <a:ext cx="7038960" cy="329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017" y="47917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73285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14" dirty="0"/>
              <a:t> </a:t>
            </a:r>
            <a:r>
              <a:rPr spc="254" dirty="0"/>
              <a:t>-</a:t>
            </a:r>
            <a:r>
              <a:rPr spc="-110" dirty="0"/>
              <a:t> </a:t>
            </a:r>
            <a:r>
              <a:rPr spc="-35" dirty="0"/>
              <a:t>Clases</a:t>
            </a:r>
            <a:r>
              <a:rPr spc="-114" dirty="0"/>
              <a:t> </a:t>
            </a:r>
            <a:r>
              <a:rPr spc="-10" dirty="0"/>
              <a:t>con</a:t>
            </a:r>
            <a:r>
              <a:rPr spc="-114" dirty="0"/>
              <a:t> </a:t>
            </a:r>
            <a:r>
              <a:rPr i="1" spc="60" dirty="0">
                <a:latin typeface="Trebuchet MS"/>
                <a:cs typeface="Trebuchet MS"/>
              </a:rPr>
              <a:t>Class</a:t>
            </a:r>
            <a:r>
              <a:rPr i="1" spc="-200" dirty="0">
                <a:latin typeface="Trebuchet MS"/>
                <a:cs typeface="Trebuchet MS"/>
              </a:rPr>
              <a:t> </a:t>
            </a:r>
            <a:r>
              <a:rPr i="1" spc="-45" dirty="0">
                <a:latin typeface="Trebuchet MS"/>
                <a:cs typeface="Trebuchet MS"/>
              </a:rPr>
              <a:t>Expression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899648" y="1802396"/>
            <a:ext cx="7038960" cy="1714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502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 </a:t>
            </a:r>
            <a:r>
              <a:rPr spc="254" dirty="0"/>
              <a:t>-</a:t>
            </a:r>
            <a:r>
              <a:rPr spc="-280" dirty="0"/>
              <a:t> </a:t>
            </a:r>
            <a:r>
              <a:rPr spc="-35" dirty="0"/>
              <a:t>Clases</a:t>
            </a:r>
          </a:p>
        </p:txBody>
      </p:sp>
      <p:sp>
        <p:nvSpPr>
          <p:cNvPr id="3" name="object 3"/>
          <p:cNvSpPr/>
          <p:nvPr/>
        </p:nvSpPr>
        <p:spPr>
          <a:xfrm>
            <a:off x="1052497" y="2203545"/>
            <a:ext cx="7038960" cy="1714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143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 </a:t>
            </a:r>
            <a:r>
              <a:rPr spc="254" dirty="0"/>
              <a:t>-</a:t>
            </a:r>
            <a:r>
              <a:rPr spc="-305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899648" y="1754571"/>
            <a:ext cx="7038960" cy="26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017" y="4639300"/>
            <a:ext cx="2800985" cy="15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800" u="sng" spc="-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https://www.typescriptlang.org/docs/handbook/basic-types.htm</a:t>
            </a:r>
            <a:r>
              <a:rPr sz="800" spc="-75" dirty="0">
                <a:solidFill>
                  <a:srgbClr val="009587"/>
                </a:solidFill>
                <a:latin typeface="Verdana"/>
                <a:cs typeface="Verdana"/>
                <a:hlinkClick r:id="rId3"/>
              </a:rPr>
              <a:t>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813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 </a:t>
            </a:r>
            <a:r>
              <a:rPr spc="254" dirty="0"/>
              <a:t>-</a:t>
            </a:r>
            <a:r>
              <a:rPr spc="-340" dirty="0"/>
              <a:t> </a:t>
            </a:r>
            <a:r>
              <a:rPr spc="5" dirty="0"/>
              <a:t>Instalación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3674442" y="2827894"/>
            <a:ext cx="1489396" cy="148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771" y="1600196"/>
            <a:ext cx="2186923" cy="1333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6068" y="1721621"/>
            <a:ext cx="1886138" cy="733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523" y="3139493"/>
            <a:ext cx="1060922" cy="1060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6663" y="1721621"/>
            <a:ext cx="2381245" cy="23812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654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</a:t>
            </a:r>
            <a:r>
              <a:rPr spc="-195" dirty="0"/>
              <a:t> </a:t>
            </a:r>
            <a:r>
              <a:rPr spc="254" dirty="0"/>
              <a:t>-</a:t>
            </a:r>
            <a:r>
              <a:rPr spc="-125" dirty="0"/>
              <a:t> </a:t>
            </a:r>
            <a:r>
              <a:rPr spc="-35" dirty="0"/>
              <a:t>Extensiones</a:t>
            </a:r>
            <a:r>
              <a:rPr spc="-130" dirty="0"/>
              <a:t> </a:t>
            </a:r>
            <a:r>
              <a:rPr spc="40" dirty="0"/>
              <a:t>para</a:t>
            </a:r>
            <a:r>
              <a:rPr spc="-225" dirty="0"/>
              <a:t> </a:t>
            </a:r>
            <a:r>
              <a:rPr spc="-100" dirty="0"/>
              <a:t>VS</a:t>
            </a:r>
            <a:r>
              <a:rPr spc="-130" dirty="0"/>
              <a:t> </a:t>
            </a:r>
            <a:r>
              <a:rPr spc="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2682875" cy="23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Extensiones</a:t>
            </a:r>
            <a:r>
              <a:rPr sz="1800" spc="-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latin typeface="Verdana"/>
                <a:cs typeface="Verdana"/>
              </a:rPr>
              <a:t>recomendadas:</a:t>
            </a:r>
            <a:endParaRPr sz="1800">
              <a:latin typeface="Verdana"/>
              <a:cs typeface="Verdana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Básicas</a:t>
            </a:r>
            <a:endParaRPr sz="1800">
              <a:latin typeface="Verdana"/>
              <a:cs typeface="Verdana"/>
            </a:endParaRPr>
          </a:p>
          <a:p>
            <a:pPr marL="927100" lvl="1" indent="-336550">
              <a:lnSpc>
                <a:spcPct val="100000"/>
              </a:lnSpc>
              <a:spcBef>
                <a:spcPts val="330"/>
              </a:spcBef>
              <a:buClr>
                <a:srgbClr val="7E7E7E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u="heavy" spc="-13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2"/>
              </a:rPr>
              <a:t>Angular</a:t>
            </a:r>
            <a:r>
              <a:rPr sz="1400" u="heavy" spc="-254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1400" u="heavy" spc="-114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2"/>
              </a:rPr>
              <a:t>Essentials</a:t>
            </a:r>
            <a:endParaRPr sz="1400">
              <a:latin typeface="Verdana"/>
              <a:cs typeface="Verdana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lr>
                <a:srgbClr val="7E7E7E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u="heavy" spc="-12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Typescript</a:t>
            </a:r>
            <a:r>
              <a:rPr sz="1400" u="heavy" spc="-22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1400" u="heavy" spc="-114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importer</a:t>
            </a:r>
            <a:endParaRPr sz="1400">
              <a:latin typeface="Verdana"/>
              <a:cs typeface="Verdana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lr>
                <a:srgbClr val="7E7E7E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u="heavy" spc="-12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4"/>
              </a:rPr>
              <a:t>JSON </a:t>
            </a:r>
            <a:r>
              <a:rPr sz="1400" u="heavy" spc="-9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4"/>
              </a:rPr>
              <a:t>to</a:t>
            </a:r>
            <a:r>
              <a:rPr sz="1400" u="heavy" spc="-31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1400" u="heavy" spc="-19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4"/>
              </a:rPr>
              <a:t>TS</a:t>
            </a:r>
            <a:endParaRPr sz="1400">
              <a:latin typeface="Verdana"/>
              <a:cs typeface="Verdana"/>
            </a:endParaRPr>
          </a:p>
          <a:p>
            <a:pPr marL="469900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Recomendadas</a:t>
            </a:r>
            <a:endParaRPr sz="1800">
              <a:latin typeface="Verdana"/>
              <a:cs typeface="Verdana"/>
            </a:endParaRPr>
          </a:p>
          <a:p>
            <a:pPr marL="927100" lvl="1" indent="-336550">
              <a:lnSpc>
                <a:spcPct val="100000"/>
              </a:lnSpc>
              <a:spcBef>
                <a:spcPts val="330"/>
              </a:spcBef>
              <a:buClr>
                <a:srgbClr val="7E7E7E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u="heavy" spc="-13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5"/>
              </a:rPr>
              <a:t>Angular2-switcher</a:t>
            </a:r>
            <a:endParaRPr sz="1400">
              <a:latin typeface="Verdana"/>
              <a:cs typeface="Verdana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lr>
                <a:srgbClr val="7E7E7E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u="heavy" spc="-13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6"/>
              </a:rPr>
              <a:t>Bracket</a:t>
            </a:r>
            <a:r>
              <a:rPr sz="1400" u="heavy" spc="-23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sz="1400" u="heavy" spc="-10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6"/>
              </a:rPr>
              <a:t>Pair</a:t>
            </a:r>
            <a:r>
              <a:rPr sz="1400" u="heavy" spc="-23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sz="1400" u="heavy" spc="-10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6"/>
              </a:rPr>
              <a:t>Colorizer</a:t>
            </a:r>
            <a:r>
              <a:rPr sz="1400" u="heavy" spc="-229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sz="1400" u="heavy" spc="-19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6"/>
              </a:rPr>
              <a:t>2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475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184098"/>
            <a:ext cx="324675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07645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50" dirty="0">
                <a:solidFill>
                  <a:srgbClr val="7E7E7E"/>
                </a:solidFill>
                <a:latin typeface="Verdana"/>
                <a:cs typeface="Verdana"/>
              </a:rPr>
              <a:t>Es</a:t>
            </a:r>
            <a:r>
              <a:rPr sz="1400" spc="-2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un</a:t>
            </a:r>
            <a:r>
              <a:rPr sz="1400" spc="-2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7E7E7E"/>
                </a:solidFill>
                <a:latin typeface="Trebuchet MS"/>
                <a:cs typeface="Trebuchet MS"/>
              </a:rPr>
              <a:t>framework</a:t>
            </a:r>
            <a:r>
              <a:rPr sz="1400" b="1" spc="-1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400" spc="-2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desarrollo</a:t>
            </a:r>
            <a:r>
              <a:rPr sz="1400" spc="-2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 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aplicaciones </a:t>
            </a:r>
            <a:r>
              <a:rPr sz="1400" spc="-180" dirty="0">
                <a:solidFill>
                  <a:srgbClr val="7E7E7E"/>
                </a:solidFill>
                <a:latin typeface="Verdana"/>
                <a:cs typeface="Verdana"/>
              </a:rPr>
              <a:t>SPA </a:t>
            </a:r>
            <a:r>
              <a:rPr sz="1400" spc="-95" dirty="0">
                <a:solidFill>
                  <a:srgbClr val="7E7E7E"/>
                </a:solidFill>
                <a:latin typeface="Verdana"/>
                <a:cs typeface="Verdana"/>
              </a:rPr>
              <a:t>utilizando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HTML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  </a:t>
            </a:r>
            <a:r>
              <a:rPr sz="1400" b="1" spc="-45" dirty="0">
                <a:solidFill>
                  <a:srgbClr val="7E7E7E"/>
                </a:solidFill>
                <a:latin typeface="Trebuchet MS"/>
                <a:cs typeface="Trebuchet MS"/>
              </a:rPr>
              <a:t>Typescript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Escrito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basado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Typescript</a:t>
            </a:r>
            <a:endParaRPr sz="1400">
              <a:latin typeface="Verdana"/>
              <a:cs typeface="Verdana"/>
            </a:endParaRPr>
          </a:p>
          <a:p>
            <a:pPr marL="348615" marR="14097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Basado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7E7E7E"/>
                </a:solidFill>
                <a:latin typeface="Trebuchet MS"/>
                <a:cs typeface="Trebuchet MS"/>
              </a:rPr>
              <a:t>módulos</a:t>
            </a:r>
            <a:r>
              <a:rPr sz="1400" spc="-35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7E7E7E"/>
                </a:solidFill>
                <a:latin typeface="Trebuchet MS"/>
                <a:cs typeface="Trebuchet MS"/>
              </a:rPr>
              <a:t>componentes</a:t>
            </a:r>
            <a:r>
              <a:rPr sz="1400" b="1" spc="-1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  </a:t>
            </a:r>
            <a:r>
              <a:rPr sz="1400" b="1" spc="-30" dirty="0">
                <a:solidFill>
                  <a:srgbClr val="7E7E7E"/>
                </a:solidFill>
                <a:latin typeface="Trebuchet MS"/>
                <a:cs typeface="Trebuchet MS"/>
              </a:rPr>
              <a:t>servicios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(clases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Typescript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con 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decoradores)</a:t>
            </a:r>
            <a:endParaRPr sz="1400">
              <a:latin typeface="Verdana"/>
              <a:cs typeface="Verdana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Extiende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código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HTML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con</a:t>
            </a:r>
            <a:r>
              <a:rPr sz="1400" spc="-229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7E7E7E"/>
                </a:solidFill>
                <a:latin typeface="Trebuchet MS"/>
                <a:cs typeface="Trebuchet MS"/>
              </a:rPr>
              <a:t>etiquetas  </a:t>
            </a:r>
            <a:r>
              <a:rPr sz="1400" b="1" spc="-20" dirty="0">
                <a:solidFill>
                  <a:srgbClr val="7E7E7E"/>
                </a:solidFill>
                <a:latin typeface="Trebuchet MS"/>
                <a:cs typeface="Trebuchet MS"/>
              </a:rPr>
              <a:t>propias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125" y="3532817"/>
            <a:ext cx="3208386" cy="1283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9353" y="4837791"/>
            <a:ext cx="22313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i="1" spc="-5" dirty="0">
                <a:latin typeface="Arial"/>
                <a:cs typeface="Arial"/>
              </a:rPr>
              <a:t>https://github.com/angular/angular/blob/master/CHANGELOG.md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3727" y="1152497"/>
            <a:ext cx="3541893" cy="272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7839" y="4076615"/>
            <a:ext cx="33381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5" dirty="0">
                <a:latin typeface="Arial"/>
                <a:cs typeface="Arial"/>
              </a:rPr>
              <a:t>https://httpmasters.es/2018/05/02/estructura-de-una-aplicacion-angular-5/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3813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 </a:t>
            </a:r>
            <a:r>
              <a:rPr spc="254" dirty="0"/>
              <a:t>-</a:t>
            </a:r>
            <a:r>
              <a:rPr spc="-340" dirty="0"/>
              <a:t> </a:t>
            </a:r>
            <a:r>
              <a:rPr spc="5" dirty="0"/>
              <a:t>Instalación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1215147" y="1287372"/>
            <a:ext cx="6713686" cy="3146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703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</a:t>
            </a:r>
            <a:r>
              <a:rPr spc="-185" dirty="0"/>
              <a:t> </a:t>
            </a:r>
            <a:r>
              <a:rPr spc="254" dirty="0"/>
              <a:t>-</a:t>
            </a:r>
            <a:r>
              <a:rPr spc="-114" dirty="0"/>
              <a:t> </a:t>
            </a:r>
            <a:r>
              <a:rPr spc="-5" dirty="0"/>
              <a:t>Estructura</a:t>
            </a:r>
            <a:r>
              <a:rPr spc="-114" dirty="0"/>
              <a:t> </a:t>
            </a:r>
            <a:r>
              <a:rPr spc="114" dirty="0"/>
              <a:t>de</a:t>
            </a:r>
            <a:r>
              <a:rPr spc="-120" dirty="0"/>
              <a:t> </a:t>
            </a:r>
            <a:r>
              <a:rPr spc="15" dirty="0"/>
              <a:t>una</a:t>
            </a:r>
            <a:r>
              <a:rPr spc="-114" dirty="0"/>
              <a:t> </a:t>
            </a:r>
            <a:r>
              <a:rPr spc="15" dirty="0"/>
              <a:t>aplicación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218387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b="1" spc="-75" dirty="0">
                <a:latin typeface="Trebuchet MS"/>
                <a:cs typeface="Trebuchet MS"/>
              </a:rPr>
              <a:t>dist</a:t>
            </a:r>
            <a:r>
              <a:rPr spc="-75" dirty="0"/>
              <a:t>: </a:t>
            </a:r>
            <a:r>
              <a:rPr spc="-120" dirty="0"/>
              <a:t>La </a:t>
            </a:r>
            <a:r>
              <a:rPr spc="-90" dirty="0"/>
              <a:t>aplicación </a:t>
            </a:r>
            <a:r>
              <a:rPr spc="-135" dirty="0"/>
              <a:t>para </a:t>
            </a:r>
            <a:r>
              <a:rPr spc="-95" dirty="0"/>
              <a:t>publicar </a:t>
            </a:r>
            <a:r>
              <a:rPr spc="-130" dirty="0"/>
              <a:t>en </a:t>
            </a:r>
            <a:r>
              <a:rPr spc="-85" dirty="0"/>
              <a:t>el </a:t>
            </a:r>
            <a:r>
              <a:rPr spc="-110" dirty="0"/>
              <a:t>servidor </a:t>
            </a:r>
            <a:r>
              <a:rPr spc="-130" dirty="0"/>
              <a:t>web </a:t>
            </a:r>
            <a:r>
              <a:rPr spc="-120" dirty="0"/>
              <a:t>de </a:t>
            </a:r>
            <a:r>
              <a:rPr spc="-110" dirty="0"/>
              <a:t>producción. </a:t>
            </a:r>
            <a:r>
              <a:rPr spc="-175" dirty="0"/>
              <a:t>Se  </a:t>
            </a:r>
            <a:r>
              <a:rPr spc="-145" dirty="0"/>
              <a:t>genera</a:t>
            </a:r>
            <a:r>
              <a:rPr spc="-220" dirty="0"/>
              <a:t> </a:t>
            </a:r>
            <a:r>
              <a:rPr spc="-90" dirty="0"/>
              <a:t>sólo</a:t>
            </a:r>
            <a:r>
              <a:rPr spc="-215" dirty="0"/>
              <a:t> </a:t>
            </a:r>
            <a:r>
              <a:rPr spc="-110" dirty="0"/>
              <a:t>cuando</a:t>
            </a:r>
            <a:r>
              <a:rPr spc="-215" dirty="0"/>
              <a:t> </a:t>
            </a:r>
            <a:r>
              <a:rPr spc="-145" dirty="0"/>
              <a:t>se</a:t>
            </a:r>
            <a:r>
              <a:rPr spc="-215" dirty="0"/>
              <a:t> </a:t>
            </a:r>
            <a:r>
              <a:rPr spc="-105" dirty="0"/>
              <a:t>compila</a:t>
            </a:r>
            <a:r>
              <a:rPr spc="-220" dirty="0"/>
              <a:t> </a:t>
            </a:r>
            <a:r>
              <a:rPr spc="-135" dirty="0"/>
              <a:t>para</a:t>
            </a:r>
            <a:r>
              <a:rPr spc="-215" dirty="0"/>
              <a:t> </a:t>
            </a:r>
            <a:r>
              <a:rPr spc="-100" dirty="0"/>
              <a:t>producción</a:t>
            </a:r>
            <a:r>
              <a:rPr spc="-215" dirty="0"/>
              <a:t> </a:t>
            </a:r>
            <a:r>
              <a:rPr spc="-85" dirty="0"/>
              <a:t>(</a:t>
            </a:r>
            <a:r>
              <a:rPr spc="-85" dirty="0">
                <a:latin typeface="Courier New"/>
                <a:cs typeface="Courier New"/>
              </a:rPr>
              <a:t>ng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build --prod</a:t>
            </a:r>
            <a:r>
              <a:rPr spc="-615" dirty="0">
                <a:latin typeface="Courier New"/>
                <a:cs typeface="Courier New"/>
              </a:rPr>
              <a:t> </a:t>
            </a:r>
            <a:r>
              <a:rPr spc="-215" dirty="0"/>
              <a:t>)</a:t>
            </a: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b="1" spc="-135" dirty="0">
                <a:latin typeface="Trebuchet MS"/>
                <a:cs typeface="Trebuchet MS"/>
              </a:rPr>
              <a:t>e2e</a:t>
            </a:r>
            <a:r>
              <a:rPr spc="-135" dirty="0"/>
              <a:t>:</a:t>
            </a:r>
            <a:r>
              <a:rPr spc="-220" dirty="0"/>
              <a:t> </a:t>
            </a:r>
            <a:r>
              <a:rPr spc="-110" dirty="0"/>
              <a:t>Ficheros</a:t>
            </a:r>
            <a:r>
              <a:rPr spc="-215" dirty="0"/>
              <a:t> </a:t>
            </a:r>
            <a:r>
              <a:rPr spc="-135" dirty="0"/>
              <a:t>para</a:t>
            </a:r>
            <a:r>
              <a:rPr spc="-215" dirty="0"/>
              <a:t> </a:t>
            </a:r>
            <a:r>
              <a:rPr spc="-114" dirty="0"/>
              <a:t>realizar</a:t>
            </a:r>
            <a:r>
              <a:rPr spc="-215" dirty="0"/>
              <a:t> </a:t>
            </a:r>
            <a:r>
              <a:rPr spc="-125" dirty="0"/>
              <a:t>pruebas</a:t>
            </a:r>
            <a:r>
              <a:rPr spc="-215" dirty="0"/>
              <a:t> </a:t>
            </a:r>
            <a:r>
              <a:rPr spc="-135" dirty="0"/>
              <a:t>end-to-end</a:t>
            </a:r>
            <a:r>
              <a:rPr spc="-215" dirty="0"/>
              <a:t> </a:t>
            </a:r>
            <a:r>
              <a:rPr spc="-120" dirty="0"/>
              <a:t>automáticas</a:t>
            </a:r>
          </a:p>
          <a:p>
            <a:pPr marL="348615" marR="208279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b="1" spc="-55" dirty="0">
                <a:latin typeface="Trebuchet MS"/>
                <a:cs typeface="Trebuchet MS"/>
              </a:rPr>
              <a:t>node_modules</a:t>
            </a:r>
            <a:r>
              <a:rPr spc="-55" dirty="0"/>
              <a:t>:</a:t>
            </a:r>
            <a:r>
              <a:rPr spc="-210" dirty="0"/>
              <a:t> </a:t>
            </a:r>
            <a:r>
              <a:rPr spc="-135" dirty="0"/>
              <a:t>Carpeta</a:t>
            </a:r>
            <a:r>
              <a:rPr spc="-215" dirty="0"/>
              <a:t> </a:t>
            </a:r>
            <a:r>
              <a:rPr spc="-114" dirty="0"/>
              <a:t>con</a:t>
            </a:r>
            <a:r>
              <a:rPr spc="-210" dirty="0"/>
              <a:t> </a:t>
            </a:r>
            <a:r>
              <a:rPr spc="-105" dirty="0"/>
              <a:t>las</a:t>
            </a:r>
            <a:r>
              <a:rPr spc="-210" dirty="0"/>
              <a:t> </a:t>
            </a:r>
            <a:r>
              <a:rPr spc="-114" dirty="0"/>
              <a:t>dependencias</a:t>
            </a:r>
            <a:r>
              <a:rPr spc="-210" dirty="0"/>
              <a:t> </a:t>
            </a:r>
            <a:r>
              <a:rPr spc="-90" dirty="0"/>
              <a:t>del</a:t>
            </a:r>
            <a:r>
              <a:rPr spc="-210" dirty="0"/>
              <a:t> </a:t>
            </a:r>
            <a:r>
              <a:rPr spc="-125" dirty="0"/>
              <a:t>proyecto,</a:t>
            </a:r>
            <a:r>
              <a:rPr spc="-210" dirty="0"/>
              <a:t> </a:t>
            </a:r>
            <a:r>
              <a:rPr spc="-145" dirty="0"/>
              <a:t>es</a:t>
            </a:r>
            <a:r>
              <a:rPr spc="-210" dirty="0"/>
              <a:t> </a:t>
            </a:r>
            <a:r>
              <a:rPr spc="-120" dirty="0"/>
              <a:t>decir,  </a:t>
            </a:r>
            <a:r>
              <a:rPr spc="-100" dirty="0"/>
              <a:t>librerías</a:t>
            </a:r>
            <a:r>
              <a:rPr spc="-215" dirty="0"/>
              <a:t> </a:t>
            </a:r>
            <a:r>
              <a:rPr spc="-175" dirty="0"/>
              <a:t>y</a:t>
            </a:r>
            <a:r>
              <a:rPr spc="-215" dirty="0"/>
              <a:t> </a:t>
            </a:r>
            <a:r>
              <a:rPr spc="-130" dirty="0"/>
              <a:t>herramientas</a:t>
            </a:r>
            <a:r>
              <a:rPr spc="-215" dirty="0"/>
              <a:t> </a:t>
            </a:r>
            <a:r>
              <a:rPr spc="-125" dirty="0"/>
              <a:t>necesarias</a:t>
            </a:r>
            <a:r>
              <a:rPr spc="-215" dirty="0"/>
              <a:t> </a:t>
            </a:r>
            <a:r>
              <a:rPr spc="-130" dirty="0"/>
              <a:t>en</a:t>
            </a:r>
            <a:r>
              <a:rPr spc="-215" dirty="0"/>
              <a:t> </a:t>
            </a:r>
            <a:r>
              <a:rPr spc="-85" dirty="0"/>
              <a:t>el</a:t>
            </a:r>
            <a:r>
              <a:rPr spc="-215" dirty="0"/>
              <a:t> </a:t>
            </a:r>
            <a:r>
              <a:rPr spc="-120" dirty="0"/>
              <a:t>proyecto</a:t>
            </a: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b="1" spc="-100" dirty="0">
                <a:latin typeface="Trebuchet MS"/>
                <a:cs typeface="Trebuchet MS"/>
              </a:rPr>
              <a:t>src</a:t>
            </a:r>
            <a:r>
              <a:rPr spc="-100" dirty="0"/>
              <a:t>:</a:t>
            </a:r>
            <a:r>
              <a:rPr spc="-220" dirty="0"/>
              <a:t> </a:t>
            </a:r>
            <a:r>
              <a:rPr spc="-130" dirty="0"/>
              <a:t>Fuentes</a:t>
            </a:r>
            <a:r>
              <a:rPr spc="-215" dirty="0"/>
              <a:t> </a:t>
            </a:r>
            <a:r>
              <a:rPr spc="-120" dirty="0"/>
              <a:t>de</a:t>
            </a:r>
            <a:r>
              <a:rPr spc="-215" dirty="0"/>
              <a:t> </a:t>
            </a:r>
            <a:r>
              <a:rPr spc="-85" dirty="0"/>
              <a:t>la</a:t>
            </a:r>
            <a:r>
              <a:rPr spc="-215" dirty="0"/>
              <a:t> </a:t>
            </a:r>
            <a:r>
              <a:rPr spc="-90" dirty="0"/>
              <a:t>aplicación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08688" y="2678630"/>
            <a:ext cx="5332730" cy="21209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09"/>
              </a:spcBef>
              <a:buFont typeface="Arial"/>
              <a:buChar char="○"/>
              <a:tabLst>
                <a:tab pos="332740" algn="l"/>
                <a:tab pos="333375" algn="l"/>
              </a:tabLst>
            </a:pPr>
            <a:r>
              <a:rPr sz="1200" b="1" spc="-70" dirty="0">
                <a:solidFill>
                  <a:srgbClr val="7E7E7E"/>
                </a:solidFill>
                <a:latin typeface="Trebuchet MS"/>
                <a:cs typeface="Trebuchet MS"/>
              </a:rPr>
              <a:t>app</a:t>
            </a:r>
            <a:r>
              <a:rPr sz="1200" spc="-7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7E7E7E"/>
                </a:solidFill>
                <a:latin typeface="Verdana"/>
                <a:cs typeface="Verdana"/>
              </a:rPr>
              <a:t>Ficheros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fuente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7E7E7E"/>
                </a:solidFill>
                <a:latin typeface="Verdana"/>
                <a:cs typeface="Verdana"/>
              </a:rPr>
              <a:t>principales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7E7E7E"/>
                </a:solidFill>
                <a:latin typeface="Verdana"/>
                <a:cs typeface="Verdana"/>
              </a:rPr>
              <a:t>aplicación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7E7E7E"/>
                </a:solidFill>
                <a:latin typeface="Verdana"/>
                <a:cs typeface="Verdana"/>
              </a:rPr>
              <a:t>(módulos,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7E7E7E"/>
                </a:solidFill>
                <a:latin typeface="Verdana"/>
                <a:cs typeface="Verdana"/>
              </a:rPr>
              <a:t>componentes,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7E7E7E"/>
                </a:solidFill>
                <a:latin typeface="Verdana"/>
                <a:cs typeface="Verdana"/>
              </a:rPr>
              <a:t>etc.)</a:t>
            </a:r>
            <a:endParaRPr sz="120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332740" algn="l"/>
                <a:tab pos="333375" algn="l"/>
              </a:tabLst>
            </a:pPr>
            <a:r>
              <a:rPr sz="1200" b="1" spc="-50" dirty="0">
                <a:solidFill>
                  <a:srgbClr val="7E7E7E"/>
                </a:solidFill>
                <a:latin typeface="Trebuchet MS"/>
                <a:cs typeface="Trebuchet MS"/>
              </a:rPr>
              <a:t>assets</a:t>
            </a:r>
            <a:r>
              <a:rPr sz="1200" spc="-5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7E7E7E"/>
                </a:solidFill>
                <a:latin typeface="Verdana"/>
                <a:cs typeface="Verdana"/>
              </a:rPr>
              <a:t>Recursos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7E7E7E"/>
                </a:solidFill>
                <a:latin typeface="Verdana"/>
                <a:cs typeface="Verdana"/>
              </a:rPr>
              <a:t>estáticos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que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necesita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7E7E7E"/>
                </a:solidFill>
                <a:latin typeface="Verdana"/>
                <a:cs typeface="Verdana"/>
              </a:rPr>
              <a:t>aplicación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7E7E7E"/>
                </a:solidFill>
                <a:latin typeface="Verdana"/>
                <a:cs typeface="Verdana"/>
              </a:rPr>
              <a:t>(imágenes,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7E7E7E"/>
                </a:solidFill>
                <a:latin typeface="Verdana"/>
                <a:cs typeface="Verdana"/>
              </a:rPr>
              <a:t>css,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7E7E7E"/>
                </a:solidFill>
                <a:latin typeface="Verdana"/>
                <a:cs typeface="Verdana"/>
              </a:rPr>
              <a:t>etc.)</a:t>
            </a:r>
            <a:endParaRPr sz="1200">
              <a:latin typeface="Verdana"/>
              <a:cs typeface="Verdana"/>
            </a:endParaRPr>
          </a:p>
          <a:p>
            <a:pPr marL="332740" marR="71120" indent="-320675">
              <a:lnSpc>
                <a:spcPct val="114599"/>
              </a:lnSpc>
              <a:buFont typeface="Arial"/>
              <a:buChar char="○"/>
              <a:tabLst>
                <a:tab pos="332740" algn="l"/>
                <a:tab pos="333375" algn="l"/>
              </a:tabLst>
            </a:pPr>
            <a:r>
              <a:rPr sz="1200" b="1" spc="-45" dirty="0">
                <a:solidFill>
                  <a:srgbClr val="7E7E7E"/>
                </a:solidFill>
                <a:latin typeface="Trebuchet MS"/>
                <a:cs typeface="Trebuchet MS"/>
              </a:rPr>
              <a:t>environments</a:t>
            </a:r>
            <a:r>
              <a:rPr sz="1200" spc="-4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7E7E7E"/>
                </a:solidFill>
                <a:latin typeface="Verdana"/>
                <a:cs typeface="Verdana"/>
              </a:rPr>
              <a:t>Configuraciones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7E7E7E"/>
                </a:solidFill>
                <a:latin typeface="Verdana"/>
                <a:cs typeface="Verdana"/>
              </a:rPr>
              <a:t>variables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7E7E7E"/>
                </a:solidFill>
                <a:latin typeface="Verdana"/>
                <a:cs typeface="Verdana"/>
              </a:rPr>
              <a:t>entorno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que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7E7E7E"/>
                </a:solidFill>
                <a:latin typeface="Verdana"/>
                <a:cs typeface="Verdana"/>
              </a:rPr>
              <a:t>se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7E7E7E"/>
                </a:solidFill>
                <a:latin typeface="Verdana"/>
                <a:cs typeface="Verdana"/>
              </a:rPr>
              <a:t>utilizarán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7E7E7E"/>
                </a:solidFill>
                <a:latin typeface="Verdana"/>
                <a:cs typeface="Verdana"/>
              </a:rPr>
              <a:t>tanto  </a:t>
            </a:r>
            <a:r>
              <a:rPr sz="1200" spc="-114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200" spc="-1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7E7E7E"/>
                </a:solidFill>
                <a:latin typeface="Verdana"/>
                <a:cs typeface="Verdana"/>
              </a:rPr>
              <a:t>desarrollo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7E7E7E"/>
                </a:solidFill>
                <a:latin typeface="Verdana"/>
                <a:cs typeface="Verdana"/>
              </a:rPr>
              <a:t>como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7E7E7E"/>
                </a:solidFill>
                <a:latin typeface="Verdana"/>
                <a:cs typeface="Verdana"/>
              </a:rPr>
              <a:t>producción</a:t>
            </a:r>
            <a:endParaRPr sz="120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332740" algn="l"/>
                <a:tab pos="333375" algn="l"/>
              </a:tabLst>
            </a:pPr>
            <a:r>
              <a:rPr sz="1200" b="1" spc="-60" dirty="0">
                <a:solidFill>
                  <a:srgbClr val="7E7E7E"/>
                </a:solidFill>
                <a:latin typeface="Trebuchet MS"/>
                <a:cs typeface="Trebuchet MS"/>
              </a:rPr>
              <a:t>favicon.ico</a:t>
            </a:r>
            <a:r>
              <a:rPr sz="1200" spc="-6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200" spc="-1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Archivo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7E7E7E"/>
                </a:solidFill>
                <a:latin typeface="Verdana"/>
                <a:cs typeface="Verdana"/>
              </a:rPr>
              <a:t>icono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proyecto</a:t>
            </a:r>
            <a:endParaRPr sz="120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332740" algn="l"/>
                <a:tab pos="333375" algn="l"/>
              </a:tabLst>
            </a:pPr>
            <a:r>
              <a:rPr sz="1200" b="1" spc="-55" dirty="0">
                <a:solidFill>
                  <a:srgbClr val="7E7E7E"/>
                </a:solidFill>
                <a:latin typeface="Trebuchet MS"/>
                <a:cs typeface="Trebuchet MS"/>
              </a:rPr>
              <a:t>index.html</a:t>
            </a:r>
            <a:r>
              <a:rPr sz="1200" spc="-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Página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7E7E7E"/>
                </a:solidFill>
                <a:latin typeface="Verdana"/>
                <a:cs typeface="Verdana"/>
              </a:rPr>
              <a:t>principal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7E7E7E"/>
                </a:solidFill>
                <a:latin typeface="Verdana"/>
                <a:cs typeface="Verdana"/>
              </a:rPr>
              <a:t>(y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7E7E7E"/>
                </a:solidFill>
                <a:latin typeface="Verdana"/>
                <a:cs typeface="Verdana"/>
              </a:rPr>
              <a:t>única)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7E7E7E"/>
                </a:solidFill>
                <a:latin typeface="Verdana"/>
                <a:cs typeface="Verdana"/>
              </a:rPr>
              <a:t>aplicación</a:t>
            </a:r>
            <a:endParaRPr sz="120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332740" algn="l"/>
                <a:tab pos="333375" algn="l"/>
              </a:tabLst>
            </a:pPr>
            <a:r>
              <a:rPr sz="1200" b="1" spc="-65" dirty="0">
                <a:solidFill>
                  <a:srgbClr val="7E7E7E"/>
                </a:solidFill>
                <a:latin typeface="Trebuchet MS"/>
                <a:cs typeface="Trebuchet MS"/>
              </a:rPr>
              <a:t>main.ts</a:t>
            </a:r>
            <a:r>
              <a:rPr sz="1200" spc="-6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Archivo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7E7E7E"/>
                </a:solidFill>
                <a:latin typeface="Verdana"/>
                <a:cs typeface="Verdana"/>
              </a:rPr>
              <a:t>Typescript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7E7E7E"/>
                </a:solidFill>
                <a:latin typeface="Verdana"/>
                <a:cs typeface="Verdana"/>
              </a:rPr>
              <a:t>inicio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7E7E7E"/>
                </a:solidFill>
                <a:latin typeface="Verdana"/>
                <a:cs typeface="Verdana"/>
              </a:rPr>
              <a:t>aplicación</a:t>
            </a:r>
            <a:endParaRPr sz="1200">
              <a:latin typeface="Verdana"/>
              <a:cs typeface="Verdana"/>
            </a:endParaRPr>
          </a:p>
          <a:p>
            <a:pPr marL="332740" marR="252095" indent="-320675">
              <a:lnSpc>
                <a:spcPct val="114599"/>
              </a:lnSpc>
              <a:buFont typeface="Arial"/>
              <a:buChar char="○"/>
              <a:tabLst>
                <a:tab pos="332740" algn="l"/>
                <a:tab pos="333375" algn="l"/>
              </a:tabLst>
            </a:pPr>
            <a:r>
              <a:rPr sz="1200" b="1" spc="-45" dirty="0">
                <a:solidFill>
                  <a:srgbClr val="7E7E7E"/>
                </a:solidFill>
                <a:latin typeface="Trebuchet MS"/>
                <a:cs typeface="Trebuchet MS"/>
              </a:rPr>
              <a:t>polyfills.ts</a:t>
            </a:r>
            <a:r>
              <a:rPr sz="1200" spc="-45" dirty="0">
                <a:solidFill>
                  <a:srgbClr val="7E7E7E"/>
                </a:solidFill>
                <a:latin typeface="Verdana"/>
                <a:cs typeface="Verdana"/>
              </a:rPr>
              <a:t>: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Archivo que </a:t>
            </a:r>
            <a:r>
              <a:rPr sz="1200" spc="-95" dirty="0">
                <a:solidFill>
                  <a:srgbClr val="7E7E7E"/>
                </a:solidFill>
                <a:latin typeface="Verdana"/>
                <a:cs typeface="Verdana"/>
              </a:rPr>
              <a:t>contiene </a:t>
            </a:r>
            <a:r>
              <a:rPr sz="1200" i="1" spc="-20" dirty="0">
                <a:solidFill>
                  <a:srgbClr val="7E7E7E"/>
                </a:solidFill>
                <a:latin typeface="Arial"/>
                <a:cs typeface="Arial"/>
              </a:rPr>
              <a:t>polyfills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que </a:t>
            </a:r>
            <a:r>
              <a:rPr sz="1200" spc="-95" dirty="0">
                <a:solidFill>
                  <a:srgbClr val="7E7E7E"/>
                </a:solidFill>
                <a:latin typeface="Verdana"/>
                <a:cs typeface="Verdana"/>
              </a:rPr>
              <a:t>tienen </a:t>
            </a:r>
            <a:r>
              <a:rPr sz="1200" spc="-110" dirty="0">
                <a:solidFill>
                  <a:srgbClr val="7E7E7E"/>
                </a:solidFill>
                <a:latin typeface="Verdana"/>
                <a:cs typeface="Verdana"/>
              </a:rPr>
              <a:t>como </a:t>
            </a:r>
            <a:r>
              <a:rPr sz="1200" spc="-95" dirty="0">
                <a:solidFill>
                  <a:srgbClr val="7E7E7E"/>
                </a:solidFill>
                <a:latin typeface="Verdana"/>
                <a:cs typeface="Verdana"/>
              </a:rPr>
              <a:t>objetivo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que  </a:t>
            </a:r>
            <a:r>
              <a:rPr sz="1200" spc="-120" dirty="0">
                <a:solidFill>
                  <a:srgbClr val="7E7E7E"/>
                </a:solidFill>
                <a:latin typeface="Verdana"/>
                <a:cs typeface="Verdana"/>
              </a:rPr>
              <a:t>navegadores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7E7E7E"/>
                </a:solidFill>
                <a:latin typeface="Verdana"/>
                <a:cs typeface="Verdana"/>
              </a:rPr>
              <a:t>antiguos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7E7E7E"/>
                </a:solidFill>
                <a:latin typeface="Verdana"/>
                <a:cs typeface="Verdana"/>
              </a:rPr>
              <a:t>se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7E7E7E"/>
                </a:solidFill>
                <a:latin typeface="Verdana"/>
                <a:cs typeface="Verdana"/>
              </a:rPr>
              <a:t>comporten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7E7E7E"/>
                </a:solidFill>
                <a:latin typeface="Verdana"/>
                <a:cs typeface="Verdana"/>
              </a:rPr>
              <a:t>correctamente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7E7E7E"/>
                </a:solidFill>
                <a:latin typeface="Verdana"/>
                <a:cs typeface="Verdana"/>
              </a:rPr>
              <a:t>con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7E7E7E"/>
                </a:solidFill>
                <a:latin typeface="Verdana"/>
                <a:cs typeface="Verdana"/>
              </a:rPr>
              <a:t>los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7E7E7E"/>
                </a:solidFill>
                <a:latin typeface="Verdana"/>
                <a:cs typeface="Verdana"/>
              </a:rPr>
              <a:t>estilos</a:t>
            </a:r>
            <a:r>
              <a:rPr sz="1200" spc="-1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200" spc="-1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7E7E7E"/>
                </a:solidFill>
                <a:latin typeface="Verdana"/>
                <a:cs typeface="Verdana"/>
              </a:rPr>
              <a:t>scripts  </a:t>
            </a:r>
            <a:r>
              <a:rPr sz="1200" spc="-114" dirty="0">
                <a:solidFill>
                  <a:srgbClr val="7E7E7E"/>
                </a:solidFill>
                <a:latin typeface="Verdana"/>
                <a:cs typeface="Verdana"/>
              </a:rPr>
              <a:t>generados </a:t>
            </a:r>
            <a:r>
              <a:rPr sz="1200" spc="-90" dirty="0">
                <a:solidFill>
                  <a:srgbClr val="7E7E7E"/>
                </a:solidFill>
                <a:latin typeface="Verdana"/>
                <a:cs typeface="Verdana"/>
              </a:rPr>
              <a:t>por</a:t>
            </a:r>
            <a:r>
              <a:rPr sz="1200" spc="-2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7E7E7E"/>
                </a:solidFill>
                <a:latin typeface="Verdana"/>
                <a:cs typeface="Verdana"/>
              </a:rPr>
              <a:t>Angular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699" y="1152472"/>
            <a:ext cx="1756153" cy="3416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703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</a:t>
            </a:r>
            <a:r>
              <a:rPr spc="-185" dirty="0"/>
              <a:t> </a:t>
            </a:r>
            <a:r>
              <a:rPr spc="254" dirty="0"/>
              <a:t>-</a:t>
            </a:r>
            <a:r>
              <a:rPr spc="-114" dirty="0"/>
              <a:t> </a:t>
            </a:r>
            <a:r>
              <a:rPr spc="-5" dirty="0"/>
              <a:t>Estructura</a:t>
            </a:r>
            <a:r>
              <a:rPr spc="-114" dirty="0"/>
              <a:t> </a:t>
            </a:r>
            <a:r>
              <a:rPr spc="114" dirty="0"/>
              <a:t>de</a:t>
            </a:r>
            <a:r>
              <a:rPr spc="-120" dirty="0"/>
              <a:t> </a:t>
            </a:r>
            <a:r>
              <a:rPr spc="15" dirty="0"/>
              <a:t>una</a:t>
            </a:r>
            <a:r>
              <a:rPr spc="-114" dirty="0"/>
              <a:t> </a:t>
            </a:r>
            <a:r>
              <a:rPr spc="15" dirty="0"/>
              <a:t>aplicación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92" y="1247929"/>
            <a:ext cx="10795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6208" y="1184098"/>
            <a:ext cx="5751830" cy="22542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60" dirty="0">
                <a:solidFill>
                  <a:srgbClr val="7E7E7E"/>
                </a:solidFill>
                <a:latin typeface="Trebuchet MS"/>
                <a:cs typeface="Trebuchet MS"/>
              </a:rPr>
              <a:t>.editorconfig</a:t>
            </a:r>
            <a:r>
              <a:rPr sz="1400" spc="-6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Configuración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editor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7E7E7E"/>
                </a:solidFill>
                <a:latin typeface="Verdana"/>
                <a:cs typeface="Verdana"/>
              </a:rPr>
              <a:t>VSCode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7E7E7E"/>
                </a:solidFill>
                <a:latin typeface="Trebuchet MS"/>
                <a:cs typeface="Trebuchet MS"/>
              </a:rPr>
              <a:t>.gitignore</a:t>
            </a:r>
            <a:r>
              <a:rPr sz="1400" spc="-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Carpetas/ficheros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que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7E7E7E"/>
                </a:solidFill>
                <a:latin typeface="Verdana"/>
                <a:cs typeface="Verdana"/>
              </a:rPr>
              <a:t>git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debe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ignorar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35" dirty="0">
                <a:solidFill>
                  <a:srgbClr val="7E7E7E"/>
                </a:solidFill>
                <a:latin typeface="Trebuchet MS"/>
                <a:cs typeface="Trebuchet MS"/>
              </a:rPr>
              <a:t>angular.json</a:t>
            </a:r>
            <a:r>
              <a:rPr sz="1400" b="1" spc="-1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400" spc="-229" dirty="0">
                <a:solidFill>
                  <a:srgbClr val="7E7E7E"/>
                </a:solidFill>
                <a:latin typeface="Verdana"/>
                <a:cs typeface="Verdana"/>
              </a:rPr>
              <a:t>(1):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contiene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configuración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propio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7E7E7E"/>
                </a:solidFill>
                <a:latin typeface="Verdana"/>
                <a:cs typeface="Verdana"/>
              </a:rPr>
              <a:t>CLI</a:t>
            </a:r>
            <a:endParaRPr sz="1400">
              <a:latin typeface="Verdana"/>
              <a:cs typeface="Verdana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7E7E7E"/>
                </a:solidFill>
                <a:latin typeface="Trebuchet MS"/>
                <a:cs typeface="Trebuchet MS"/>
              </a:rPr>
              <a:t>package.json</a:t>
            </a:r>
            <a:r>
              <a:rPr sz="1400" spc="-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Configuración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aplicación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registra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las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dependencias 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librerías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scripts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necesarios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su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despliegue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ejecución.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7E7E7E"/>
                </a:solidFill>
                <a:latin typeface="Trebuchet MS"/>
                <a:cs typeface="Trebuchet MS"/>
              </a:rPr>
              <a:t>README.md</a:t>
            </a:r>
            <a:r>
              <a:rPr sz="1400" spc="-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Información/documentación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sobre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7E7E7E"/>
                </a:solidFill>
                <a:latin typeface="Verdana"/>
                <a:cs typeface="Verdana"/>
              </a:rPr>
              <a:t>aplicación.</a:t>
            </a:r>
            <a:endParaRPr sz="1400">
              <a:latin typeface="Verdana"/>
              <a:cs typeface="Verdana"/>
            </a:endParaRPr>
          </a:p>
          <a:p>
            <a:pPr marL="348615" marR="102870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0" dirty="0">
                <a:solidFill>
                  <a:srgbClr val="7E7E7E"/>
                </a:solidFill>
                <a:latin typeface="Trebuchet MS"/>
                <a:cs typeface="Trebuchet MS"/>
              </a:rPr>
              <a:t>tsconfig.json</a:t>
            </a:r>
            <a:r>
              <a:rPr sz="1400" spc="-5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Contiene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configuración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TypeScript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transpilar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a 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Javascript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7E7E7E"/>
                </a:solidFill>
                <a:latin typeface="Trebuchet MS"/>
                <a:cs typeface="Trebuchet MS"/>
              </a:rPr>
              <a:t>tslint.json</a:t>
            </a:r>
            <a:r>
              <a:rPr sz="1400" spc="-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Reglas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linter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Typescript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99" y="1152472"/>
            <a:ext cx="1756153" cy="3416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0965" y="4376547"/>
            <a:ext cx="447294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 spc="-85" dirty="0">
                <a:latin typeface="Arial"/>
                <a:cs typeface="Arial"/>
              </a:rPr>
              <a:t>(1)</a:t>
            </a:r>
            <a:r>
              <a:rPr sz="800" u="sng" spc="-8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https://medium.com/angular-chile/angular-cli-workspace-bajo-la-lupa-417b9e7eb836#:~:text=JSON%  </a:t>
            </a:r>
            <a:r>
              <a:rPr sz="800" u="sng" spc="-9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20Schema%20es%20un%20vocabulario,%2Flib%2Fconfig%2Fschema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475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492694"/>
            <a:ext cx="410273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6606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90" dirty="0">
                <a:solidFill>
                  <a:srgbClr val="7E7E7E"/>
                </a:solidFill>
                <a:latin typeface="Verdana"/>
                <a:cs typeface="Verdana"/>
              </a:rPr>
              <a:t>Es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latin typeface="Verdana"/>
                <a:cs typeface="Verdana"/>
              </a:rPr>
              <a:t>un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7E7E7E"/>
                </a:solidFill>
                <a:latin typeface="Trebuchet MS"/>
                <a:cs typeface="Trebuchet MS"/>
              </a:rPr>
              <a:t>framework</a:t>
            </a:r>
            <a:r>
              <a:rPr sz="1800" b="1" spc="-1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desarrollo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de  </a:t>
            </a:r>
            <a:r>
              <a:rPr sz="1800" spc="-125" dirty="0">
                <a:solidFill>
                  <a:srgbClr val="7E7E7E"/>
                </a:solidFill>
                <a:latin typeface="Verdana"/>
                <a:cs typeface="Verdana"/>
              </a:rPr>
              <a:t>aplicaciones </a:t>
            </a:r>
            <a:r>
              <a:rPr sz="1800" spc="-229" dirty="0">
                <a:solidFill>
                  <a:srgbClr val="7E7E7E"/>
                </a:solidFill>
                <a:latin typeface="Verdana"/>
                <a:cs typeface="Verdana"/>
              </a:rPr>
              <a:t>SPA </a:t>
            </a:r>
            <a:r>
              <a:rPr sz="1800" spc="-120" dirty="0">
                <a:solidFill>
                  <a:srgbClr val="7E7E7E"/>
                </a:solidFill>
                <a:latin typeface="Verdana"/>
                <a:cs typeface="Verdana"/>
              </a:rPr>
              <a:t>utilizando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HTML </a:t>
            </a:r>
            <a:r>
              <a:rPr sz="1800" spc="-225" dirty="0">
                <a:solidFill>
                  <a:srgbClr val="7E7E7E"/>
                </a:solidFill>
                <a:latin typeface="Verdana"/>
                <a:cs typeface="Verdana"/>
              </a:rPr>
              <a:t>y  </a:t>
            </a:r>
            <a:r>
              <a:rPr sz="1800" b="1" spc="-55" dirty="0">
                <a:solidFill>
                  <a:srgbClr val="7E7E7E"/>
                </a:solidFill>
                <a:latin typeface="Trebuchet MS"/>
                <a:cs typeface="Trebuchet MS"/>
              </a:rPr>
              <a:t>Typescript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Escrito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basado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7E7E7E"/>
                </a:solidFill>
                <a:latin typeface="Trebuchet MS"/>
                <a:cs typeface="Trebuchet MS"/>
              </a:rPr>
              <a:t>Typescript</a:t>
            </a:r>
            <a:endParaRPr sz="1800">
              <a:latin typeface="Trebuchet MS"/>
              <a:cs typeface="Trebuchet MS"/>
            </a:endParaRPr>
          </a:p>
          <a:p>
            <a:pPr marL="379095" marR="17907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60" dirty="0">
                <a:solidFill>
                  <a:srgbClr val="7E7E7E"/>
                </a:solidFill>
                <a:latin typeface="Verdana"/>
                <a:cs typeface="Verdana"/>
              </a:rPr>
              <a:t>Basado</a:t>
            </a:r>
            <a:r>
              <a:rPr sz="1800" spc="-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7E7E7E"/>
                </a:solidFill>
                <a:latin typeface="Trebuchet MS"/>
                <a:cs typeface="Trebuchet MS"/>
              </a:rPr>
              <a:t>módulos</a:t>
            </a:r>
            <a:r>
              <a:rPr sz="1800" spc="-40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7E7E7E"/>
                </a:solidFill>
                <a:latin typeface="Trebuchet MS"/>
                <a:cs typeface="Trebuchet MS"/>
              </a:rPr>
              <a:t>componentes</a:t>
            </a:r>
            <a:r>
              <a:rPr sz="1800" b="1" spc="-19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225" dirty="0">
                <a:solidFill>
                  <a:srgbClr val="7E7E7E"/>
                </a:solidFill>
                <a:latin typeface="Verdana"/>
                <a:cs typeface="Verdana"/>
              </a:rPr>
              <a:t>y  </a:t>
            </a:r>
            <a:r>
              <a:rPr sz="1800" b="1" spc="-35" dirty="0">
                <a:solidFill>
                  <a:srgbClr val="7E7E7E"/>
                </a:solidFill>
                <a:latin typeface="Trebuchet MS"/>
                <a:cs typeface="Trebuchet MS"/>
              </a:rPr>
              <a:t>servicios </a:t>
            </a:r>
            <a:r>
              <a:rPr sz="1800" spc="-125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800" i="1" spc="-125" dirty="0">
                <a:solidFill>
                  <a:srgbClr val="7E7E7E"/>
                </a:solidFill>
                <a:latin typeface="Arial"/>
                <a:cs typeface="Arial"/>
              </a:rPr>
              <a:t>clases </a:t>
            </a:r>
            <a:r>
              <a:rPr sz="1800" i="1" spc="-75" dirty="0">
                <a:solidFill>
                  <a:srgbClr val="7E7E7E"/>
                </a:solidFill>
                <a:latin typeface="Arial"/>
                <a:cs typeface="Arial"/>
              </a:rPr>
              <a:t>Typescript </a:t>
            </a:r>
            <a:r>
              <a:rPr sz="1800" i="1" spc="-95" dirty="0">
                <a:solidFill>
                  <a:srgbClr val="7E7E7E"/>
                </a:solidFill>
                <a:latin typeface="Arial"/>
                <a:cs typeface="Arial"/>
              </a:rPr>
              <a:t>con  decoradores</a:t>
            </a:r>
            <a:r>
              <a:rPr sz="1800" spc="-95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Extiende</a:t>
            </a:r>
            <a:r>
              <a:rPr sz="1800" spc="-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7E7E7E"/>
                </a:solidFill>
                <a:latin typeface="Verdana"/>
                <a:cs typeface="Verdana"/>
              </a:rPr>
              <a:t>el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código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HTML</a:t>
            </a:r>
            <a:r>
              <a:rPr sz="1800" spc="-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con</a:t>
            </a:r>
            <a:r>
              <a:rPr sz="1800" spc="-28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7E7E7E"/>
                </a:solidFill>
                <a:latin typeface="Trebuchet MS"/>
                <a:cs typeface="Trebuchet MS"/>
              </a:rPr>
              <a:t>etiquetas  </a:t>
            </a:r>
            <a:r>
              <a:rPr sz="1800" b="1" spc="-25" dirty="0">
                <a:solidFill>
                  <a:srgbClr val="7E7E7E"/>
                </a:solidFill>
                <a:latin typeface="Trebuchet MS"/>
                <a:cs typeface="Trebuchet MS"/>
              </a:rPr>
              <a:t>propias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4630" y="1327297"/>
            <a:ext cx="3911535" cy="3076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0952" y="4624625"/>
            <a:ext cx="33381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5" dirty="0">
                <a:latin typeface="Arial"/>
                <a:cs typeface="Arial"/>
              </a:rPr>
              <a:t>https://httpmasters.es/2018/05/02/estructura-de-una-aplicacion-angular-5/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703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Angular</a:t>
            </a:r>
            <a:r>
              <a:rPr spc="-185" dirty="0"/>
              <a:t> </a:t>
            </a:r>
            <a:r>
              <a:rPr spc="254" dirty="0"/>
              <a:t>-</a:t>
            </a:r>
            <a:r>
              <a:rPr spc="-114" dirty="0"/>
              <a:t> </a:t>
            </a:r>
            <a:r>
              <a:rPr spc="-5" dirty="0"/>
              <a:t>Estructura</a:t>
            </a:r>
            <a:r>
              <a:rPr spc="-114" dirty="0"/>
              <a:t> </a:t>
            </a:r>
            <a:r>
              <a:rPr spc="114" dirty="0"/>
              <a:t>de</a:t>
            </a:r>
            <a:r>
              <a:rPr spc="-120" dirty="0"/>
              <a:t> </a:t>
            </a:r>
            <a:r>
              <a:rPr spc="15" dirty="0"/>
              <a:t>una</a:t>
            </a:r>
            <a:r>
              <a:rPr spc="-114" dirty="0"/>
              <a:t> </a:t>
            </a:r>
            <a:r>
              <a:rPr spc="15" dirty="0"/>
              <a:t>aplicación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218387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6208" y="1184098"/>
            <a:ext cx="5180965" cy="12636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7E7E7E"/>
                </a:solidFill>
                <a:latin typeface="Trebuchet MS"/>
                <a:cs typeface="Trebuchet MS"/>
              </a:rPr>
              <a:t>app.component.css</a:t>
            </a:r>
            <a:r>
              <a:rPr sz="1400" spc="-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Estilos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CSS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componente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7E7E7E"/>
                </a:solidFill>
                <a:latin typeface="Trebuchet MS"/>
                <a:cs typeface="Trebuchet MS"/>
              </a:rPr>
              <a:t>app.component.hml</a:t>
            </a:r>
            <a:r>
              <a:rPr sz="1400" spc="-55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Vista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componente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60" dirty="0">
                <a:solidFill>
                  <a:srgbClr val="7E7E7E"/>
                </a:solidFill>
                <a:latin typeface="Trebuchet MS"/>
                <a:cs typeface="Trebuchet MS"/>
              </a:rPr>
              <a:t>app.component.ts</a:t>
            </a:r>
            <a:r>
              <a:rPr sz="1400" spc="-6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Clase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Typescript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componente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60" dirty="0">
                <a:solidFill>
                  <a:srgbClr val="7E7E7E"/>
                </a:solidFill>
                <a:latin typeface="Trebuchet MS"/>
                <a:cs typeface="Trebuchet MS"/>
              </a:rPr>
              <a:t>app.component.spec.ts</a:t>
            </a:r>
            <a:r>
              <a:rPr sz="1400" spc="-6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0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7E7E7E"/>
                </a:solidFill>
                <a:latin typeface="Verdana"/>
                <a:cs typeface="Verdana"/>
              </a:rPr>
              <a:t>Test</a:t>
            </a:r>
            <a:r>
              <a:rPr sz="1400" spc="-20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creado</a:t>
            </a:r>
            <a:r>
              <a:rPr sz="1400" spc="-20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400" spc="-20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probar</a:t>
            </a:r>
            <a:r>
              <a:rPr sz="1400" spc="-20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el</a:t>
            </a:r>
            <a:r>
              <a:rPr sz="1400" spc="-20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componente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60" dirty="0">
                <a:solidFill>
                  <a:srgbClr val="7E7E7E"/>
                </a:solidFill>
                <a:latin typeface="Trebuchet MS"/>
                <a:cs typeface="Trebuchet MS"/>
              </a:rPr>
              <a:t>app.module.ts</a:t>
            </a:r>
            <a:r>
              <a:rPr sz="1400" spc="-60" dirty="0">
                <a:solidFill>
                  <a:srgbClr val="7E7E7E"/>
                </a:solidFill>
                <a:latin typeface="Verdana"/>
                <a:cs typeface="Verdana"/>
              </a:rPr>
              <a:t>: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Módulo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principal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la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aplicación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99" y="1152472"/>
            <a:ext cx="1749246" cy="3020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B5303-C8A9-44C4-85E4-5BE101E8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01228C-9882-4BA8-8C5C-9D92A3907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4476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68DDF75-45E2-4E92-B9FC-EE3AF09173DD}"/>
              </a:ext>
            </a:extLst>
          </p:cNvPr>
          <p:cNvSpPr/>
          <p:nvPr/>
        </p:nvSpPr>
        <p:spPr>
          <a:xfrm>
            <a:off x="0" y="0"/>
            <a:ext cx="9144000" cy="6094476"/>
          </a:xfrm>
          <a:prstGeom prst="rect">
            <a:avLst/>
          </a:prstGeom>
          <a:solidFill>
            <a:srgbClr val="1C2C44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PE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0428091-62C5-4671-9592-57AB55A29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50" y="1484555"/>
            <a:ext cx="3808302" cy="38067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C43C0A-2CAF-4851-AECD-B427624523D4}"/>
              </a:ext>
            </a:extLst>
          </p:cNvPr>
          <p:cNvSpPr txBox="1"/>
          <p:nvPr/>
        </p:nvSpPr>
        <p:spPr>
          <a:xfrm>
            <a:off x="2697171" y="4251959"/>
            <a:ext cx="3388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s-PE" sz="1050" dirty="0">
                <a:solidFill>
                  <a:prstClr val="white"/>
                </a:solidFill>
                <a:latin typeface="Lato" panose="020F0502020204030203" pitchFamily="34" charset="0"/>
              </a:rPr>
              <a:t>“23 años Comprometidos con la capacitación de profesionales en el Perú”</a:t>
            </a:r>
          </a:p>
        </p:txBody>
      </p:sp>
    </p:spTree>
    <p:extLst>
      <p:ext uri="{BB962C8B-B14F-4D97-AF65-F5344CB8AC3E}">
        <p14:creationId xmlns:p14="http://schemas.microsoft.com/office/powerpoint/2010/main" val="58559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5402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Single </a:t>
            </a:r>
            <a:r>
              <a:rPr spc="20" dirty="0"/>
              <a:t>Page </a:t>
            </a:r>
            <a:r>
              <a:rPr spc="10" dirty="0"/>
              <a:t>Application</a:t>
            </a:r>
            <a:r>
              <a:rPr spc="-505" dirty="0"/>
              <a:t> </a:t>
            </a:r>
            <a:r>
              <a:rPr spc="-145" dirty="0"/>
              <a:t>(SPA)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492694"/>
            <a:ext cx="515112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29" dirty="0">
                <a:solidFill>
                  <a:srgbClr val="7E7E7E"/>
                </a:solidFill>
                <a:latin typeface="Verdana"/>
                <a:cs typeface="Verdana"/>
              </a:rPr>
              <a:t>SPA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7E7E7E"/>
                </a:solidFill>
                <a:latin typeface="Verdana"/>
                <a:cs typeface="Verdana"/>
              </a:rPr>
              <a:t>vs.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7E7E7E"/>
                </a:solidFill>
                <a:latin typeface="Verdana"/>
                <a:cs typeface="Verdana"/>
              </a:rPr>
              <a:t>MPA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(Multiple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latin typeface="Verdana"/>
                <a:cs typeface="Verdana"/>
              </a:rPr>
              <a:t>Page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Application)</a:t>
            </a:r>
            <a:endParaRPr sz="1800" dirty="0">
              <a:latin typeface="Verdana"/>
              <a:cs typeface="Verdana"/>
            </a:endParaRPr>
          </a:p>
          <a:p>
            <a:pPr marL="379095" marR="11811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Aplicaciones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7E7E7E"/>
                </a:solidFill>
                <a:latin typeface="Verdana"/>
                <a:cs typeface="Verdana"/>
              </a:rPr>
              <a:t>cliente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completas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programadas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con 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HTML, 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CSS </a:t>
            </a:r>
            <a:r>
              <a:rPr sz="1800" spc="-22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800" spc="-3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7E7E7E"/>
                </a:solidFill>
                <a:latin typeface="Trebuchet MS"/>
                <a:cs typeface="Trebuchet MS"/>
              </a:rPr>
              <a:t>Javascript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40" dirty="0">
                <a:solidFill>
                  <a:srgbClr val="7E7E7E"/>
                </a:solidFill>
                <a:latin typeface="Trebuchet MS"/>
                <a:cs typeface="Trebuchet MS"/>
              </a:rPr>
              <a:t>Vistas </a:t>
            </a:r>
            <a:r>
              <a:rPr sz="1800" spc="-204" dirty="0">
                <a:solidFill>
                  <a:srgbClr val="7E7E7E"/>
                </a:solidFill>
                <a:latin typeface="Verdana"/>
                <a:cs typeface="Verdana"/>
              </a:rPr>
              <a:t>vs.</a:t>
            </a:r>
            <a:r>
              <a:rPr sz="1800" spc="-4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latin typeface="Verdana"/>
                <a:cs typeface="Verdana"/>
              </a:rPr>
              <a:t>Páginas</a:t>
            </a:r>
            <a:endParaRPr sz="1800" dirty="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Comunicación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con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7E7E7E"/>
                </a:solidFill>
                <a:latin typeface="Verdana"/>
                <a:cs typeface="Verdana"/>
              </a:rPr>
              <a:t>el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7E7E7E"/>
                </a:solidFill>
                <a:latin typeface="Verdana"/>
                <a:cs typeface="Verdana"/>
              </a:rPr>
              <a:t>servidor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través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7E7E7E"/>
                </a:solidFill>
                <a:latin typeface="Trebuchet MS"/>
                <a:cs typeface="Trebuchet MS"/>
              </a:rPr>
              <a:t>API’s</a:t>
            </a:r>
            <a:endParaRPr sz="1800" dirty="0">
              <a:latin typeface="Trebuchet MS"/>
              <a:cs typeface="Trebuchet M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Frameworks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crear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7E7E7E"/>
                </a:solidFill>
                <a:latin typeface="Verdana"/>
                <a:cs typeface="Verdana"/>
              </a:rPr>
              <a:t>SPA’s: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7E7E7E"/>
                </a:solidFill>
                <a:latin typeface="Trebuchet MS"/>
                <a:cs typeface="Trebuchet MS"/>
              </a:rPr>
              <a:t>Angular</a:t>
            </a:r>
            <a:r>
              <a:rPr sz="1800" spc="-55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React,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7E7E7E"/>
                </a:solidFill>
                <a:latin typeface="Verdana"/>
                <a:cs typeface="Verdana"/>
              </a:rPr>
              <a:t>Vue,  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EmberJS,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Polymer, 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Svelte,</a:t>
            </a:r>
            <a:r>
              <a:rPr sz="1800" spc="-4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etc.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3961" y="4766128"/>
            <a:ext cx="29838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5" dirty="0">
                <a:latin typeface="Arial"/>
                <a:cs typeface="Arial"/>
              </a:rPr>
              <a:t>https://yalantis.com/blog/single-page-apps-vs-multiple-page-apps/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3888" y="847448"/>
            <a:ext cx="3021185" cy="3920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877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8668752" cy="285065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70" dirty="0">
                <a:solidFill>
                  <a:srgbClr val="7E7E7E"/>
                </a:solidFill>
                <a:cs typeface="Verdana"/>
              </a:rPr>
              <a:t>Creado en</a:t>
            </a:r>
            <a:r>
              <a:rPr sz="1800" spc="-38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50" dirty="0">
                <a:solidFill>
                  <a:srgbClr val="7E7E7E"/>
                </a:solidFill>
                <a:cs typeface="Verdana"/>
              </a:rPr>
              <a:t>1995</a:t>
            </a:r>
            <a:endParaRPr sz="1800" dirty="0">
              <a:cs typeface="Verdana"/>
            </a:endParaRPr>
          </a:p>
          <a:p>
            <a:pPr marL="379095" marR="9461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75" dirty="0">
                <a:solidFill>
                  <a:srgbClr val="7E7E7E"/>
                </a:solidFill>
                <a:cs typeface="Verdana"/>
              </a:rPr>
              <a:t>En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50" dirty="0">
                <a:solidFill>
                  <a:srgbClr val="7E7E7E"/>
                </a:solidFill>
                <a:cs typeface="Verdana"/>
              </a:rPr>
              <a:t>1997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se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cs typeface="Verdana"/>
              </a:rPr>
              <a:t>crea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cs typeface="Verdana"/>
              </a:rPr>
              <a:t>un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0" dirty="0">
                <a:solidFill>
                  <a:srgbClr val="7E7E7E"/>
                </a:solidFill>
                <a:cs typeface="Verdana"/>
              </a:rPr>
              <a:t>comité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de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05" dirty="0">
                <a:solidFill>
                  <a:srgbClr val="7E7E7E"/>
                </a:solidFill>
                <a:cs typeface="Verdana"/>
              </a:rPr>
              <a:t>la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20" dirty="0">
                <a:solidFill>
                  <a:srgbClr val="7E7E7E"/>
                </a:solidFill>
                <a:cs typeface="Verdana"/>
              </a:rPr>
              <a:t>ECMA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cs typeface="Verdana"/>
              </a:rPr>
              <a:t>para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cs typeface="Verdana"/>
              </a:rPr>
              <a:t>su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estandarización.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25" dirty="0">
                <a:solidFill>
                  <a:srgbClr val="7E7E7E"/>
                </a:solidFill>
                <a:cs typeface="Verdana"/>
              </a:rPr>
              <a:t>Se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cs typeface="Verdana"/>
              </a:rPr>
              <a:t>diseña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10" dirty="0">
                <a:solidFill>
                  <a:srgbClr val="7E7E7E"/>
                </a:solidFill>
                <a:cs typeface="Verdana"/>
              </a:rPr>
              <a:t>el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40" dirty="0">
                <a:solidFill>
                  <a:srgbClr val="7E7E7E"/>
                </a:solidFill>
                <a:cs typeface="Verdana"/>
              </a:rPr>
              <a:t>DOM 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(Document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cs typeface="Verdana"/>
              </a:rPr>
              <a:t>Model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cs typeface="Verdana"/>
              </a:rPr>
              <a:t>Object)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cs typeface="Verdana"/>
              </a:rPr>
              <a:t>para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evitar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cs typeface="Verdana"/>
              </a:rPr>
              <a:t>incompatibilidades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de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0" dirty="0">
                <a:solidFill>
                  <a:srgbClr val="7E7E7E"/>
                </a:solidFill>
                <a:cs typeface="Verdana"/>
              </a:rPr>
              <a:t>navegadores</a:t>
            </a:r>
            <a:endParaRPr sz="1800" dirty="0"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65" dirty="0">
                <a:solidFill>
                  <a:srgbClr val="7E7E7E"/>
                </a:solidFill>
                <a:cs typeface="Verdana"/>
              </a:rPr>
              <a:t>Las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nuevas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cs typeface="Verdana"/>
              </a:rPr>
              <a:t>versiones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de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cs typeface="Verdana"/>
              </a:rPr>
              <a:t>Javascript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se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cs typeface="Verdana"/>
              </a:rPr>
              <a:t>regirán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cs typeface="Verdana"/>
              </a:rPr>
              <a:t>por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cs typeface="Verdana"/>
              </a:rPr>
              <a:t>ECMAScript</a:t>
            </a:r>
            <a:endParaRPr sz="1800" dirty="0"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75" dirty="0">
                <a:solidFill>
                  <a:srgbClr val="7E7E7E"/>
                </a:solidFill>
                <a:cs typeface="Verdana"/>
              </a:rPr>
              <a:t>En </a:t>
            </a:r>
            <a:r>
              <a:rPr sz="1800" spc="-250" dirty="0">
                <a:solidFill>
                  <a:srgbClr val="7E7E7E"/>
                </a:solidFill>
                <a:cs typeface="Verdana"/>
              </a:rPr>
              <a:t>2011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se </a:t>
            </a:r>
            <a:r>
              <a:rPr sz="1800" spc="-160" dirty="0">
                <a:solidFill>
                  <a:srgbClr val="7E7E7E"/>
                </a:solidFill>
                <a:cs typeface="Verdana"/>
              </a:rPr>
              <a:t>aprueba</a:t>
            </a:r>
            <a:r>
              <a:rPr sz="1800" spc="-49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40" dirty="0">
                <a:solidFill>
                  <a:srgbClr val="7E7E7E"/>
                </a:solidFill>
                <a:cs typeface="Verdana"/>
              </a:rPr>
              <a:t>ES5</a:t>
            </a:r>
            <a:endParaRPr sz="1800" dirty="0">
              <a:cs typeface="Verdana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75" dirty="0">
                <a:solidFill>
                  <a:srgbClr val="7E7E7E"/>
                </a:solidFill>
                <a:cs typeface="Verdana"/>
              </a:rPr>
              <a:t>En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50" dirty="0">
                <a:solidFill>
                  <a:srgbClr val="7E7E7E"/>
                </a:solidFill>
                <a:cs typeface="Verdana"/>
              </a:rPr>
              <a:t>2014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se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cs typeface="Verdana"/>
              </a:rPr>
              <a:t>aprueba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40" dirty="0">
                <a:solidFill>
                  <a:srgbClr val="7E7E7E"/>
                </a:solidFill>
                <a:cs typeface="Verdana"/>
              </a:rPr>
              <a:t>ES6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0" dirty="0">
                <a:solidFill>
                  <a:srgbClr val="7E7E7E"/>
                </a:solidFill>
                <a:cs typeface="Verdana"/>
              </a:rPr>
              <a:t>(funciones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de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40" dirty="0">
                <a:solidFill>
                  <a:srgbClr val="7E7E7E"/>
                </a:solidFill>
                <a:cs typeface="Verdana"/>
              </a:rPr>
              <a:t>flecha,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14" dirty="0">
                <a:solidFill>
                  <a:srgbClr val="7E7E7E"/>
                </a:solidFill>
                <a:cs typeface="Verdana"/>
              </a:rPr>
              <a:t>let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225" dirty="0">
                <a:solidFill>
                  <a:srgbClr val="7E7E7E"/>
                </a:solidFill>
                <a:cs typeface="Verdana"/>
              </a:rPr>
              <a:t>y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cs typeface="Verdana"/>
              </a:rPr>
              <a:t>const,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clases,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template</a:t>
            </a:r>
            <a:r>
              <a:rPr sz="1800" spc="-27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cs typeface="Verdana"/>
              </a:rPr>
              <a:t>strings,  </a:t>
            </a:r>
            <a:r>
              <a:rPr sz="1800" spc="-180" dirty="0">
                <a:solidFill>
                  <a:srgbClr val="7E7E7E"/>
                </a:solidFill>
                <a:cs typeface="Verdana"/>
              </a:rPr>
              <a:t>promesas,</a:t>
            </a:r>
            <a:r>
              <a:rPr sz="1800" spc="-28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etc.)</a:t>
            </a:r>
            <a:endParaRPr sz="1800" dirty="0"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75" dirty="0">
                <a:solidFill>
                  <a:srgbClr val="7E7E7E"/>
                </a:solidFill>
                <a:cs typeface="Verdana"/>
              </a:rPr>
              <a:t>Versiones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de Javascript:</a:t>
            </a:r>
            <a:r>
              <a:rPr sz="1800" spc="-484" dirty="0">
                <a:solidFill>
                  <a:srgbClr val="009587"/>
                </a:solidFill>
                <a:cs typeface="Verdana"/>
              </a:rPr>
              <a:t> </a:t>
            </a:r>
            <a:r>
              <a:rPr sz="1800" u="heavy" spc="-175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cs typeface="Verdana"/>
                <a:hlinkClick r:id="rId2"/>
              </a:rPr>
              <a:t>https://www.w3schools.com/js/js_versions.asp</a:t>
            </a:r>
            <a:endParaRPr sz="1800" dirty="0">
              <a:cs typeface="Verdana"/>
            </a:endParaRPr>
          </a:p>
          <a:p>
            <a:pPr marL="379095" marR="157924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30" dirty="0">
                <a:solidFill>
                  <a:srgbClr val="7E7E7E"/>
                </a:solidFill>
                <a:cs typeface="Verdana"/>
              </a:rPr>
              <a:t>Compatibilidad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cs typeface="Verdana"/>
              </a:rPr>
              <a:t>con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0" dirty="0">
                <a:solidFill>
                  <a:srgbClr val="7E7E7E"/>
                </a:solidFill>
                <a:cs typeface="Verdana"/>
              </a:rPr>
              <a:t>navegadores</a:t>
            </a:r>
            <a:r>
              <a:rPr sz="1800" spc="-26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cs typeface="Verdana"/>
              </a:rPr>
              <a:t>según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versión</a:t>
            </a:r>
            <a:r>
              <a:rPr sz="1800" spc="-270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cs typeface="Verdana"/>
              </a:rPr>
              <a:t>de</a:t>
            </a:r>
            <a:r>
              <a:rPr sz="1800" spc="-265" dirty="0">
                <a:solidFill>
                  <a:srgbClr val="7E7E7E"/>
                </a:solidFill>
                <a:cs typeface="Verdana"/>
              </a:rPr>
              <a:t> </a:t>
            </a:r>
            <a:r>
              <a:rPr sz="1800" spc="-190" dirty="0">
                <a:solidFill>
                  <a:srgbClr val="7E7E7E"/>
                </a:solidFill>
                <a:cs typeface="Verdana"/>
              </a:rPr>
              <a:t>ECMASscript: </a:t>
            </a:r>
            <a:r>
              <a:rPr sz="1800" u="heavy" spc="-19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cs typeface="Verdana"/>
              </a:rPr>
              <a:t> </a:t>
            </a:r>
            <a:r>
              <a:rPr sz="1800" u="heavy" spc="-18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cs typeface="Verdana"/>
                <a:hlinkClick r:id="rId3"/>
              </a:rPr>
              <a:t>https://kangax.github.io/compat-table/es6/</a:t>
            </a:r>
            <a:endParaRPr sz="1800" dirty="0"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2436" y="4636303"/>
            <a:ext cx="37084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1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Arial"/>
                <a:cs typeface="Arial"/>
                <a:hlinkClick r:id="rId4"/>
              </a:rPr>
              <a:t>https://developer.mozilla.org/es/docs/Web/JavaScript/Guide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9551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</a:t>
            </a:r>
            <a:r>
              <a:rPr dirty="0"/>
              <a:t>ypescri</a:t>
            </a:r>
            <a:r>
              <a:rPr spc="-20" dirty="0"/>
              <a:t>p</a:t>
            </a:r>
            <a:r>
              <a:rPr spc="15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184098"/>
            <a:ext cx="3724275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50" dirty="0">
                <a:solidFill>
                  <a:srgbClr val="7E7E7E"/>
                </a:solidFill>
                <a:latin typeface="Verdana"/>
                <a:cs typeface="Verdana"/>
              </a:rPr>
              <a:t>Es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un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lenguaje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programación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Open</a:t>
            </a:r>
            <a:r>
              <a:rPr sz="1400" spc="-2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Source 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creado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por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Microsoft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7E7E7E"/>
                </a:solidFill>
                <a:latin typeface="Verdana"/>
                <a:cs typeface="Verdana"/>
              </a:rPr>
              <a:t>2012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30" dirty="0">
                <a:solidFill>
                  <a:srgbClr val="7E7E7E"/>
                </a:solidFill>
                <a:latin typeface="Trebuchet MS"/>
                <a:cs typeface="Trebuchet MS"/>
              </a:rPr>
              <a:t>Superset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3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Javascript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35" dirty="0">
                <a:solidFill>
                  <a:srgbClr val="7E7E7E"/>
                </a:solidFill>
                <a:latin typeface="Trebuchet MS"/>
                <a:cs typeface="Trebuchet MS"/>
              </a:rPr>
              <a:t>Transpilación </a:t>
            </a:r>
            <a:r>
              <a:rPr sz="1400" spc="-160" dirty="0">
                <a:solidFill>
                  <a:srgbClr val="7E7E7E"/>
                </a:solidFill>
                <a:latin typeface="Verdana"/>
                <a:cs typeface="Verdana"/>
              </a:rPr>
              <a:t>vs</a:t>
            </a:r>
            <a:r>
              <a:rPr sz="1400" spc="-3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compilación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Sitios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oficiales:</a:t>
            </a:r>
            <a:endParaRPr sz="1400">
              <a:latin typeface="Verdana"/>
              <a:cs typeface="Verdana"/>
            </a:endParaRPr>
          </a:p>
          <a:p>
            <a:pPr marL="805815" lvl="1" indent="-321310">
              <a:lnSpc>
                <a:spcPct val="100000"/>
              </a:lnSpc>
              <a:spcBef>
                <a:spcPts val="275"/>
              </a:spcBef>
              <a:buClr>
                <a:srgbClr val="7E7E7E"/>
              </a:buClr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u="heavy" spc="-114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2"/>
              </a:rPr>
              <a:t>https://www.typescriptlang.org</a:t>
            </a:r>
            <a:endParaRPr sz="1200">
              <a:latin typeface="Verdana"/>
              <a:cs typeface="Verdana"/>
            </a:endParaRPr>
          </a:p>
          <a:p>
            <a:pPr marL="805815" lvl="1" indent="-321310">
              <a:lnSpc>
                <a:spcPct val="100000"/>
              </a:lnSpc>
              <a:spcBef>
                <a:spcPts val="210"/>
              </a:spcBef>
              <a:buClr>
                <a:srgbClr val="7E7E7E"/>
              </a:buClr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u="heavy" spc="-11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3"/>
              </a:rPr>
              <a:t>https://github.com/Microsoft/TypeScript</a:t>
            </a:r>
            <a:endParaRPr sz="1200">
              <a:latin typeface="Verdana"/>
              <a:cs typeface="Verdana"/>
            </a:endParaRPr>
          </a:p>
          <a:p>
            <a:pPr marL="805815" lvl="1" indent="-321310">
              <a:lnSpc>
                <a:spcPct val="100000"/>
              </a:lnSpc>
              <a:spcBef>
                <a:spcPts val="210"/>
              </a:spcBef>
              <a:buClr>
                <a:srgbClr val="7E7E7E"/>
              </a:buClr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u="heavy" spc="-110" dirty="0">
                <a:solidFill>
                  <a:srgbClr val="009587"/>
                </a:solidFill>
                <a:uFill>
                  <a:solidFill>
                    <a:srgbClr val="009587"/>
                  </a:solidFill>
                </a:uFill>
                <a:latin typeface="Verdana"/>
                <a:cs typeface="Verdana"/>
                <a:hlinkClick r:id="rId4"/>
              </a:rPr>
              <a:t>https://www.typescriptlang.org/play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2390" y="1130180"/>
            <a:ext cx="3999891" cy="2275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61564" y="3536853"/>
            <a:ext cx="344170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 spc="-10" dirty="0">
                <a:latin typeface="Arial"/>
                <a:cs typeface="Arial"/>
                <a:hlinkClick r:id="rId6"/>
              </a:rPr>
              <a:t>https://www.campusmvp.es/recursos/post/typescript-contra-javascript-cual-d </a:t>
            </a:r>
            <a:r>
              <a:rPr sz="800" spc="-10" dirty="0">
                <a:latin typeface="Arial"/>
                <a:cs typeface="Arial"/>
              </a:rPr>
              <a:t> eberias-utilizar.aspx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9551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</a:t>
            </a:r>
            <a:r>
              <a:rPr dirty="0"/>
              <a:t>ypescri</a:t>
            </a:r>
            <a:r>
              <a:rPr spc="-20" dirty="0"/>
              <a:t>p</a:t>
            </a:r>
            <a:r>
              <a:rPr spc="15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62309"/>
            <a:ext cx="8183245" cy="3086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Características</a:t>
            </a:r>
            <a:r>
              <a:rPr sz="1800" spc="-3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principales:</a:t>
            </a:r>
            <a:endParaRPr sz="1800">
              <a:latin typeface="Verdana"/>
              <a:cs typeface="Verdana"/>
            </a:endParaRPr>
          </a:p>
          <a:p>
            <a:pPr marL="836294" marR="860425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Tipado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estático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(autocompletado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código,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recomendación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argumentos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función, 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documentación,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7E7E7E"/>
                </a:solidFill>
                <a:latin typeface="Verdana"/>
                <a:cs typeface="Verdana"/>
              </a:rPr>
              <a:t>etc.)</a:t>
            </a:r>
            <a:endParaRPr sz="140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Orientado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objetos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con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clases</a:t>
            </a:r>
            <a:endParaRPr sz="140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Interfaces</a:t>
            </a:r>
            <a:endParaRPr sz="140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Tipos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genéricos</a:t>
            </a:r>
            <a:endParaRPr sz="140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Casting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30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datos</a:t>
            </a:r>
            <a:endParaRPr sz="140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45" dirty="0">
                <a:solidFill>
                  <a:srgbClr val="7E7E7E"/>
                </a:solidFill>
                <a:latin typeface="Verdana"/>
                <a:cs typeface="Verdana"/>
              </a:rPr>
              <a:t>Argumentos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con</a:t>
            </a:r>
            <a:r>
              <a:rPr sz="1400" spc="-2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7E7E7E"/>
                </a:solidFill>
                <a:latin typeface="Verdana"/>
                <a:cs typeface="Verdana"/>
              </a:rPr>
              <a:t>tipo</a:t>
            </a:r>
            <a:endParaRPr sz="140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Tipo</a:t>
            </a:r>
            <a:r>
              <a:rPr sz="1400" spc="-2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retorno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las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funciones</a:t>
            </a:r>
            <a:endParaRPr sz="1400">
              <a:latin typeface="Verdana"/>
              <a:cs typeface="Verdana"/>
            </a:endParaRPr>
          </a:p>
          <a:p>
            <a:pPr marL="836294" marR="5080" lvl="1" indent="-336550">
              <a:lnSpc>
                <a:spcPct val="1161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Tooling: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soporte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para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herramientas en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tiempo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desarrollo. </a:t>
            </a:r>
            <a:r>
              <a:rPr sz="1400" spc="-170" dirty="0">
                <a:solidFill>
                  <a:srgbClr val="7E7E7E"/>
                </a:solidFill>
                <a:latin typeface="Verdana"/>
                <a:cs typeface="Verdana"/>
              </a:rPr>
              <a:t>Su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servicio </a:t>
            </a:r>
            <a:r>
              <a:rPr sz="1400" i="1" spc="-60" dirty="0">
                <a:solidFill>
                  <a:srgbClr val="7E7E7E"/>
                </a:solidFill>
                <a:latin typeface="Arial"/>
                <a:cs typeface="Arial"/>
              </a:rPr>
              <a:t>tsserver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expone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al 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compilador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otros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servicios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lenguaje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los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expone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como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un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7E7E7E"/>
                </a:solidFill>
                <a:latin typeface="Verdana"/>
                <a:cs typeface="Verdana"/>
              </a:rPr>
              <a:t>servicio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7E7E7E"/>
                </a:solidFill>
                <a:latin typeface="Verdana"/>
                <a:cs typeface="Verdana"/>
              </a:rPr>
              <a:t>para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7E7E7E"/>
                </a:solidFill>
                <a:latin typeface="Verdana"/>
                <a:cs typeface="Verdana"/>
              </a:rPr>
              <a:t>los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7E7E7E"/>
                </a:solidFill>
                <a:latin typeface="Verdana"/>
                <a:cs typeface="Verdana"/>
              </a:rPr>
              <a:t>editores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código. 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Esto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permite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7E7E7E"/>
                </a:solidFill>
                <a:latin typeface="Verdana"/>
                <a:cs typeface="Verdana"/>
              </a:rPr>
              <a:t>disponer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herramientas</a:t>
            </a:r>
            <a:r>
              <a:rPr sz="1400" spc="-2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fundamentales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7E7E7E"/>
                </a:solidFill>
                <a:latin typeface="Verdana"/>
                <a:cs typeface="Verdana"/>
              </a:rPr>
              <a:t>como</a:t>
            </a:r>
            <a:r>
              <a:rPr sz="1400" spc="-2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7E7E7E"/>
                </a:solidFill>
                <a:latin typeface="Verdana"/>
                <a:cs typeface="Verdana"/>
              </a:rPr>
              <a:t>el</a:t>
            </a:r>
            <a:r>
              <a:rPr sz="1400" spc="-2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i="1" spc="-60" dirty="0">
                <a:solidFill>
                  <a:srgbClr val="7E7E7E"/>
                </a:solidFill>
                <a:latin typeface="Arial"/>
                <a:cs typeface="Arial"/>
              </a:rPr>
              <a:t>Intellisense</a:t>
            </a:r>
            <a:r>
              <a:rPr sz="1400" spc="-60" dirty="0">
                <a:solidFill>
                  <a:srgbClr val="7E7E7E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7294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</a:t>
            </a:r>
            <a:r>
              <a:rPr spc="-120" dirty="0"/>
              <a:t> </a:t>
            </a:r>
            <a:r>
              <a:rPr spc="254" dirty="0"/>
              <a:t>-</a:t>
            </a:r>
            <a:r>
              <a:rPr spc="-220" dirty="0"/>
              <a:t> </a:t>
            </a:r>
            <a:r>
              <a:rPr spc="-10" dirty="0"/>
              <a:t>Ventajas</a:t>
            </a:r>
            <a:r>
              <a:rPr spc="-114" dirty="0"/>
              <a:t> </a:t>
            </a:r>
            <a:r>
              <a:rPr spc="70" dirty="0"/>
              <a:t>frente</a:t>
            </a:r>
            <a:r>
              <a:rPr spc="-120" dirty="0"/>
              <a:t> </a:t>
            </a:r>
            <a:r>
              <a:rPr spc="50" dirty="0"/>
              <a:t>a</a:t>
            </a:r>
            <a:r>
              <a:rPr spc="-195" dirty="0"/>
              <a:t> </a:t>
            </a:r>
            <a:r>
              <a:rPr spc="-3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824484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3467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Tipado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estático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7E7E7E"/>
                </a:solidFill>
                <a:latin typeface="Verdana"/>
                <a:cs typeface="Verdana"/>
              </a:rPr>
              <a:t>(y</a:t>
            </a:r>
            <a:r>
              <a:rPr sz="1800" spc="-2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opcional)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permite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7E7E7E"/>
                </a:solidFill>
                <a:latin typeface="Verdana"/>
                <a:cs typeface="Verdana"/>
              </a:rPr>
              <a:t>verificar</a:t>
            </a:r>
            <a:r>
              <a:rPr sz="1800" spc="-2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7E7E7E"/>
                </a:solidFill>
                <a:latin typeface="Verdana"/>
                <a:cs typeface="Verdana"/>
              </a:rPr>
              <a:t>corrección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del</a:t>
            </a:r>
            <a:r>
              <a:rPr sz="1800" spc="-2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código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800" spc="-2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produce  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menos</a:t>
            </a:r>
            <a:r>
              <a:rPr sz="1800" spc="-2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errores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Permite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que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los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editores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de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código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7E7E7E"/>
                </a:solidFill>
                <a:latin typeface="Verdana"/>
                <a:cs typeface="Verdana"/>
              </a:rPr>
              <a:t>ofrezcan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7E7E7E"/>
                </a:solidFill>
                <a:latin typeface="Verdana"/>
                <a:cs typeface="Verdana"/>
              </a:rPr>
              <a:t>autocompletar,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refactorizar,</a:t>
            </a:r>
            <a:r>
              <a:rPr sz="1800" spc="-3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i="1" spc="20" dirty="0">
                <a:solidFill>
                  <a:srgbClr val="7E7E7E"/>
                </a:solidFill>
                <a:latin typeface="Arial"/>
                <a:cs typeface="Arial"/>
              </a:rPr>
              <a:t>ir</a:t>
            </a:r>
            <a:r>
              <a:rPr sz="1800" i="1" spc="-1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i="1" spc="-12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Sintaxis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similar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Javascript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Java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405" dirty="0">
                <a:solidFill>
                  <a:srgbClr val="7E7E7E"/>
                </a:solidFill>
                <a:latin typeface="Verdana"/>
                <a:cs typeface="Verdana"/>
              </a:rPr>
              <a:t>C#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El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compilador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siempre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7E7E7E"/>
                </a:solidFill>
                <a:latin typeface="Verdana"/>
                <a:cs typeface="Verdana"/>
              </a:rPr>
              <a:t>generará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código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Javascript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7E7E7E"/>
                </a:solidFill>
                <a:latin typeface="Verdana"/>
                <a:cs typeface="Verdana"/>
              </a:rPr>
              <a:t>compatible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E7E7E"/>
                </a:solidFill>
                <a:latin typeface="Verdana"/>
                <a:cs typeface="Verdana"/>
              </a:rPr>
              <a:t>con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los</a:t>
            </a:r>
            <a:r>
              <a:rPr sz="1800" spc="-29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navegadores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i="1" spc="-130" dirty="0">
                <a:solidFill>
                  <a:srgbClr val="7E7E7E"/>
                </a:solidFill>
                <a:latin typeface="Arial"/>
                <a:cs typeface="Arial"/>
              </a:rPr>
              <a:t>Pone</a:t>
            </a:r>
            <a:r>
              <a:rPr sz="1800" i="1" spc="-1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i="1" spc="-65" dirty="0">
                <a:solidFill>
                  <a:srgbClr val="7E7E7E"/>
                </a:solidFill>
                <a:latin typeface="Arial"/>
                <a:cs typeface="Arial"/>
              </a:rPr>
              <a:t>orden</a:t>
            </a:r>
            <a:r>
              <a:rPr sz="1800" i="1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en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7E7E7E"/>
                </a:solidFill>
                <a:latin typeface="Verdana"/>
                <a:cs typeface="Verdana"/>
              </a:rPr>
              <a:t>Javascript.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7E7E7E"/>
                </a:solidFill>
                <a:latin typeface="Verdana"/>
                <a:cs typeface="Verdana"/>
              </a:rPr>
              <a:t>Código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7E7E7E"/>
                </a:solidFill>
                <a:latin typeface="Verdana"/>
                <a:cs typeface="Verdana"/>
              </a:rPr>
              <a:t>mucho</a:t>
            </a:r>
            <a:r>
              <a:rPr sz="1800" spc="-2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7E7E7E"/>
                </a:solidFill>
                <a:latin typeface="Verdana"/>
                <a:cs typeface="Verdana"/>
              </a:rPr>
              <a:t>más</a:t>
            </a:r>
            <a:r>
              <a:rPr sz="1800" spc="-2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entendible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301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Typescript </a:t>
            </a:r>
            <a:r>
              <a:rPr spc="254" dirty="0"/>
              <a:t>-</a:t>
            </a:r>
            <a:r>
              <a:rPr spc="-260" dirty="0"/>
              <a:t> </a:t>
            </a:r>
            <a:r>
              <a:rPr spc="5" dirty="0"/>
              <a:t>Instalación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5596988" y="2773644"/>
            <a:ext cx="1489396" cy="148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3319" y="1600196"/>
            <a:ext cx="2186923" cy="1333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8639" y="1759971"/>
            <a:ext cx="1886121" cy="733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6321" y="3195518"/>
            <a:ext cx="1060922" cy="1060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1355</Words>
  <Application>Microsoft Office PowerPoint</Application>
  <PresentationFormat>Presentación en pantalla (16:9)</PresentationFormat>
  <Paragraphs>159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Lato</vt:lpstr>
      <vt:lpstr>Trebuchet MS</vt:lpstr>
      <vt:lpstr>Verdana</vt:lpstr>
      <vt:lpstr>Office Theme</vt:lpstr>
      <vt:lpstr>Tema de Office</vt:lpstr>
      <vt:lpstr>Presentación de PowerPoint</vt:lpstr>
      <vt:lpstr>Módulo 1: Introducción a Angular</vt:lpstr>
      <vt:lpstr>Angular</vt:lpstr>
      <vt:lpstr>Single Page Application (SPA)</vt:lpstr>
      <vt:lpstr>Javascript</vt:lpstr>
      <vt:lpstr>Typescript</vt:lpstr>
      <vt:lpstr>Typescript</vt:lpstr>
      <vt:lpstr>Typescript - Ventajas frente a Javascript</vt:lpstr>
      <vt:lpstr>Typescript - Instalación</vt:lpstr>
      <vt:lpstr>Typescript - Declaración de variables</vt:lpstr>
      <vt:lpstr>Typescript - Tipos de datos</vt:lpstr>
      <vt:lpstr>Typescript - Tipos de datos</vt:lpstr>
      <vt:lpstr>Typescript - Tipos de datos</vt:lpstr>
      <vt:lpstr>Typescript - Tipos de datos</vt:lpstr>
      <vt:lpstr>Typescript - Tipos de datos</vt:lpstr>
      <vt:lpstr>Typescript - Tipos de datos</vt:lpstr>
      <vt:lpstr>Typescript - Tipos de datos</vt:lpstr>
      <vt:lpstr>Typescript - Tipos de datos</vt:lpstr>
      <vt:lpstr>Typescript - Tipos de datos</vt:lpstr>
      <vt:lpstr>Typescript - Clases</vt:lpstr>
      <vt:lpstr>Typescript - Clases con Class Expression</vt:lpstr>
      <vt:lpstr>Typescript - Clases</vt:lpstr>
      <vt:lpstr>Typescript - Interfaces</vt:lpstr>
      <vt:lpstr>Angular - Instalación</vt:lpstr>
      <vt:lpstr>Angular - Extensiones para VS Code</vt:lpstr>
      <vt:lpstr>Angular</vt:lpstr>
      <vt:lpstr>Angular - Instalación</vt:lpstr>
      <vt:lpstr>Angular - Estructura de una aplicación</vt:lpstr>
      <vt:lpstr>Angular - Estructura de una aplicación</vt:lpstr>
      <vt:lpstr>Angular - Estructura de una 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1: Introducción a Angular</dc:title>
  <cp:lastModifiedBy>pc</cp:lastModifiedBy>
  <cp:revision>5</cp:revision>
  <dcterms:created xsi:type="dcterms:W3CDTF">2022-01-02T19:22:58Z</dcterms:created>
  <dcterms:modified xsi:type="dcterms:W3CDTF">2022-01-03T20:21:25Z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2022-01-02T00:00:00Z</vt:filetime>
  </property>
</Properties>
</file>