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1"/>
  </p:notesMasterIdLst>
  <p:sldIdLst>
    <p:sldId id="256" r:id="rId3"/>
    <p:sldId id="270" r:id="rId4"/>
    <p:sldId id="272" r:id="rId5"/>
    <p:sldId id="311" r:id="rId6"/>
    <p:sldId id="309" r:id="rId7"/>
    <p:sldId id="291" r:id="rId8"/>
    <p:sldId id="274" r:id="rId9"/>
    <p:sldId id="310" r:id="rId10"/>
    <p:sldId id="275" r:id="rId11"/>
    <p:sldId id="282" r:id="rId12"/>
    <p:sldId id="306" r:id="rId13"/>
    <p:sldId id="307" r:id="rId14"/>
    <p:sldId id="285" r:id="rId15"/>
    <p:sldId id="297" r:id="rId16"/>
    <p:sldId id="298" r:id="rId17"/>
    <p:sldId id="293" r:id="rId18"/>
    <p:sldId id="289" r:id="rId19"/>
    <p:sldId id="308" r:id="rId20"/>
    <p:sldId id="299" r:id="rId21"/>
    <p:sldId id="276" r:id="rId22"/>
    <p:sldId id="280" r:id="rId23"/>
    <p:sldId id="281" r:id="rId24"/>
    <p:sldId id="277" r:id="rId25"/>
    <p:sldId id="279" r:id="rId26"/>
    <p:sldId id="283" r:id="rId27"/>
    <p:sldId id="284" r:id="rId28"/>
    <p:sldId id="292" r:id="rId29"/>
    <p:sldId id="271"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FF"/>
    <a:srgbClr val="FFFF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20" autoAdjust="0"/>
    <p:restoredTop sz="83718" autoAdjust="0"/>
  </p:normalViewPr>
  <p:slideViewPr>
    <p:cSldViewPr>
      <p:cViewPr varScale="1">
        <p:scale>
          <a:sx n="70" d="100"/>
          <a:sy n="70" d="100"/>
        </p:scale>
        <p:origin x="1889"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19034-ABE1-4D5D-AD6C-0DBC929EAC08}" type="datetimeFigureOut">
              <a:rPr lang="zh-CN" altLang="en-US" smtClean="0"/>
              <a:t>2020-10-21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C0B8-EFFB-418E-9B6A-70954D4DA0F2}" type="slidenum">
              <a:rPr lang="zh-CN" altLang="en-US" smtClean="0"/>
              <a:t>‹#›</a:t>
            </a:fld>
            <a:endParaRPr lang="zh-CN" altLang="en-US"/>
          </a:p>
        </p:txBody>
      </p:sp>
    </p:spTree>
    <p:extLst>
      <p:ext uri="{BB962C8B-B14F-4D97-AF65-F5344CB8AC3E}">
        <p14:creationId xmlns:p14="http://schemas.microsoft.com/office/powerpoint/2010/main" val="3767376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8C0B8-EFFB-418E-9B6A-70954D4DA0F2}" type="slidenum">
              <a:rPr lang="zh-CN" altLang="en-US" smtClean="0"/>
              <a:t>1</a:t>
            </a:fld>
            <a:endParaRPr lang="zh-CN" altLang="en-US"/>
          </a:p>
        </p:txBody>
      </p:sp>
    </p:spTree>
    <p:extLst>
      <p:ext uri="{BB962C8B-B14F-4D97-AF65-F5344CB8AC3E}">
        <p14:creationId xmlns:p14="http://schemas.microsoft.com/office/powerpoint/2010/main" val="1385271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4"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2"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2"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8"/>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2" y="2324108"/>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6"/>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9"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文本框 21"/>
          <p:cNvSpPr txBox="1">
            <a:spLocks noChangeArrowheads="1"/>
          </p:cNvSpPr>
          <p:nvPr/>
        </p:nvSpPr>
        <p:spPr bwMode="auto">
          <a:xfrm>
            <a:off x="5184559" y="45156"/>
            <a:ext cx="39594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dirty="0">
                <a:solidFill>
                  <a:srgbClr val="9C9CC4"/>
                </a:solidFill>
                <a:latin typeface="黑体" panose="02010609060101010101" pitchFamily="49" charset="-122"/>
                <a:ea typeface="黑体" panose="02010609060101010101" pitchFamily="49" charset="-122"/>
              </a:rPr>
              <a:t>计算机网络（研讨课） </a:t>
            </a:r>
            <a:r>
              <a:rPr lang="en-US" altLang="zh-CN" sz="1600" dirty="0">
                <a:solidFill>
                  <a:srgbClr val="9C9CC4"/>
                </a:solidFill>
                <a:latin typeface="黑体" panose="02010609060101010101" pitchFamily="49" charset="-122"/>
                <a:ea typeface="黑体" panose="02010609060101010101" pitchFamily="49" charset="-122"/>
              </a:rPr>
              <a:t>-</a:t>
            </a:r>
            <a:r>
              <a:rPr lang="zh-CN" altLang="en-US" sz="1600" dirty="0">
                <a:solidFill>
                  <a:srgbClr val="9C9CC4"/>
                </a:solidFill>
                <a:latin typeface="黑体" panose="02010609060101010101" pitchFamily="49" charset="-122"/>
                <a:ea typeface="黑体" panose="02010609060101010101" pitchFamily="49" charset="-122"/>
              </a:rPr>
              <a:t> </a:t>
            </a:r>
            <a:r>
              <a:rPr lang="en-US" altLang="zh-CN"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2020</a:t>
            </a:r>
            <a:r>
              <a:rPr lang="zh-CN" altLang="en-US"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年秋季学期</a:t>
            </a:r>
            <a:endParaRPr lang="zh-CN" altLang="en-US" sz="1600" dirty="0">
              <a:solidFill>
                <a:srgbClr val="9C9CC4"/>
              </a:solidFill>
              <a:latin typeface="黑体" panose="02010609060101010101" pitchFamily="49" charset="-122"/>
              <a:ea typeface="黑体" panose="02010609060101010101" pitchFamily="49" charset="-122"/>
            </a:endParaRPr>
          </a:p>
        </p:txBody>
      </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8"/>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72DAB1FE-0C97-4264-BBEE-6EB0937697B2}" type="datetime1">
              <a:rPr lang="zh-CN" altLang="en-US" smtClean="0"/>
              <a:t>2020-10-21</a:t>
            </a:fld>
            <a:endParaRPr lang="zh-CN" altLang="en-US"/>
          </a:p>
        </p:txBody>
      </p:sp>
    </p:spTree>
    <p:extLst>
      <p:ext uri="{BB962C8B-B14F-4D97-AF65-F5344CB8AC3E}">
        <p14:creationId xmlns:p14="http://schemas.microsoft.com/office/powerpoint/2010/main" val="349776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395ABD29-FB4B-4289-A3C4-B5B125FED8F8}" type="datetime1">
              <a:rPr lang="zh-CN" altLang="en-US" smtClean="0"/>
              <a:t>2020-10-21</a:t>
            </a:fld>
            <a:endParaRPr lang="zh-CN" altLang="en-US"/>
          </a:p>
        </p:txBody>
      </p:sp>
    </p:spTree>
    <p:extLst>
      <p:ext uri="{BB962C8B-B14F-4D97-AF65-F5344CB8AC3E}">
        <p14:creationId xmlns:p14="http://schemas.microsoft.com/office/powerpoint/2010/main" val="362447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700986B1-7CB0-45A9-A795-BD062051F225}" type="datetime1">
              <a:rPr lang="zh-CN" altLang="en-US" smtClean="0"/>
              <a:t>2020-10-21</a:t>
            </a:fld>
            <a:endParaRPr lang="zh-CN" altLang="en-US"/>
          </a:p>
        </p:txBody>
      </p:sp>
    </p:spTree>
    <p:extLst>
      <p:ext uri="{BB962C8B-B14F-4D97-AF65-F5344CB8AC3E}">
        <p14:creationId xmlns:p14="http://schemas.microsoft.com/office/powerpoint/2010/main" val="1766162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7A26125A-BC9B-4ABD-9A5C-B43E06515392}" type="datetime1">
              <a:rPr lang="zh-CN" altLang="en-US" smtClean="0">
                <a:solidFill>
                  <a:prstClr val="black">
                    <a:tint val="75000"/>
                  </a:prstClr>
                </a:solidFill>
              </a:rPr>
              <a:t>2020-10-21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4201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4F0251E-2069-46DC-AE39-7971CD6C3E1A}" type="datetime1">
              <a:rPr lang="zh-CN" altLang="en-US" smtClean="0">
                <a:solidFill>
                  <a:prstClr val="black">
                    <a:tint val="75000"/>
                  </a:prstClr>
                </a:solidFill>
              </a:rPr>
              <a:t>2020-10-21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3048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F62D6A4-0239-4671-B0F6-53C442D9AA3C}" type="datetime1">
              <a:rPr lang="zh-CN" altLang="en-US" smtClean="0">
                <a:solidFill>
                  <a:prstClr val="black">
                    <a:tint val="75000"/>
                  </a:prstClr>
                </a:solidFill>
              </a:rPr>
              <a:t>2020-10-21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57727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68D770F-B97E-45DB-892B-02D364E49E4C}" type="datetime1">
              <a:rPr lang="zh-CN" altLang="en-US" smtClean="0">
                <a:solidFill>
                  <a:prstClr val="black">
                    <a:tint val="75000"/>
                  </a:prstClr>
                </a:solidFill>
              </a:rPr>
              <a:t>2020-10-21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08346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E2B164A-9C58-45EF-8FBC-0DF260CAAA30}" type="datetime1">
              <a:rPr lang="zh-CN" altLang="en-US" smtClean="0">
                <a:solidFill>
                  <a:prstClr val="black">
                    <a:tint val="75000"/>
                  </a:prstClr>
                </a:solidFill>
              </a:rPr>
              <a:t>2020-10-21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8493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F35C1D4-36DB-4D60-A6D1-E773855499A9}" type="datetime1">
              <a:rPr lang="zh-CN" altLang="en-US" smtClean="0">
                <a:solidFill>
                  <a:prstClr val="black">
                    <a:tint val="75000"/>
                  </a:prstClr>
                </a:solidFill>
              </a:rPr>
              <a:t>2020-10-21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297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C28D81-E242-4B27-B0E4-C64DA46D6138}" type="datetime1">
              <a:rPr lang="zh-CN" altLang="en-US" smtClean="0">
                <a:solidFill>
                  <a:prstClr val="black">
                    <a:tint val="75000"/>
                  </a:prstClr>
                </a:solidFill>
              </a:rPr>
              <a:t>2020-10-21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33496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8C1194-07FD-4A17-9090-2089C7899529}" type="datetime1">
              <a:rPr lang="zh-CN" altLang="en-US" smtClean="0">
                <a:solidFill>
                  <a:prstClr val="black">
                    <a:tint val="75000"/>
                  </a:prstClr>
                </a:solidFill>
              </a:rPr>
              <a:t>2020-10-21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39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spcBef>
                <a:spcPts val="0"/>
              </a:spcBef>
              <a:defRPr sz="2400" b="0" baseline="0">
                <a:latin typeface="Calibri" panose="020F0502020204030204" pitchFamily="34" charset="0"/>
                <a:ea typeface="黑体" panose="02010609060101010101" pitchFamily="49" charset="-122"/>
              </a:defRPr>
            </a:lvl1pPr>
            <a:lvl2pPr>
              <a:lnSpc>
                <a:spcPct val="150000"/>
              </a:lnSpc>
              <a:spcBef>
                <a:spcPts val="0"/>
              </a:spcBef>
              <a:defRPr sz="2000" b="0" baseline="0">
                <a:latin typeface="Calibri" panose="020F0502020204030204" pitchFamily="34" charset="0"/>
                <a:ea typeface="黑体" panose="02010609060101010101" pitchFamily="49" charset="-122"/>
              </a:defRPr>
            </a:lvl2pPr>
            <a:lvl3pPr>
              <a:lnSpc>
                <a:spcPct val="150000"/>
              </a:lnSpc>
              <a:spcBef>
                <a:spcPts val="0"/>
              </a:spcBef>
              <a:defRPr sz="1800" b="0" baseline="0">
                <a:latin typeface="Calibri" panose="020F0502020204030204" pitchFamily="34" charset="0"/>
                <a:ea typeface="黑体" panose="02010609060101010101" pitchFamily="49" charset="-122"/>
              </a:defRPr>
            </a:lvl3pPr>
            <a:lvl4pPr>
              <a:lnSpc>
                <a:spcPct val="150000"/>
              </a:lnSpc>
              <a:spcBef>
                <a:spcPts val="0"/>
              </a:spcBef>
              <a:defRPr sz="1600" b="0" baseline="0">
                <a:latin typeface="Calibri" panose="020F0502020204030204" pitchFamily="34" charset="0"/>
                <a:ea typeface="黑体" panose="02010609060101010101" pitchFamily="49" charset="-122"/>
              </a:defRPr>
            </a:lvl4pPr>
            <a:lvl5pPr>
              <a:lnSpc>
                <a:spcPct val="150000"/>
              </a:lnSpc>
              <a:spcBef>
                <a:spcPts val="0"/>
              </a:spcBef>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xfrm>
            <a:off x="8827912" y="6705601"/>
            <a:ext cx="208843" cy="152401"/>
          </a:xfrm>
          <a:ln/>
        </p:spPr>
        <p:txBody>
          <a:bodyPr lIns="0" tIns="0" rIns="0" bIns="0"/>
          <a:lstStyle>
            <a:lvl1pPr>
              <a:defRPr baseline="0">
                <a:latin typeface="Calibri" panose="020F0502020204030204" pitchFamily="34" charset="0"/>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4E66CA4B-62FD-4F41-A273-D0CE20CE9D2C}" type="datetime1">
              <a:rPr lang="zh-CN" altLang="en-US" smtClean="0"/>
              <a:t>2020-10-21</a:t>
            </a:fld>
            <a:endParaRPr lang="zh-CN" altLang="en-US"/>
          </a:p>
        </p:txBody>
      </p:sp>
    </p:spTree>
    <p:extLst>
      <p:ext uri="{BB962C8B-B14F-4D97-AF65-F5344CB8AC3E}">
        <p14:creationId xmlns:p14="http://schemas.microsoft.com/office/powerpoint/2010/main" val="3244764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D98AB34-7A6D-49AF-94F9-08BC505F7980}" type="datetime1">
              <a:rPr lang="zh-CN" altLang="en-US" smtClean="0">
                <a:solidFill>
                  <a:prstClr val="black">
                    <a:tint val="75000"/>
                  </a:prstClr>
                </a:solidFill>
              </a:rPr>
              <a:t>2020-10-21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5517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3915D7-AE6C-42FC-9028-5CC33A077A19}" type="datetime1">
              <a:rPr lang="zh-CN" altLang="en-US" smtClean="0">
                <a:solidFill>
                  <a:prstClr val="black">
                    <a:tint val="75000"/>
                  </a:prstClr>
                </a:solidFill>
              </a:rPr>
              <a:t>2020-10-21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1196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2F21E0-A861-49C9-BECD-AC4C77643106}" type="datetime1">
              <a:rPr lang="zh-CN" altLang="en-US" smtClean="0">
                <a:solidFill>
                  <a:prstClr val="black">
                    <a:tint val="75000"/>
                  </a:prstClr>
                </a:solidFill>
              </a:rPr>
              <a:t>2020-10-21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65737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F6D165D9-C0FE-4741-84AD-DF4DA0CA6B62}" type="datetime1">
              <a:rPr lang="zh-CN" altLang="en-US" smtClean="0">
                <a:solidFill>
                  <a:prstClr val="black">
                    <a:tint val="75000"/>
                  </a:prstClr>
                </a:solidFill>
              </a:rPr>
              <a:t>2020-10-21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46100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8A217C72-D1A8-4AAF-85C3-457A1C629658}" type="datetime1">
              <a:rPr lang="zh-CN" altLang="en-US" smtClean="0"/>
              <a:t>2020-10-21</a:t>
            </a:fld>
            <a:endParaRPr lang="zh-CN" altLang="en-US"/>
          </a:p>
        </p:txBody>
      </p:sp>
    </p:spTree>
    <p:extLst>
      <p:ext uri="{BB962C8B-B14F-4D97-AF65-F5344CB8AC3E}">
        <p14:creationId xmlns:p14="http://schemas.microsoft.com/office/powerpoint/2010/main" val="3139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6C342930-584E-419B-A671-37EC0C92F8ED}" type="datetime1">
              <a:rPr lang="zh-CN" altLang="en-US" smtClean="0"/>
              <a:t>2020-10-21</a:t>
            </a:fld>
            <a:endParaRPr lang="zh-CN" altLang="en-US"/>
          </a:p>
        </p:txBody>
      </p:sp>
    </p:spTree>
    <p:extLst>
      <p:ext uri="{BB962C8B-B14F-4D97-AF65-F5344CB8AC3E}">
        <p14:creationId xmlns:p14="http://schemas.microsoft.com/office/powerpoint/2010/main" val="366007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D7878769-730F-4726-87BF-0F749A8E2638}" type="datetime1">
              <a:rPr lang="zh-CN" altLang="en-US" smtClean="0"/>
              <a:t>2020-10-21</a:t>
            </a:fld>
            <a:endParaRPr lang="zh-CN" altLang="en-US"/>
          </a:p>
        </p:txBody>
      </p:sp>
    </p:spTree>
    <p:extLst>
      <p:ext uri="{BB962C8B-B14F-4D97-AF65-F5344CB8AC3E}">
        <p14:creationId xmlns:p14="http://schemas.microsoft.com/office/powerpoint/2010/main" val="252361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AE05D7DB-7C00-402E-8967-4E9C7E66E963}" type="datetime1">
              <a:rPr lang="zh-CN" altLang="en-US" smtClean="0"/>
              <a:t>2020-10-21</a:t>
            </a:fld>
            <a:endParaRPr lang="zh-CN" altLang="en-US"/>
          </a:p>
        </p:txBody>
      </p:sp>
    </p:spTree>
    <p:extLst>
      <p:ext uri="{BB962C8B-B14F-4D97-AF65-F5344CB8AC3E}">
        <p14:creationId xmlns:p14="http://schemas.microsoft.com/office/powerpoint/2010/main" val="60232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3672CB05-5C36-4C31-8CAB-AE0023A1B9C8}" type="datetime1">
              <a:rPr lang="zh-CN" altLang="en-US" smtClean="0"/>
              <a:t>2020-10-21</a:t>
            </a:fld>
            <a:endParaRPr lang="zh-CN" altLang="en-US"/>
          </a:p>
        </p:txBody>
      </p:sp>
    </p:spTree>
    <p:extLst>
      <p:ext uri="{BB962C8B-B14F-4D97-AF65-F5344CB8AC3E}">
        <p14:creationId xmlns:p14="http://schemas.microsoft.com/office/powerpoint/2010/main" val="3426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F3976007-893A-457C-BBD7-A094EFDA5302}" type="datetime1">
              <a:rPr lang="zh-CN" altLang="en-US" smtClean="0"/>
              <a:t>2020-10-21</a:t>
            </a:fld>
            <a:endParaRPr lang="zh-CN" altLang="en-US"/>
          </a:p>
        </p:txBody>
      </p:sp>
    </p:spTree>
    <p:extLst>
      <p:ext uri="{BB962C8B-B14F-4D97-AF65-F5344CB8AC3E}">
        <p14:creationId xmlns:p14="http://schemas.microsoft.com/office/powerpoint/2010/main" val="353568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D4D89B0E-6E50-4259-B190-49097CC19A41}" type="datetime1">
              <a:rPr lang="zh-CN" altLang="en-US" smtClean="0"/>
              <a:t>2020-10-21</a:t>
            </a:fld>
            <a:endParaRPr lang="zh-CN" altLang="en-US"/>
          </a:p>
        </p:txBody>
      </p:sp>
    </p:spTree>
    <p:extLst>
      <p:ext uri="{BB962C8B-B14F-4D97-AF65-F5344CB8AC3E}">
        <p14:creationId xmlns:p14="http://schemas.microsoft.com/office/powerpoint/2010/main" val="338056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C2EED88A-182A-4877-BD12-0DE2FB9B90B1}" type="slidenum">
              <a:rPr lang="zh-CN" altLang="en-US" smtClean="0"/>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C08E68A2-AD48-4974-B9F0-FEADD0E590E4}" type="datetime1">
              <a:rPr lang="zh-CN" altLang="en-US" smtClean="0"/>
              <a:t>2020-10-21</a:t>
            </a:fld>
            <a:endParaRPr lang="zh-CN" altLang="en-US"/>
          </a:p>
        </p:txBody>
      </p:sp>
    </p:spTree>
    <p:extLst>
      <p:ext uri="{BB962C8B-B14F-4D97-AF65-F5344CB8AC3E}">
        <p14:creationId xmlns:p14="http://schemas.microsoft.com/office/powerpoint/2010/main" val="206456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D5D39203-2E53-4F16-87C7-15A91EC9201A}" type="datetime1">
              <a:rPr lang="zh-CN" altLang="en-US" smtClean="0">
                <a:solidFill>
                  <a:prstClr val="black">
                    <a:tint val="75000"/>
                  </a:prstClr>
                </a:solidFill>
              </a:rPr>
              <a:t>2020-10-21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50564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61840" y="4267200"/>
            <a:ext cx="4429760" cy="1752600"/>
          </a:xfrm>
        </p:spPr>
        <p:txBody>
          <a:bodyPr/>
          <a:lstStyle/>
          <a:p>
            <a:r>
              <a:rPr lang="zh-CN" altLang="en-US" sz="2400" dirty="0"/>
              <a:t>武庆华</a:t>
            </a:r>
            <a:endParaRPr lang="en-US" altLang="zh-CN" sz="2400" dirty="0"/>
          </a:p>
          <a:p>
            <a:r>
              <a:rPr lang="en-US" altLang="zh-CN" sz="2400" dirty="0"/>
              <a:t>wuqinghua@ict.ac.cn</a:t>
            </a:r>
            <a:endParaRPr lang="zh-CN" altLang="en-US" sz="2400" dirty="0"/>
          </a:p>
        </p:txBody>
      </p:sp>
      <p:sp>
        <p:nvSpPr>
          <p:cNvPr id="2" name="标题 1"/>
          <p:cNvSpPr>
            <a:spLocks noGrp="1"/>
          </p:cNvSpPr>
          <p:nvPr>
            <p:ph type="ctrTitle"/>
          </p:nvPr>
        </p:nvSpPr>
        <p:spPr/>
        <p:txBody>
          <a:bodyPr/>
          <a:lstStyle/>
          <a:p>
            <a:r>
              <a:rPr lang="zh-CN" altLang="en-US" dirty="0"/>
              <a:t>生成树机制实验</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1</a:t>
            </a:fld>
            <a:endParaRPr lang="zh-CN" altLang="en-US"/>
          </a:p>
        </p:txBody>
      </p:sp>
    </p:spTree>
    <p:extLst>
      <p:ext uri="{BB962C8B-B14F-4D97-AF65-F5344CB8AC3E}">
        <p14:creationId xmlns:p14="http://schemas.microsoft.com/office/powerpoint/2010/main" val="648989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55EB5-1790-4C28-BDCF-B92FED946390}"/>
              </a:ext>
            </a:extLst>
          </p:cNvPr>
          <p:cNvSpPr>
            <a:spLocks noGrp="1"/>
          </p:cNvSpPr>
          <p:nvPr>
            <p:ph type="title"/>
          </p:nvPr>
        </p:nvSpPr>
        <p:spPr/>
        <p:txBody>
          <a:bodyPr/>
          <a:lstStyle/>
          <a:p>
            <a:r>
              <a:rPr lang="zh-CN" altLang="en-US" dirty="0"/>
              <a:t>生成树原理 </a:t>
            </a:r>
            <a:r>
              <a:rPr lang="en-US" altLang="zh-CN" dirty="0"/>
              <a:t>– </a:t>
            </a:r>
            <a:r>
              <a:rPr lang="zh-CN" altLang="en-US" dirty="0"/>
              <a:t>端口状态的选择</a:t>
            </a:r>
          </a:p>
        </p:txBody>
      </p:sp>
      <p:sp>
        <p:nvSpPr>
          <p:cNvPr id="3" name="内容占位符 2">
            <a:extLst>
              <a:ext uri="{FF2B5EF4-FFF2-40B4-BE49-F238E27FC236}">
                <a16:creationId xmlns:a16="http://schemas.microsoft.com/office/drawing/2014/main" id="{A1ABF198-D505-4D3F-A93E-08B79B05311B}"/>
              </a:ext>
            </a:extLst>
          </p:cNvPr>
          <p:cNvSpPr>
            <a:spLocks noGrp="1"/>
          </p:cNvSpPr>
          <p:nvPr>
            <p:ph idx="1"/>
          </p:nvPr>
        </p:nvSpPr>
        <p:spPr>
          <a:xfrm>
            <a:off x="457200" y="1444978"/>
            <a:ext cx="8229600" cy="5034843"/>
          </a:xfrm>
        </p:spPr>
        <p:txBody>
          <a:bodyPr/>
          <a:lstStyle/>
          <a:p>
            <a:r>
              <a:rPr lang="zh-CN" altLang="en-US" dirty="0"/>
              <a:t>根端口的选择</a:t>
            </a:r>
            <a:endParaRPr lang="en-US" altLang="zh-CN" dirty="0"/>
          </a:p>
          <a:p>
            <a:pPr lvl="1"/>
            <a:r>
              <a:rPr lang="zh-CN" altLang="en-US" dirty="0"/>
              <a:t>除根节点外，每个节点都有一个根端口，用于连接到根节点</a:t>
            </a:r>
            <a:endParaRPr lang="en-US" altLang="zh-CN" dirty="0"/>
          </a:p>
          <a:p>
            <a:pPr lvl="1"/>
            <a:r>
              <a:rPr lang="zh-CN" altLang="en-US" dirty="0"/>
              <a:t>一个节点的所有端口中，根端口到根节点的开销最小</a:t>
            </a:r>
            <a:endParaRPr lang="en-US" altLang="zh-CN" dirty="0"/>
          </a:p>
          <a:p>
            <a:endParaRPr lang="en-US" altLang="zh-CN" dirty="0"/>
          </a:p>
          <a:p>
            <a:r>
              <a:rPr lang="zh-CN" altLang="en-US" dirty="0"/>
              <a:t>指定端口的选择</a:t>
            </a:r>
            <a:endParaRPr lang="en-US" altLang="zh-CN" dirty="0"/>
          </a:p>
          <a:p>
            <a:pPr lvl="1"/>
            <a:r>
              <a:rPr lang="zh-CN" altLang="en-US" dirty="0"/>
              <a:t>每个网段中到根节点开销最小的端口为指定端口</a:t>
            </a:r>
            <a:endParaRPr lang="en-US" altLang="zh-CN" dirty="0"/>
          </a:p>
          <a:p>
            <a:pPr lvl="1"/>
            <a:r>
              <a:rPr lang="zh-CN" altLang="en-US" dirty="0"/>
              <a:t>每个网段中，有且只有一个指定端口</a:t>
            </a:r>
            <a:endParaRPr lang="en-US" altLang="zh-CN" dirty="0"/>
          </a:p>
          <a:p>
            <a:endParaRPr lang="en-US" altLang="zh-CN" dirty="0"/>
          </a:p>
          <a:p>
            <a:r>
              <a:rPr lang="zh-CN" altLang="en-US" dirty="0"/>
              <a:t>其他端口的选择</a:t>
            </a:r>
            <a:endParaRPr lang="en-US" altLang="zh-CN" dirty="0"/>
          </a:p>
          <a:p>
            <a:pPr lvl="1"/>
            <a:r>
              <a:rPr lang="zh-CN" altLang="en-US" dirty="0"/>
              <a:t>除根端口和指定端口外，剩余都是其他端口</a:t>
            </a:r>
            <a:endParaRPr lang="en-US" altLang="zh-CN" dirty="0"/>
          </a:p>
        </p:txBody>
      </p:sp>
      <p:sp>
        <p:nvSpPr>
          <p:cNvPr id="4" name="灯片编号占位符 3">
            <a:extLst>
              <a:ext uri="{FF2B5EF4-FFF2-40B4-BE49-F238E27FC236}">
                <a16:creationId xmlns:a16="http://schemas.microsoft.com/office/drawing/2014/main" id="{8520930C-329E-4A33-B091-E002728B2CFF}"/>
              </a:ext>
            </a:extLst>
          </p:cNvPr>
          <p:cNvSpPr>
            <a:spLocks noGrp="1"/>
          </p:cNvSpPr>
          <p:nvPr>
            <p:ph type="sldNum" sz="quarter" idx="11"/>
          </p:nvPr>
        </p:nvSpPr>
        <p:spPr/>
        <p:txBody>
          <a:bodyPr/>
          <a:lstStyle/>
          <a:p>
            <a:fld id="{C2EED88A-182A-4877-BD12-0DE2FB9B90B1}" type="slidenum">
              <a:rPr lang="zh-CN" altLang="en-US" smtClean="0"/>
              <a:t>10</a:t>
            </a:fld>
            <a:endParaRPr lang="zh-CN" altLang="en-US"/>
          </a:p>
        </p:txBody>
      </p:sp>
    </p:spTree>
    <p:extLst>
      <p:ext uri="{BB962C8B-B14F-4D97-AF65-F5344CB8AC3E}">
        <p14:creationId xmlns:p14="http://schemas.microsoft.com/office/powerpoint/2010/main" val="2452977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548C3-74D4-42FD-8F04-BD13C493D257}"/>
              </a:ext>
            </a:extLst>
          </p:cNvPr>
          <p:cNvSpPr>
            <a:spLocks noGrp="1"/>
          </p:cNvSpPr>
          <p:nvPr>
            <p:ph type="title"/>
          </p:nvPr>
        </p:nvSpPr>
        <p:spPr/>
        <p:txBody>
          <a:bodyPr/>
          <a:lstStyle/>
          <a:p>
            <a:r>
              <a:rPr lang="zh-CN" altLang="en-US" dirty="0"/>
              <a:t>生成树机制 </a:t>
            </a:r>
            <a:r>
              <a:rPr lang="en-US" altLang="zh-CN" dirty="0"/>
              <a:t>– </a:t>
            </a:r>
            <a:r>
              <a:rPr lang="zh-CN" altLang="en-US" dirty="0"/>
              <a:t>基本结构 </a:t>
            </a:r>
            <a:r>
              <a:rPr lang="en-US" altLang="zh-CN" dirty="0"/>
              <a:t>(1)</a:t>
            </a:r>
            <a:endParaRPr lang="zh-CN" altLang="en-US" dirty="0"/>
          </a:p>
        </p:txBody>
      </p:sp>
      <p:sp>
        <p:nvSpPr>
          <p:cNvPr id="3" name="内容占位符 2">
            <a:extLst>
              <a:ext uri="{FF2B5EF4-FFF2-40B4-BE49-F238E27FC236}">
                <a16:creationId xmlns:a16="http://schemas.microsoft.com/office/drawing/2014/main" id="{64C52A67-5AC6-453E-9475-B775997CCAEE}"/>
              </a:ext>
            </a:extLst>
          </p:cNvPr>
          <p:cNvSpPr>
            <a:spLocks noGrp="1"/>
          </p:cNvSpPr>
          <p:nvPr>
            <p:ph idx="1"/>
          </p:nvPr>
        </p:nvSpPr>
        <p:spPr/>
        <p:txBody>
          <a:bodyPr/>
          <a:lstStyle/>
          <a:p>
            <a:r>
              <a:rPr lang="zh-CN" altLang="en-US" dirty="0"/>
              <a:t>每个端口存储本网段的通过开销 </a:t>
            </a:r>
            <a:r>
              <a:rPr lang="en-US" altLang="zh-CN" dirty="0">
                <a:solidFill>
                  <a:srgbClr val="FF0000"/>
                </a:solidFill>
              </a:rPr>
              <a:t>(port-&gt;</a:t>
            </a:r>
            <a:r>
              <a:rPr lang="en-US" altLang="zh-CN" dirty="0" err="1">
                <a:solidFill>
                  <a:srgbClr val="FF0000"/>
                </a:solidFill>
              </a:rPr>
              <a:t>path_cost</a:t>
            </a:r>
            <a:r>
              <a:rPr lang="en-US" altLang="zh-CN" dirty="0">
                <a:solidFill>
                  <a:srgbClr val="FF0000"/>
                </a:solidFill>
              </a:rPr>
              <a:t>)</a:t>
            </a:r>
          </a:p>
          <a:p>
            <a:pPr lvl="1"/>
            <a:r>
              <a:rPr lang="zh-CN" altLang="en-US" dirty="0"/>
              <a:t>本实验中所有链路的通过开销均为</a:t>
            </a:r>
            <a:r>
              <a:rPr lang="en-US" altLang="zh-CN" dirty="0"/>
              <a:t>1</a:t>
            </a:r>
          </a:p>
          <a:p>
            <a:r>
              <a:rPr lang="zh-CN" altLang="en-US" dirty="0"/>
              <a:t>每个端口记录</a:t>
            </a:r>
            <a:r>
              <a:rPr lang="zh-CN" altLang="en-US" dirty="0">
                <a:solidFill>
                  <a:srgbClr val="FF0000"/>
                </a:solidFill>
              </a:rPr>
              <a:t>本网段到根节点最小开销路径的配置</a:t>
            </a:r>
            <a:r>
              <a:rPr lang="en-US" altLang="zh-CN" dirty="0">
                <a:solidFill>
                  <a:srgbClr val="FF0000"/>
                </a:solidFill>
              </a:rPr>
              <a:t>(Config)</a:t>
            </a:r>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本网段到根节点的路径开销</a:t>
            </a:r>
            <a:r>
              <a:rPr lang="en-US" altLang="zh-CN" dirty="0"/>
              <a:t>		</a:t>
            </a:r>
            <a:r>
              <a:rPr lang="en-US" altLang="zh-CN" dirty="0" err="1"/>
              <a:t>designated_cost</a:t>
            </a:r>
            <a:endParaRPr lang="en-US" altLang="zh-CN" dirty="0"/>
          </a:p>
          <a:p>
            <a:pPr lvl="1"/>
            <a:r>
              <a:rPr lang="zh-CN" altLang="en-US" dirty="0"/>
              <a:t>本网段到根节点的上一跳节点</a:t>
            </a:r>
            <a:r>
              <a:rPr lang="en-US" altLang="zh-CN" dirty="0"/>
              <a:t>ID		</a:t>
            </a:r>
            <a:r>
              <a:rPr lang="en-US" altLang="zh-CN" dirty="0" err="1"/>
              <a:t>designated_switch</a:t>
            </a:r>
            <a:endParaRPr lang="en-US" altLang="zh-CN" dirty="0"/>
          </a:p>
          <a:p>
            <a:pPr lvl="2"/>
            <a:r>
              <a:rPr lang="zh-CN" altLang="en-US" dirty="0"/>
              <a:t>是本节点还是本网段中其他节点</a:t>
            </a:r>
            <a:endParaRPr lang="en-US" altLang="zh-CN" dirty="0"/>
          </a:p>
          <a:p>
            <a:pPr lvl="1"/>
            <a:r>
              <a:rPr lang="zh-CN" altLang="en-US" dirty="0"/>
              <a:t>本网段到根节点的上一跳端口</a:t>
            </a:r>
            <a:r>
              <a:rPr lang="en-US" altLang="zh-CN" dirty="0"/>
              <a:t>		</a:t>
            </a:r>
            <a:r>
              <a:rPr lang="en-US" altLang="zh-CN" dirty="0" err="1"/>
              <a:t>designated_port</a:t>
            </a:r>
            <a:endParaRPr lang="en-US" altLang="zh-CN" dirty="0"/>
          </a:p>
          <a:p>
            <a:pPr lvl="2"/>
            <a:r>
              <a:rPr lang="zh-CN" altLang="en-US" dirty="0"/>
              <a:t>是本端口还是本网段中其他端口</a:t>
            </a:r>
            <a:endParaRPr lang="en-US" altLang="zh-CN" dirty="0"/>
          </a:p>
          <a:p>
            <a:pPr lvl="2"/>
            <a:endParaRPr lang="en-US" altLang="zh-CN" dirty="0"/>
          </a:p>
          <a:p>
            <a:pPr lvl="1"/>
            <a:r>
              <a:rPr lang="en-US" altLang="zh-CN" dirty="0"/>
              <a:t>STP</a:t>
            </a:r>
            <a:r>
              <a:rPr lang="zh-CN" altLang="en-US" dirty="0"/>
              <a:t>收敛后，每个网段内所有端口存储的配置都相同</a:t>
            </a:r>
          </a:p>
        </p:txBody>
      </p:sp>
      <p:sp>
        <p:nvSpPr>
          <p:cNvPr id="4" name="灯片编号占位符 3">
            <a:extLst>
              <a:ext uri="{FF2B5EF4-FFF2-40B4-BE49-F238E27FC236}">
                <a16:creationId xmlns:a16="http://schemas.microsoft.com/office/drawing/2014/main" id="{C1C186BC-FBA6-4187-A124-1EE10A46F145}"/>
              </a:ext>
            </a:extLst>
          </p:cNvPr>
          <p:cNvSpPr>
            <a:spLocks noGrp="1"/>
          </p:cNvSpPr>
          <p:nvPr>
            <p:ph type="sldNum" sz="quarter" idx="11"/>
          </p:nvPr>
        </p:nvSpPr>
        <p:spPr/>
        <p:txBody>
          <a:bodyPr/>
          <a:lstStyle/>
          <a:p>
            <a:fld id="{C2EED88A-182A-4877-BD12-0DE2FB9B90B1}" type="slidenum">
              <a:rPr lang="zh-CN" altLang="en-US" smtClean="0"/>
              <a:t>11</a:t>
            </a:fld>
            <a:endParaRPr lang="zh-CN" altLang="en-US"/>
          </a:p>
        </p:txBody>
      </p:sp>
    </p:spTree>
    <p:extLst>
      <p:ext uri="{BB962C8B-B14F-4D97-AF65-F5344CB8AC3E}">
        <p14:creationId xmlns:p14="http://schemas.microsoft.com/office/powerpoint/2010/main" val="466372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74DD9-C66D-4BFF-94F7-2641430E2644}"/>
              </a:ext>
            </a:extLst>
          </p:cNvPr>
          <p:cNvSpPr>
            <a:spLocks noGrp="1"/>
          </p:cNvSpPr>
          <p:nvPr>
            <p:ph type="title"/>
          </p:nvPr>
        </p:nvSpPr>
        <p:spPr/>
        <p:txBody>
          <a:bodyPr/>
          <a:lstStyle/>
          <a:p>
            <a:r>
              <a:rPr lang="zh-CN" altLang="en-US" dirty="0"/>
              <a:t>生成树机制 </a:t>
            </a:r>
            <a:r>
              <a:rPr lang="en-US" altLang="zh-CN" dirty="0"/>
              <a:t>– </a:t>
            </a:r>
            <a:r>
              <a:rPr lang="zh-CN" altLang="en-US" dirty="0"/>
              <a:t>基本结构</a:t>
            </a:r>
            <a:r>
              <a:rPr lang="en-US" altLang="zh-CN" dirty="0"/>
              <a:t>(2)</a:t>
            </a:r>
            <a:endParaRPr lang="zh-CN" altLang="en-US" dirty="0"/>
          </a:p>
        </p:txBody>
      </p:sp>
      <p:sp>
        <p:nvSpPr>
          <p:cNvPr id="3" name="内容占位符 2">
            <a:extLst>
              <a:ext uri="{FF2B5EF4-FFF2-40B4-BE49-F238E27FC236}">
                <a16:creationId xmlns:a16="http://schemas.microsoft.com/office/drawing/2014/main" id="{063EBCBF-C982-4AF7-A23C-AB5FD1B120E4}"/>
              </a:ext>
            </a:extLst>
          </p:cNvPr>
          <p:cNvSpPr>
            <a:spLocks noGrp="1"/>
          </p:cNvSpPr>
          <p:nvPr>
            <p:ph idx="1"/>
          </p:nvPr>
        </p:nvSpPr>
        <p:spPr/>
        <p:txBody>
          <a:bodyPr/>
          <a:lstStyle/>
          <a:p>
            <a:r>
              <a:rPr lang="zh-CN" altLang="en-US" dirty="0"/>
              <a:t>每个节点记录本节点到根节点的最小开销路径</a:t>
            </a:r>
            <a:endParaRPr lang="en-US" altLang="zh-CN" dirty="0"/>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根端口</a:t>
            </a:r>
            <a:r>
              <a:rPr lang="en-US" altLang="zh-CN" dirty="0"/>
              <a:t>			</a:t>
            </a:r>
            <a:r>
              <a:rPr lang="en-US" altLang="zh-CN" dirty="0" err="1"/>
              <a:t>root_port</a:t>
            </a:r>
            <a:endParaRPr lang="en-US" altLang="zh-CN" dirty="0"/>
          </a:p>
          <a:p>
            <a:pPr lvl="1"/>
            <a:r>
              <a:rPr lang="zh-CN" altLang="en-US" dirty="0"/>
              <a:t>到根节点的路径开销</a:t>
            </a:r>
            <a:r>
              <a:rPr lang="en-US" altLang="zh-CN" dirty="0"/>
              <a:t>	</a:t>
            </a:r>
            <a:r>
              <a:rPr lang="en-US" altLang="zh-CN" dirty="0" err="1"/>
              <a:t>root_path_cost</a:t>
            </a:r>
            <a:endParaRPr lang="en-US" altLang="zh-CN" dirty="0"/>
          </a:p>
          <a:p>
            <a:pPr lvl="1"/>
            <a:endParaRPr lang="en-US" altLang="zh-CN" dirty="0"/>
          </a:p>
          <a:p>
            <a:pPr lvl="1"/>
            <a:r>
              <a:rPr lang="en-US" altLang="zh-CN" dirty="0"/>
              <a:t>STP</a:t>
            </a:r>
            <a:r>
              <a:rPr lang="zh-CN" altLang="en-US" dirty="0"/>
              <a:t>收敛后，所有节点认为的根节点都相同</a:t>
            </a:r>
            <a:endParaRPr lang="en-US" altLang="zh-CN" dirty="0"/>
          </a:p>
          <a:p>
            <a:endParaRPr lang="en-US" altLang="zh-CN" dirty="0"/>
          </a:p>
          <a:p>
            <a:r>
              <a:rPr lang="zh-CN" altLang="en-US" dirty="0"/>
              <a:t>节点到根节点的路径开销等于根端口所在网段到根节点的路径开销与根端口所在网段的通过开销之和</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a:p>
            <a:endParaRPr lang="zh-CN" altLang="en-US" dirty="0"/>
          </a:p>
        </p:txBody>
      </p:sp>
      <p:sp>
        <p:nvSpPr>
          <p:cNvPr id="4" name="灯片编号占位符 3">
            <a:extLst>
              <a:ext uri="{FF2B5EF4-FFF2-40B4-BE49-F238E27FC236}">
                <a16:creationId xmlns:a16="http://schemas.microsoft.com/office/drawing/2014/main" id="{396E59D8-6E22-4C7E-89CF-F4FCD26FAC96}"/>
              </a:ext>
            </a:extLst>
          </p:cNvPr>
          <p:cNvSpPr>
            <a:spLocks noGrp="1"/>
          </p:cNvSpPr>
          <p:nvPr>
            <p:ph type="sldNum" sz="quarter" idx="11"/>
          </p:nvPr>
        </p:nvSpPr>
        <p:spPr/>
        <p:txBody>
          <a:bodyPr/>
          <a:lstStyle/>
          <a:p>
            <a:fld id="{C2EED88A-182A-4877-BD12-0DE2FB9B90B1}" type="slidenum">
              <a:rPr lang="zh-CN" altLang="en-US" smtClean="0"/>
              <a:t>12</a:t>
            </a:fld>
            <a:endParaRPr lang="zh-CN" altLang="en-US"/>
          </a:p>
        </p:txBody>
      </p:sp>
    </p:spTree>
    <p:extLst>
      <p:ext uri="{BB962C8B-B14F-4D97-AF65-F5344CB8AC3E}">
        <p14:creationId xmlns:p14="http://schemas.microsoft.com/office/powerpoint/2010/main" val="2447437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2C9-0190-44C9-8526-C7BCFE5157A4}"/>
              </a:ext>
            </a:extLst>
          </p:cNvPr>
          <p:cNvSpPr>
            <a:spLocks noGrp="1"/>
          </p:cNvSpPr>
          <p:nvPr>
            <p:ph type="title"/>
          </p:nvPr>
        </p:nvSpPr>
        <p:spPr/>
        <p:txBody>
          <a:bodyPr/>
          <a:lstStyle/>
          <a:p>
            <a:r>
              <a:rPr lang="zh-CN" altLang="en-US" dirty="0"/>
              <a:t>生成树机制 </a:t>
            </a:r>
            <a:r>
              <a:rPr lang="en-US" altLang="zh-CN" dirty="0"/>
              <a:t>– </a:t>
            </a:r>
            <a:r>
              <a:rPr lang="zh-CN" altLang="en-US" dirty="0"/>
              <a:t>初始化</a:t>
            </a:r>
          </a:p>
        </p:txBody>
      </p:sp>
      <p:sp>
        <p:nvSpPr>
          <p:cNvPr id="3" name="内容占位符 2">
            <a:extLst>
              <a:ext uri="{FF2B5EF4-FFF2-40B4-BE49-F238E27FC236}">
                <a16:creationId xmlns:a16="http://schemas.microsoft.com/office/drawing/2014/main" id="{03BF5AE1-0623-41C4-9D3A-1156AB32ABFC}"/>
              </a:ext>
            </a:extLst>
          </p:cNvPr>
          <p:cNvSpPr>
            <a:spLocks noGrp="1"/>
          </p:cNvSpPr>
          <p:nvPr>
            <p:ph idx="1"/>
          </p:nvPr>
        </p:nvSpPr>
        <p:spPr>
          <a:xfrm>
            <a:off x="457199" y="1444978"/>
            <a:ext cx="8579555" cy="5034843"/>
          </a:xfrm>
        </p:spPr>
        <p:txBody>
          <a:bodyPr/>
          <a:lstStyle/>
          <a:p>
            <a:r>
              <a:rPr lang="zh-CN" altLang="en-US" dirty="0"/>
              <a:t>节点认为自己是根节点</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r>
              <a:rPr lang="zh-CN" altLang="en-US" dirty="0"/>
              <a:t>将每个端口设置为指定端口</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0</a:t>
            </a: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designated_switch</a:t>
            </a:r>
            <a:r>
              <a:rPr lang="en-US" altLang="zh-CN" sz="1800" dirty="0">
                <a:solidFill>
                  <a:srgbClr val="FF0000"/>
                </a:solidFill>
                <a:latin typeface="Courier New" panose="02070309020205020404" pitchFamily="49" charset="0"/>
                <a:cs typeface="Courier New" panose="02070309020205020404" pitchFamily="49" charset="0"/>
              </a:rPr>
              <a:t> = </a:t>
            </a:r>
            <a:r>
              <a:rPr lang="en-US" altLang="zh-CN" sz="1800" dirty="0" err="1">
                <a:solidFill>
                  <a:srgbClr val="FF0000"/>
                </a:solidFill>
                <a:latin typeface="Courier New" panose="02070309020205020404" pitchFamily="49" charset="0"/>
                <a:cs typeface="Courier New" panose="02070309020205020404" pitchFamily="49" charset="0"/>
              </a:rPr>
              <a:t>stp</a:t>
            </a:r>
            <a:r>
              <a:rPr lang="en-US" altLang="zh-CN" sz="1800" dirty="0">
                <a:solidFill>
                  <a:srgbClr val="FF0000"/>
                </a:solidFill>
                <a:latin typeface="Courier New" panose="02070309020205020404" pitchFamily="49" charset="0"/>
                <a:cs typeface="Courier New" panose="02070309020205020404" pitchFamily="49" charset="0"/>
              </a:rPr>
              <a:t>-&gt;</a:t>
            </a:r>
            <a:r>
              <a:rPr lang="en-US" altLang="zh-CN" sz="1800" dirty="0" err="1">
                <a:solidFill>
                  <a:srgbClr val="FF0000"/>
                </a:solidFill>
                <a:latin typeface="Courier New" panose="02070309020205020404" pitchFamily="49" charset="0"/>
                <a:cs typeface="Courier New" panose="02070309020205020404" pitchFamily="49" charset="0"/>
              </a:rPr>
              <a:t>switch_id</a:t>
            </a:r>
            <a:endParaRPr lang="en-US" altLang="zh-CN" sz="1800" dirty="0">
              <a:solidFill>
                <a:srgbClr val="FF0000"/>
              </a:solidFill>
              <a:latin typeface="Courier New" panose="02070309020205020404" pitchFamily="49" charset="0"/>
              <a:cs typeface="Courier New" panose="02070309020205020404" pitchFamily="49" charset="0"/>
            </a:endParaRP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designated_port</a:t>
            </a:r>
            <a:r>
              <a:rPr lang="en-US" altLang="zh-CN" sz="1800" dirty="0">
                <a:solidFill>
                  <a:srgbClr val="FF0000"/>
                </a:solidFill>
                <a:latin typeface="Courier New" panose="02070309020205020404" pitchFamily="49" charset="0"/>
                <a:cs typeface="Courier New" panose="02070309020205020404" pitchFamily="49" charset="0"/>
              </a:rPr>
              <a:t> = p-&gt;</a:t>
            </a:r>
            <a:r>
              <a:rPr lang="en-US" altLang="zh-CN" sz="1800" dirty="0" err="1">
                <a:solidFill>
                  <a:srgbClr val="FF0000"/>
                </a:solidFill>
                <a:latin typeface="Courier New" panose="02070309020205020404" pitchFamily="49" charset="0"/>
                <a:cs typeface="Courier New" panose="02070309020205020404" pitchFamily="49" charset="0"/>
              </a:rPr>
              <a:t>port_id</a:t>
            </a:r>
            <a:endParaRPr lang="en-US" altLang="zh-CN" sz="1800" dirty="0">
              <a:solidFill>
                <a:srgbClr val="FF0000"/>
              </a:solidFill>
              <a:latin typeface="Courier New" panose="02070309020205020404" pitchFamily="49" charset="0"/>
              <a:cs typeface="Courier New" panose="02070309020205020404" pitchFamily="49" charset="0"/>
            </a:endParaRPr>
          </a:p>
          <a:p>
            <a:r>
              <a:rPr lang="zh-CN" altLang="en-US" dirty="0"/>
              <a:t>端口为指定端口的判断条件</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designated_switch</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r>
              <a:rPr lang="en-US" altLang="zh-CN" sz="1800" dirty="0">
                <a:latin typeface="Courier New" panose="02070309020205020404" pitchFamily="49" charset="0"/>
                <a:cs typeface="Courier New" panose="02070309020205020404" pitchFamily="49" charset="0"/>
              </a:rPr>
              <a:t> &amp;&amp; \</a:t>
            </a:r>
            <a:br>
              <a:rPr lang="en-US" altLang="zh-CN" sz="1800" dirty="0">
                <a:latin typeface="Courier New" panose="02070309020205020404" pitchFamily="49" charset="0"/>
                <a:cs typeface="Courier New" panose="02070309020205020404" pitchFamily="49" charset="0"/>
              </a:rPr>
            </a:br>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designated_port</a:t>
            </a:r>
            <a:r>
              <a:rPr lang="en-US" altLang="zh-CN" sz="1800" dirty="0">
                <a:latin typeface="Courier New" panose="02070309020205020404" pitchFamily="49" charset="0"/>
                <a:cs typeface="Courier New" panose="02070309020205020404" pitchFamily="49" charset="0"/>
              </a:rPr>
              <a:t> == p-&gt;</a:t>
            </a:r>
            <a:r>
              <a:rPr lang="en-US" altLang="zh-CN" sz="1800" dirty="0" err="1">
                <a:latin typeface="Courier New" panose="02070309020205020404" pitchFamily="49" charset="0"/>
                <a:cs typeface="Courier New" panose="02070309020205020404" pitchFamily="49" charset="0"/>
              </a:rPr>
              <a:t>port_id</a:t>
            </a:r>
            <a:endParaRPr lang="en-US" altLang="zh-CN" sz="1800" dirty="0">
              <a:latin typeface="Courier New" panose="02070309020205020404" pitchFamily="49" charset="0"/>
              <a:cs typeface="Courier New" panose="02070309020205020404" pitchFamily="49" charset="0"/>
            </a:endParaRPr>
          </a:p>
          <a:p>
            <a:pPr lvl="2"/>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C04C073D-F3FF-429A-A9BC-F60FCE6D1A6E}"/>
              </a:ext>
            </a:extLst>
          </p:cNvPr>
          <p:cNvSpPr>
            <a:spLocks noGrp="1"/>
          </p:cNvSpPr>
          <p:nvPr>
            <p:ph type="sldNum" sz="quarter" idx="11"/>
          </p:nvPr>
        </p:nvSpPr>
        <p:spPr/>
        <p:txBody>
          <a:bodyPr/>
          <a:lstStyle/>
          <a:p>
            <a:fld id="{C2EED88A-182A-4877-BD12-0DE2FB9B90B1}" type="slidenum">
              <a:rPr lang="zh-CN" altLang="en-US" smtClean="0"/>
              <a:t>13</a:t>
            </a:fld>
            <a:endParaRPr lang="zh-CN" altLang="en-US"/>
          </a:p>
        </p:txBody>
      </p:sp>
    </p:spTree>
    <p:extLst>
      <p:ext uri="{BB962C8B-B14F-4D97-AF65-F5344CB8AC3E}">
        <p14:creationId xmlns:p14="http://schemas.microsoft.com/office/powerpoint/2010/main" val="467999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F4202-3EF6-4B76-B1E1-EEF207822A35}"/>
              </a:ext>
            </a:extLst>
          </p:cNvPr>
          <p:cNvSpPr>
            <a:spLocks noGrp="1"/>
          </p:cNvSpPr>
          <p:nvPr>
            <p:ph type="title"/>
          </p:nvPr>
        </p:nvSpPr>
        <p:spPr/>
        <p:txBody>
          <a:bodyPr/>
          <a:lstStyle/>
          <a:p>
            <a:r>
              <a:rPr lang="zh-CN" altLang="en-US" dirty="0"/>
              <a:t>生成树机制 </a:t>
            </a:r>
            <a:r>
              <a:rPr lang="en-US" altLang="zh-CN" dirty="0"/>
              <a:t>– </a:t>
            </a:r>
            <a:r>
              <a:rPr lang="zh-CN" altLang="en-US" dirty="0"/>
              <a:t>节点主动发送</a:t>
            </a:r>
            <a:r>
              <a:rPr lang="en-US" altLang="zh-CN" dirty="0"/>
              <a:t>Config</a:t>
            </a:r>
            <a:r>
              <a:rPr lang="zh-CN" altLang="en-US" dirty="0"/>
              <a:t>消息</a:t>
            </a:r>
          </a:p>
        </p:txBody>
      </p:sp>
      <p:sp>
        <p:nvSpPr>
          <p:cNvPr id="3" name="内容占位符 2">
            <a:extLst>
              <a:ext uri="{FF2B5EF4-FFF2-40B4-BE49-F238E27FC236}">
                <a16:creationId xmlns:a16="http://schemas.microsoft.com/office/drawing/2014/main" id="{E7BBD4E8-1501-43FC-940F-D70EF01AC1FE}"/>
              </a:ext>
            </a:extLst>
          </p:cNvPr>
          <p:cNvSpPr>
            <a:spLocks noGrp="1"/>
          </p:cNvSpPr>
          <p:nvPr>
            <p:ph idx="1"/>
          </p:nvPr>
        </p:nvSpPr>
        <p:spPr/>
        <p:txBody>
          <a:bodyPr/>
          <a:lstStyle/>
          <a:p>
            <a:r>
              <a:rPr lang="zh-CN" altLang="en-US" dirty="0"/>
              <a:t>当节点认为自己是根节点时，</a:t>
            </a:r>
            <a:r>
              <a:rPr lang="zh-CN" altLang="en-US" dirty="0">
                <a:solidFill>
                  <a:srgbClr val="FF0000"/>
                </a:solidFill>
              </a:rPr>
              <a:t>主动发送</a:t>
            </a:r>
            <a:r>
              <a:rPr lang="en-US" altLang="zh-CN" dirty="0">
                <a:solidFill>
                  <a:srgbClr val="FF0000"/>
                </a:solidFill>
              </a:rPr>
              <a:t>Config</a:t>
            </a:r>
            <a:r>
              <a:rPr lang="zh-CN" altLang="en-US" dirty="0">
                <a:solidFill>
                  <a:srgbClr val="FF0000"/>
                </a:solidFill>
              </a:rPr>
              <a:t>消息</a:t>
            </a:r>
            <a:endParaRPr lang="en-US" altLang="zh-CN" dirty="0">
              <a:solidFill>
                <a:srgbClr val="FF0000"/>
              </a:solidFill>
            </a:endParaRPr>
          </a:p>
          <a:p>
            <a:pPr lvl="1"/>
            <a:r>
              <a:rPr lang="zh-CN" altLang="en-US" dirty="0"/>
              <a:t>每个端口发送的</a:t>
            </a:r>
            <a:r>
              <a:rPr lang="en-US" altLang="zh-CN" dirty="0"/>
              <a:t>Config</a:t>
            </a:r>
            <a:r>
              <a:rPr lang="zh-CN" altLang="en-US" dirty="0"/>
              <a:t>消息中，只有端口</a:t>
            </a:r>
            <a:r>
              <a:rPr lang="en-US" altLang="zh-CN" dirty="0"/>
              <a:t>ID</a:t>
            </a:r>
            <a:r>
              <a:rPr lang="zh-CN" altLang="en-US" dirty="0"/>
              <a:t>字段不同</a:t>
            </a:r>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dirty="0"/>
          </a:p>
          <a:p>
            <a:r>
              <a:rPr lang="zh-CN" altLang="en-US" dirty="0"/>
              <a:t>节点通过</a:t>
            </a:r>
            <a:r>
              <a:rPr lang="en-US" altLang="zh-CN" dirty="0"/>
              <a:t>hello</a:t>
            </a:r>
            <a:r>
              <a:rPr lang="zh-CN" altLang="en-US" dirty="0"/>
              <a:t>定时器</a:t>
            </a:r>
            <a:r>
              <a:rPr lang="en-US" altLang="zh-CN" dirty="0"/>
              <a:t>(2</a:t>
            </a:r>
            <a:r>
              <a:rPr lang="zh-CN" altLang="en-US" dirty="0"/>
              <a:t>秒</a:t>
            </a:r>
            <a:r>
              <a:rPr lang="en-US" altLang="zh-CN" dirty="0"/>
              <a:t>)</a:t>
            </a:r>
            <a:r>
              <a:rPr lang="zh-CN" altLang="en-US" dirty="0"/>
              <a:t>周期发送</a:t>
            </a:r>
            <a:r>
              <a:rPr lang="en-US" altLang="zh-CN" dirty="0"/>
              <a:t>Config</a:t>
            </a:r>
            <a:r>
              <a:rPr lang="zh-CN" altLang="en-US" dirty="0"/>
              <a:t>消息，直到该节点不再认为自己是根节点为止</a:t>
            </a:r>
            <a:endParaRPr lang="en-US" altLang="zh-CN" dirty="0"/>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CC1262FE-AB6D-4B21-9EFD-B924740188BD}"/>
              </a:ext>
            </a:extLst>
          </p:cNvPr>
          <p:cNvSpPr>
            <a:spLocks noGrp="1"/>
          </p:cNvSpPr>
          <p:nvPr>
            <p:ph type="sldNum" sz="quarter" idx="11"/>
          </p:nvPr>
        </p:nvSpPr>
        <p:spPr/>
        <p:txBody>
          <a:bodyPr/>
          <a:lstStyle/>
          <a:p>
            <a:fld id="{C2EED88A-182A-4877-BD12-0DE2FB9B90B1}" type="slidenum">
              <a:rPr lang="zh-CN" altLang="en-US" smtClean="0"/>
              <a:t>14</a:t>
            </a:fld>
            <a:endParaRPr lang="zh-CN" altLang="en-US"/>
          </a:p>
        </p:txBody>
      </p:sp>
      <p:grpSp>
        <p:nvGrpSpPr>
          <p:cNvPr id="5" name="组合 4">
            <a:extLst>
              <a:ext uri="{FF2B5EF4-FFF2-40B4-BE49-F238E27FC236}">
                <a16:creationId xmlns:a16="http://schemas.microsoft.com/office/drawing/2014/main" id="{E476A3AB-D5CD-4277-B891-2129EFCA5B3B}"/>
              </a:ext>
            </a:extLst>
          </p:cNvPr>
          <p:cNvGrpSpPr/>
          <p:nvPr/>
        </p:nvGrpSpPr>
        <p:grpSpPr>
          <a:xfrm>
            <a:off x="2987824" y="2924944"/>
            <a:ext cx="3508700" cy="1631690"/>
            <a:chOff x="432097" y="2371708"/>
            <a:chExt cx="3508700" cy="1631690"/>
          </a:xfrm>
        </p:grpSpPr>
        <p:sp>
          <p:nvSpPr>
            <p:cNvPr id="7" name="椭圆 6">
              <a:extLst>
                <a:ext uri="{FF2B5EF4-FFF2-40B4-BE49-F238E27FC236}">
                  <a16:creationId xmlns:a16="http://schemas.microsoft.com/office/drawing/2014/main" id="{FE16026A-8D59-474E-875E-0F97B4162874}"/>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8" name="椭圆 7">
              <a:extLst>
                <a:ext uri="{FF2B5EF4-FFF2-40B4-BE49-F238E27FC236}">
                  <a16:creationId xmlns:a16="http://schemas.microsoft.com/office/drawing/2014/main" id="{7226179D-892E-4891-A23A-3539C31B97C8}"/>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9" name="直接连接符 8">
              <a:extLst>
                <a:ext uri="{FF2B5EF4-FFF2-40B4-BE49-F238E27FC236}">
                  <a16:creationId xmlns:a16="http://schemas.microsoft.com/office/drawing/2014/main" id="{B8CADC68-42C8-428A-8008-22BF145DB9A1}"/>
                </a:ext>
              </a:extLst>
            </p:cNvPr>
            <p:cNvCxnSpPr>
              <a:cxnSpLocks/>
              <a:endCxn id="7" idx="0"/>
            </p:cNvCxnSpPr>
            <p:nvPr/>
          </p:nvCxnSpPr>
          <p:spPr>
            <a:xfrm>
              <a:off x="846267" y="2371708"/>
              <a:ext cx="0" cy="10507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3912EC8-26FB-4E7F-9258-54DD400F2F31}"/>
                </a:ext>
              </a:extLst>
            </p:cNvPr>
            <p:cNvCxnSpPr>
              <a:cxnSpLocks/>
              <a:endCxn id="8" idx="0"/>
            </p:cNvCxnSpPr>
            <p:nvPr/>
          </p:nvCxnSpPr>
          <p:spPr>
            <a:xfrm>
              <a:off x="3526628" y="2486382"/>
              <a:ext cx="0" cy="9361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8253935-7EAD-4147-A28A-EBED0FC45769}"/>
                </a:ext>
              </a:extLst>
            </p:cNvPr>
            <p:cNvCxnSpPr>
              <a:cxnSpLocks/>
              <a:stCxn id="7" idx="6"/>
              <a:endCxn id="8"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6680A0C5-C02D-44B2-8CCF-F495CF5138C4}"/>
              </a:ext>
            </a:extLst>
          </p:cNvPr>
          <p:cNvSpPr txBox="1"/>
          <p:nvPr/>
        </p:nvSpPr>
        <p:spPr>
          <a:xfrm>
            <a:off x="1054363" y="4226715"/>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a:extLst>
              <a:ext uri="{FF2B5EF4-FFF2-40B4-BE49-F238E27FC236}">
                <a16:creationId xmlns:a16="http://schemas.microsoft.com/office/drawing/2014/main" id="{6FA3CEB3-4C45-47EE-9EBC-21C30E0A7117}"/>
              </a:ext>
            </a:extLst>
          </p:cNvPr>
          <p:cNvSpPr txBox="1"/>
          <p:nvPr/>
        </p:nvSpPr>
        <p:spPr>
          <a:xfrm>
            <a:off x="6667769" y="4187302"/>
            <a:ext cx="1853456" cy="369332"/>
          </a:xfrm>
          <a:prstGeom prst="rect">
            <a:avLst/>
          </a:prstGeom>
          <a:noFill/>
        </p:spPr>
        <p:txBody>
          <a:bodyPr wrap="none" rtlCol="0">
            <a:spAutoFit/>
          </a:bodyPr>
          <a:lstStyle/>
          <a:p>
            <a:r>
              <a:rPr lang="en-US" altLang="zh-CN" dirty="0"/>
              <a:t>Switch ID: 0x0201</a:t>
            </a:r>
            <a:endParaRPr lang="zh-CN" altLang="en-US" dirty="0"/>
          </a:p>
        </p:txBody>
      </p:sp>
      <p:cxnSp>
        <p:nvCxnSpPr>
          <p:cNvPr id="17" name="直接箭头连接符 16">
            <a:extLst>
              <a:ext uri="{FF2B5EF4-FFF2-40B4-BE49-F238E27FC236}">
                <a16:creationId xmlns:a16="http://schemas.microsoft.com/office/drawing/2014/main" id="{1B910F31-B573-4091-98EE-093300F2D8BD}"/>
              </a:ext>
            </a:extLst>
          </p:cNvPr>
          <p:cNvCxnSpPr>
            <a:cxnSpLocks/>
          </p:cNvCxnSpPr>
          <p:nvPr/>
        </p:nvCxnSpPr>
        <p:spPr>
          <a:xfrm flipV="1">
            <a:off x="3157998" y="3039618"/>
            <a:ext cx="0" cy="8625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0CBB9E4-50A2-4CA2-AF03-ECCB670856C8}"/>
              </a:ext>
            </a:extLst>
          </p:cNvPr>
          <p:cNvSpPr txBox="1"/>
          <p:nvPr/>
        </p:nvSpPr>
        <p:spPr>
          <a:xfrm>
            <a:off x="931965" y="2850168"/>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solidFill>
                  <a:srgbClr val="FF0000"/>
                </a:solidFill>
              </a:rPr>
              <a:t>PortID</a:t>
            </a:r>
            <a:r>
              <a:rPr lang="en-US" altLang="zh-CN" dirty="0">
                <a:solidFill>
                  <a:srgbClr val="FF0000"/>
                </a:solidFill>
              </a:rPr>
              <a:t>: 0x02</a:t>
            </a:r>
            <a:endParaRPr lang="zh-CN" altLang="en-US" dirty="0">
              <a:solidFill>
                <a:srgbClr val="FF0000"/>
              </a:solidFill>
            </a:endParaRPr>
          </a:p>
        </p:txBody>
      </p:sp>
      <p:sp>
        <p:nvSpPr>
          <p:cNvPr id="19" name="文本框 18">
            <a:extLst>
              <a:ext uri="{FF2B5EF4-FFF2-40B4-BE49-F238E27FC236}">
                <a16:creationId xmlns:a16="http://schemas.microsoft.com/office/drawing/2014/main" id="{87D868CE-C6AA-40DD-95D5-AAD5C2F76293}"/>
              </a:ext>
            </a:extLst>
          </p:cNvPr>
          <p:cNvSpPr txBox="1"/>
          <p:nvPr/>
        </p:nvSpPr>
        <p:spPr>
          <a:xfrm>
            <a:off x="3852931" y="2799696"/>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solidFill>
                  <a:srgbClr val="FF0000"/>
                </a:solidFill>
              </a:rPr>
              <a:t>PortID</a:t>
            </a:r>
            <a:r>
              <a:rPr lang="en-US" altLang="zh-CN" dirty="0">
                <a:solidFill>
                  <a:srgbClr val="FF0000"/>
                </a:solidFill>
              </a:rPr>
              <a:t>: 0x01</a:t>
            </a:r>
            <a:endParaRPr lang="zh-CN" altLang="en-US" dirty="0">
              <a:solidFill>
                <a:srgbClr val="FF0000"/>
              </a:solidFill>
            </a:endParaRPr>
          </a:p>
        </p:txBody>
      </p:sp>
      <p:cxnSp>
        <p:nvCxnSpPr>
          <p:cNvPr id="20" name="直接箭头连接符 19">
            <a:extLst>
              <a:ext uri="{FF2B5EF4-FFF2-40B4-BE49-F238E27FC236}">
                <a16:creationId xmlns:a16="http://schemas.microsoft.com/office/drawing/2014/main" id="{A5912FD7-8636-4D20-8E4E-CFE26E62E718}"/>
              </a:ext>
            </a:extLst>
          </p:cNvPr>
          <p:cNvCxnSpPr>
            <a:cxnSpLocks/>
          </p:cNvCxnSpPr>
          <p:nvPr/>
        </p:nvCxnSpPr>
        <p:spPr>
          <a:xfrm>
            <a:off x="3932781" y="4084373"/>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917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4859C-312F-45A3-9FB5-C6110F129B62}"/>
              </a:ext>
            </a:extLst>
          </p:cNvPr>
          <p:cNvSpPr>
            <a:spLocks noGrp="1"/>
          </p:cNvSpPr>
          <p:nvPr>
            <p:ph type="title"/>
          </p:nvPr>
        </p:nvSpPr>
        <p:spPr/>
        <p:txBody>
          <a:bodyPr/>
          <a:lstStyle/>
          <a:p>
            <a:r>
              <a:rPr lang="zh-CN" altLang="en-US" dirty="0"/>
              <a:t>生成树机制 </a:t>
            </a:r>
            <a:r>
              <a:rPr lang="en-US" altLang="zh-CN" dirty="0"/>
              <a:t>– </a:t>
            </a:r>
            <a:r>
              <a:rPr lang="zh-CN" altLang="en-US" dirty="0"/>
              <a:t>处理</a:t>
            </a:r>
            <a:r>
              <a:rPr lang="en-US" altLang="zh-CN" dirty="0"/>
              <a:t>Config</a:t>
            </a:r>
            <a:r>
              <a:rPr lang="zh-CN" altLang="en-US" dirty="0"/>
              <a:t>消息</a:t>
            </a:r>
          </a:p>
        </p:txBody>
      </p:sp>
      <p:sp>
        <p:nvSpPr>
          <p:cNvPr id="3" name="内容占位符 2">
            <a:extLst>
              <a:ext uri="{FF2B5EF4-FFF2-40B4-BE49-F238E27FC236}">
                <a16:creationId xmlns:a16="http://schemas.microsoft.com/office/drawing/2014/main" id="{50DAEFDD-ED87-4010-B786-2059AD443F12}"/>
              </a:ext>
            </a:extLst>
          </p:cNvPr>
          <p:cNvSpPr>
            <a:spLocks noGrp="1"/>
          </p:cNvSpPr>
          <p:nvPr>
            <p:ph idx="1"/>
          </p:nvPr>
        </p:nvSpPr>
        <p:spPr/>
        <p:txBody>
          <a:bodyPr/>
          <a:lstStyle/>
          <a:p>
            <a:pPr marL="0" indent="0">
              <a:buNone/>
            </a:pPr>
            <a:r>
              <a:rPr lang="zh-CN" altLang="en-US" dirty="0"/>
              <a:t>收到</a:t>
            </a:r>
            <a:r>
              <a:rPr lang="en-US" altLang="zh-CN" dirty="0"/>
              <a:t>Config</a:t>
            </a:r>
            <a:r>
              <a:rPr lang="zh-CN" altLang="en-US" dirty="0"/>
              <a:t>消息后，</a:t>
            </a:r>
            <a:r>
              <a:rPr lang="zh-CN" altLang="en-US" dirty="0">
                <a:solidFill>
                  <a:srgbClr val="FF0000"/>
                </a:solidFill>
              </a:rPr>
              <a:t>将其与本端口</a:t>
            </a:r>
            <a:r>
              <a:rPr lang="en-US" altLang="zh-CN" dirty="0">
                <a:solidFill>
                  <a:srgbClr val="FF0000"/>
                </a:solidFill>
              </a:rPr>
              <a:t>Config</a:t>
            </a:r>
            <a:r>
              <a:rPr lang="zh-CN" altLang="en-US" dirty="0">
                <a:solidFill>
                  <a:srgbClr val="FF0000"/>
                </a:solidFill>
              </a:rPr>
              <a:t>进行优先级比较 </a:t>
            </a:r>
            <a:r>
              <a:rPr lang="en-US" altLang="zh-CN" dirty="0">
                <a:solidFill>
                  <a:srgbClr val="FF0000"/>
                </a:solidFill>
              </a:rPr>
              <a:t>(①)</a:t>
            </a:r>
          </a:p>
          <a:p>
            <a:r>
              <a:rPr lang="zh-CN" altLang="en-US" dirty="0"/>
              <a:t>如果收到的</a:t>
            </a:r>
            <a:r>
              <a:rPr lang="en-US" altLang="zh-CN" dirty="0"/>
              <a:t>Config</a:t>
            </a:r>
            <a:r>
              <a:rPr lang="zh-CN" altLang="en-US" dirty="0"/>
              <a:t>优先级高，说明该网段应该通过对方端口连接根节点</a:t>
            </a:r>
            <a:endParaRPr lang="en-US" altLang="zh-CN" dirty="0"/>
          </a:p>
          <a:p>
            <a:pPr lvl="1"/>
            <a:r>
              <a:rPr lang="zh-CN" altLang="en-US" dirty="0"/>
              <a:t>将本端口的</a:t>
            </a:r>
            <a:r>
              <a:rPr lang="en-US" altLang="zh-CN" dirty="0"/>
              <a:t>Config</a:t>
            </a:r>
            <a:r>
              <a:rPr lang="zh-CN" altLang="en-US" dirty="0"/>
              <a:t>替换为收到的</a:t>
            </a:r>
            <a:r>
              <a:rPr lang="en-US" altLang="zh-CN" dirty="0"/>
              <a:t>Config</a:t>
            </a:r>
            <a:r>
              <a:rPr lang="zh-CN" altLang="en-US" dirty="0"/>
              <a:t>消息，本端口为非指定端口</a:t>
            </a:r>
            <a:endParaRPr lang="en-US" altLang="zh-CN" dirty="0"/>
          </a:p>
          <a:p>
            <a:pPr lvl="1"/>
            <a:r>
              <a:rPr lang="zh-CN" altLang="en-US" dirty="0">
                <a:solidFill>
                  <a:srgbClr val="FF0000"/>
                </a:solidFill>
              </a:rPr>
              <a:t>更新节点状态</a:t>
            </a:r>
            <a:r>
              <a:rPr lang="en-US" altLang="zh-CN" dirty="0">
                <a:solidFill>
                  <a:srgbClr val="FF0000"/>
                </a:solidFill>
              </a:rPr>
              <a:t>(②)</a:t>
            </a:r>
            <a:r>
              <a:rPr lang="zh-CN" altLang="en-US" dirty="0">
                <a:solidFill>
                  <a:srgbClr val="FF0000"/>
                </a:solidFill>
              </a:rPr>
              <a:t>，更新剩余端口的</a:t>
            </a:r>
            <a:r>
              <a:rPr lang="en-US" altLang="zh-CN" dirty="0">
                <a:solidFill>
                  <a:srgbClr val="FF0000"/>
                </a:solidFill>
              </a:rPr>
              <a:t>Config(</a:t>
            </a:r>
            <a:r>
              <a:rPr lang="zh-CN" altLang="en-US" dirty="0">
                <a:solidFill>
                  <a:srgbClr val="FF0000"/>
                </a:solidFill>
              </a:rPr>
              <a:t>③</a:t>
            </a:r>
            <a:r>
              <a:rPr lang="en-US" altLang="zh-CN" dirty="0">
                <a:solidFill>
                  <a:srgbClr val="FF0000"/>
                </a:solidFill>
              </a:rPr>
              <a:t>)</a:t>
            </a:r>
          </a:p>
          <a:p>
            <a:pPr lvl="1"/>
            <a:r>
              <a:rPr lang="zh-CN" altLang="en-US" dirty="0"/>
              <a:t>如果节点由根节点变为非根节点，停止</a:t>
            </a:r>
            <a:r>
              <a:rPr lang="en-US" altLang="zh-CN" dirty="0"/>
              <a:t>hello</a:t>
            </a:r>
            <a:r>
              <a:rPr lang="zh-CN" altLang="en-US" dirty="0"/>
              <a:t>定时器</a:t>
            </a:r>
            <a:endParaRPr lang="en-US" altLang="zh-CN" dirty="0"/>
          </a:p>
          <a:p>
            <a:pPr lvl="1"/>
            <a:r>
              <a:rPr lang="zh-CN" altLang="en-US" dirty="0"/>
              <a:t>将更新后的</a:t>
            </a:r>
            <a:r>
              <a:rPr lang="en-US" altLang="zh-CN" dirty="0"/>
              <a:t>Config</a:t>
            </a:r>
            <a:r>
              <a:rPr lang="zh-CN" altLang="en-US" dirty="0"/>
              <a:t>从每个指定端口转发出去</a:t>
            </a:r>
            <a:endParaRPr lang="en-US" altLang="zh-CN" dirty="0"/>
          </a:p>
          <a:p>
            <a:r>
              <a:rPr lang="zh-CN" altLang="en-US" dirty="0"/>
              <a:t>否则，说明该网段应该通过本端口连接根节点</a:t>
            </a:r>
            <a:endParaRPr lang="en-US" altLang="zh-CN" dirty="0"/>
          </a:p>
          <a:p>
            <a:pPr lvl="1"/>
            <a:r>
              <a:rPr lang="zh-CN" altLang="en-US" dirty="0"/>
              <a:t>该端口是指定端口，发送</a:t>
            </a:r>
            <a:r>
              <a:rPr lang="en-US" altLang="zh-CN" dirty="0"/>
              <a:t>Config</a:t>
            </a:r>
            <a:r>
              <a:rPr lang="zh-CN" altLang="en-US" dirty="0"/>
              <a:t>消息</a:t>
            </a:r>
            <a:endParaRPr lang="en-US" altLang="zh-CN" dirty="0"/>
          </a:p>
          <a:p>
            <a:pPr lvl="2"/>
            <a:endParaRPr lang="en-US" altLang="zh-CN" dirty="0"/>
          </a:p>
          <a:p>
            <a:endParaRPr lang="zh-CN" altLang="en-US" dirty="0"/>
          </a:p>
        </p:txBody>
      </p:sp>
      <p:sp>
        <p:nvSpPr>
          <p:cNvPr id="4" name="灯片编号占位符 3">
            <a:extLst>
              <a:ext uri="{FF2B5EF4-FFF2-40B4-BE49-F238E27FC236}">
                <a16:creationId xmlns:a16="http://schemas.microsoft.com/office/drawing/2014/main" id="{0AFACA09-94D2-4F3D-BDC4-F6CC4D2DC7F3}"/>
              </a:ext>
            </a:extLst>
          </p:cNvPr>
          <p:cNvSpPr>
            <a:spLocks noGrp="1"/>
          </p:cNvSpPr>
          <p:nvPr>
            <p:ph type="sldNum" sz="quarter" idx="11"/>
          </p:nvPr>
        </p:nvSpPr>
        <p:spPr/>
        <p:txBody>
          <a:bodyPr/>
          <a:lstStyle/>
          <a:p>
            <a:fld id="{C2EED88A-182A-4877-BD12-0DE2FB9B90B1}" type="slidenum">
              <a:rPr lang="zh-CN" altLang="en-US" smtClean="0"/>
              <a:t>15</a:t>
            </a:fld>
            <a:endParaRPr lang="zh-CN" altLang="en-US"/>
          </a:p>
        </p:txBody>
      </p:sp>
    </p:spTree>
    <p:extLst>
      <p:ext uri="{BB962C8B-B14F-4D97-AF65-F5344CB8AC3E}">
        <p14:creationId xmlns:p14="http://schemas.microsoft.com/office/powerpoint/2010/main" val="1895198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0D756-A2D0-47FC-A5C3-7CFF94A14490}"/>
              </a:ext>
            </a:extLst>
          </p:cNvPr>
          <p:cNvSpPr>
            <a:spLocks noGrp="1"/>
          </p:cNvSpPr>
          <p:nvPr>
            <p:ph type="title"/>
          </p:nvPr>
        </p:nvSpPr>
        <p:spPr/>
        <p:txBody>
          <a:bodyPr/>
          <a:lstStyle/>
          <a:p>
            <a:r>
              <a:rPr lang="zh-CN" altLang="en-US" dirty="0"/>
              <a:t>一、</a:t>
            </a:r>
            <a:r>
              <a:rPr lang="en-US" altLang="zh-CN" dirty="0"/>
              <a:t>Config</a:t>
            </a:r>
            <a:r>
              <a:rPr lang="zh-CN" altLang="en-US" dirty="0"/>
              <a:t>之间的优先级比较</a:t>
            </a:r>
          </a:p>
        </p:txBody>
      </p:sp>
      <p:sp>
        <p:nvSpPr>
          <p:cNvPr id="4" name="灯片编号占位符 3">
            <a:extLst>
              <a:ext uri="{FF2B5EF4-FFF2-40B4-BE49-F238E27FC236}">
                <a16:creationId xmlns:a16="http://schemas.microsoft.com/office/drawing/2014/main" id="{830D0F1D-6FCB-40BF-983A-A52CD41222AE}"/>
              </a:ext>
            </a:extLst>
          </p:cNvPr>
          <p:cNvSpPr>
            <a:spLocks noGrp="1"/>
          </p:cNvSpPr>
          <p:nvPr>
            <p:ph type="sldNum" sz="quarter" idx="11"/>
          </p:nvPr>
        </p:nvSpPr>
        <p:spPr/>
        <p:txBody>
          <a:bodyPr/>
          <a:lstStyle/>
          <a:p>
            <a:fld id="{C2EED88A-182A-4877-BD12-0DE2FB9B90B1}" type="slidenum">
              <a:rPr lang="zh-CN" altLang="en-US" smtClean="0"/>
              <a:t>16</a:t>
            </a:fld>
            <a:endParaRPr lang="zh-CN" altLang="en-US"/>
          </a:p>
        </p:txBody>
      </p:sp>
      <p:sp>
        <p:nvSpPr>
          <p:cNvPr id="5" name="矩形 4">
            <a:extLst>
              <a:ext uri="{FF2B5EF4-FFF2-40B4-BE49-F238E27FC236}">
                <a16:creationId xmlns:a16="http://schemas.microsoft.com/office/drawing/2014/main" id="{E7BBB558-5C84-42BB-93BB-C666C2026DC5}"/>
              </a:ext>
            </a:extLst>
          </p:cNvPr>
          <p:cNvSpPr/>
          <p:nvPr/>
        </p:nvSpPr>
        <p:spPr>
          <a:xfrm>
            <a:off x="1083946" y="1412776"/>
            <a:ext cx="5627613"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如果两者认为的根节点</a:t>
            </a:r>
            <a:r>
              <a:rPr lang="en-US" altLang="zh-CN" sz="2200" dirty="0"/>
              <a:t>ID</a:t>
            </a:r>
            <a:r>
              <a:rPr lang="zh-CN" altLang="en-US" sz="2200" dirty="0"/>
              <a:t>不同</a:t>
            </a:r>
            <a:endParaRPr lang="en-US" altLang="zh-CN" sz="2200" dirty="0"/>
          </a:p>
          <a:p>
            <a:pPr marL="742950" lvl="1" indent="-285750">
              <a:lnSpc>
                <a:spcPct val="110000"/>
              </a:lnSpc>
              <a:buFont typeface="Arial" panose="020B0604020202020204" pitchFamily="34" charset="0"/>
              <a:buChar char="•"/>
            </a:pPr>
            <a:r>
              <a:rPr lang="zh-CN" altLang="en-US" sz="2000" dirty="0"/>
              <a:t>则根节点</a:t>
            </a:r>
            <a:r>
              <a:rPr lang="en-US" altLang="zh-CN" sz="2000" dirty="0"/>
              <a:t>ID</a:t>
            </a:r>
            <a:r>
              <a:rPr lang="zh-CN" altLang="en-US" sz="2000" dirty="0"/>
              <a:t>小的一方优先级高</a:t>
            </a:r>
            <a:endParaRPr lang="en-US" altLang="zh-CN" sz="2000" dirty="0"/>
          </a:p>
        </p:txBody>
      </p:sp>
      <p:sp>
        <p:nvSpPr>
          <p:cNvPr id="6" name="矩形 5">
            <a:extLst>
              <a:ext uri="{FF2B5EF4-FFF2-40B4-BE49-F238E27FC236}">
                <a16:creationId xmlns:a16="http://schemas.microsoft.com/office/drawing/2014/main" id="{FD918DAE-E353-4AFF-9938-1F2F34A084E4}"/>
              </a:ext>
            </a:extLst>
          </p:cNvPr>
          <p:cNvSpPr/>
          <p:nvPr/>
        </p:nvSpPr>
        <p:spPr>
          <a:xfrm>
            <a:off x="1589449" y="2344343"/>
            <a:ext cx="5765007"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如果两者到根节点的开销不同</a:t>
            </a:r>
            <a:endParaRPr lang="en-US" altLang="zh-CN" sz="2200" dirty="0"/>
          </a:p>
          <a:p>
            <a:pPr marL="800100" lvl="1" indent="-342900">
              <a:lnSpc>
                <a:spcPct val="110000"/>
              </a:lnSpc>
              <a:buFont typeface="Arial" panose="020B0604020202020204" pitchFamily="34" charset="0"/>
              <a:buChar char="•"/>
            </a:pPr>
            <a:r>
              <a:rPr lang="zh-CN" altLang="en-US" sz="2000" dirty="0"/>
              <a:t>则开销小的一方优先级高</a:t>
            </a:r>
            <a:endParaRPr lang="en-US" altLang="zh-CN" sz="2000" dirty="0"/>
          </a:p>
        </p:txBody>
      </p:sp>
      <p:sp>
        <p:nvSpPr>
          <p:cNvPr id="7" name="矩形 6">
            <a:extLst>
              <a:ext uri="{FF2B5EF4-FFF2-40B4-BE49-F238E27FC236}">
                <a16:creationId xmlns:a16="http://schemas.microsoft.com/office/drawing/2014/main" id="{6AC6F36E-93D2-4BF1-AB7F-3E8CCDE2203F}"/>
              </a:ext>
            </a:extLst>
          </p:cNvPr>
          <p:cNvSpPr/>
          <p:nvPr/>
        </p:nvSpPr>
        <p:spPr>
          <a:xfrm>
            <a:off x="2130281" y="3275910"/>
            <a:ext cx="5765008"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如果两者到根节点的上一跳节点不同</a:t>
            </a:r>
            <a:endParaRPr lang="en-US" altLang="zh-CN" sz="2200" dirty="0"/>
          </a:p>
          <a:p>
            <a:pPr marL="800100" lvl="1" indent="-342900">
              <a:lnSpc>
                <a:spcPct val="110000"/>
              </a:lnSpc>
              <a:buFont typeface="Arial" panose="020B0604020202020204" pitchFamily="34" charset="0"/>
              <a:buChar char="•"/>
            </a:pPr>
            <a:r>
              <a:rPr lang="zh-CN" altLang="en-US" sz="2000" dirty="0"/>
              <a:t>则上一跳节点</a:t>
            </a:r>
            <a:r>
              <a:rPr lang="en-US" altLang="zh-CN" sz="2000" dirty="0"/>
              <a:t>ID</a:t>
            </a:r>
            <a:r>
              <a:rPr lang="zh-CN" altLang="en-US" sz="2000" dirty="0"/>
              <a:t>小的一方优先级高</a:t>
            </a:r>
            <a:endParaRPr lang="en-US" altLang="zh-CN" sz="2000" dirty="0"/>
          </a:p>
        </p:txBody>
      </p:sp>
      <p:sp>
        <p:nvSpPr>
          <p:cNvPr id="8" name="矩形 7">
            <a:extLst>
              <a:ext uri="{FF2B5EF4-FFF2-40B4-BE49-F238E27FC236}">
                <a16:creationId xmlns:a16="http://schemas.microsoft.com/office/drawing/2014/main" id="{EBABD63E-E961-46C7-BEA2-897B16FF318B}"/>
              </a:ext>
            </a:extLst>
          </p:cNvPr>
          <p:cNvSpPr/>
          <p:nvPr/>
        </p:nvSpPr>
        <p:spPr>
          <a:xfrm>
            <a:off x="2627784" y="4207478"/>
            <a:ext cx="5894670"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如果两者到根节点的上一跳端口不同</a:t>
            </a:r>
            <a:endParaRPr lang="en-US" altLang="zh-CN" sz="2200" dirty="0"/>
          </a:p>
          <a:p>
            <a:pPr marL="800100" lvl="1" indent="-342900">
              <a:lnSpc>
                <a:spcPct val="110000"/>
              </a:lnSpc>
              <a:buFont typeface="Arial" panose="020B0604020202020204" pitchFamily="34" charset="0"/>
              <a:buChar char="•"/>
            </a:pPr>
            <a:r>
              <a:rPr lang="zh-CN" altLang="en-US" sz="2000" dirty="0"/>
              <a:t>则上一跳端口</a:t>
            </a:r>
            <a:r>
              <a:rPr lang="en-US" altLang="zh-CN" sz="2000" dirty="0"/>
              <a:t>ID</a:t>
            </a:r>
            <a:r>
              <a:rPr lang="zh-CN" altLang="en-US" sz="2000" dirty="0"/>
              <a:t>小的一方优先级高</a:t>
            </a:r>
          </a:p>
        </p:txBody>
      </p:sp>
      <p:grpSp>
        <p:nvGrpSpPr>
          <p:cNvPr id="16" name="组合 15">
            <a:extLst>
              <a:ext uri="{FF2B5EF4-FFF2-40B4-BE49-F238E27FC236}">
                <a16:creationId xmlns:a16="http://schemas.microsoft.com/office/drawing/2014/main" id="{1C144294-CC59-4A49-A1BE-300A5D977E96}"/>
              </a:ext>
            </a:extLst>
          </p:cNvPr>
          <p:cNvGrpSpPr/>
          <p:nvPr/>
        </p:nvGrpSpPr>
        <p:grpSpPr>
          <a:xfrm>
            <a:off x="221110" y="1788582"/>
            <a:ext cx="1044093" cy="1108553"/>
            <a:chOff x="-144502" y="2327047"/>
            <a:chExt cx="1044093" cy="1080120"/>
          </a:xfrm>
        </p:grpSpPr>
        <p:sp>
          <p:nvSpPr>
            <p:cNvPr id="9" name="箭头: 左弧形 8">
              <a:extLst>
                <a:ext uri="{FF2B5EF4-FFF2-40B4-BE49-F238E27FC236}">
                  <a16:creationId xmlns:a16="http://schemas.microsoft.com/office/drawing/2014/main" id="{4AC6956A-8D01-4670-B6DE-6C3596CE7F77}"/>
                </a:ext>
              </a:extLst>
            </p:cNvPr>
            <p:cNvSpPr/>
            <p:nvPr/>
          </p:nvSpPr>
          <p:spPr>
            <a:xfrm rot="19393083">
              <a:off x="467543" y="2327047"/>
              <a:ext cx="432048" cy="1080120"/>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文本框 10">
              <a:extLst>
                <a:ext uri="{FF2B5EF4-FFF2-40B4-BE49-F238E27FC236}">
                  <a16:creationId xmlns:a16="http://schemas.microsoft.com/office/drawing/2014/main" id="{5C9FEBD3-1B41-4CB6-B1E3-267F8C4BB4AC}"/>
                </a:ext>
              </a:extLst>
            </p:cNvPr>
            <p:cNvSpPr txBox="1"/>
            <p:nvPr/>
          </p:nvSpPr>
          <p:spPr>
            <a:xfrm>
              <a:off x="-144502" y="3004174"/>
              <a:ext cx="646331" cy="369332"/>
            </a:xfrm>
            <a:prstGeom prst="rect">
              <a:avLst/>
            </a:prstGeom>
            <a:noFill/>
          </p:spPr>
          <p:txBody>
            <a:bodyPr wrap="none" rtlCol="0">
              <a:spAutoFit/>
            </a:bodyPr>
            <a:lstStyle/>
            <a:p>
              <a:r>
                <a:rPr lang="zh-CN" altLang="en-US" dirty="0"/>
                <a:t>相同</a:t>
              </a:r>
            </a:p>
          </p:txBody>
        </p:sp>
      </p:grpSp>
      <p:grpSp>
        <p:nvGrpSpPr>
          <p:cNvPr id="24" name="组合 23">
            <a:extLst>
              <a:ext uri="{FF2B5EF4-FFF2-40B4-BE49-F238E27FC236}">
                <a16:creationId xmlns:a16="http://schemas.microsoft.com/office/drawing/2014/main" id="{ED2BB31A-B0F6-478E-88B9-2FF7FEF3D56F}"/>
              </a:ext>
            </a:extLst>
          </p:cNvPr>
          <p:cNvGrpSpPr/>
          <p:nvPr/>
        </p:nvGrpSpPr>
        <p:grpSpPr>
          <a:xfrm>
            <a:off x="724463" y="2792883"/>
            <a:ext cx="1044093" cy="1108553"/>
            <a:chOff x="724463" y="4515456"/>
            <a:chExt cx="1044093" cy="1108553"/>
          </a:xfrm>
        </p:grpSpPr>
        <p:sp>
          <p:nvSpPr>
            <p:cNvPr id="20" name="箭头: 左弧形 19">
              <a:extLst>
                <a:ext uri="{FF2B5EF4-FFF2-40B4-BE49-F238E27FC236}">
                  <a16:creationId xmlns:a16="http://schemas.microsoft.com/office/drawing/2014/main" id="{E06CB768-37AE-4316-8936-879CF09E20D4}"/>
                </a:ext>
              </a:extLst>
            </p:cNvPr>
            <p:cNvSpPr/>
            <p:nvPr/>
          </p:nvSpPr>
          <p:spPr>
            <a:xfrm rot="19393083">
              <a:off x="1336508" y="4515456"/>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文本框 20">
              <a:extLst>
                <a:ext uri="{FF2B5EF4-FFF2-40B4-BE49-F238E27FC236}">
                  <a16:creationId xmlns:a16="http://schemas.microsoft.com/office/drawing/2014/main" id="{1A4577D8-FBBC-47C1-A4DA-279FC6E543BA}"/>
                </a:ext>
              </a:extLst>
            </p:cNvPr>
            <p:cNvSpPr txBox="1"/>
            <p:nvPr/>
          </p:nvSpPr>
          <p:spPr>
            <a:xfrm>
              <a:off x="724463" y="5158754"/>
              <a:ext cx="646331" cy="379054"/>
            </a:xfrm>
            <a:prstGeom prst="rect">
              <a:avLst/>
            </a:prstGeom>
            <a:noFill/>
          </p:spPr>
          <p:txBody>
            <a:bodyPr wrap="none" rtlCol="0">
              <a:spAutoFit/>
            </a:bodyPr>
            <a:lstStyle/>
            <a:p>
              <a:r>
                <a:rPr lang="zh-CN" altLang="en-US" dirty="0"/>
                <a:t>相同</a:t>
              </a:r>
            </a:p>
          </p:txBody>
        </p:sp>
      </p:grpSp>
      <p:grpSp>
        <p:nvGrpSpPr>
          <p:cNvPr id="25" name="组合 24">
            <a:extLst>
              <a:ext uri="{FF2B5EF4-FFF2-40B4-BE49-F238E27FC236}">
                <a16:creationId xmlns:a16="http://schemas.microsoft.com/office/drawing/2014/main" id="{13D847A6-1E8A-463E-8553-C9F0E5416FDF}"/>
              </a:ext>
            </a:extLst>
          </p:cNvPr>
          <p:cNvGrpSpPr/>
          <p:nvPr/>
        </p:nvGrpSpPr>
        <p:grpSpPr>
          <a:xfrm>
            <a:off x="1245728" y="3771671"/>
            <a:ext cx="1060454" cy="1108553"/>
            <a:chOff x="1245728" y="5494244"/>
            <a:chExt cx="1060454" cy="1108553"/>
          </a:xfrm>
        </p:grpSpPr>
        <p:sp>
          <p:nvSpPr>
            <p:cNvPr id="22" name="箭头: 左弧形 21">
              <a:extLst>
                <a:ext uri="{FF2B5EF4-FFF2-40B4-BE49-F238E27FC236}">
                  <a16:creationId xmlns:a16="http://schemas.microsoft.com/office/drawing/2014/main" id="{A56909A0-0AD7-42A0-8259-BFBE1BE8EB51}"/>
                </a:ext>
              </a:extLst>
            </p:cNvPr>
            <p:cNvSpPr/>
            <p:nvPr/>
          </p:nvSpPr>
          <p:spPr>
            <a:xfrm rot="19393083">
              <a:off x="1874134" y="5494244"/>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3" name="文本框 22">
              <a:extLst>
                <a:ext uri="{FF2B5EF4-FFF2-40B4-BE49-F238E27FC236}">
                  <a16:creationId xmlns:a16="http://schemas.microsoft.com/office/drawing/2014/main" id="{BE07C715-9DE6-42DD-B08D-9875B3CB1E3E}"/>
                </a:ext>
              </a:extLst>
            </p:cNvPr>
            <p:cNvSpPr txBox="1"/>
            <p:nvPr/>
          </p:nvSpPr>
          <p:spPr>
            <a:xfrm>
              <a:off x="1245728" y="6154576"/>
              <a:ext cx="646331" cy="379054"/>
            </a:xfrm>
            <a:prstGeom prst="rect">
              <a:avLst/>
            </a:prstGeom>
            <a:noFill/>
          </p:spPr>
          <p:txBody>
            <a:bodyPr wrap="none" rtlCol="0">
              <a:spAutoFit/>
            </a:bodyPr>
            <a:lstStyle/>
            <a:p>
              <a:r>
                <a:rPr lang="zh-CN" altLang="en-US" dirty="0"/>
                <a:t>相同</a:t>
              </a:r>
            </a:p>
          </p:txBody>
        </p:sp>
      </p:grpSp>
      <p:sp>
        <p:nvSpPr>
          <p:cNvPr id="26" name="内容占位符 2">
            <a:extLst>
              <a:ext uri="{FF2B5EF4-FFF2-40B4-BE49-F238E27FC236}">
                <a16:creationId xmlns:a16="http://schemas.microsoft.com/office/drawing/2014/main" id="{62933F4B-56E8-4A70-8D81-27A7B618C28C}"/>
              </a:ext>
            </a:extLst>
          </p:cNvPr>
          <p:cNvSpPr>
            <a:spLocks noGrp="1"/>
          </p:cNvSpPr>
          <p:nvPr>
            <p:ph idx="1"/>
          </p:nvPr>
        </p:nvSpPr>
        <p:spPr>
          <a:xfrm>
            <a:off x="457200" y="5138726"/>
            <a:ext cx="8435280" cy="1602642"/>
          </a:xfrm>
        </p:spPr>
        <p:txBody>
          <a:bodyPr/>
          <a:lstStyle/>
          <a:p>
            <a:r>
              <a:rPr lang="zh-CN" altLang="en-US" dirty="0"/>
              <a:t>什么时候进行</a:t>
            </a:r>
            <a:r>
              <a:rPr lang="en-US" altLang="zh-CN" dirty="0"/>
              <a:t>Config</a:t>
            </a:r>
            <a:r>
              <a:rPr lang="zh-CN" altLang="en-US" dirty="0"/>
              <a:t>优先级比较？</a:t>
            </a:r>
            <a:endParaRPr lang="en-US" altLang="zh-CN" dirty="0"/>
          </a:p>
          <a:p>
            <a:pPr lvl="1"/>
            <a:r>
              <a:rPr lang="zh-CN" altLang="en-US" dirty="0"/>
              <a:t>端口收到的</a:t>
            </a:r>
            <a:r>
              <a:rPr lang="en-US" altLang="zh-CN" dirty="0"/>
              <a:t>Config</a:t>
            </a:r>
            <a:r>
              <a:rPr lang="zh-CN" altLang="en-US" dirty="0"/>
              <a:t>消息之后（端口</a:t>
            </a:r>
            <a:r>
              <a:rPr lang="en-US" altLang="zh-CN" dirty="0"/>
              <a:t>Config</a:t>
            </a:r>
            <a:r>
              <a:rPr lang="zh-CN" altLang="en-US" dirty="0"/>
              <a:t>与收到</a:t>
            </a:r>
            <a:r>
              <a:rPr lang="en-US" altLang="zh-CN" dirty="0"/>
              <a:t>Config</a:t>
            </a:r>
            <a:r>
              <a:rPr lang="zh-CN" altLang="en-US" dirty="0"/>
              <a:t>消息的比较）</a:t>
            </a:r>
          </a:p>
          <a:p>
            <a:pPr lvl="1"/>
            <a:r>
              <a:rPr lang="zh-CN" altLang="en-US" dirty="0"/>
              <a:t>节点更新状态，从所有非指定端口中选取根端口时（端口间的比较）</a:t>
            </a:r>
            <a:endParaRPr lang="en-US" altLang="zh-CN" dirty="0"/>
          </a:p>
        </p:txBody>
      </p:sp>
    </p:spTree>
    <p:extLst>
      <p:ext uri="{BB962C8B-B14F-4D97-AF65-F5344CB8AC3E}">
        <p14:creationId xmlns:p14="http://schemas.microsoft.com/office/powerpoint/2010/main" val="127304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D0E7B-2186-48F3-B1BE-D03B32E84962}"/>
              </a:ext>
            </a:extLst>
          </p:cNvPr>
          <p:cNvSpPr>
            <a:spLocks noGrp="1"/>
          </p:cNvSpPr>
          <p:nvPr>
            <p:ph type="title"/>
          </p:nvPr>
        </p:nvSpPr>
        <p:spPr/>
        <p:txBody>
          <a:bodyPr/>
          <a:lstStyle/>
          <a:p>
            <a:r>
              <a:rPr lang="zh-CN" altLang="en-US" dirty="0"/>
              <a:t>二、更新节点状态</a:t>
            </a:r>
          </a:p>
        </p:txBody>
      </p:sp>
      <p:sp>
        <p:nvSpPr>
          <p:cNvPr id="3" name="内容占位符 2">
            <a:extLst>
              <a:ext uri="{FF2B5EF4-FFF2-40B4-BE49-F238E27FC236}">
                <a16:creationId xmlns:a16="http://schemas.microsoft.com/office/drawing/2014/main" id="{3312113C-FC5E-4872-9006-03E7F9A93055}"/>
              </a:ext>
            </a:extLst>
          </p:cNvPr>
          <p:cNvSpPr>
            <a:spLocks noGrp="1"/>
          </p:cNvSpPr>
          <p:nvPr>
            <p:ph idx="1"/>
          </p:nvPr>
        </p:nvSpPr>
        <p:spPr>
          <a:xfrm>
            <a:off x="457200" y="1444978"/>
            <a:ext cx="8795320" cy="5034843"/>
          </a:xfrm>
        </p:spPr>
        <p:txBody>
          <a:bodyPr/>
          <a:lstStyle/>
          <a:p>
            <a:r>
              <a:rPr lang="zh-CN" altLang="en-US" dirty="0"/>
              <a:t>遍历所有端口，满足如下条件的为根端口</a:t>
            </a:r>
            <a:r>
              <a:rPr lang="en-US" altLang="zh-CN" dirty="0"/>
              <a:t>(</a:t>
            </a:r>
            <a:r>
              <a:rPr lang="en-US" altLang="zh-CN" dirty="0" err="1"/>
              <a:t>root_port</a:t>
            </a:r>
            <a:r>
              <a:rPr lang="en-US" altLang="zh-CN" dirty="0"/>
              <a:t>)</a:t>
            </a:r>
          </a:p>
          <a:p>
            <a:pPr lvl="1"/>
            <a:r>
              <a:rPr lang="zh-CN" altLang="en-US" dirty="0"/>
              <a:t>该端口是非指定端口</a:t>
            </a:r>
            <a:endParaRPr lang="en-US" altLang="zh-CN" dirty="0"/>
          </a:p>
          <a:p>
            <a:pPr lvl="1"/>
            <a:r>
              <a:rPr lang="zh-CN" altLang="en-US" dirty="0">
                <a:solidFill>
                  <a:srgbClr val="FF0000"/>
                </a:solidFill>
              </a:rPr>
              <a:t>该端口的优先级要高于所有剩余非指定端口</a:t>
            </a:r>
            <a:r>
              <a:rPr lang="en-US" altLang="zh-CN" dirty="0">
                <a:solidFill>
                  <a:srgbClr val="FF0000"/>
                </a:solidFill>
              </a:rPr>
              <a:t>(①)</a:t>
            </a:r>
          </a:p>
          <a:p>
            <a:endParaRPr lang="en-US" altLang="zh-CN" dirty="0"/>
          </a:p>
          <a:p>
            <a:r>
              <a:rPr lang="zh-CN" altLang="en-US" dirty="0"/>
              <a:t>如果不存在根端口，则该节点为根节点</a:t>
            </a:r>
            <a:endParaRPr lang="en-US" altLang="zh-CN" dirty="0"/>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 = NULL</a:t>
            </a: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0</a:t>
            </a:r>
          </a:p>
          <a:p>
            <a:pPr marL="457188" lvl="1" indent="0">
              <a:lnSpc>
                <a:spcPct val="100000"/>
              </a:lnSpc>
              <a:buNone/>
            </a:pPr>
            <a:endParaRPr lang="en-US" altLang="zh-CN" sz="1800" dirty="0">
              <a:latin typeface="Courier New" panose="02070309020205020404" pitchFamily="49" charset="0"/>
              <a:cs typeface="Courier New" panose="02070309020205020404" pitchFamily="49" charset="0"/>
            </a:endParaRPr>
          </a:p>
          <a:p>
            <a:r>
              <a:rPr lang="zh-CN" altLang="en-US" dirty="0"/>
              <a:t>否则，选择通过</a:t>
            </a:r>
            <a:r>
              <a:rPr lang="en-US" altLang="zh-CN" dirty="0" err="1"/>
              <a:t>root_port</a:t>
            </a:r>
            <a:r>
              <a:rPr lang="zh-CN" altLang="en-US" dirty="0"/>
              <a:t>连接到根节点，更新节点状态为：</a:t>
            </a:r>
            <a:endParaRPr lang="en-US" altLang="zh-CN" dirty="0"/>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endParaRPr lang="en-US" altLang="zh-CN" sz="1800" dirty="0">
              <a:latin typeface="Courier New" panose="02070309020205020404" pitchFamily="49" charset="0"/>
              <a:cs typeface="Courier New" panose="02070309020205020404" pitchFamily="49" charset="0"/>
            </a:endParaRP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endParaRPr lang="en-US" altLang="zh-CN" sz="1800" dirty="0">
              <a:latin typeface="Courier New" panose="02070309020205020404" pitchFamily="49" charset="0"/>
              <a:cs typeface="Courier New" panose="02070309020205020404" pitchFamily="49" charset="0"/>
            </a:endParaRP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p:txBody>
      </p:sp>
      <p:sp>
        <p:nvSpPr>
          <p:cNvPr id="4" name="灯片编号占位符 3">
            <a:extLst>
              <a:ext uri="{FF2B5EF4-FFF2-40B4-BE49-F238E27FC236}">
                <a16:creationId xmlns:a16="http://schemas.microsoft.com/office/drawing/2014/main" id="{6C46598F-9B27-44B0-8650-9EFF585D52B5}"/>
              </a:ext>
            </a:extLst>
          </p:cNvPr>
          <p:cNvSpPr>
            <a:spLocks noGrp="1"/>
          </p:cNvSpPr>
          <p:nvPr>
            <p:ph type="sldNum" sz="quarter" idx="11"/>
          </p:nvPr>
        </p:nvSpPr>
        <p:spPr/>
        <p:txBody>
          <a:bodyPr/>
          <a:lstStyle/>
          <a:p>
            <a:fld id="{C2EED88A-182A-4877-BD12-0DE2FB9B90B1}" type="slidenum">
              <a:rPr lang="zh-CN" altLang="en-US" smtClean="0"/>
              <a:t>17</a:t>
            </a:fld>
            <a:endParaRPr lang="zh-CN" altLang="en-US"/>
          </a:p>
        </p:txBody>
      </p:sp>
    </p:spTree>
    <p:extLst>
      <p:ext uri="{BB962C8B-B14F-4D97-AF65-F5344CB8AC3E}">
        <p14:creationId xmlns:p14="http://schemas.microsoft.com/office/powerpoint/2010/main" val="2755190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52A7F-1431-4B0C-8CB7-774BE66CA7CF}"/>
              </a:ext>
            </a:extLst>
          </p:cNvPr>
          <p:cNvSpPr>
            <a:spLocks noGrp="1"/>
          </p:cNvSpPr>
          <p:nvPr>
            <p:ph type="title"/>
          </p:nvPr>
        </p:nvSpPr>
        <p:spPr/>
        <p:txBody>
          <a:bodyPr/>
          <a:lstStyle/>
          <a:p>
            <a:r>
              <a:rPr lang="zh-CN" altLang="en-US" dirty="0"/>
              <a:t>三、更新端口的</a:t>
            </a:r>
            <a:r>
              <a:rPr lang="en-US" altLang="zh-CN" dirty="0"/>
              <a:t>Config</a:t>
            </a:r>
            <a:endParaRPr lang="zh-CN" altLang="en-US" dirty="0"/>
          </a:p>
        </p:txBody>
      </p:sp>
      <p:sp>
        <p:nvSpPr>
          <p:cNvPr id="3" name="内容占位符 2">
            <a:extLst>
              <a:ext uri="{FF2B5EF4-FFF2-40B4-BE49-F238E27FC236}">
                <a16:creationId xmlns:a16="http://schemas.microsoft.com/office/drawing/2014/main" id="{71810252-90D3-4CEC-A450-5DDBC03AFD6F}"/>
              </a:ext>
            </a:extLst>
          </p:cNvPr>
          <p:cNvSpPr>
            <a:spLocks noGrp="1"/>
          </p:cNvSpPr>
          <p:nvPr>
            <p:ph idx="1"/>
          </p:nvPr>
        </p:nvSpPr>
        <p:spPr/>
        <p:txBody>
          <a:bodyPr/>
          <a:lstStyle/>
          <a:p>
            <a:r>
              <a:rPr lang="zh-CN" altLang="en-US" dirty="0"/>
              <a:t>节点在更新自己的状态后，需要更新哪些端口的</a:t>
            </a:r>
            <a:r>
              <a:rPr lang="en-US" altLang="zh-CN" dirty="0"/>
              <a:t>Config</a:t>
            </a:r>
            <a:r>
              <a:rPr lang="zh-CN" altLang="en-US" dirty="0"/>
              <a:t>？</a:t>
            </a:r>
            <a:endParaRPr lang="en-US" altLang="zh-CN" dirty="0"/>
          </a:p>
          <a:p>
            <a:pPr lvl="1"/>
            <a:r>
              <a:rPr lang="zh-CN" altLang="en-US" dirty="0"/>
              <a:t>如果一个端口为非指定端口，且</a:t>
            </a:r>
            <a:r>
              <a:rPr lang="zh-CN" altLang="en-US" dirty="0">
                <a:solidFill>
                  <a:srgbClr val="FF0000"/>
                </a:solidFill>
              </a:rPr>
              <a:t>其</a:t>
            </a:r>
            <a:r>
              <a:rPr lang="en-US" altLang="zh-CN" dirty="0">
                <a:solidFill>
                  <a:srgbClr val="FF0000"/>
                </a:solidFill>
              </a:rPr>
              <a:t>Config</a:t>
            </a:r>
            <a:r>
              <a:rPr lang="zh-CN" altLang="en-US" dirty="0">
                <a:solidFill>
                  <a:srgbClr val="FF0000"/>
                </a:solidFill>
              </a:rPr>
              <a:t>较网段内其他端口优先级更高</a:t>
            </a:r>
            <a:r>
              <a:rPr lang="zh-CN" altLang="en-US" dirty="0"/>
              <a:t>，那么该端口成为指定端口：</a:t>
            </a:r>
            <a:endParaRPr lang="en-US" altLang="zh-CN" dirty="0"/>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designated_switch</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stp</a:t>
            </a:r>
            <a:r>
              <a:rPr lang="en-US" altLang="zh-CN" dirty="0">
                <a:latin typeface="Courier New" panose="02070309020205020404" pitchFamily="49" charset="0"/>
                <a:cs typeface="Courier New" panose="02070309020205020404" pitchFamily="49" charset="0"/>
              </a:rPr>
              <a:t>-&gt;</a:t>
            </a:r>
            <a:r>
              <a:rPr lang="en-US" altLang="zh-CN" dirty="0" err="1">
                <a:latin typeface="Courier New" panose="02070309020205020404" pitchFamily="49" charset="0"/>
                <a:cs typeface="Courier New" panose="02070309020205020404" pitchFamily="49" charset="0"/>
              </a:rPr>
              <a:t>switch_id</a:t>
            </a:r>
            <a:endParaRPr lang="en-US" altLang="zh-CN" dirty="0">
              <a:latin typeface="Courier New" panose="02070309020205020404" pitchFamily="49" charset="0"/>
              <a:cs typeface="Courier New" panose="02070309020205020404" pitchFamily="49" charset="0"/>
            </a:endParaRPr>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designated_port</a:t>
            </a:r>
            <a:r>
              <a:rPr lang="en-US" altLang="zh-CN" dirty="0">
                <a:latin typeface="Courier New" panose="02070309020205020404" pitchFamily="49" charset="0"/>
                <a:cs typeface="Courier New" panose="02070309020205020404" pitchFamily="49" charset="0"/>
              </a:rPr>
              <a:t> = p-&gt;</a:t>
            </a:r>
            <a:r>
              <a:rPr lang="en-US" altLang="zh-CN" dirty="0" err="1">
                <a:latin typeface="Courier New" panose="02070309020205020404" pitchFamily="49" charset="0"/>
                <a:cs typeface="Courier New" panose="02070309020205020404" pitchFamily="49" charset="0"/>
              </a:rPr>
              <a:t>port_id</a:t>
            </a:r>
            <a:endParaRPr lang="en-US" altLang="zh-CN" dirty="0">
              <a:latin typeface="Courier New" panose="02070309020205020404" pitchFamily="49" charset="0"/>
              <a:cs typeface="Courier New" panose="02070309020205020404" pitchFamily="49" charset="0"/>
            </a:endParaRPr>
          </a:p>
          <a:p>
            <a:pPr lvl="1"/>
            <a:endParaRPr lang="en-US" altLang="zh-CN" dirty="0"/>
          </a:p>
          <a:p>
            <a:pPr lvl="1"/>
            <a:r>
              <a:rPr lang="zh-CN" altLang="en-US" dirty="0"/>
              <a:t>对于所有指定端口，更新其认为的根节点和路径开销：</a:t>
            </a:r>
            <a:endParaRPr lang="en-US" altLang="zh-CN" dirty="0"/>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designated_root</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stp</a:t>
            </a:r>
            <a:r>
              <a:rPr lang="en-US" altLang="zh-CN" dirty="0">
                <a:latin typeface="Courier New" panose="02070309020205020404" pitchFamily="49" charset="0"/>
                <a:cs typeface="Courier New" panose="02070309020205020404" pitchFamily="49" charset="0"/>
              </a:rPr>
              <a:t>-&gt;</a:t>
            </a:r>
            <a:r>
              <a:rPr lang="en-US" altLang="zh-CN" dirty="0" err="1">
                <a:latin typeface="Courier New" panose="02070309020205020404" pitchFamily="49" charset="0"/>
                <a:cs typeface="Courier New" panose="02070309020205020404" pitchFamily="49" charset="0"/>
              </a:rPr>
              <a:t>designated_root</a:t>
            </a:r>
            <a:endParaRPr lang="en-US" altLang="zh-CN" dirty="0">
              <a:latin typeface="Courier New" panose="02070309020205020404" pitchFamily="49" charset="0"/>
              <a:cs typeface="Courier New" panose="02070309020205020404" pitchFamily="49" charset="0"/>
            </a:endParaRPr>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designated_cost</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stp</a:t>
            </a:r>
            <a:r>
              <a:rPr lang="en-US" altLang="zh-CN" dirty="0">
                <a:latin typeface="Courier New" panose="02070309020205020404" pitchFamily="49" charset="0"/>
                <a:cs typeface="Courier New" panose="02070309020205020404" pitchFamily="49" charset="0"/>
              </a:rPr>
              <a:t>-&gt;</a:t>
            </a:r>
            <a:r>
              <a:rPr lang="en-US" altLang="zh-CN" dirty="0" err="1">
                <a:latin typeface="Courier New" panose="02070309020205020404" pitchFamily="49" charset="0"/>
                <a:cs typeface="Courier New" panose="02070309020205020404" pitchFamily="49" charset="0"/>
              </a:rPr>
              <a:t>root_path_cost</a:t>
            </a:r>
            <a:endParaRPr lang="en-US" altLang="zh-CN" dirty="0">
              <a:latin typeface="Courier New" panose="02070309020205020404" pitchFamily="49" charset="0"/>
              <a:cs typeface="Courier New" panose="02070309020205020404" pitchFamily="49" charset="0"/>
            </a:endParaRPr>
          </a:p>
          <a:p>
            <a:pPr lvl="1"/>
            <a:endParaRPr lang="zh-CN" altLang="en-US" dirty="0"/>
          </a:p>
        </p:txBody>
      </p:sp>
      <p:sp>
        <p:nvSpPr>
          <p:cNvPr id="4" name="灯片编号占位符 3">
            <a:extLst>
              <a:ext uri="{FF2B5EF4-FFF2-40B4-BE49-F238E27FC236}">
                <a16:creationId xmlns:a16="http://schemas.microsoft.com/office/drawing/2014/main" id="{E0F5C860-BE47-4B3B-8C6B-E3327F8E97BF}"/>
              </a:ext>
            </a:extLst>
          </p:cNvPr>
          <p:cNvSpPr>
            <a:spLocks noGrp="1"/>
          </p:cNvSpPr>
          <p:nvPr>
            <p:ph type="sldNum" sz="quarter" idx="11"/>
          </p:nvPr>
        </p:nvSpPr>
        <p:spPr/>
        <p:txBody>
          <a:bodyPr/>
          <a:lstStyle/>
          <a:p>
            <a:fld id="{C2EED88A-182A-4877-BD12-0DE2FB9B90B1}" type="slidenum">
              <a:rPr lang="zh-CN" altLang="en-US" smtClean="0"/>
              <a:t>18</a:t>
            </a:fld>
            <a:endParaRPr lang="zh-CN" altLang="en-US"/>
          </a:p>
        </p:txBody>
      </p:sp>
    </p:spTree>
    <p:extLst>
      <p:ext uri="{BB962C8B-B14F-4D97-AF65-F5344CB8AC3E}">
        <p14:creationId xmlns:p14="http://schemas.microsoft.com/office/powerpoint/2010/main" val="2596074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8C550-DE2F-4824-8231-16DEC6B1DE3B}"/>
              </a:ext>
            </a:extLst>
          </p:cNvPr>
          <p:cNvSpPr>
            <a:spLocks noGrp="1"/>
          </p:cNvSpPr>
          <p:nvPr>
            <p:ph type="title"/>
          </p:nvPr>
        </p:nvSpPr>
        <p:spPr/>
        <p:txBody>
          <a:bodyPr/>
          <a:lstStyle/>
          <a:p>
            <a:r>
              <a:rPr lang="zh-CN" altLang="en-US" dirty="0"/>
              <a:t>处理</a:t>
            </a:r>
            <a:r>
              <a:rPr lang="en-US" altLang="zh-CN" dirty="0"/>
              <a:t>Config</a:t>
            </a:r>
            <a:r>
              <a:rPr lang="zh-CN" altLang="en-US" dirty="0"/>
              <a:t>消息的例子</a:t>
            </a:r>
          </a:p>
        </p:txBody>
      </p:sp>
      <p:sp>
        <p:nvSpPr>
          <p:cNvPr id="4" name="灯片编号占位符 3">
            <a:extLst>
              <a:ext uri="{FF2B5EF4-FFF2-40B4-BE49-F238E27FC236}">
                <a16:creationId xmlns:a16="http://schemas.microsoft.com/office/drawing/2014/main" id="{C45EDBBA-FEBD-4EE3-AD0F-9B88AF44F012}"/>
              </a:ext>
            </a:extLst>
          </p:cNvPr>
          <p:cNvSpPr>
            <a:spLocks noGrp="1"/>
          </p:cNvSpPr>
          <p:nvPr>
            <p:ph type="sldNum" sz="quarter" idx="11"/>
          </p:nvPr>
        </p:nvSpPr>
        <p:spPr/>
        <p:txBody>
          <a:bodyPr/>
          <a:lstStyle/>
          <a:p>
            <a:fld id="{C2EED88A-182A-4877-BD12-0DE2FB9B90B1}" type="slidenum">
              <a:rPr lang="zh-CN" altLang="en-US" smtClean="0"/>
              <a:t>19</a:t>
            </a:fld>
            <a:endParaRPr lang="zh-CN" altLang="en-US"/>
          </a:p>
        </p:txBody>
      </p:sp>
      <p:grpSp>
        <p:nvGrpSpPr>
          <p:cNvPr id="6" name="组合 5">
            <a:extLst>
              <a:ext uri="{FF2B5EF4-FFF2-40B4-BE49-F238E27FC236}">
                <a16:creationId xmlns:a16="http://schemas.microsoft.com/office/drawing/2014/main" id="{DBE12B88-FAD7-4C55-91EB-242879D9499B}"/>
              </a:ext>
            </a:extLst>
          </p:cNvPr>
          <p:cNvGrpSpPr/>
          <p:nvPr/>
        </p:nvGrpSpPr>
        <p:grpSpPr>
          <a:xfrm>
            <a:off x="5286002" y="1377452"/>
            <a:ext cx="3508700" cy="1275121"/>
            <a:chOff x="432097" y="2728277"/>
            <a:chExt cx="3508700" cy="1275121"/>
          </a:xfrm>
        </p:grpSpPr>
        <p:sp>
          <p:nvSpPr>
            <p:cNvPr id="8" name="椭圆 7">
              <a:extLst>
                <a:ext uri="{FF2B5EF4-FFF2-40B4-BE49-F238E27FC236}">
                  <a16:creationId xmlns:a16="http://schemas.microsoft.com/office/drawing/2014/main" id="{5B0AA637-79E1-445B-B276-70396C3FA08C}"/>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9" name="椭圆 8">
              <a:extLst>
                <a:ext uri="{FF2B5EF4-FFF2-40B4-BE49-F238E27FC236}">
                  <a16:creationId xmlns:a16="http://schemas.microsoft.com/office/drawing/2014/main" id="{8F2C1D02-FA25-4822-AD6A-6F9F0588EA61}"/>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10" name="直接连接符 9">
              <a:extLst>
                <a:ext uri="{FF2B5EF4-FFF2-40B4-BE49-F238E27FC236}">
                  <a16:creationId xmlns:a16="http://schemas.microsoft.com/office/drawing/2014/main" id="{FDA776C9-4A10-4430-A52F-87AFAF48E559}"/>
                </a:ext>
              </a:extLst>
            </p:cNvPr>
            <p:cNvCxnSpPr>
              <a:cxnSpLocks/>
              <a:endCxn id="8" idx="0"/>
            </p:cNvCxnSpPr>
            <p:nvPr/>
          </p:nvCxnSpPr>
          <p:spPr>
            <a:xfrm>
              <a:off x="846266"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3934CAA-7838-40AD-852C-7E204DF6D965}"/>
                </a:ext>
              </a:extLst>
            </p:cNvPr>
            <p:cNvCxnSpPr>
              <a:cxnSpLocks/>
              <a:endCxn id="9" idx="0"/>
            </p:cNvCxnSpPr>
            <p:nvPr/>
          </p:nvCxnSpPr>
          <p:spPr>
            <a:xfrm>
              <a:off x="3526627"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20E37D7-73B6-4A3C-B4F7-D19D6C414F6D}"/>
                </a:ext>
              </a:extLst>
            </p:cNvPr>
            <p:cNvCxnSpPr>
              <a:cxnSpLocks/>
              <a:stCxn id="8" idx="6"/>
              <a:endCxn id="9"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DC0BD72-B761-47D5-A99E-F522F5CB4B91}"/>
              </a:ext>
            </a:extLst>
          </p:cNvPr>
          <p:cNvSpPr txBox="1"/>
          <p:nvPr/>
        </p:nvSpPr>
        <p:spPr>
          <a:xfrm>
            <a:off x="4891268"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a:extLst>
              <a:ext uri="{FF2B5EF4-FFF2-40B4-BE49-F238E27FC236}">
                <a16:creationId xmlns:a16="http://schemas.microsoft.com/office/drawing/2014/main" id="{F26D0F0D-077A-41B1-9B8D-60DCDF56D6FB}"/>
              </a:ext>
            </a:extLst>
          </p:cNvPr>
          <p:cNvSpPr txBox="1"/>
          <p:nvPr/>
        </p:nvSpPr>
        <p:spPr>
          <a:xfrm>
            <a:off x="7304818" y="132567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18" name="文本框 17">
            <a:extLst>
              <a:ext uri="{FF2B5EF4-FFF2-40B4-BE49-F238E27FC236}">
                <a16:creationId xmlns:a16="http://schemas.microsoft.com/office/drawing/2014/main" id="{5E5126B6-2762-4907-AADA-441C4C491577}"/>
              </a:ext>
            </a:extLst>
          </p:cNvPr>
          <p:cNvSpPr txBox="1"/>
          <p:nvPr/>
        </p:nvSpPr>
        <p:spPr>
          <a:xfrm>
            <a:off x="6176077" y="2684368"/>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t>PortID</a:t>
            </a:r>
            <a:r>
              <a:rPr lang="en-US" altLang="zh-CN" dirty="0"/>
              <a:t>: 0x01</a:t>
            </a:r>
            <a:endParaRPr lang="zh-CN" altLang="en-US" dirty="0"/>
          </a:p>
        </p:txBody>
      </p:sp>
      <p:cxnSp>
        <p:nvCxnSpPr>
          <p:cNvPr id="19" name="直接箭头连接符 18">
            <a:extLst>
              <a:ext uri="{FF2B5EF4-FFF2-40B4-BE49-F238E27FC236}">
                <a16:creationId xmlns:a16="http://schemas.microsoft.com/office/drawing/2014/main" id="{B058A33F-6478-4CD5-9DF6-F92EEAA30B89}"/>
              </a:ext>
            </a:extLst>
          </p:cNvPr>
          <p:cNvCxnSpPr>
            <a:cxnSpLocks/>
          </p:cNvCxnSpPr>
          <p:nvPr/>
        </p:nvCxnSpPr>
        <p:spPr>
          <a:xfrm>
            <a:off x="6242179" y="2575717"/>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C1DAA60E-5153-44C5-8F00-299B03C3772F}"/>
              </a:ext>
            </a:extLst>
          </p:cNvPr>
          <p:cNvSpPr txBox="1"/>
          <p:nvPr/>
        </p:nvSpPr>
        <p:spPr>
          <a:xfrm>
            <a:off x="420655" y="3887893"/>
            <a:ext cx="3816423" cy="185922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b2-eth0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b1-eth0</a:t>
            </a:r>
            <a:r>
              <a:rPr lang="zh-CN" altLang="en-US" dirty="0"/>
              <a:t>端口的值</a:t>
            </a:r>
            <a:r>
              <a:rPr lang="en-US" altLang="zh-CN" dirty="0"/>
              <a:t>(0x0101)</a:t>
            </a:r>
            <a:r>
              <a:rPr lang="zh-CN" altLang="en-US" dirty="0"/>
              <a:t>大，优先级低</a:t>
            </a:r>
            <a:endParaRPr lang="en-US" altLang="zh-CN" dirty="0"/>
          </a:p>
          <a:p>
            <a:pPr marL="285750" indent="-285750">
              <a:lnSpc>
                <a:spcPct val="130000"/>
              </a:lnSpc>
              <a:buFont typeface="Arial" panose="020B0604020202020204" pitchFamily="34" charset="0"/>
              <a:buChar char="•"/>
            </a:pPr>
            <a:r>
              <a:rPr lang="zh-CN" altLang="en-US" dirty="0"/>
              <a:t>端口</a:t>
            </a:r>
            <a:r>
              <a:rPr lang="en-US" altLang="zh-CN" dirty="0"/>
              <a:t>b1-eth0</a:t>
            </a:r>
            <a:r>
              <a:rPr lang="zh-CN" altLang="en-US" dirty="0"/>
              <a:t>仍然是指定端口</a:t>
            </a:r>
            <a:endParaRPr lang="en-US" altLang="zh-CN" dirty="0"/>
          </a:p>
          <a:p>
            <a:pPr marL="285750" indent="-285750">
              <a:lnSpc>
                <a:spcPct val="130000"/>
              </a:lnSpc>
              <a:buFont typeface="Arial" panose="020B0604020202020204" pitchFamily="34" charset="0"/>
              <a:buChar char="•"/>
            </a:pPr>
            <a:r>
              <a:rPr lang="en-US" altLang="zh-CN" dirty="0">
                <a:solidFill>
                  <a:schemeClr val="tx1"/>
                </a:solidFill>
              </a:rPr>
              <a:t>b1-eth0</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sp>
        <p:nvSpPr>
          <p:cNvPr id="44" name="箭头: 左 43">
            <a:extLst>
              <a:ext uri="{FF2B5EF4-FFF2-40B4-BE49-F238E27FC236}">
                <a16:creationId xmlns:a16="http://schemas.microsoft.com/office/drawing/2014/main" id="{9110D90D-94A6-4790-A801-B42E2A0C245B}"/>
              </a:ext>
            </a:extLst>
          </p:cNvPr>
          <p:cNvSpPr/>
          <p:nvPr/>
        </p:nvSpPr>
        <p:spPr>
          <a:xfrm rot="17777727">
            <a:off x="7595482" y="3151665"/>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37BCF61F-E546-49B0-B3FA-A76ABC8DACC2}"/>
              </a:ext>
            </a:extLst>
          </p:cNvPr>
          <p:cNvSpPr txBox="1"/>
          <p:nvPr/>
        </p:nvSpPr>
        <p:spPr>
          <a:xfrm>
            <a:off x="4971603" y="3887893"/>
            <a:ext cx="3816423" cy="29440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b1-eth0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b2-eth0</a:t>
            </a:r>
            <a:r>
              <a:rPr lang="zh-CN" altLang="en-US" dirty="0"/>
              <a:t>端口的值</a:t>
            </a:r>
            <a:r>
              <a:rPr lang="en-US" altLang="zh-CN" dirty="0"/>
              <a:t>(0x0201)</a:t>
            </a:r>
            <a:r>
              <a:rPr lang="zh-CN" altLang="en-US" dirty="0"/>
              <a:t>小，优先级高</a:t>
            </a:r>
            <a:endParaRPr lang="en-US" altLang="zh-CN" dirty="0"/>
          </a:p>
          <a:p>
            <a:pPr marL="285750" indent="-285750">
              <a:lnSpc>
                <a:spcPct val="130000"/>
              </a:lnSpc>
              <a:buFont typeface="Arial" panose="020B0604020202020204" pitchFamily="34" charset="0"/>
              <a:buChar char="•"/>
            </a:pPr>
            <a:r>
              <a:rPr lang="zh-CN" altLang="en-US" dirty="0"/>
              <a:t>端口</a:t>
            </a:r>
            <a:r>
              <a:rPr lang="en-US" altLang="zh-CN" dirty="0"/>
              <a:t>b2-eth0</a:t>
            </a:r>
            <a:r>
              <a:rPr lang="zh-CN" altLang="en-US" dirty="0"/>
              <a:t>为非指定端口</a:t>
            </a:r>
            <a:endParaRPr lang="en-US" altLang="zh-CN" dirty="0"/>
          </a:p>
          <a:p>
            <a:pPr marL="285750" indent="-285750">
              <a:lnSpc>
                <a:spcPct val="130000"/>
              </a:lnSpc>
              <a:buFont typeface="Arial" panose="020B0604020202020204" pitchFamily="34" charset="0"/>
              <a:buChar char="•"/>
            </a:pPr>
            <a:r>
              <a:rPr lang="zh-CN" altLang="en-US" dirty="0"/>
              <a:t>选择</a:t>
            </a:r>
            <a:r>
              <a:rPr lang="en-US" altLang="zh-CN" dirty="0"/>
              <a:t>b1</a:t>
            </a:r>
            <a:r>
              <a:rPr lang="zh-CN" altLang="en-US" dirty="0"/>
              <a:t>为根节点，更新路径开销，选择</a:t>
            </a:r>
            <a:r>
              <a:rPr lang="en-US" altLang="zh-CN" dirty="0"/>
              <a:t>b2-eth0</a:t>
            </a:r>
            <a:r>
              <a:rPr lang="zh-CN" altLang="en-US" dirty="0"/>
              <a:t>作为根端口，</a:t>
            </a:r>
            <a:r>
              <a:rPr lang="en-US" altLang="zh-CN" dirty="0"/>
              <a:t>b2-eth1</a:t>
            </a:r>
            <a:r>
              <a:rPr lang="zh-CN" altLang="en-US" dirty="0"/>
              <a:t>作为指定端口</a:t>
            </a:r>
            <a:endParaRPr lang="en-US" altLang="zh-CN" dirty="0"/>
          </a:p>
          <a:p>
            <a:pPr marL="285750" indent="-285750">
              <a:lnSpc>
                <a:spcPct val="130000"/>
              </a:lnSpc>
              <a:buFont typeface="Arial" panose="020B0604020202020204" pitchFamily="34" charset="0"/>
              <a:buChar char="•"/>
            </a:pPr>
            <a:r>
              <a:rPr lang="en-US" altLang="zh-CN" dirty="0">
                <a:solidFill>
                  <a:schemeClr val="tx1"/>
                </a:solidFill>
              </a:rPr>
              <a:t>b2-eth1</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grpSp>
        <p:nvGrpSpPr>
          <p:cNvPr id="52" name="组合 51">
            <a:extLst>
              <a:ext uri="{FF2B5EF4-FFF2-40B4-BE49-F238E27FC236}">
                <a16:creationId xmlns:a16="http://schemas.microsoft.com/office/drawing/2014/main" id="{D5FA05FA-5380-43DB-8751-6E1958D50F5C}"/>
              </a:ext>
            </a:extLst>
          </p:cNvPr>
          <p:cNvGrpSpPr/>
          <p:nvPr/>
        </p:nvGrpSpPr>
        <p:grpSpPr>
          <a:xfrm>
            <a:off x="436637" y="1305444"/>
            <a:ext cx="3508700" cy="1369830"/>
            <a:chOff x="432097" y="2633568"/>
            <a:chExt cx="3508700" cy="1369830"/>
          </a:xfrm>
        </p:grpSpPr>
        <p:sp>
          <p:nvSpPr>
            <p:cNvPr id="53" name="椭圆 52">
              <a:extLst>
                <a:ext uri="{FF2B5EF4-FFF2-40B4-BE49-F238E27FC236}">
                  <a16:creationId xmlns:a16="http://schemas.microsoft.com/office/drawing/2014/main" id="{EC1139D8-783C-4531-8424-5F13F9FAF1B6}"/>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54" name="椭圆 53">
              <a:extLst>
                <a:ext uri="{FF2B5EF4-FFF2-40B4-BE49-F238E27FC236}">
                  <a16:creationId xmlns:a16="http://schemas.microsoft.com/office/drawing/2014/main" id="{CBDE60DB-E2EC-4A74-83AD-494F3D79AE87}"/>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55" name="直接连接符 54">
              <a:extLst>
                <a:ext uri="{FF2B5EF4-FFF2-40B4-BE49-F238E27FC236}">
                  <a16:creationId xmlns:a16="http://schemas.microsoft.com/office/drawing/2014/main" id="{5CD77AF6-86F7-489E-9E0A-9409F1E1D263}"/>
                </a:ext>
              </a:extLst>
            </p:cNvPr>
            <p:cNvCxnSpPr>
              <a:cxnSpLocks/>
              <a:endCxn id="53" idx="0"/>
            </p:cNvCxnSpPr>
            <p:nvPr/>
          </p:nvCxnSpPr>
          <p:spPr>
            <a:xfrm>
              <a:off x="846267" y="2633568"/>
              <a:ext cx="0" cy="788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2453F02D-EAC9-42D6-BAAA-22DEC22AEA4D}"/>
                </a:ext>
              </a:extLst>
            </p:cNvPr>
            <p:cNvCxnSpPr>
              <a:cxnSpLocks/>
              <a:endCxn id="54" idx="0"/>
            </p:cNvCxnSpPr>
            <p:nvPr/>
          </p:nvCxnSpPr>
          <p:spPr>
            <a:xfrm>
              <a:off x="3526628" y="2705576"/>
              <a:ext cx="0" cy="7169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BACB1C7-E448-420A-BD71-B49DA28DFDD0}"/>
                </a:ext>
              </a:extLst>
            </p:cNvPr>
            <p:cNvCxnSpPr>
              <a:cxnSpLocks/>
              <a:stCxn id="53" idx="6"/>
              <a:endCxn id="54"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8" name="文本框 57">
            <a:extLst>
              <a:ext uri="{FF2B5EF4-FFF2-40B4-BE49-F238E27FC236}">
                <a16:creationId xmlns:a16="http://schemas.microsoft.com/office/drawing/2014/main" id="{57E765D5-611A-4BFC-A459-D40612574587}"/>
              </a:ext>
            </a:extLst>
          </p:cNvPr>
          <p:cNvSpPr txBox="1"/>
          <p:nvPr/>
        </p:nvSpPr>
        <p:spPr>
          <a:xfrm>
            <a:off x="-49994"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59" name="文本框 58">
            <a:extLst>
              <a:ext uri="{FF2B5EF4-FFF2-40B4-BE49-F238E27FC236}">
                <a16:creationId xmlns:a16="http://schemas.microsoft.com/office/drawing/2014/main" id="{BBE0C72B-B32B-4366-8718-235B5BCB1A03}"/>
              </a:ext>
            </a:extLst>
          </p:cNvPr>
          <p:cNvSpPr txBox="1"/>
          <p:nvPr/>
        </p:nvSpPr>
        <p:spPr>
          <a:xfrm>
            <a:off x="2604439" y="132878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60" name="文本框 59">
            <a:extLst>
              <a:ext uri="{FF2B5EF4-FFF2-40B4-BE49-F238E27FC236}">
                <a16:creationId xmlns:a16="http://schemas.microsoft.com/office/drawing/2014/main" id="{7DAEEF97-E047-4E15-B462-CAC7966029FD}"/>
              </a:ext>
            </a:extLst>
          </p:cNvPr>
          <p:cNvSpPr txBox="1"/>
          <p:nvPr/>
        </p:nvSpPr>
        <p:spPr>
          <a:xfrm>
            <a:off x="1531853" y="2672708"/>
            <a:ext cx="1800558" cy="1200329"/>
          </a:xfrm>
          <a:prstGeom prst="rect">
            <a:avLst/>
          </a:prstGeom>
          <a:noFill/>
        </p:spPr>
        <p:txBody>
          <a:bodyPr wrap="none" rtlCol="0">
            <a:spAutoFit/>
          </a:bodyPr>
          <a:lstStyle/>
          <a:p>
            <a:r>
              <a:rPr lang="en-US" altLang="zh-CN" dirty="0" err="1"/>
              <a:t>RootID</a:t>
            </a:r>
            <a:r>
              <a:rPr lang="en-US" altLang="zh-CN" dirty="0"/>
              <a:t>: 0x0201</a:t>
            </a:r>
          </a:p>
          <a:p>
            <a:r>
              <a:rPr lang="en-US" altLang="zh-CN" dirty="0" err="1"/>
              <a:t>PathCost</a:t>
            </a:r>
            <a:r>
              <a:rPr lang="en-US" altLang="zh-CN" dirty="0"/>
              <a:t>: 0</a:t>
            </a:r>
          </a:p>
          <a:p>
            <a:r>
              <a:rPr lang="en-US" altLang="zh-CN" dirty="0" err="1"/>
              <a:t>SwitchID</a:t>
            </a:r>
            <a:r>
              <a:rPr lang="en-US" altLang="zh-CN" dirty="0"/>
              <a:t>: 0x0201</a:t>
            </a:r>
          </a:p>
          <a:p>
            <a:r>
              <a:rPr lang="en-US" altLang="zh-CN" dirty="0" err="1"/>
              <a:t>PortID</a:t>
            </a:r>
            <a:r>
              <a:rPr lang="en-US" altLang="zh-CN" dirty="0"/>
              <a:t>: 0x01</a:t>
            </a:r>
            <a:endParaRPr lang="zh-CN" altLang="en-US" dirty="0"/>
          </a:p>
        </p:txBody>
      </p:sp>
      <p:cxnSp>
        <p:nvCxnSpPr>
          <p:cNvPr id="61" name="直接箭头连接符 60">
            <a:extLst>
              <a:ext uri="{FF2B5EF4-FFF2-40B4-BE49-F238E27FC236}">
                <a16:creationId xmlns:a16="http://schemas.microsoft.com/office/drawing/2014/main" id="{7F4F3FE2-8F5A-4CC4-867F-0F2A73C8854F}"/>
              </a:ext>
            </a:extLst>
          </p:cNvPr>
          <p:cNvCxnSpPr>
            <a:cxnSpLocks/>
          </p:cNvCxnSpPr>
          <p:nvPr/>
        </p:nvCxnSpPr>
        <p:spPr>
          <a:xfrm>
            <a:off x="1392814" y="2598418"/>
            <a:ext cx="1564159"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箭头: 左 61">
            <a:extLst>
              <a:ext uri="{FF2B5EF4-FFF2-40B4-BE49-F238E27FC236}">
                <a16:creationId xmlns:a16="http://schemas.microsoft.com/office/drawing/2014/main" id="{8F25DD98-00FC-4FCB-9A12-C079D213501E}"/>
              </a:ext>
            </a:extLst>
          </p:cNvPr>
          <p:cNvSpPr/>
          <p:nvPr/>
        </p:nvSpPr>
        <p:spPr>
          <a:xfrm rot="3822273" flipH="1">
            <a:off x="535567" y="3159353"/>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A6EE47FD-C7F8-49F0-A499-5AC6F096995C}"/>
              </a:ext>
            </a:extLst>
          </p:cNvPr>
          <p:cNvSpPr txBox="1"/>
          <p:nvPr/>
        </p:nvSpPr>
        <p:spPr>
          <a:xfrm>
            <a:off x="1182388"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0" name="文本框 69">
            <a:extLst>
              <a:ext uri="{FF2B5EF4-FFF2-40B4-BE49-F238E27FC236}">
                <a16:creationId xmlns:a16="http://schemas.microsoft.com/office/drawing/2014/main" id="{3C1E8D41-97E2-4703-8D2C-5531D7DA0E62}"/>
              </a:ext>
            </a:extLst>
          </p:cNvPr>
          <p:cNvSpPr txBox="1"/>
          <p:nvPr/>
        </p:nvSpPr>
        <p:spPr>
          <a:xfrm>
            <a:off x="2570994"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1" name="文本框 70">
            <a:extLst>
              <a:ext uri="{FF2B5EF4-FFF2-40B4-BE49-F238E27FC236}">
                <a16:creationId xmlns:a16="http://schemas.microsoft.com/office/drawing/2014/main" id="{59CAB976-C6A9-4F9A-A937-3E8C7063E562}"/>
              </a:ext>
            </a:extLst>
          </p:cNvPr>
          <p:cNvSpPr txBox="1"/>
          <p:nvPr/>
        </p:nvSpPr>
        <p:spPr>
          <a:xfrm>
            <a:off x="6014098" y="1992785"/>
            <a:ext cx="614655" cy="369332"/>
          </a:xfrm>
          <a:prstGeom prst="rect">
            <a:avLst/>
          </a:prstGeom>
          <a:noFill/>
        </p:spPr>
        <p:txBody>
          <a:bodyPr wrap="square" rtlCol="0">
            <a:spAutoFit/>
          </a:bodyPr>
          <a:lstStyle/>
          <a:p>
            <a:r>
              <a:rPr lang="en-US" altLang="zh-CN" dirty="0"/>
              <a:t>eth0</a:t>
            </a:r>
            <a:endParaRPr lang="zh-CN" altLang="en-US" dirty="0"/>
          </a:p>
        </p:txBody>
      </p:sp>
      <p:sp>
        <p:nvSpPr>
          <p:cNvPr id="72" name="文本框 71">
            <a:extLst>
              <a:ext uri="{FF2B5EF4-FFF2-40B4-BE49-F238E27FC236}">
                <a16:creationId xmlns:a16="http://schemas.microsoft.com/office/drawing/2014/main" id="{91FD4D61-732A-4BAF-924C-DDFBAD74FBBD}"/>
              </a:ext>
            </a:extLst>
          </p:cNvPr>
          <p:cNvSpPr txBox="1"/>
          <p:nvPr/>
        </p:nvSpPr>
        <p:spPr>
          <a:xfrm>
            <a:off x="7425838" y="1989589"/>
            <a:ext cx="614655" cy="369332"/>
          </a:xfrm>
          <a:prstGeom prst="rect">
            <a:avLst/>
          </a:prstGeom>
          <a:noFill/>
        </p:spPr>
        <p:txBody>
          <a:bodyPr wrap="square" rtlCol="0">
            <a:spAutoFit/>
          </a:bodyPr>
          <a:lstStyle/>
          <a:p>
            <a:r>
              <a:rPr lang="en-US" altLang="zh-CN" dirty="0"/>
              <a:t>eth0</a:t>
            </a:r>
            <a:endParaRPr lang="zh-CN" altLang="en-US" dirty="0"/>
          </a:p>
        </p:txBody>
      </p:sp>
    </p:spTree>
    <p:extLst>
      <p:ext uri="{BB962C8B-B14F-4D97-AF65-F5344CB8AC3E}">
        <p14:creationId xmlns:p14="http://schemas.microsoft.com/office/powerpoint/2010/main" val="35295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p:txBody>
          <a:bodyPr/>
          <a:lstStyle/>
          <a:p>
            <a:pPr>
              <a:lnSpc>
                <a:spcPct val="200000"/>
              </a:lnSpc>
            </a:pPr>
            <a:r>
              <a:rPr lang="zh-CN" altLang="en-US" dirty="0"/>
              <a:t>生成树拓扑</a:t>
            </a:r>
            <a:endParaRPr lang="en-US" altLang="zh-CN" dirty="0"/>
          </a:p>
          <a:p>
            <a:pPr>
              <a:lnSpc>
                <a:spcPct val="200000"/>
              </a:lnSpc>
            </a:pPr>
            <a:r>
              <a:rPr lang="zh-CN" altLang="en-US" dirty="0"/>
              <a:t>生成树术语和原理</a:t>
            </a:r>
            <a:endParaRPr lang="en-US" altLang="zh-CN" dirty="0"/>
          </a:p>
          <a:p>
            <a:pPr>
              <a:lnSpc>
                <a:spcPct val="200000"/>
              </a:lnSpc>
            </a:pPr>
            <a:r>
              <a:rPr lang="zh-CN" altLang="en-US" dirty="0"/>
              <a:t>生成树机制</a:t>
            </a:r>
            <a:endParaRPr lang="en-US" altLang="zh-CN" dirty="0"/>
          </a:p>
          <a:p>
            <a:pPr>
              <a:lnSpc>
                <a:spcPct val="200000"/>
              </a:lnSpc>
            </a:pPr>
            <a:r>
              <a:rPr lang="zh-CN" altLang="en-US" dirty="0"/>
              <a:t>生成树协议格式</a:t>
            </a:r>
            <a:endParaRPr lang="en-US" altLang="zh-CN" dirty="0"/>
          </a:p>
          <a:p>
            <a:pPr>
              <a:lnSpc>
                <a:spcPct val="200000"/>
              </a:lnSpc>
            </a:pPr>
            <a:r>
              <a:rPr lang="zh-CN" altLang="en-US" dirty="0"/>
              <a:t>实验内容</a:t>
            </a:r>
            <a:endParaRPr lang="en-US" altLang="zh-CN" dirty="0"/>
          </a:p>
          <a:p>
            <a:pPr>
              <a:lnSpc>
                <a:spcPct val="200000"/>
              </a:lnSpc>
            </a:pPr>
            <a:r>
              <a:rPr lang="zh-CN" altLang="en-US" dirty="0"/>
              <a:t>附件文件列表</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2</a:t>
            </a:fld>
            <a:endParaRPr lang="zh-CN" altLang="en-US"/>
          </a:p>
        </p:txBody>
      </p:sp>
    </p:spTree>
    <p:extLst>
      <p:ext uri="{BB962C8B-B14F-4D97-AF65-F5344CB8AC3E}">
        <p14:creationId xmlns:p14="http://schemas.microsoft.com/office/powerpoint/2010/main" val="133577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9E82A-D940-4703-9E66-AC3740E58BBF}"/>
              </a:ext>
            </a:extLst>
          </p:cNvPr>
          <p:cNvSpPr>
            <a:spLocks noGrp="1"/>
          </p:cNvSpPr>
          <p:nvPr>
            <p:ph type="title"/>
          </p:nvPr>
        </p:nvSpPr>
        <p:spPr/>
        <p:txBody>
          <a:bodyPr/>
          <a:lstStyle/>
          <a:p>
            <a:r>
              <a:rPr lang="zh-CN" altLang="en-US" dirty="0"/>
              <a:t>生成树协议格式</a:t>
            </a:r>
          </a:p>
        </p:txBody>
      </p:sp>
      <p:sp>
        <p:nvSpPr>
          <p:cNvPr id="3" name="内容占位符 2">
            <a:extLst>
              <a:ext uri="{FF2B5EF4-FFF2-40B4-BE49-F238E27FC236}">
                <a16:creationId xmlns:a16="http://schemas.microsoft.com/office/drawing/2014/main" id="{ED097FCF-13C4-4764-975A-DF2A7427E098}"/>
              </a:ext>
            </a:extLst>
          </p:cNvPr>
          <p:cNvSpPr>
            <a:spLocks noGrp="1"/>
          </p:cNvSpPr>
          <p:nvPr>
            <p:ph idx="1"/>
          </p:nvPr>
        </p:nvSpPr>
        <p:spPr/>
        <p:txBody>
          <a:bodyPr/>
          <a:lstStyle/>
          <a:p>
            <a:r>
              <a:rPr lang="zh-CN" altLang="en-US" dirty="0"/>
              <a:t>为了使得</a:t>
            </a:r>
            <a:r>
              <a:rPr lang="en-US" altLang="zh-CN" dirty="0"/>
              <a:t>wireshark</a:t>
            </a:r>
            <a:r>
              <a:rPr lang="zh-CN" altLang="en-US" dirty="0"/>
              <a:t>能够识别生成树配置数据包，方便调试，我们借用了</a:t>
            </a:r>
            <a:r>
              <a:rPr lang="en-US" altLang="zh-CN" dirty="0"/>
              <a:t>802.1D STP</a:t>
            </a:r>
            <a:r>
              <a:rPr lang="zh-CN" altLang="en-US" dirty="0"/>
              <a:t>配置消息格式</a:t>
            </a:r>
            <a:endParaRPr lang="en-US" altLang="zh-CN" dirty="0"/>
          </a:p>
          <a:p>
            <a:pPr lvl="1"/>
            <a:r>
              <a:rPr lang="zh-CN" altLang="en-US" dirty="0"/>
              <a:t>我们只用从</a:t>
            </a:r>
            <a:r>
              <a:rPr lang="en-US" altLang="zh-CN" dirty="0"/>
              <a:t>Root Switch ID</a:t>
            </a:r>
            <a:r>
              <a:rPr lang="zh-CN" altLang="en-US" dirty="0"/>
              <a:t>到</a:t>
            </a:r>
            <a:r>
              <a:rPr lang="en-US" altLang="zh-CN" dirty="0"/>
              <a:t>Port ID</a:t>
            </a:r>
            <a:r>
              <a:rPr lang="zh-CN" altLang="en-US" dirty="0"/>
              <a:t>的</a:t>
            </a:r>
            <a:r>
              <a:rPr lang="en-US" altLang="zh-CN" dirty="0"/>
              <a:t>4</a:t>
            </a:r>
            <a:r>
              <a:rPr lang="zh-CN" altLang="en-US" dirty="0"/>
              <a:t>个字段</a:t>
            </a:r>
          </a:p>
        </p:txBody>
      </p:sp>
      <p:sp>
        <p:nvSpPr>
          <p:cNvPr id="4" name="灯片编号占位符 3">
            <a:extLst>
              <a:ext uri="{FF2B5EF4-FFF2-40B4-BE49-F238E27FC236}">
                <a16:creationId xmlns:a16="http://schemas.microsoft.com/office/drawing/2014/main" id="{A35FD086-A784-4A1F-B3F6-88843998B05B}"/>
              </a:ext>
            </a:extLst>
          </p:cNvPr>
          <p:cNvSpPr>
            <a:spLocks noGrp="1"/>
          </p:cNvSpPr>
          <p:nvPr>
            <p:ph type="sldNum" sz="quarter" idx="11"/>
          </p:nvPr>
        </p:nvSpPr>
        <p:spPr/>
        <p:txBody>
          <a:bodyPr/>
          <a:lstStyle/>
          <a:p>
            <a:fld id="{C2EED88A-182A-4877-BD12-0DE2FB9B90B1}" type="slidenum">
              <a:rPr lang="zh-CN" altLang="en-US" smtClean="0"/>
              <a:t>20</a:t>
            </a:fld>
            <a:endParaRPr lang="zh-CN" altLang="en-US"/>
          </a:p>
        </p:txBody>
      </p:sp>
      <p:pic>
        <p:nvPicPr>
          <p:cNvPr id="6" name="图片 5">
            <a:extLst>
              <a:ext uri="{FF2B5EF4-FFF2-40B4-BE49-F238E27FC236}">
                <a16:creationId xmlns:a16="http://schemas.microsoft.com/office/drawing/2014/main" id="{D6657ECA-932B-41A9-9BEB-45872FCA6B63}"/>
              </a:ext>
            </a:extLst>
          </p:cNvPr>
          <p:cNvPicPr>
            <a:picLocks noChangeAspect="1"/>
          </p:cNvPicPr>
          <p:nvPr/>
        </p:nvPicPr>
        <p:blipFill>
          <a:blip r:embed="rId2"/>
          <a:stretch>
            <a:fillRect/>
          </a:stretch>
        </p:blipFill>
        <p:spPr>
          <a:xfrm>
            <a:off x="863588" y="3068960"/>
            <a:ext cx="7416824" cy="3484507"/>
          </a:xfrm>
          <a:prstGeom prst="rect">
            <a:avLst/>
          </a:prstGeom>
        </p:spPr>
      </p:pic>
    </p:spTree>
    <p:extLst>
      <p:ext uri="{BB962C8B-B14F-4D97-AF65-F5344CB8AC3E}">
        <p14:creationId xmlns:p14="http://schemas.microsoft.com/office/powerpoint/2010/main" val="2059811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4C919-BE32-4A8B-89B4-F1A6509691D4}"/>
              </a:ext>
            </a:extLst>
          </p:cNvPr>
          <p:cNvSpPr>
            <a:spLocks noGrp="1"/>
          </p:cNvSpPr>
          <p:nvPr>
            <p:ph type="title"/>
          </p:nvPr>
        </p:nvSpPr>
        <p:spPr/>
        <p:txBody>
          <a:bodyPr/>
          <a:lstStyle/>
          <a:p>
            <a:r>
              <a:rPr lang="zh-CN" altLang="en-US" dirty="0"/>
              <a:t>生成树协议字段含义</a:t>
            </a:r>
          </a:p>
        </p:txBody>
      </p:sp>
      <p:sp>
        <p:nvSpPr>
          <p:cNvPr id="3" name="内容占位符 2">
            <a:extLst>
              <a:ext uri="{FF2B5EF4-FFF2-40B4-BE49-F238E27FC236}">
                <a16:creationId xmlns:a16="http://schemas.microsoft.com/office/drawing/2014/main" id="{26149D0F-04AB-4D7C-BA89-07466561AF09}"/>
              </a:ext>
            </a:extLst>
          </p:cNvPr>
          <p:cNvSpPr>
            <a:spLocks noGrp="1"/>
          </p:cNvSpPr>
          <p:nvPr>
            <p:ph idx="1"/>
          </p:nvPr>
        </p:nvSpPr>
        <p:spPr/>
        <p:txBody>
          <a:bodyPr/>
          <a:lstStyle/>
          <a:p>
            <a:pPr>
              <a:lnSpc>
                <a:spcPct val="130000"/>
              </a:lnSpc>
            </a:pPr>
            <a:r>
              <a:rPr lang="en-US" altLang="zh-CN" sz="2000" dirty="0"/>
              <a:t>Proto ID: 	STP</a:t>
            </a:r>
            <a:r>
              <a:rPr lang="zh-CN" altLang="en-US" sz="2000" dirty="0"/>
              <a:t>协议标识，为</a:t>
            </a:r>
            <a:r>
              <a:rPr lang="en-US" altLang="zh-CN" sz="2000" dirty="0"/>
              <a:t>0</a:t>
            </a:r>
          </a:p>
          <a:p>
            <a:pPr>
              <a:lnSpc>
                <a:spcPct val="130000"/>
              </a:lnSpc>
            </a:pPr>
            <a:r>
              <a:rPr lang="en-US" altLang="zh-CN" sz="2000" dirty="0"/>
              <a:t>Version:	STP</a:t>
            </a:r>
            <a:r>
              <a:rPr lang="zh-CN" altLang="en-US" sz="2000" dirty="0"/>
              <a:t>版本号，为</a:t>
            </a:r>
            <a:r>
              <a:rPr lang="en-US" altLang="zh-CN" sz="2000" dirty="0"/>
              <a:t>0</a:t>
            </a:r>
          </a:p>
          <a:p>
            <a:pPr>
              <a:lnSpc>
                <a:spcPct val="130000"/>
              </a:lnSpc>
            </a:pPr>
            <a:r>
              <a:rPr lang="en-US" altLang="zh-CN" sz="2000" dirty="0" err="1"/>
              <a:t>Msg</a:t>
            </a:r>
            <a:r>
              <a:rPr lang="en-US" altLang="zh-CN" sz="2000" dirty="0"/>
              <a:t> Type:	</a:t>
            </a:r>
            <a:r>
              <a:rPr lang="zh-CN" altLang="en-US" sz="2000" dirty="0"/>
              <a:t>标识是配置包</a:t>
            </a:r>
            <a:r>
              <a:rPr lang="en-US" altLang="zh-CN" sz="2000" dirty="0"/>
              <a:t>(0x00)</a:t>
            </a:r>
            <a:r>
              <a:rPr lang="zh-CN" altLang="en-US" sz="2000" strike="sngStrike" dirty="0"/>
              <a:t>还是拓扑变动包</a:t>
            </a:r>
            <a:r>
              <a:rPr lang="en-US" altLang="zh-CN" sz="2000" strike="sngStrike" dirty="0"/>
              <a:t>(0x80)</a:t>
            </a:r>
          </a:p>
          <a:p>
            <a:pPr>
              <a:lnSpc>
                <a:spcPct val="130000"/>
              </a:lnSpc>
            </a:pPr>
            <a:r>
              <a:rPr lang="en-US" altLang="zh-CN" sz="2000" dirty="0"/>
              <a:t>Flags:	</a:t>
            </a:r>
            <a:r>
              <a:rPr lang="zh-CN" altLang="en-US" sz="2000" dirty="0"/>
              <a:t>标志位，第</a:t>
            </a:r>
            <a:r>
              <a:rPr lang="en-US" altLang="zh-CN" sz="2000" dirty="0"/>
              <a:t>1</a:t>
            </a:r>
            <a:r>
              <a:rPr lang="zh-CN" altLang="en-US" sz="2000" dirty="0"/>
              <a:t>位标识拓扑变更，第</a:t>
            </a:r>
            <a:r>
              <a:rPr lang="en-US" altLang="zh-CN" sz="2000" dirty="0"/>
              <a:t>8</a:t>
            </a:r>
            <a:r>
              <a:rPr lang="zh-CN" altLang="en-US" sz="2000" dirty="0"/>
              <a:t>位标志拓扑变更确认</a:t>
            </a:r>
            <a:endParaRPr lang="en-US" altLang="zh-CN" sz="2000" dirty="0"/>
          </a:p>
          <a:p>
            <a:pPr>
              <a:lnSpc>
                <a:spcPct val="130000"/>
              </a:lnSpc>
            </a:pPr>
            <a:r>
              <a:rPr lang="en-US" altLang="zh-CN" sz="2000" dirty="0"/>
              <a:t>Root Switch ID:	</a:t>
            </a:r>
            <a:r>
              <a:rPr lang="zh-CN" altLang="en-US" sz="2000" dirty="0"/>
              <a:t>该节点认为的根节点</a:t>
            </a:r>
            <a:r>
              <a:rPr lang="en-US" altLang="zh-CN" sz="2000" dirty="0"/>
              <a:t>ID</a:t>
            </a:r>
            <a:r>
              <a:rPr lang="zh-CN" altLang="en-US" sz="2000" dirty="0"/>
              <a:t>，前</a:t>
            </a:r>
            <a:r>
              <a:rPr lang="en-US" altLang="zh-CN" sz="2000" dirty="0"/>
              <a:t>16</a:t>
            </a:r>
            <a:r>
              <a:rPr lang="zh-CN" altLang="en-US" sz="2000" dirty="0"/>
              <a:t>位为优先级，后</a:t>
            </a:r>
            <a:r>
              <a:rPr lang="en-US" altLang="zh-CN" sz="2000" dirty="0"/>
              <a:t>48</a:t>
            </a:r>
            <a:r>
              <a:rPr lang="zh-CN" altLang="en-US" sz="2000" dirty="0"/>
              <a:t>位为</a:t>
            </a:r>
            <a:r>
              <a:rPr lang="en-US" altLang="zh-CN" sz="2000" dirty="0"/>
              <a:t>MAC</a:t>
            </a:r>
            <a:r>
              <a:rPr lang="zh-CN" altLang="en-US" sz="2000" dirty="0"/>
              <a:t>地址</a:t>
            </a:r>
            <a:endParaRPr lang="en-US" altLang="zh-CN" sz="2000" dirty="0"/>
          </a:p>
          <a:p>
            <a:pPr>
              <a:lnSpc>
                <a:spcPct val="130000"/>
              </a:lnSpc>
            </a:pPr>
            <a:r>
              <a:rPr lang="en-US" altLang="zh-CN" sz="2000" dirty="0"/>
              <a:t>Root Path Cost:	</a:t>
            </a:r>
            <a:r>
              <a:rPr lang="zh-CN" altLang="en-US" sz="2000" dirty="0"/>
              <a:t>从该节点该端口到根节点的开销</a:t>
            </a:r>
            <a:endParaRPr lang="en-US" altLang="zh-CN" sz="2000" dirty="0"/>
          </a:p>
          <a:p>
            <a:pPr>
              <a:lnSpc>
                <a:spcPct val="130000"/>
              </a:lnSpc>
            </a:pPr>
            <a:r>
              <a:rPr lang="en-US" altLang="zh-CN" sz="2000" dirty="0"/>
              <a:t>Switch ID:	</a:t>
            </a:r>
            <a:r>
              <a:rPr lang="zh-CN" altLang="en-US" sz="2000" dirty="0"/>
              <a:t>发送该消息的节点</a:t>
            </a:r>
            <a:r>
              <a:rPr lang="en-US" altLang="zh-CN" sz="2000" dirty="0"/>
              <a:t>ID</a:t>
            </a:r>
            <a:r>
              <a:rPr lang="zh-CN" altLang="en-US" sz="2000" dirty="0"/>
              <a:t>，定义方式同</a:t>
            </a:r>
            <a:r>
              <a:rPr lang="en-US" altLang="zh-CN" sz="2000" dirty="0"/>
              <a:t>Root Switch ID</a:t>
            </a:r>
          </a:p>
          <a:p>
            <a:pPr>
              <a:lnSpc>
                <a:spcPct val="130000"/>
              </a:lnSpc>
            </a:pPr>
            <a:r>
              <a:rPr lang="en-US" altLang="zh-CN" sz="2000" dirty="0"/>
              <a:t>Port ID:	</a:t>
            </a:r>
            <a:r>
              <a:rPr lang="zh-CN" altLang="en-US" sz="2000" dirty="0"/>
              <a:t>发送该消息的端口</a:t>
            </a:r>
            <a:r>
              <a:rPr lang="en-US" altLang="zh-CN" sz="2000" dirty="0"/>
              <a:t>ID</a:t>
            </a:r>
            <a:r>
              <a:rPr lang="zh-CN" altLang="en-US" sz="2000" dirty="0"/>
              <a:t>，前</a:t>
            </a:r>
            <a:r>
              <a:rPr lang="en-US" altLang="zh-CN" sz="2000" dirty="0"/>
              <a:t>8</a:t>
            </a:r>
            <a:r>
              <a:rPr lang="zh-CN" altLang="en-US" sz="2000" dirty="0"/>
              <a:t>位为优先级，后</a:t>
            </a:r>
            <a:r>
              <a:rPr lang="en-US" altLang="zh-CN" sz="2000" dirty="0"/>
              <a:t>8</a:t>
            </a:r>
            <a:r>
              <a:rPr lang="zh-CN" altLang="en-US" sz="2000" dirty="0"/>
              <a:t>位为编号</a:t>
            </a:r>
            <a:endParaRPr lang="en-US" altLang="zh-CN" sz="2000" dirty="0"/>
          </a:p>
          <a:p>
            <a:pPr>
              <a:lnSpc>
                <a:spcPct val="130000"/>
              </a:lnSpc>
            </a:pPr>
            <a:r>
              <a:rPr lang="en-US" altLang="zh-CN" sz="2000" dirty="0" err="1"/>
              <a:t>Msg</a:t>
            </a:r>
            <a:r>
              <a:rPr lang="en-US" altLang="zh-CN" sz="2000" dirty="0"/>
              <a:t> Age:	</a:t>
            </a:r>
            <a:r>
              <a:rPr lang="zh-CN" altLang="en-US" sz="2000" dirty="0"/>
              <a:t>该消息已存活时间，单位为</a:t>
            </a:r>
            <a:r>
              <a:rPr lang="en-US" altLang="zh-CN" sz="2000" dirty="0"/>
              <a:t>1/256</a:t>
            </a:r>
            <a:r>
              <a:rPr lang="zh-CN" altLang="en-US" sz="2000" dirty="0"/>
              <a:t>秒</a:t>
            </a:r>
            <a:endParaRPr lang="en-US" altLang="zh-CN" sz="2000" dirty="0"/>
          </a:p>
          <a:p>
            <a:pPr>
              <a:lnSpc>
                <a:spcPct val="130000"/>
              </a:lnSpc>
            </a:pPr>
            <a:r>
              <a:rPr lang="en-US" altLang="zh-CN" sz="2000" dirty="0"/>
              <a:t>Max Age:	</a:t>
            </a:r>
            <a:r>
              <a:rPr lang="zh-CN" altLang="en-US" sz="2000" dirty="0"/>
              <a:t>消息最长允许存活时间，单位同上，默认</a:t>
            </a:r>
            <a:r>
              <a:rPr lang="en-US" altLang="zh-CN" sz="2000" dirty="0"/>
              <a:t>20</a:t>
            </a:r>
            <a:r>
              <a:rPr lang="zh-CN" altLang="en-US" sz="2000" dirty="0"/>
              <a:t>秒</a:t>
            </a:r>
            <a:endParaRPr lang="en-US" altLang="zh-CN" sz="2000" dirty="0"/>
          </a:p>
          <a:p>
            <a:pPr>
              <a:lnSpc>
                <a:spcPct val="130000"/>
              </a:lnSpc>
            </a:pPr>
            <a:r>
              <a:rPr lang="en-US" altLang="zh-CN" sz="2000" dirty="0"/>
              <a:t>Hello Time:	</a:t>
            </a:r>
            <a:r>
              <a:rPr lang="zh-CN" altLang="en-US" sz="2000" dirty="0"/>
              <a:t>配置消息发送时间间隔，单位同上，默认</a:t>
            </a:r>
            <a:r>
              <a:rPr lang="en-US" altLang="zh-CN" sz="2000" dirty="0"/>
              <a:t>2</a:t>
            </a:r>
            <a:r>
              <a:rPr lang="zh-CN" altLang="en-US" sz="2000" dirty="0"/>
              <a:t>秒</a:t>
            </a:r>
            <a:endParaRPr lang="en-US" altLang="zh-CN" sz="2000" dirty="0"/>
          </a:p>
          <a:p>
            <a:pPr>
              <a:lnSpc>
                <a:spcPct val="130000"/>
              </a:lnSpc>
            </a:pPr>
            <a:r>
              <a:rPr lang="en-US" altLang="zh-CN" sz="2000" dirty="0"/>
              <a:t>Forward Delay:	</a:t>
            </a:r>
            <a:r>
              <a:rPr lang="zh-CN" altLang="en-US" sz="2000" dirty="0"/>
              <a:t>不同状态间切换时延，单位同上，默认</a:t>
            </a:r>
            <a:r>
              <a:rPr lang="en-US" altLang="zh-CN" sz="2000" dirty="0"/>
              <a:t>15</a:t>
            </a:r>
            <a:r>
              <a:rPr lang="zh-CN" altLang="en-US" sz="2000" dirty="0"/>
              <a:t>秒</a:t>
            </a:r>
          </a:p>
        </p:txBody>
      </p:sp>
      <p:sp>
        <p:nvSpPr>
          <p:cNvPr id="4" name="灯片编号占位符 3">
            <a:extLst>
              <a:ext uri="{FF2B5EF4-FFF2-40B4-BE49-F238E27FC236}">
                <a16:creationId xmlns:a16="http://schemas.microsoft.com/office/drawing/2014/main" id="{16EA4A7D-A57C-4FB8-8C44-A846767367B5}"/>
              </a:ext>
            </a:extLst>
          </p:cNvPr>
          <p:cNvSpPr>
            <a:spLocks noGrp="1"/>
          </p:cNvSpPr>
          <p:nvPr>
            <p:ph type="sldNum" sz="quarter" idx="11"/>
          </p:nvPr>
        </p:nvSpPr>
        <p:spPr/>
        <p:txBody>
          <a:bodyPr/>
          <a:lstStyle/>
          <a:p>
            <a:fld id="{C2EED88A-182A-4877-BD12-0DE2FB9B90B1}" type="slidenum">
              <a:rPr lang="zh-CN" altLang="en-US" smtClean="0"/>
              <a:t>21</a:t>
            </a:fld>
            <a:endParaRPr lang="zh-CN" altLang="en-US"/>
          </a:p>
        </p:txBody>
      </p:sp>
    </p:spTree>
    <p:extLst>
      <p:ext uri="{BB962C8B-B14F-4D97-AF65-F5344CB8AC3E}">
        <p14:creationId xmlns:p14="http://schemas.microsoft.com/office/powerpoint/2010/main" val="540360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C3D44F63-F388-477C-9402-03653CB0D937}"/>
              </a:ext>
            </a:extLst>
          </p:cNvPr>
          <p:cNvPicPr>
            <a:picLocks noChangeAspect="1"/>
          </p:cNvPicPr>
          <p:nvPr/>
        </p:nvPicPr>
        <p:blipFill>
          <a:blip r:embed="rId2"/>
          <a:stretch>
            <a:fillRect/>
          </a:stretch>
        </p:blipFill>
        <p:spPr>
          <a:xfrm>
            <a:off x="0" y="1165413"/>
            <a:ext cx="7557247" cy="5540188"/>
          </a:xfrm>
          <a:prstGeom prst="rect">
            <a:avLst/>
          </a:prstGeom>
        </p:spPr>
      </p:pic>
      <p:sp>
        <p:nvSpPr>
          <p:cNvPr id="2" name="标题 1">
            <a:extLst>
              <a:ext uri="{FF2B5EF4-FFF2-40B4-BE49-F238E27FC236}">
                <a16:creationId xmlns:a16="http://schemas.microsoft.com/office/drawing/2014/main" id="{E279CA3E-1BAF-447F-8311-35D272A6C9C3}"/>
              </a:ext>
            </a:extLst>
          </p:cNvPr>
          <p:cNvSpPr>
            <a:spLocks noGrp="1"/>
          </p:cNvSpPr>
          <p:nvPr>
            <p:ph type="title"/>
          </p:nvPr>
        </p:nvSpPr>
        <p:spPr/>
        <p:txBody>
          <a:bodyPr/>
          <a:lstStyle/>
          <a:p>
            <a:r>
              <a:rPr lang="zh-CN" altLang="en-US" dirty="0"/>
              <a:t>生成树协议数据包示例</a:t>
            </a:r>
          </a:p>
        </p:txBody>
      </p:sp>
      <p:sp>
        <p:nvSpPr>
          <p:cNvPr id="4" name="灯片编号占位符 3">
            <a:extLst>
              <a:ext uri="{FF2B5EF4-FFF2-40B4-BE49-F238E27FC236}">
                <a16:creationId xmlns:a16="http://schemas.microsoft.com/office/drawing/2014/main" id="{30108DBD-D387-4EE0-AB3A-764FFB9E997C}"/>
              </a:ext>
            </a:extLst>
          </p:cNvPr>
          <p:cNvSpPr>
            <a:spLocks noGrp="1"/>
          </p:cNvSpPr>
          <p:nvPr>
            <p:ph type="sldNum" sz="quarter" idx="11"/>
          </p:nvPr>
        </p:nvSpPr>
        <p:spPr/>
        <p:txBody>
          <a:bodyPr/>
          <a:lstStyle/>
          <a:p>
            <a:fld id="{C2EED88A-182A-4877-BD12-0DE2FB9B90B1}" type="slidenum">
              <a:rPr lang="zh-CN" altLang="en-US" smtClean="0"/>
              <a:t>22</a:t>
            </a:fld>
            <a:endParaRPr lang="zh-CN" altLang="en-US"/>
          </a:p>
        </p:txBody>
      </p:sp>
      <p:sp>
        <p:nvSpPr>
          <p:cNvPr id="7" name="矩形 6">
            <a:extLst>
              <a:ext uri="{FF2B5EF4-FFF2-40B4-BE49-F238E27FC236}">
                <a16:creationId xmlns:a16="http://schemas.microsoft.com/office/drawing/2014/main" id="{1411EB35-BCBA-4C0B-910F-A49257D96053}"/>
              </a:ext>
            </a:extLst>
          </p:cNvPr>
          <p:cNvSpPr/>
          <p:nvPr/>
        </p:nvSpPr>
        <p:spPr>
          <a:xfrm>
            <a:off x="317020" y="2069614"/>
            <a:ext cx="5900900" cy="708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F07F4432-BC02-48DC-9035-DC0EBEAEB9F3}"/>
              </a:ext>
            </a:extLst>
          </p:cNvPr>
          <p:cNvSpPr/>
          <p:nvPr/>
        </p:nvSpPr>
        <p:spPr>
          <a:xfrm>
            <a:off x="317020" y="2998486"/>
            <a:ext cx="3340580" cy="669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8C36EA7E-9D43-41DB-8707-197871E1BC71}"/>
              </a:ext>
            </a:extLst>
          </p:cNvPr>
          <p:cNvSpPr/>
          <p:nvPr/>
        </p:nvSpPr>
        <p:spPr>
          <a:xfrm>
            <a:off x="317020" y="4765763"/>
            <a:ext cx="4755211" cy="923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41CF29BB-4686-4D4C-BA32-4F7746692D2B}"/>
              </a:ext>
            </a:extLst>
          </p:cNvPr>
          <p:cNvSpPr txBox="1"/>
          <p:nvPr/>
        </p:nvSpPr>
        <p:spPr>
          <a:xfrm>
            <a:off x="6282467" y="1930597"/>
            <a:ext cx="2754288" cy="1200329"/>
          </a:xfrm>
          <a:prstGeom prst="rect">
            <a:avLst/>
          </a:prstGeom>
          <a:solidFill>
            <a:schemeClr val="bg1"/>
          </a:solidFill>
          <a:ln>
            <a:solidFill>
              <a:srgbClr val="FF0000"/>
            </a:solidFill>
          </a:ln>
        </p:spPr>
        <p:txBody>
          <a:bodyPr wrap="square" rtlCol="0">
            <a:spAutoFit/>
          </a:bodyPr>
          <a:lstStyle/>
          <a:p>
            <a:r>
              <a:rPr lang="en-US" altLang="zh-CN" dirty="0"/>
              <a:t>Ethernet</a:t>
            </a:r>
            <a:r>
              <a:rPr lang="zh-CN" altLang="en-US" dirty="0"/>
              <a:t>层：目的</a:t>
            </a:r>
            <a:r>
              <a:rPr lang="en-US" altLang="zh-CN" dirty="0"/>
              <a:t>MAC</a:t>
            </a:r>
            <a:r>
              <a:rPr lang="zh-CN" altLang="en-US" dirty="0"/>
              <a:t>地址</a:t>
            </a:r>
            <a:r>
              <a:rPr lang="en-US" altLang="zh-CN" dirty="0"/>
              <a:t>(01:80:C2:00:00:01)</a:t>
            </a:r>
            <a:r>
              <a:rPr lang="zh-CN" altLang="en-US" dirty="0"/>
              <a:t>，发送端口</a:t>
            </a:r>
            <a:r>
              <a:rPr lang="en-US" altLang="zh-CN" dirty="0"/>
              <a:t>MAC</a:t>
            </a:r>
            <a:r>
              <a:rPr lang="zh-CN" altLang="en-US" dirty="0"/>
              <a:t>地址，以及数据负载长度</a:t>
            </a:r>
          </a:p>
        </p:txBody>
      </p:sp>
      <p:sp>
        <p:nvSpPr>
          <p:cNvPr id="11" name="文本框 10">
            <a:extLst>
              <a:ext uri="{FF2B5EF4-FFF2-40B4-BE49-F238E27FC236}">
                <a16:creationId xmlns:a16="http://schemas.microsoft.com/office/drawing/2014/main" id="{43A958F7-BD19-447C-8CEB-7A04EC7D251B}"/>
              </a:ext>
            </a:extLst>
          </p:cNvPr>
          <p:cNvSpPr txBox="1"/>
          <p:nvPr/>
        </p:nvSpPr>
        <p:spPr>
          <a:xfrm>
            <a:off x="6292892" y="3222179"/>
            <a:ext cx="2754288" cy="369332"/>
          </a:xfrm>
          <a:prstGeom prst="rect">
            <a:avLst/>
          </a:prstGeom>
          <a:solidFill>
            <a:schemeClr val="bg1"/>
          </a:solidFill>
          <a:ln>
            <a:solidFill>
              <a:srgbClr val="FF0000"/>
            </a:solidFill>
          </a:ln>
        </p:spPr>
        <p:txBody>
          <a:bodyPr wrap="square" rtlCol="0">
            <a:spAutoFit/>
          </a:bodyPr>
          <a:lstStyle/>
          <a:p>
            <a:r>
              <a:rPr lang="zh-CN" altLang="en-US" dirty="0"/>
              <a:t>链路控制层</a:t>
            </a:r>
          </a:p>
        </p:txBody>
      </p:sp>
      <p:sp>
        <p:nvSpPr>
          <p:cNvPr id="12" name="文本框 11">
            <a:extLst>
              <a:ext uri="{FF2B5EF4-FFF2-40B4-BE49-F238E27FC236}">
                <a16:creationId xmlns:a16="http://schemas.microsoft.com/office/drawing/2014/main" id="{60EEDAD5-3837-49DC-B3C2-D153036E8FAB}"/>
              </a:ext>
            </a:extLst>
          </p:cNvPr>
          <p:cNvSpPr txBox="1"/>
          <p:nvPr/>
        </p:nvSpPr>
        <p:spPr>
          <a:xfrm>
            <a:off x="6282467" y="4692270"/>
            <a:ext cx="2754288" cy="1200329"/>
          </a:xfrm>
          <a:prstGeom prst="rect">
            <a:avLst/>
          </a:prstGeom>
          <a:solidFill>
            <a:schemeClr val="bg1"/>
          </a:solidFill>
          <a:ln>
            <a:solidFill>
              <a:srgbClr val="FF0000"/>
            </a:solidFill>
          </a:ln>
        </p:spPr>
        <p:txBody>
          <a:bodyPr wrap="square" rtlCol="0">
            <a:spAutoFit/>
          </a:bodyPr>
          <a:lstStyle/>
          <a:p>
            <a:r>
              <a:rPr lang="zh-CN" altLang="en-US" dirty="0"/>
              <a:t>该消息由</a:t>
            </a:r>
            <a:r>
              <a:rPr lang="en-US" altLang="zh-CN" dirty="0"/>
              <a:t>ID</a:t>
            </a:r>
            <a:r>
              <a:rPr lang="zh-CN" altLang="en-US" dirty="0"/>
              <a:t>为</a:t>
            </a:r>
            <a:r>
              <a:rPr lang="en-US" altLang="zh-CN" dirty="0"/>
              <a:t>0x…0201</a:t>
            </a:r>
            <a:r>
              <a:rPr lang="zh-CN" altLang="en-US" dirty="0"/>
              <a:t>节点</a:t>
            </a:r>
            <a:r>
              <a:rPr lang="en-US" altLang="zh-CN" dirty="0"/>
              <a:t>(b2)</a:t>
            </a:r>
            <a:r>
              <a:rPr lang="zh-CN" altLang="en-US" dirty="0"/>
              <a:t>从端口</a:t>
            </a:r>
            <a:r>
              <a:rPr lang="en-US" altLang="zh-CN" dirty="0"/>
              <a:t>0x…02(b2-eth1)</a:t>
            </a:r>
            <a:r>
              <a:rPr lang="zh-CN" altLang="en-US" dirty="0"/>
              <a:t>发出，认为自己是根节点</a:t>
            </a:r>
          </a:p>
        </p:txBody>
      </p:sp>
    </p:spTree>
    <p:extLst>
      <p:ext uri="{BB962C8B-B14F-4D97-AF65-F5344CB8AC3E}">
        <p14:creationId xmlns:p14="http://schemas.microsoft.com/office/powerpoint/2010/main" val="16550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FB8122-BE8D-45D5-8CA6-7D8678E34881}"/>
              </a:ext>
            </a:extLst>
          </p:cNvPr>
          <p:cNvSpPr>
            <a:spLocks noGrp="1"/>
          </p:cNvSpPr>
          <p:nvPr>
            <p:ph type="title"/>
          </p:nvPr>
        </p:nvSpPr>
        <p:spPr/>
        <p:txBody>
          <a:bodyPr/>
          <a:lstStyle/>
          <a:p>
            <a:r>
              <a:rPr lang="zh-CN" altLang="en-US" dirty="0"/>
              <a:t>本实验与标准</a:t>
            </a:r>
            <a:r>
              <a:rPr lang="en-US" altLang="zh-CN" dirty="0"/>
              <a:t>STP</a:t>
            </a:r>
            <a:r>
              <a:rPr lang="zh-CN" altLang="en-US" dirty="0"/>
              <a:t>的差别</a:t>
            </a:r>
          </a:p>
        </p:txBody>
      </p:sp>
      <p:sp>
        <p:nvSpPr>
          <p:cNvPr id="3" name="内容占位符 2">
            <a:extLst>
              <a:ext uri="{FF2B5EF4-FFF2-40B4-BE49-F238E27FC236}">
                <a16:creationId xmlns:a16="http://schemas.microsoft.com/office/drawing/2014/main" id="{C76D4DB1-B0A1-475D-8131-16B62143826F}"/>
              </a:ext>
            </a:extLst>
          </p:cNvPr>
          <p:cNvSpPr>
            <a:spLocks noGrp="1"/>
          </p:cNvSpPr>
          <p:nvPr>
            <p:ph idx="1"/>
          </p:nvPr>
        </p:nvSpPr>
        <p:spPr/>
        <p:txBody>
          <a:bodyPr/>
          <a:lstStyle/>
          <a:p>
            <a:r>
              <a:rPr lang="zh-CN" altLang="en-US" dirty="0"/>
              <a:t>本实验中不考虑拓扑变动下的生成树重构</a:t>
            </a:r>
            <a:endParaRPr lang="en-US" altLang="zh-CN" dirty="0"/>
          </a:p>
          <a:p>
            <a:pPr lvl="1"/>
            <a:r>
              <a:rPr lang="zh-CN" altLang="en-US" dirty="0"/>
              <a:t>标准</a:t>
            </a:r>
            <a:r>
              <a:rPr lang="en-US" altLang="zh-CN" dirty="0"/>
              <a:t>STP</a:t>
            </a:r>
            <a:r>
              <a:rPr lang="zh-CN" altLang="en-US" dirty="0"/>
              <a:t>中，当一个节点感知到链路</a:t>
            </a:r>
            <a:r>
              <a:rPr lang="en-US" altLang="zh-CN" dirty="0"/>
              <a:t>/</a:t>
            </a:r>
            <a:r>
              <a:rPr lang="zh-CN" altLang="en-US" dirty="0"/>
              <a:t>端口变化后，通过发送</a:t>
            </a:r>
            <a:r>
              <a:rPr lang="en-US" altLang="zh-CN" dirty="0"/>
              <a:t>TCN</a:t>
            </a:r>
            <a:r>
              <a:rPr lang="zh-CN" altLang="en-US" dirty="0"/>
              <a:t>（拓扑变动提醒）数据包告知根节点，根节点确认后再重新构建生成树</a:t>
            </a:r>
            <a:endParaRPr lang="en-US" altLang="zh-CN" dirty="0"/>
          </a:p>
          <a:p>
            <a:r>
              <a:rPr lang="zh-CN" altLang="en-US" dirty="0"/>
              <a:t>本实验没有考虑如何与</a:t>
            </a:r>
            <a:r>
              <a:rPr lang="en-US" altLang="zh-CN" dirty="0"/>
              <a:t>MAC</a:t>
            </a:r>
            <a:r>
              <a:rPr lang="zh-CN" altLang="en-US" dirty="0"/>
              <a:t>学习共存</a:t>
            </a:r>
            <a:endParaRPr lang="en-US" altLang="zh-CN" dirty="0"/>
          </a:p>
          <a:p>
            <a:pPr lvl="1"/>
            <a:r>
              <a:rPr lang="zh-CN" altLang="en-US" dirty="0"/>
              <a:t>为了能够在构建生成树过程中保持网络连通，标准</a:t>
            </a:r>
            <a:r>
              <a:rPr lang="en-US" altLang="zh-CN" dirty="0"/>
              <a:t>STP</a:t>
            </a:r>
            <a:r>
              <a:rPr lang="zh-CN" altLang="en-US" dirty="0"/>
              <a:t>将端口分为</a:t>
            </a:r>
            <a:r>
              <a:rPr lang="en-US" altLang="zh-CN" dirty="0"/>
              <a:t>4</a:t>
            </a:r>
            <a:r>
              <a:rPr lang="zh-CN" altLang="en-US" dirty="0"/>
              <a:t>种状态</a:t>
            </a:r>
            <a:r>
              <a:rPr lang="en-US" altLang="zh-CN" dirty="0"/>
              <a:t>: blocking</a:t>
            </a:r>
            <a:r>
              <a:rPr lang="zh-CN" altLang="en-US" dirty="0"/>
              <a:t>状态下只能接收</a:t>
            </a:r>
            <a:r>
              <a:rPr lang="en-US" altLang="zh-CN" dirty="0"/>
              <a:t>STP</a:t>
            </a:r>
            <a:r>
              <a:rPr lang="zh-CN" altLang="en-US" dirty="0"/>
              <a:t>消息，</a:t>
            </a:r>
            <a:r>
              <a:rPr lang="en-US" altLang="zh-CN" dirty="0"/>
              <a:t>listen</a:t>
            </a:r>
            <a:r>
              <a:rPr lang="zh-CN" altLang="en-US" dirty="0"/>
              <a:t>状态下发送</a:t>
            </a:r>
            <a:r>
              <a:rPr lang="en-US" altLang="zh-CN" dirty="0"/>
              <a:t>STP</a:t>
            </a:r>
            <a:r>
              <a:rPr lang="zh-CN" altLang="en-US" dirty="0"/>
              <a:t>消息，</a:t>
            </a:r>
            <a:r>
              <a:rPr lang="en-US" altLang="zh-CN" dirty="0"/>
              <a:t>learning</a:t>
            </a:r>
            <a:r>
              <a:rPr lang="zh-CN" altLang="en-US" dirty="0"/>
              <a:t>状态下可以学习</a:t>
            </a:r>
            <a:r>
              <a:rPr lang="en-US" altLang="zh-CN" dirty="0"/>
              <a:t>MAC</a:t>
            </a:r>
            <a:r>
              <a:rPr lang="zh-CN" altLang="en-US" dirty="0"/>
              <a:t>到端口的映射，</a:t>
            </a:r>
            <a:r>
              <a:rPr lang="en-US" altLang="zh-CN" dirty="0"/>
              <a:t>forwarding</a:t>
            </a:r>
            <a:r>
              <a:rPr lang="zh-CN" altLang="en-US" dirty="0"/>
              <a:t>状态下可以转发普通数据包</a:t>
            </a:r>
            <a:endParaRPr lang="en-US" altLang="zh-CN" dirty="0"/>
          </a:p>
          <a:p>
            <a:r>
              <a:rPr lang="zh-CN" altLang="en-US" dirty="0"/>
              <a:t>本实验没有考虑如何快速构建生成树</a:t>
            </a:r>
            <a:endParaRPr lang="en-US" altLang="zh-CN" dirty="0"/>
          </a:p>
        </p:txBody>
      </p:sp>
      <p:sp>
        <p:nvSpPr>
          <p:cNvPr id="4" name="灯片编号占位符 3">
            <a:extLst>
              <a:ext uri="{FF2B5EF4-FFF2-40B4-BE49-F238E27FC236}">
                <a16:creationId xmlns:a16="http://schemas.microsoft.com/office/drawing/2014/main" id="{48C6BA4A-D901-44D6-8780-11A4B3473FB4}"/>
              </a:ext>
            </a:extLst>
          </p:cNvPr>
          <p:cNvSpPr>
            <a:spLocks noGrp="1"/>
          </p:cNvSpPr>
          <p:nvPr>
            <p:ph type="sldNum" sz="quarter" idx="11"/>
          </p:nvPr>
        </p:nvSpPr>
        <p:spPr/>
        <p:txBody>
          <a:bodyPr/>
          <a:lstStyle/>
          <a:p>
            <a:fld id="{C2EED88A-182A-4877-BD12-0DE2FB9B90B1}" type="slidenum">
              <a:rPr lang="zh-CN" altLang="en-US" smtClean="0"/>
              <a:t>23</a:t>
            </a:fld>
            <a:endParaRPr lang="zh-CN" altLang="en-US"/>
          </a:p>
        </p:txBody>
      </p:sp>
    </p:spTree>
    <p:extLst>
      <p:ext uri="{BB962C8B-B14F-4D97-AF65-F5344CB8AC3E}">
        <p14:creationId xmlns:p14="http://schemas.microsoft.com/office/powerpoint/2010/main" val="1258756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D8AF0-3B32-4E08-ABCA-4A1431509340}"/>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3A6E0B61-3B86-41A9-862F-2EA25CDA4C03}"/>
              </a:ext>
            </a:extLst>
          </p:cNvPr>
          <p:cNvSpPr>
            <a:spLocks noGrp="1"/>
          </p:cNvSpPr>
          <p:nvPr>
            <p:ph idx="1"/>
          </p:nvPr>
        </p:nvSpPr>
        <p:spPr>
          <a:xfrm>
            <a:off x="395537" y="1365957"/>
            <a:ext cx="8291263" cy="5034843"/>
          </a:xfrm>
        </p:spPr>
        <p:txBody>
          <a:bodyPr/>
          <a:lstStyle/>
          <a:p>
            <a:r>
              <a:rPr lang="zh-CN" altLang="en-US" dirty="0"/>
              <a:t>基于已有代码，实现生成树运行机制，对于给定拓扑</a:t>
            </a:r>
            <a:r>
              <a:rPr lang="en-US" altLang="zh-CN" dirty="0"/>
              <a:t>(four_node_ring.py)</a:t>
            </a:r>
            <a:r>
              <a:rPr lang="zh-CN" altLang="en-US" dirty="0"/>
              <a:t>，计算输出相应状态下的最小生成树拓扑</a:t>
            </a:r>
            <a:endParaRPr lang="en-US" altLang="zh-CN" dirty="0"/>
          </a:p>
          <a:p>
            <a:endParaRPr lang="en-US" altLang="zh-CN" dirty="0"/>
          </a:p>
          <a:p>
            <a:r>
              <a:rPr lang="zh-CN" altLang="en-US" dirty="0"/>
              <a:t>自己构造一个不少于</a:t>
            </a:r>
            <a:r>
              <a:rPr lang="en-US" altLang="zh-CN" dirty="0"/>
              <a:t>7</a:t>
            </a:r>
            <a:r>
              <a:rPr lang="zh-CN" altLang="en-US" dirty="0"/>
              <a:t>个节点，冗余链路不少于</a:t>
            </a:r>
            <a:r>
              <a:rPr lang="en-US" altLang="zh-CN" dirty="0"/>
              <a:t>2</a:t>
            </a:r>
            <a:r>
              <a:rPr lang="zh-CN" altLang="en-US" dirty="0"/>
              <a:t>条的拓扑，节点和端口的命名规则可参考</a:t>
            </a:r>
            <a:r>
              <a:rPr lang="en-US" altLang="zh-CN" dirty="0"/>
              <a:t>four_node_ring.py</a:t>
            </a:r>
            <a:r>
              <a:rPr lang="zh-CN" altLang="en-US" dirty="0"/>
              <a:t>，使用</a:t>
            </a:r>
            <a:r>
              <a:rPr lang="en-US" altLang="zh-CN" dirty="0" err="1"/>
              <a:t>stp</a:t>
            </a:r>
            <a:r>
              <a:rPr lang="zh-CN" altLang="en-US" dirty="0"/>
              <a:t>程序计算输出最小生成树拓扑</a:t>
            </a:r>
          </a:p>
        </p:txBody>
      </p:sp>
      <p:sp>
        <p:nvSpPr>
          <p:cNvPr id="4" name="灯片编号占位符 3">
            <a:extLst>
              <a:ext uri="{FF2B5EF4-FFF2-40B4-BE49-F238E27FC236}">
                <a16:creationId xmlns:a16="http://schemas.microsoft.com/office/drawing/2014/main" id="{632D3220-2A92-4F6A-9619-2538C7F95E41}"/>
              </a:ext>
            </a:extLst>
          </p:cNvPr>
          <p:cNvSpPr>
            <a:spLocks noGrp="1"/>
          </p:cNvSpPr>
          <p:nvPr>
            <p:ph type="sldNum" sz="quarter" idx="11"/>
          </p:nvPr>
        </p:nvSpPr>
        <p:spPr/>
        <p:txBody>
          <a:bodyPr/>
          <a:lstStyle/>
          <a:p>
            <a:fld id="{C2EED88A-182A-4877-BD12-0DE2FB9B90B1}" type="slidenum">
              <a:rPr lang="zh-CN" altLang="en-US" smtClean="0"/>
              <a:t>24</a:t>
            </a:fld>
            <a:endParaRPr lang="zh-CN" altLang="en-US"/>
          </a:p>
        </p:txBody>
      </p:sp>
    </p:spTree>
    <p:extLst>
      <p:ext uri="{BB962C8B-B14F-4D97-AF65-F5344CB8AC3E}">
        <p14:creationId xmlns:p14="http://schemas.microsoft.com/office/powerpoint/2010/main" val="132374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9FABC-8912-4A88-B5EB-89A227E9C85C}"/>
              </a:ext>
            </a:extLst>
          </p:cNvPr>
          <p:cNvSpPr>
            <a:spLocks noGrp="1"/>
          </p:cNvSpPr>
          <p:nvPr>
            <p:ph type="title"/>
          </p:nvPr>
        </p:nvSpPr>
        <p:spPr/>
        <p:txBody>
          <a:bodyPr/>
          <a:lstStyle/>
          <a:p>
            <a:r>
              <a:rPr lang="zh-CN" altLang="en-US" dirty="0"/>
              <a:t>实验流程</a:t>
            </a:r>
          </a:p>
        </p:txBody>
      </p:sp>
      <p:sp>
        <p:nvSpPr>
          <p:cNvPr id="3" name="内容占位符 2">
            <a:extLst>
              <a:ext uri="{FF2B5EF4-FFF2-40B4-BE49-F238E27FC236}">
                <a16:creationId xmlns:a16="http://schemas.microsoft.com/office/drawing/2014/main" id="{5B764926-D856-4104-9DB2-C950F850C38F}"/>
              </a:ext>
            </a:extLst>
          </p:cNvPr>
          <p:cNvSpPr>
            <a:spLocks noGrp="1"/>
          </p:cNvSpPr>
          <p:nvPr>
            <p:ph idx="1"/>
          </p:nvPr>
        </p:nvSpPr>
        <p:spPr/>
        <p:txBody>
          <a:bodyPr/>
          <a:lstStyle/>
          <a:p>
            <a:pPr marL="0" indent="0">
              <a:lnSpc>
                <a:spcPct val="160000"/>
              </a:lnSpc>
              <a:buNone/>
            </a:pPr>
            <a:r>
              <a:rPr lang="zh-CN" altLang="en-US" dirty="0"/>
              <a:t>以</a:t>
            </a:r>
            <a:r>
              <a:rPr lang="en-US" altLang="zh-CN" dirty="0"/>
              <a:t>four_node_ring.py</a:t>
            </a:r>
            <a:r>
              <a:rPr lang="zh-CN" altLang="en-US" dirty="0"/>
              <a:t>拓扑为例</a:t>
            </a:r>
            <a:endParaRPr lang="en-US" altLang="zh-CN" dirty="0"/>
          </a:p>
          <a:p>
            <a:pPr marL="457200" indent="-457200">
              <a:lnSpc>
                <a:spcPct val="160000"/>
              </a:lnSpc>
              <a:buFont typeface="+mj-lt"/>
              <a:buAutoNum type="arabicPeriod"/>
            </a:pPr>
            <a:r>
              <a:rPr lang="zh-CN" altLang="en-US" sz="2000" dirty="0"/>
              <a:t>运行</a:t>
            </a:r>
            <a:r>
              <a:rPr lang="en-US" altLang="zh-CN" sz="2000" dirty="0"/>
              <a:t>four_node_ring.py</a:t>
            </a:r>
            <a:r>
              <a:rPr lang="zh-CN" altLang="en-US" sz="2000" dirty="0"/>
              <a:t>拓扑，</a:t>
            </a:r>
            <a:r>
              <a:rPr lang="en-US" altLang="zh-CN" sz="2000" dirty="0"/>
              <a:t>4</a:t>
            </a:r>
            <a:r>
              <a:rPr lang="zh-CN" altLang="en-US" sz="2000" dirty="0"/>
              <a:t>个节点分别运行</a:t>
            </a:r>
            <a:r>
              <a:rPr lang="en-US" altLang="zh-CN" sz="2000" dirty="0" err="1"/>
              <a:t>stp</a:t>
            </a:r>
            <a:r>
              <a:rPr lang="zh-CN" altLang="en-US" sz="2000" dirty="0"/>
              <a:t>程序，将输出重定向到</a:t>
            </a:r>
            <a:r>
              <a:rPr lang="en-US" altLang="zh-CN" sz="2000" dirty="0"/>
              <a:t>b*-output.txt</a:t>
            </a:r>
            <a:r>
              <a:rPr lang="zh-CN" altLang="en-US" sz="2000" dirty="0"/>
              <a:t>文件，以</a:t>
            </a:r>
            <a:r>
              <a:rPr lang="en-US" altLang="zh-CN" sz="2000" dirty="0"/>
              <a:t>b1</a:t>
            </a:r>
            <a:r>
              <a:rPr lang="zh-CN" altLang="en-US" sz="2000" dirty="0"/>
              <a:t>为例：</a:t>
            </a:r>
            <a:endParaRPr lang="en-US" altLang="zh-CN" sz="2000" dirty="0"/>
          </a:p>
          <a:p>
            <a:pPr marL="1714458" lvl="4" indent="0">
              <a:lnSpc>
                <a:spcPct val="160000"/>
              </a:lnSpc>
              <a:buNone/>
            </a:pPr>
            <a:r>
              <a:rPr lang="en-US" altLang="zh-CN" sz="1800" dirty="0">
                <a:latin typeface="Courier New" panose="02070309020205020404" pitchFamily="49" charset="0"/>
                <a:cs typeface="Courier New" panose="02070309020205020404" pitchFamily="49" charset="0"/>
              </a:rPr>
              <a:t> b1#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 &gt; b1-output.txt 2&gt;&amp;1</a:t>
            </a:r>
          </a:p>
          <a:p>
            <a:pPr marL="457200" indent="-457200">
              <a:lnSpc>
                <a:spcPct val="160000"/>
              </a:lnSpc>
              <a:buFont typeface="+mj-lt"/>
              <a:buAutoNum type="arabicPeriod"/>
            </a:pPr>
            <a:r>
              <a:rPr lang="zh-CN" altLang="en-US" sz="2000" dirty="0"/>
              <a:t>等待一段时间</a:t>
            </a:r>
            <a:r>
              <a:rPr lang="en-US" altLang="zh-CN" sz="2000" dirty="0"/>
              <a:t>(4</a:t>
            </a:r>
            <a:r>
              <a:rPr lang="zh-CN" altLang="en-US" sz="2000" dirty="0"/>
              <a:t>个节点大概</a:t>
            </a:r>
            <a:r>
              <a:rPr lang="en-US" altLang="zh-CN" sz="2000" dirty="0"/>
              <a:t>30</a:t>
            </a:r>
            <a:r>
              <a:rPr lang="zh-CN" altLang="en-US" sz="2000" dirty="0"/>
              <a:t>秒钟</a:t>
            </a:r>
            <a:r>
              <a:rPr lang="en-US" altLang="zh-CN" sz="2000" dirty="0"/>
              <a:t>)</a:t>
            </a:r>
            <a:r>
              <a:rPr lang="zh-CN" altLang="en-US" sz="2000" dirty="0"/>
              <a:t>后，执行如下命令：</a:t>
            </a:r>
            <a:br>
              <a:rPr lang="en-US" altLang="zh-CN" sz="2000" dirty="0"/>
            </a:br>
            <a:r>
              <a:rPr lang="en-US" altLang="zh-CN" sz="2000" dirty="0"/>
              <a:t>		</a:t>
            </a:r>
            <a:r>
              <a:rPr lang="en-US" altLang="zh-CN" sz="1800" dirty="0">
                <a:latin typeface="Courier New" panose="02070309020205020404" pitchFamily="49" charset="0"/>
                <a:cs typeface="Courier New" panose="02070309020205020404" pitchFamily="49" charset="0"/>
              </a:rPr>
              <a:t>(b?/root)# </a:t>
            </a:r>
            <a:r>
              <a:rPr lang="en-US" altLang="zh-CN" sz="1800" dirty="0" err="1">
                <a:latin typeface="Courier New" panose="02070309020205020404" pitchFamily="49" charset="0"/>
                <a:cs typeface="Courier New" panose="02070309020205020404" pitchFamily="49" charset="0"/>
              </a:rPr>
              <a:t>pkill</a:t>
            </a:r>
            <a:r>
              <a:rPr lang="en-US" altLang="zh-CN" sz="1800" dirty="0">
                <a:latin typeface="Courier New" panose="02070309020205020404" pitchFamily="49" charset="0"/>
                <a:cs typeface="Courier New" panose="02070309020205020404" pitchFamily="49" charset="0"/>
              </a:rPr>
              <a:t> -SIGTERM </a:t>
            </a:r>
            <a:r>
              <a:rPr lang="en-US" altLang="zh-CN" sz="1800" dirty="0" err="1">
                <a:latin typeface="Courier New" panose="02070309020205020404" pitchFamily="49" charset="0"/>
                <a:cs typeface="Courier New" panose="02070309020205020404" pitchFamily="49" charset="0"/>
              </a:rPr>
              <a:t>stp</a:t>
            </a:r>
            <a:br>
              <a:rPr lang="en-US" altLang="zh-CN" sz="1800" dirty="0">
                <a:latin typeface="Courier New" panose="02070309020205020404" pitchFamily="49" charset="0"/>
                <a:cs typeface="Courier New" panose="02070309020205020404" pitchFamily="49" charset="0"/>
              </a:rPr>
            </a:br>
            <a:r>
              <a:rPr lang="zh-CN" altLang="en-US" sz="2000" dirty="0"/>
              <a:t>该命令强制所有</a:t>
            </a:r>
            <a:r>
              <a:rPr lang="en-US" altLang="zh-CN" sz="2000" dirty="0" err="1"/>
              <a:t>stp</a:t>
            </a:r>
            <a:r>
              <a:rPr lang="zh-CN" altLang="en-US" sz="2000" dirty="0"/>
              <a:t>程序输出最终状态并退出</a:t>
            </a:r>
            <a:endParaRPr lang="en-US" altLang="zh-CN" sz="2000" dirty="0"/>
          </a:p>
          <a:p>
            <a:pPr marL="857241" lvl="1" indent="-457200">
              <a:lnSpc>
                <a:spcPct val="160000"/>
              </a:lnSpc>
            </a:pPr>
            <a:r>
              <a:rPr lang="zh-CN" altLang="en-US" sz="1800" dirty="0"/>
              <a:t>可以在</a:t>
            </a:r>
            <a:r>
              <a:rPr lang="en-US" altLang="zh-CN" sz="1800" dirty="0" err="1"/>
              <a:t>xterm</a:t>
            </a:r>
            <a:r>
              <a:rPr lang="zh-CN" altLang="en-US" sz="1800" dirty="0"/>
              <a:t>或</a:t>
            </a:r>
            <a:r>
              <a:rPr lang="en-US" altLang="zh-CN" sz="1800" dirty="0"/>
              <a:t>gnome-terminal</a:t>
            </a:r>
            <a:r>
              <a:rPr lang="zh-CN" altLang="en-US" sz="1800" dirty="0"/>
              <a:t>中执行该命令，需要</a:t>
            </a:r>
            <a:r>
              <a:rPr lang="en-US" altLang="zh-CN" sz="1800" dirty="0"/>
              <a:t>root</a:t>
            </a:r>
            <a:r>
              <a:rPr lang="zh-CN" altLang="en-US" sz="1800" dirty="0"/>
              <a:t>权限</a:t>
            </a:r>
            <a:endParaRPr lang="en-US" altLang="zh-CN" sz="1800" dirty="0"/>
          </a:p>
          <a:p>
            <a:pPr marL="457200" indent="-457200">
              <a:lnSpc>
                <a:spcPct val="160000"/>
              </a:lnSpc>
              <a:buFont typeface="+mj-lt"/>
              <a:buAutoNum type="arabicPeriod"/>
            </a:pPr>
            <a:r>
              <a:rPr lang="zh-CN" altLang="en-US" sz="2000" dirty="0"/>
              <a:t>执行</a:t>
            </a:r>
            <a:r>
              <a:rPr lang="en-US" altLang="zh-CN" sz="2000" dirty="0"/>
              <a:t>dump_output.sh</a:t>
            </a:r>
            <a:r>
              <a:rPr lang="zh-CN" altLang="en-US" sz="2000" dirty="0"/>
              <a:t>脚本，输出个</a:t>
            </a:r>
            <a:r>
              <a:rPr lang="en-US" altLang="zh-CN" sz="2000" dirty="0"/>
              <a:t>4</a:t>
            </a:r>
            <a:r>
              <a:rPr lang="zh-CN" altLang="en-US" sz="2000" dirty="0"/>
              <a:t>个节点的状态</a:t>
            </a:r>
            <a:endParaRPr lang="en-US" altLang="zh-CN" sz="2000" dirty="0"/>
          </a:p>
          <a:p>
            <a:pPr marL="0" indent="0">
              <a:lnSpc>
                <a:spcPct val="160000"/>
              </a:lnSpc>
              <a:buNone/>
            </a:pPr>
            <a:r>
              <a:rPr lang="en-US" altLang="zh-CN" sz="20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 ./dump_output.sh 4</a:t>
            </a:r>
          </a:p>
        </p:txBody>
      </p:sp>
      <p:sp>
        <p:nvSpPr>
          <p:cNvPr id="4" name="灯片编号占位符 3">
            <a:extLst>
              <a:ext uri="{FF2B5EF4-FFF2-40B4-BE49-F238E27FC236}">
                <a16:creationId xmlns:a16="http://schemas.microsoft.com/office/drawing/2014/main" id="{C72DE524-61E8-42E7-AFAC-5DB86DFC5596}"/>
              </a:ext>
            </a:extLst>
          </p:cNvPr>
          <p:cNvSpPr>
            <a:spLocks noGrp="1"/>
          </p:cNvSpPr>
          <p:nvPr>
            <p:ph type="sldNum" sz="quarter" idx="11"/>
          </p:nvPr>
        </p:nvSpPr>
        <p:spPr/>
        <p:txBody>
          <a:bodyPr/>
          <a:lstStyle/>
          <a:p>
            <a:fld id="{C2EED88A-182A-4877-BD12-0DE2FB9B90B1}" type="slidenum">
              <a:rPr lang="zh-CN" altLang="en-US" smtClean="0"/>
              <a:t>25</a:t>
            </a:fld>
            <a:endParaRPr lang="zh-CN" altLang="en-US"/>
          </a:p>
        </p:txBody>
      </p:sp>
    </p:spTree>
    <p:extLst>
      <p:ext uri="{BB962C8B-B14F-4D97-AF65-F5344CB8AC3E}">
        <p14:creationId xmlns:p14="http://schemas.microsoft.com/office/powerpoint/2010/main" val="973459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C5FCF-416C-4C2A-A128-62A689F3B36D}"/>
              </a:ext>
            </a:extLst>
          </p:cNvPr>
          <p:cNvSpPr>
            <a:spLocks noGrp="1"/>
          </p:cNvSpPr>
          <p:nvPr>
            <p:ph type="title"/>
          </p:nvPr>
        </p:nvSpPr>
        <p:spPr/>
        <p:txBody>
          <a:bodyPr/>
          <a:lstStyle/>
          <a:p>
            <a:r>
              <a:rPr lang="zh-CN" altLang="en-US" dirty="0"/>
              <a:t>实验结果示例</a:t>
            </a:r>
          </a:p>
        </p:txBody>
      </p:sp>
      <p:sp>
        <p:nvSpPr>
          <p:cNvPr id="4" name="灯片编号占位符 3">
            <a:extLst>
              <a:ext uri="{FF2B5EF4-FFF2-40B4-BE49-F238E27FC236}">
                <a16:creationId xmlns:a16="http://schemas.microsoft.com/office/drawing/2014/main" id="{B9385948-87C9-47CA-B6FE-A7A09099280D}"/>
              </a:ext>
            </a:extLst>
          </p:cNvPr>
          <p:cNvSpPr>
            <a:spLocks noGrp="1"/>
          </p:cNvSpPr>
          <p:nvPr>
            <p:ph type="sldNum" sz="quarter" idx="11"/>
          </p:nvPr>
        </p:nvSpPr>
        <p:spPr/>
        <p:txBody>
          <a:bodyPr/>
          <a:lstStyle/>
          <a:p>
            <a:fld id="{C2EED88A-182A-4877-BD12-0DE2FB9B90B1}" type="slidenum">
              <a:rPr lang="zh-CN" altLang="en-US" smtClean="0"/>
              <a:t>26</a:t>
            </a:fld>
            <a:endParaRPr lang="zh-CN" altLang="en-US"/>
          </a:p>
        </p:txBody>
      </p:sp>
      <p:grpSp>
        <p:nvGrpSpPr>
          <p:cNvPr id="34" name="组合 33">
            <a:extLst>
              <a:ext uri="{FF2B5EF4-FFF2-40B4-BE49-F238E27FC236}">
                <a16:creationId xmlns:a16="http://schemas.microsoft.com/office/drawing/2014/main" id="{BC3BF38D-D3A5-4308-8C0E-B59455774ECA}"/>
              </a:ext>
            </a:extLst>
          </p:cNvPr>
          <p:cNvGrpSpPr/>
          <p:nvPr/>
        </p:nvGrpSpPr>
        <p:grpSpPr>
          <a:xfrm>
            <a:off x="113675" y="1635815"/>
            <a:ext cx="2747860" cy="4237860"/>
            <a:chOff x="377236" y="1694982"/>
            <a:chExt cx="3388875" cy="3804263"/>
          </a:xfrm>
        </p:grpSpPr>
        <p:grpSp>
          <p:nvGrpSpPr>
            <p:cNvPr id="5" name="组合 4">
              <a:extLst>
                <a:ext uri="{FF2B5EF4-FFF2-40B4-BE49-F238E27FC236}">
                  <a16:creationId xmlns:a16="http://schemas.microsoft.com/office/drawing/2014/main" id="{7136C650-CEBD-4C5E-9CDD-487E52B124E8}"/>
                </a:ext>
              </a:extLst>
            </p:cNvPr>
            <p:cNvGrpSpPr/>
            <p:nvPr/>
          </p:nvGrpSpPr>
          <p:grpSpPr>
            <a:xfrm>
              <a:off x="398030" y="1694982"/>
              <a:ext cx="3363558" cy="3804263"/>
              <a:chOff x="5201322" y="914665"/>
              <a:chExt cx="3363558" cy="3804263"/>
            </a:xfrm>
          </p:grpSpPr>
          <p:sp>
            <p:nvSpPr>
              <p:cNvPr id="6" name="椭圆 5">
                <a:extLst>
                  <a:ext uri="{FF2B5EF4-FFF2-40B4-BE49-F238E27FC236}">
                    <a16:creationId xmlns:a16="http://schemas.microsoft.com/office/drawing/2014/main" id="{12B2DCA3-4449-4C95-B7BA-C4A713CB8F6B}"/>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6944E456-59E0-49F0-A37E-5C03ED7A21BD}"/>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a:extLst>
                  <a:ext uri="{FF2B5EF4-FFF2-40B4-BE49-F238E27FC236}">
                    <a16:creationId xmlns:a16="http://schemas.microsoft.com/office/drawing/2014/main" id="{A6A16105-185B-4DC0-8518-C57BD0540D88}"/>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a:extLst>
                  <a:ext uri="{FF2B5EF4-FFF2-40B4-BE49-F238E27FC236}">
                    <a16:creationId xmlns:a16="http://schemas.microsoft.com/office/drawing/2014/main" id="{1FD1BBDF-5DBA-4317-BD55-8190A7B8191B}"/>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AC598587-516E-44C5-96D1-0137EA28B745}"/>
                  </a:ext>
                </a:extLst>
              </p:cNvPr>
              <p:cNvCxnSpPr>
                <a:cxnSpLocks/>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FDA968B8-565F-494F-8360-2B54FF2D27CB}"/>
                  </a:ext>
                </a:extLst>
              </p:cNvPr>
              <p:cNvCxnSpPr>
                <a:cxnSpLocks/>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34A7D71-EB48-441F-ACA0-E81A75C8FCC3}"/>
                  </a:ext>
                </a:extLst>
              </p:cNvPr>
              <p:cNvCxnSpPr>
                <a:cxnSpLocks/>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8489354-FC27-4D3A-9700-A87B1D20E3D1}"/>
                  </a:ext>
                </a:extLst>
              </p:cNvPr>
              <p:cNvCxnSpPr>
                <a:cxnSpLocks/>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BD6BA8B-1FE7-4F25-A9BA-0FC1ED26D7EB}"/>
                  </a:ext>
                </a:extLst>
              </p:cNvPr>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p>
            </p:txBody>
          </p:sp>
          <p:pic>
            <p:nvPicPr>
              <p:cNvPr id="15" name="图片 14">
                <a:extLst>
                  <a:ext uri="{FF2B5EF4-FFF2-40B4-BE49-F238E27FC236}">
                    <a16:creationId xmlns:a16="http://schemas.microsoft.com/office/drawing/2014/main" id="{13B9DC6C-906B-49CD-AA24-2F6F821FF0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5" name="文本框 24">
              <a:extLst>
                <a:ext uri="{FF2B5EF4-FFF2-40B4-BE49-F238E27FC236}">
                  <a16:creationId xmlns:a16="http://schemas.microsoft.com/office/drawing/2014/main" id="{BDA3D6F3-6D8A-49D7-8094-2828A2D71129}"/>
                </a:ext>
              </a:extLst>
            </p:cNvPr>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6" name="矩形 25">
              <a:extLst>
                <a:ext uri="{FF2B5EF4-FFF2-40B4-BE49-F238E27FC236}">
                  <a16:creationId xmlns:a16="http://schemas.microsoft.com/office/drawing/2014/main" id="{63DA8A88-61D2-4544-AA44-3929244EC0A4}"/>
                </a:ext>
              </a:extLst>
            </p:cNvPr>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7" name="矩形 26">
              <a:extLst>
                <a:ext uri="{FF2B5EF4-FFF2-40B4-BE49-F238E27FC236}">
                  <a16:creationId xmlns:a16="http://schemas.microsoft.com/office/drawing/2014/main" id="{0E083177-5119-41F1-BF9B-F45D93817933}"/>
                </a:ext>
              </a:extLst>
            </p:cNvPr>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8" name="矩形 27">
              <a:extLst>
                <a:ext uri="{FF2B5EF4-FFF2-40B4-BE49-F238E27FC236}">
                  <a16:creationId xmlns:a16="http://schemas.microsoft.com/office/drawing/2014/main" id="{485D34B8-14D5-4B7B-BE5D-5698BFB28329}"/>
                </a:ext>
              </a:extLst>
            </p:cNvPr>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9" name="文本框 28">
              <a:extLst>
                <a:ext uri="{FF2B5EF4-FFF2-40B4-BE49-F238E27FC236}">
                  <a16:creationId xmlns:a16="http://schemas.microsoft.com/office/drawing/2014/main" id="{FDFF6D06-83C9-4290-9F3E-7496287940BB}"/>
                </a:ext>
              </a:extLst>
            </p:cNvPr>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0" name="文本框 29">
              <a:extLst>
                <a:ext uri="{FF2B5EF4-FFF2-40B4-BE49-F238E27FC236}">
                  <a16:creationId xmlns:a16="http://schemas.microsoft.com/office/drawing/2014/main" id="{85227DE1-DD25-4312-BD9A-DACE6EAAF2F3}"/>
                </a:ext>
              </a:extLst>
            </p:cNvPr>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1" name="文本框 30">
              <a:extLst>
                <a:ext uri="{FF2B5EF4-FFF2-40B4-BE49-F238E27FC236}">
                  <a16:creationId xmlns:a16="http://schemas.microsoft.com/office/drawing/2014/main" id="{F0B49792-C002-44AB-A3D9-DECE50286BFB}"/>
                </a:ext>
              </a:extLst>
            </p:cNvPr>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2" name="文本框 31">
              <a:extLst>
                <a:ext uri="{FF2B5EF4-FFF2-40B4-BE49-F238E27FC236}">
                  <a16:creationId xmlns:a16="http://schemas.microsoft.com/office/drawing/2014/main" id="{A471A0CC-0D1D-49E0-B78C-B6FF7075C3BC}"/>
                </a:ext>
              </a:extLst>
            </p:cNvPr>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3" name="矩形 32">
              <a:extLst>
                <a:ext uri="{FF2B5EF4-FFF2-40B4-BE49-F238E27FC236}">
                  <a16:creationId xmlns:a16="http://schemas.microsoft.com/office/drawing/2014/main" id="{28C7407E-3D57-4FDC-83A7-3FC2383B8361}"/>
                </a:ext>
              </a:extLst>
            </p:cNvPr>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grpSp>
      <p:grpSp>
        <p:nvGrpSpPr>
          <p:cNvPr id="16" name="组合 15">
            <a:extLst>
              <a:ext uri="{FF2B5EF4-FFF2-40B4-BE49-F238E27FC236}">
                <a16:creationId xmlns:a16="http://schemas.microsoft.com/office/drawing/2014/main" id="{B1687278-3BB7-43E9-8876-FC5B486DF6FB}"/>
              </a:ext>
            </a:extLst>
          </p:cNvPr>
          <p:cNvGrpSpPr/>
          <p:nvPr/>
        </p:nvGrpSpPr>
        <p:grpSpPr>
          <a:xfrm>
            <a:off x="3755719" y="978851"/>
            <a:ext cx="5219506" cy="5909310"/>
            <a:chOff x="3755719" y="978851"/>
            <a:chExt cx="5219506" cy="5909310"/>
          </a:xfrm>
        </p:grpSpPr>
        <p:grpSp>
          <p:nvGrpSpPr>
            <p:cNvPr id="35" name="组合 34">
              <a:extLst>
                <a:ext uri="{FF2B5EF4-FFF2-40B4-BE49-F238E27FC236}">
                  <a16:creationId xmlns:a16="http://schemas.microsoft.com/office/drawing/2014/main" id="{E8CC64EA-FB84-40F2-AE53-A842AD1F4C59}"/>
                </a:ext>
              </a:extLst>
            </p:cNvPr>
            <p:cNvGrpSpPr/>
            <p:nvPr/>
          </p:nvGrpSpPr>
          <p:grpSpPr>
            <a:xfrm>
              <a:off x="3755719" y="978851"/>
              <a:ext cx="5219506" cy="5909310"/>
              <a:chOff x="3817249" y="764704"/>
              <a:chExt cx="5219506" cy="5909310"/>
            </a:xfrm>
          </p:grpSpPr>
          <p:sp>
            <p:nvSpPr>
              <p:cNvPr id="36" name="文本框 35">
                <a:extLst>
                  <a:ext uri="{FF2B5EF4-FFF2-40B4-BE49-F238E27FC236}">
                    <a16:creationId xmlns:a16="http://schemas.microsoft.com/office/drawing/2014/main" id="{4C7D65E3-AC2F-4AD7-A15A-F33342B3782D}"/>
                  </a:ext>
                </a:extLst>
              </p:cNvPr>
              <p:cNvSpPr txBox="1"/>
              <p:nvPr/>
            </p:nvSpPr>
            <p:spPr>
              <a:xfrm>
                <a:off x="3817249" y="764704"/>
                <a:ext cx="5219506" cy="5909310"/>
              </a:xfrm>
              <a:prstGeom prst="rect">
                <a:avLst/>
              </a:prstGeom>
              <a:noFill/>
            </p:spPr>
            <p:txBody>
              <a:bodyPr wrap="none" rtlCol="0">
                <a:spAutoFit/>
              </a:bodyPr>
              <a:lstStyle/>
              <a:p>
                <a:r>
                  <a:rPr lang="en-US" altLang="zh-CN" sz="1400" dirty="0"/>
                  <a:t>NODE b1 dumps:</a:t>
                </a:r>
              </a:p>
              <a:p>
                <a:r>
                  <a:rPr lang="en-US" altLang="zh-CN" sz="1400" dirty="0"/>
                  <a:t>INFO: this switch is root.</a:t>
                </a:r>
              </a:p>
              <a:p>
                <a:r>
                  <a:rPr lang="en-US" altLang="zh-CN" sz="1400" dirty="0"/>
                  <a:t>INFO: port id: 01, role: DESIGNATED.</a:t>
                </a:r>
              </a:p>
              <a:p>
                <a:r>
                  <a:rPr lang="en-US" altLang="zh-CN" sz="1400" dirty="0"/>
                  <a:t>INFO:   designated -&gt;root: 0101, -&gt;switch: 0101, -&gt;port: 01, -&gt;cost: 0.</a:t>
                </a:r>
              </a:p>
              <a:p>
                <a:r>
                  <a:rPr lang="en-US" altLang="zh-CN" sz="1400" dirty="0"/>
                  <a:t>INFO: port id: 02, role: DESIGNATED.</a:t>
                </a:r>
              </a:p>
              <a:p>
                <a:r>
                  <a:rPr lang="en-US" altLang="zh-CN" sz="1400" dirty="0"/>
                  <a:t>INFO:   designated -&gt;root: 0101, -&gt;switch: 0101, -&gt;port: 02, -&gt;cost: 0.</a:t>
                </a:r>
              </a:p>
              <a:p>
                <a:endParaRPr lang="en-US" altLang="zh-CN" sz="1400" dirty="0"/>
              </a:p>
              <a:p>
                <a:r>
                  <a:rPr lang="en-US" altLang="zh-CN" sz="1400" dirty="0"/>
                  <a:t>NODE b2 dumps:</a:t>
                </a:r>
              </a:p>
              <a:p>
                <a:r>
                  <a:rPr lang="en-US" altLang="zh-CN" sz="1400" dirty="0"/>
                  <a:t>INFO: non-root switch, designated root: 0101, root path cost: 1.</a:t>
                </a:r>
              </a:p>
              <a:p>
                <a:r>
                  <a:rPr lang="en-US" altLang="zh-CN" sz="1400" dirty="0"/>
                  <a:t>INFO: port id: 01, role: ROOT.</a:t>
                </a:r>
              </a:p>
              <a:p>
                <a:r>
                  <a:rPr lang="en-US" altLang="zh-CN" sz="1400" dirty="0"/>
                  <a:t>INFO:   designated -&gt;root: 0101, -&gt;switch: 0101, -&gt;port: 01, -&gt;cost: 0.</a:t>
                </a:r>
              </a:p>
              <a:p>
                <a:r>
                  <a:rPr lang="en-US" altLang="zh-CN" sz="1400" dirty="0"/>
                  <a:t>INFO: port id: 02, role: DESIGNATED.</a:t>
                </a:r>
              </a:p>
              <a:p>
                <a:r>
                  <a:rPr lang="en-US" altLang="zh-CN" sz="1400" dirty="0"/>
                  <a:t>INFO:   designated -&gt;root: 0101, -&gt;switch: 0201, -&gt;port: 02, -&gt;cost: 1.</a:t>
                </a:r>
              </a:p>
              <a:p>
                <a:endParaRPr lang="en-US" altLang="zh-CN" sz="1400" dirty="0"/>
              </a:p>
              <a:p>
                <a:r>
                  <a:rPr lang="en-US" altLang="zh-CN" sz="1400" dirty="0"/>
                  <a:t>NODE b3 dumps:</a:t>
                </a:r>
              </a:p>
              <a:p>
                <a:r>
                  <a:rPr lang="en-US" altLang="zh-CN" sz="1400" dirty="0"/>
                  <a:t>INFO: non-root switch, designated root: 0101, root path cost: 1.</a:t>
                </a:r>
              </a:p>
              <a:p>
                <a:r>
                  <a:rPr lang="en-US" altLang="zh-CN" sz="1400" dirty="0"/>
                  <a:t>INFO: port id: 01, role: ROOT.</a:t>
                </a:r>
              </a:p>
              <a:p>
                <a:r>
                  <a:rPr lang="en-US" altLang="zh-CN" sz="1400" dirty="0"/>
                  <a:t>INFO:   designated -&gt;root: 0101, -&gt;switch: 0101, -&gt;port: 02, -&gt;cost: 0.</a:t>
                </a:r>
              </a:p>
              <a:p>
                <a:r>
                  <a:rPr lang="en-US" altLang="zh-CN" sz="1400" dirty="0"/>
                  <a:t>INFO: port id: 02, role: DESIGNATED.</a:t>
                </a:r>
              </a:p>
              <a:p>
                <a:r>
                  <a:rPr lang="en-US" altLang="zh-CN" sz="1400" dirty="0"/>
                  <a:t>INFO:   designated -&gt;root: 0101, -&gt;switch: 0301, -&gt;port: 02, -&gt;cost: 1.</a:t>
                </a:r>
              </a:p>
              <a:p>
                <a:endParaRPr lang="en-US" altLang="zh-CN" sz="1400" dirty="0"/>
              </a:p>
              <a:p>
                <a:r>
                  <a:rPr lang="en-US" altLang="zh-CN" sz="1400" dirty="0"/>
                  <a:t>NODE b4 dumps:</a:t>
                </a:r>
              </a:p>
              <a:p>
                <a:r>
                  <a:rPr lang="en-US" altLang="zh-CN" sz="1400" dirty="0"/>
                  <a:t>INFO: non-root switch, designated root: 0101, root path cost: 2.</a:t>
                </a:r>
              </a:p>
              <a:p>
                <a:r>
                  <a:rPr lang="en-US" altLang="zh-CN" sz="1400" dirty="0"/>
                  <a:t>INFO: port id: 01, role: ROOT.</a:t>
                </a:r>
              </a:p>
              <a:p>
                <a:r>
                  <a:rPr lang="en-US" altLang="zh-CN" sz="1400" dirty="0"/>
                  <a:t>INFO:   designated -&gt;root: 0101, -&gt;switch: 0201, -&gt;port: 02, -&gt;cost: 1.</a:t>
                </a:r>
              </a:p>
              <a:p>
                <a:r>
                  <a:rPr lang="en-US" altLang="zh-CN" sz="1400" dirty="0"/>
                  <a:t>INFO: port id: 02, role: ALTERNATE.</a:t>
                </a:r>
              </a:p>
              <a:p>
                <a:r>
                  <a:rPr lang="en-US" altLang="zh-CN" sz="1400" dirty="0"/>
                  <a:t>INFO:   designated -&gt;root: 0101, -&gt;switch: 0301, -&gt;port: 02, -&gt;cost: 1. </a:t>
                </a:r>
                <a:endParaRPr lang="zh-CN" altLang="en-US" sz="1400" dirty="0"/>
              </a:p>
            </p:txBody>
          </p:sp>
          <p:cxnSp>
            <p:nvCxnSpPr>
              <p:cNvPr id="38" name="直接连接符 37">
                <a:extLst>
                  <a:ext uri="{FF2B5EF4-FFF2-40B4-BE49-F238E27FC236}">
                    <a16:creationId xmlns:a16="http://schemas.microsoft.com/office/drawing/2014/main" id="{92E868B6-81A1-4865-9C66-F2E4E88A092C}"/>
                  </a:ext>
                </a:extLst>
              </p:cNvPr>
              <p:cNvCxnSpPr/>
              <p:nvPr/>
            </p:nvCxnSpPr>
            <p:spPr>
              <a:xfrm>
                <a:off x="4326666" y="1461336"/>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910DACA6-4881-4002-A252-50AE7E220865}"/>
                  </a:ext>
                </a:extLst>
              </p:cNvPr>
              <p:cNvCxnSpPr/>
              <p:nvPr/>
            </p:nvCxnSpPr>
            <p:spPr>
              <a:xfrm>
                <a:off x="4326666" y="1893384"/>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E35EDDE-E0F1-44C3-BAB9-A321F655910D}"/>
                  </a:ext>
                </a:extLst>
              </p:cNvPr>
              <p:cNvCxnSpPr/>
              <p:nvPr/>
            </p:nvCxnSpPr>
            <p:spPr>
              <a:xfrm>
                <a:off x="4326666" y="3393828"/>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EF05A35E-7BC6-48B7-9945-AF755645448A}"/>
                  </a:ext>
                </a:extLst>
              </p:cNvPr>
              <p:cNvCxnSpPr/>
              <p:nvPr/>
            </p:nvCxnSpPr>
            <p:spPr>
              <a:xfrm>
                <a:off x="4326666" y="4869160"/>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B5031EAD-647E-4C56-8FBA-35A6F4A772AE}"/>
                  </a:ext>
                </a:extLst>
              </p:cNvPr>
              <p:cNvCxnSpPr>
                <a:cxnSpLocks/>
              </p:cNvCxnSpPr>
              <p:nvPr/>
            </p:nvCxnSpPr>
            <p:spPr>
              <a:xfrm>
                <a:off x="4326666" y="6381328"/>
                <a:ext cx="20880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101CBE0B-1D1D-4EA8-A6A8-905041C7D0C5}"/>
                  </a:ext>
                </a:extLst>
              </p:cNvPr>
              <p:cNvCxnSpPr>
                <a:cxnSpLocks/>
              </p:cNvCxnSpPr>
              <p:nvPr/>
            </p:nvCxnSpPr>
            <p:spPr>
              <a:xfrm>
                <a:off x="4326666" y="4437112"/>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1DB5A0FF-4117-4E54-9DC7-D1682AFC0BB6}"/>
                  </a:ext>
                </a:extLst>
              </p:cNvPr>
              <p:cNvCxnSpPr>
                <a:cxnSpLocks/>
              </p:cNvCxnSpPr>
              <p:nvPr/>
            </p:nvCxnSpPr>
            <p:spPr>
              <a:xfrm>
                <a:off x="4326666" y="2942530"/>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BC0E4744-CE45-4675-9532-FBAE9B408636}"/>
                  </a:ext>
                </a:extLst>
              </p:cNvPr>
              <p:cNvCxnSpPr>
                <a:cxnSpLocks/>
              </p:cNvCxnSpPr>
              <p:nvPr/>
            </p:nvCxnSpPr>
            <p:spPr>
              <a:xfrm>
                <a:off x="4326666" y="5949280"/>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4AE5AE62-D08A-47A8-8831-5464F803BC20}"/>
                </a:ext>
              </a:extLst>
            </p:cNvPr>
            <p:cNvSpPr/>
            <p:nvPr/>
          </p:nvSpPr>
          <p:spPr>
            <a:xfrm>
              <a:off x="4270998" y="1257037"/>
              <a:ext cx="1386984" cy="216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43962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52F9A-D66A-48A3-A162-C4B52E46F637}"/>
              </a:ext>
            </a:extLst>
          </p:cNvPr>
          <p:cNvSpPr>
            <a:spLocks noGrp="1"/>
          </p:cNvSpPr>
          <p:nvPr>
            <p:ph type="title"/>
          </p:nvPr>
        </p:nvSpPr>
        <p:spPr/>
        <p:txBody>
          <a:bodyPr/>
          <a:lstStyle/>
          <a:p>
            <a:r>
              <a:rPr lang="zh-CN" altLang="en-US" dirty="0"/>
              <a:t>提示</a:t>
            </a:r>
          </a:p>
        </p:txBody>
      </p:sp>
      <p:sp>
        <p:nvSpPr>
          <p:cNvPr id="3" name="内容占位符 2">
            <a:extLst>
              <a:ext uri="{FF2B5EF4-FFF2-40B4-BE49-F238E27FC236}">
                <a16:creationId xmlns:a16="http://schemas.microsoft.com/office/drawing/2014/main" id="{C9C1C3BF-12D5-4689-B53C-B54C20EF7BFF}"/>
              </a:ext>
            </a:extLst>
          </p:cNvPr>
          <p:cNvSpPr>
            <a:spLocks noGrp="1"/>
          </p:cNvSpPr>
          <p:nvPr>
            <p:ph idx="1"/>
          </p:nvPr>
        </p:nvSpPr>
        <p:spPr/>
        <p:txBody>
          <a:bodyPr/>
          <a:lstStyle/>
          <a:p>
            <a:r>
              <a:rPr lang="zh-CN" altLang="en-US" sz="2000" dirty="0"/>
              <a:t>端口数据结构中存储的</a:t>
            </a:r>
            <a:r>
              <a:rPr lang="en-US" altLang="zh-CN" sz="2000" dirty="0"/>
              <a:t>Config</a:t>
            </a:r>
            <a:r>
              <a:rPr lang="zh-CN" altLang="en-US" sz="2000" dirty="0"/>
              <a:t>与数据包中的</a:t>
            </a:r>
            <a:r>
              <a:rPr lang="en-US" altLang="zh-CN" sz="2000" dirty="0"/>
              <a:t>Config</a:t>
            </a:r>
            <a:r>
              <a:rPr lang="zh-CN" altLang="en-US" sz="2000" dirty="0"/>
              <a:t>字段名字不同，且需要本地、网络字节序转换，因此端口与端口、端口与数据包的优先级比较需要分别实现</a:t>
            </a:r>
            <a:endParaRPr lang="en-US" altLang="zh-CN" sz="2000" dirty="0"/>
          </a:p>
          <a:p>
            <a:endParaRPr lang="en-US" altLang="zh-CN" sz="2000" dirty="0"/>
          </a:p>
          <a:p>
            <a:r>
              <a:rPr lang="zh-CN" altLang="en-US" sz="2000" dirty="0"/>
              <a:t>不需要在端口数据结构中单独定义端口状态，端口的状态可以由如下方法推断出来</a:t>
            </a:r>
            <a:endParaRPr lang="en-US" altLang="zh-CN" sz="2000" dirty="0"/>
          </a:p>
          <a:p>
            <a:endParaRPr lang="en-US" altLang="zh-CN" sz="2000" dirty="0"/>
          </a:p>
          <a:p>
            <a:endParaRPr lang="en-US" altLang="zh-CN" sz="2000" dirty="0"/>
          </a:p>
          <a:p>
            <a:endParaRPr lang="en-US" altLang="zh-CN" sz="2000" dirty="0"/>
          </a:p>
          <a:p>
            <a:endParaRPr lang="en-US" altLang="zh-CN" sz="2000" dirty="0"/>
          </a:p>
        </p:txBody>
      </p:sp>
      <p:sp>
        <p:nvSpPr>
          <p:cNvPr id="4" name="灯片编号占位符 3">
            <a:extLst>
              <a:ext uri="{FF2B5EF4-FFF2-40B4-BE49-F238E27FC236}">
                <a16:creationId xmlns:a16="http://schemas.microsoft.com/office/drawing/2014/main" id="{5B0533C7-99D0-4DB2-96C5-30B1F4179DDB}"/>
              </a:ext>
            </a:extLst>
          </p:cNvPr>
          <p:cNvSpPr>
            <a:spLocks noGrp="1"/>
          </p:cNvSpPr>
          <p:nvPr>
            <p:ph type="sldNum" sz="quarter" idx="11"/>
          </p:nvPr>
        </p:nvSpPr>
        <p:spPr/>
        <p:txBody>
          <a:bodyPr/>
          <a:lstStyle/>
          <a:p>
            <a:fld id="{C2EED88A-182A-4877-BD12-0DE2FB9B90B1}" type="slidenum">
              <a:rPr lang="zh-CN" altLang="en-US" smtClean="0"/>
              <a:t>27</a:t>
            </a:fld>
            <a:endParaRPr lang="zh-CN" altLang="en-US"/>
          </a:p>
        </p:txBody>
      </p:sp>
      <p:sp>
        <p:nvSpPr>
          <p:cNvPr id="5" name="矩形 4">
            <a:extLst>
              <a:ext uri="{FF2B5EF4-FFF2-40B4-BE49-F238E27FC236}">
                <a16:creationId xmlns:a16="http://schemas.microsoft.com/office/drawing/2014/main" id="{63194E8D-824B-44CD-A0DE-C46CA418B120}"/>
              </a:ext>
            </a:extLst>
          </p:cNvPr>
          <p:cNvSpPr/>
          <p:nvPr/>
        </p:nvSpPr>
        <p:spPr>
          <a:xfrm>
            <a:off x="747023" y="4462661"/>
            <a:ext cx="7649954" cy="184665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if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root_port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&amp;&amp;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root_port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"ROOT";</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else if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designated_switch</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switch_id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&amp;&amp; \</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designated_port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"DESIGNATED";</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else</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"ALTERNATE";</a:t>
            </a:r>
          </a:p>
        </p:txBody>
      </p:sp>
    </p:spTree>
    <p:extLst>
      <p:ext uri="{BB962C8B-B14F-4D97-AF65-F5344CB8AC3E}">
        <p14:creationId xmlns:p14="http://schemas.microsoft.com/office/powerpoint/2010/main" val="2601510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CAEB7-0368-406A-8B3B-D9C7C511AA46}"/>
              </a:ext>
            </a:extLst>
          </p:cNvPr>
          <p:cNvSpPr>
            <a:spLocks noGrp="1"/>
          </p:cNvSpPr>
          <p:nvPr>
            <p:ph type="title"/>
          </p:nvPr>
        </p:nvSpPr>
        <p:spPr/>
        <p:txBody>
          <a:bodyPr/>
          <a:lstStyle/>
          <a:p>
            <a:r>
              <a:rPr lang="zh-CN" altLang="en-US" dirty="0"/>
              <a:t>附件文件列表</a:t>
            </a:r>
          </a:p>
        </p:txBody>
      </p:sp>
      <p:sp>
        <p:nvSpPr>
          <p:cNvPr id="3" name="内容占位符 2">
            <a:extLst>
              <a:ext uri="{FF2B5EF4-FFF2-40B4-BE49-F238E27FC236}">
                <a16:creationId xmlns:a16="http://schemas.microsoft.com/office/drawing/2014/main" id="{E39566F2-41D1-4B9E-A23A-0FA4A320E7C4}"/>
              </a:ext>
            </a:extLst>
          </p:cNvPr>
          <p:cNvSpPr>
            <a:spLocks noGrp="1"/>
          </p:cNvSpPr>
          <p:nvPr>
            <p:ph idx="1"/>
          </p:nvPr>
        </p:nvSpPr>
        <p:spPr/>
        <p:txBody>
          <a:bodyPr/>
          <a:lstStyle/>
          <a:p>
            <a:pPr>
              <a:lnSpc>
                <a:spcPct val="130000"/>
              </a:lnSpc>
            </a:pPr>
            <a:r>
              <a:rPr lang="en-US" altLang="zh-CN" dirty="0"/>
              <a:t>scripts			# </a:t>
            </a:r>
            <a:r>
              <a:rPr lang="zh-CN" altLang="en-US" dirty="0"/>
              <a:t>禁止</a:t>
            </a:r>
            <a:r>
              <a:rPr lang="en-US" altLang="zh-CN" dirty="0"/>
              <a:t>IPv6</a:t>
            </a:r>
            <a:r>
              <a:rPr lang="zh-CN" altLang="en-US" dirty="0"/>
              <a:t>、</a:t>
            </a:r>
            <a:r>
              <a:rPr lang="en-US" altLang="zh-CN" dirty="0"/>
              <a:t>TCP Offloading</a:t>
            </a:r>
          </a:p>
          <a:p>
            <a:pPr>
              <a:lnSpc>
                <a:spcPct val="130000"/>
              </a:lnSpc>
            </a:pPr>
            <a:r>
              <a:rPr lang="en-US" altLang="zh-CN" dirty="0"/>
              <a:t>dump_output.sh		# </a:t>
            </a:r>
            <a:r>
              <a:rPr lang="zh-CN" altLang="en-US" dirty="0"/>
              <a:t>汇总输出各节点状态信息</a:t>
            </a:r>
            <a:endParaRPr lang="en-US" altLang="zh-CN" dirty="0"/>
          </a:p>
          <a:p>
            <a:pPr>
              <a:lnSpc>
                <a:spcPct val="130000"/>
              </a:lnSpc>
            </a:pPr>
            <a:r>
              <a:rPr lang="en-US" altLang="zh-CN" dirty="0"/>
              <a:t>four_node_ring.py		# </a:t>
            </a:r>
            <a:r>
              <a:rPr lang="zh-CN" altLang="en-US" dirty="0"/>
              <a:t>带环路网络拓扑</a:t>
            </a:r>
            <a:endParaRPr lang="en-US" altLang="zh-CN" dirty="0"/>
          </a:p>
          <a:p>
            <a:pPr>
              <a:lnSpc>
                <a:spcPct val="130000"/>
              </a:lnSpc>
            </a:pPr>
            <a:r>
              <a:rPr lang="en-US" altLang="zh-CN" dirty="0"/>
              <a:t>include			# </a:t>
            </a:r>
            <a:r>
              <a:rPr lang="zh-CN" altLang="en-US" dirty="0"/>
              <a:t>所有相关头文件</a:t>
            </a:r>
            <a:endParaRPr lang="en-US" altLang="zh-CN" dirty="0"/>
          </a:p>
          <a:p>
            <a:pPr>
              <a:lnSpc>
                <a:spcPct val="130000"/>
              </a:lnSpc>
            </a:pPr>
            <a:r>
              <a:rPr lang="en-US" altLang="zh-CN" dirty="0" err="1"/>
              <a:t>main.c</a:t>
            </a:r>
            <a:endParaRPr lang="en-US" altLang="zh-CN" dirty="0"/>
          </a:p>
          <a:p>
            <a:pPr>
              <a:lnSpc>
                <a:spcPct val="130000"/>
              </a:lnSpc>
            </a:pPr>
            <a:r>
              <a:rPr lang="en-US" altLang="zh-CN" dirty="0" err="1"/>
              <a:t>Makefile</a:t>
            </a:r>
            <a:endParaRPr lang="en-US" altLang="zh-CN" dirty="0"/>
          </a:p>
          <a:p>
            <a:pPr>
              <a:lnSpc>
                <a:spcPct val="130000"/>
              </a:lnSpc>
            </a:pPr>
            <a:r>
              <a:rPr lang="en-US" altLang="zh-CN" dirty="0" err="1"/>
              <a:t>packet.c</a:t>
            </a:r>
            <a:r>
              <a:rPr lang="en-US" altLang="zh-CN" dirty="0"/>
              <a:t>			# </a:t>
            </a:r>
            <a:r>
              <a:rPr lang="zh-CN" altLang="en-US" dirty="0"/>
              <a:t>发包函数</a:t>
            </a:r>
            <a:endParaRPr lang="en-US" altLang="zh-CN" dirty="0"/>
          </a:p>
          <a:p>
            <a:pPr>
              <a:lnSpc>
                <a:spcPct val="130000"/>
              </a:lnSpc>
            </a:pPr>
            <a:r>
              <a:rPr lang="en-US" altLang="zh-CN" dirty="0" err="1">
                <a:solidFill>
                  <a:srgbClr val="FF0000"/>
                </a:solidFill>
              </a:rPr>
              <a:t>stp.c</a:t>
            </a:r>
            <a:r>
              <a:rPr lang="en-US" altLang="zh-CN" dirty="0"/>
              <a:t>			# </a:t>
            </a:r>
            <a:r>
              <a:rPr lang="zh-CN" altLang="en-US" dirty="0"/>
              <a:t>所有</a:t>
            </a:r>
            <a:r>
              <a:rPr lang="en-US" altLang="zh-CN" dirty="0"/>
              <a:t>STP</a:t>
            </a:r>
            <a:r>
              <a:rPr lang="zh-CN" altLang="en-US" dirty="0"/>
              <a:t>机制相关</a:t>
            </a:r>
            <a:endParaRPr lang="en-US" altLang="zh-CN" dirty="0"/>
          </a:p>
          <a:p>
            <a:pPr>
              <a:lnSpc>
                <a:spcPct val="130000"/>
              </a:lnSpc>
            </a:pPr>
            <a:r>
              <a:rPr lang="en-US" altLang="zh-CN" dirty="0" err="1"/>
              <a:t>stp</a:t>
            </a:r>
            <a:r>
              <a:rPr lang="en-US" altLang="zh-CN" dirty="0"/>
              <a:t>-reference		# STP</a:t>
            </a:r>
            <a:r>
              <a:rPr lang="zh-CN" altLang="en-US" dirty="0"/>
              <a:t>参考实现</a:t>
            </a:r>
            <a:endParaRPr lang="en-US" altLang="zh-CN" dirty="0"/>
          </a:p>
          <a:p>
            <a:pPr>
              <a:lnSpc>
                <a:spcPct val="130000"/>
              </a:lnSpc>
            </a:pPr>
            <a:r>
              <a:rPr lang="en-US" altLang="zh-CN" dirty="0" err="1"/>
              <a:t>stp_timer.c</a:t>
            </a:r>
            <a:r>
              <a:rPr lang="en-US" altLang="zh-CN" dirty="0"/>
              <a:t>			# </a:t>
            </a:r>
            <a:r>
              <a:rPr lang="zh-CN" altLang="en-US" dirty="0"/>
              <a:t>定时器实现</a:t>
            </a:r>
            <a:endParaRPr lang="en-US" altLang="zh-CN" dirty="0"/>
          </a:p>
        </p:txBody>
      </p:sp>
      <p:sp>
        <p:nvSpPr>
          <p:cNvPr id="4" name="灯片编号占位符 3">
            <a:extLst>
              <a:ext uri="{FF2B5EF4-FFF2-40B4-BE49-F238E27FC236}">
                <a16:creationId xmlns:a16="http://schemas.microsoft.com/office/drawing/2014/main" id="{5AAAEEB7-1F7D-4182-9C45-2DF4053468EF}"/>
              </a:ext>
            </a:extLst>
          </p:cNvPr>
          <p:cNvSpPr>
            <a:spLocks noGrp="1"/>
          </p:cNvSpPr>
          <p:nvPr>
            <p:ph type="sldNum" sz="quarter" idx="11"/>
          </p:nvPr>
        </p:nvSpPr>
        <p:spPr/>
        <p:txBody>
          <a:bodyPr/>
          <a:lstStyle/>
          <a:p>
            <a:fld id="{C2EED88A-182A-4877-BD12-0DE2FB9B90B1}" type="slidenum">
              <a:rPr lang="zh-CN" altLang="en-US" smtClean="0"/>
              <a:t>28</a:t>
            </a:fld>
            <a:endParaRPr lang="zh-CN" altLang="en-US"/>
          </a:p>
        </p:txBody>
      </p:sp>
    </p:spTree>
    <p:extLst>
      <p:ext uri="{BB962C8B-B14F-4D97-AF65-F5344CB8AC3E}">
        <p14:creationId xmlns:p14="http://schemas.microsoft.com/office/powerpoint/2010/main" val="232204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D2B22-E354-4982-B7BA-4671B7C61185}"/>
              </a:ext>
            </a:extLst>
          </p:cNvPr>
          <p:cNvSpPr>
            <a:spLocks noGrp="1"/>
          </p:cNvSpPr>
          <p:nvPr>
            <p:ph type="title"/>
          </p:nvPr>
        </p:nvSpPr>
        <p:spPr/>
        <p:txBody>
          <a:bodyPr/>
          <a:lstStyle/>
          <a:p>
            <a:r>
              <a:rPr lang="zh-CN" altLang="en-US" dirty="0"/>
              <a:t>生成树拓扑</a:t>
            </a:r>
          </a:p>
        </p:txBody>
      </p:sp>
      <p:sp>
        <p:nvSpPr>
          <p:cNvPr id="3" name="内容占位符 2">
            <a:extLst>
              <a:ext uri="{FF2B5EF4-FFF2-40B4-BE49-F238E27FC236}">
                <a16:creationId xmlns:a16="http://schemas.microsoft.com/office/drawing/2014/main" id="{AD2C3E41-7823-42A5-B647-D796F4B9E356}"/>
              </a:ext>
            </a:extLst>
          </p:cNvPr>
          <p:cNvSpPr>
            <a:spLocks noGrp="1"/>
          </p:cNvSpPr>
          <p:nvPr>
            <p:ph idx="1"/>
          </p:nvPr>
        </p:nvSpPr>
        <p:spPr>
          <a:xfrm>
            <a:off x="457200" y="4851699"/>
            <a:ext cx="8229600" cy="1628122"/>
          </a:xfrm>
        </p:spPr>
        <p:txBody>
          <a:bodyPr/>
          <a:lstStyle/>
          <a:p>
            <a:r>
              <a:rPr lang="zh-CN" altLang="en-US" dirty="0"/>
              <a:t>生成树机制：通过禁止</a:t>
            </a:r>
            <a:r>
              <a:rPr lang="en-US" altLang="zh-CN" dirty="0"/>
              <a:t>(block)</a:t>
            </a:r>
            <a:r>
              <a:rPr lang="zh-CN" altLang="en-US" dirty="0"/>
              <a:t> 设备的相关端口，在有环路的网络中构造出一个</a:t>
            </a:r>
            <a:r>
              <a:rPr lang="zh-CN" altLang="en-US" dirty="0">
                <a:solidFill>
                  <a:srgbClr val="FF0000"/>
                </a:solidFill>
              </a:rPr>
              <a:t>总体开销最小的树状拓扑</a:t>
            </a:r>
            <a:r>
              <a:rPr lang="zh-CN" altLang="en-US" dirty="0"/>
              <a:t>，使得网络在连通的前提下，</a:t>
            </a:r>
            <a:r>
              <a:rPr lang="zh-CN" altLang="en-US" dirty="0">
                <a:solidFill>
                  <a:srgbClr val="FF0000"/>
                </a:solidFill>
              </a:rPr>
              <a:t>避免广播风暴</a:t>
            </a:r>
          </a:p>
        </p:txBody>
      </p:sp>
      <p:sp>
        <p:nvSpPr>
          <p:cNvPr id="4" name="灯片编号占位符 3">
            <a:extLst>
              <a:ext uri="{FF2B5EF4-FFF2-40B4-BE49-F238E27FC236}">
                <a16:creationId xmlns:a16="http://schemas.microsoft.com/office/drawing/2014/main" id="{6EBD1279-A090-496A-9FD8-22257F499E7F}"/>
              </a:ext>
            </a:extLst>
          </p:cNvPr>
          <p:cNvSpPr>
            <a:spLocks noGrp="1"/>
          </p:cNvSpPr>
          <p:nvPr>
            <p:ph type="sldNum" sz="quarter" idx="11"/>
          </p:nvPr>
        </p:nvSpPr>
        <p:spPr/>
        <p:txBody>
          <a:bodyPr/>
          <a:lstStyle/>
          <a:p>
            <a:fld id="{C2EED88A-182A-4877-BD12-0DE2FB9B90B1}" type="slidenum">
              <a:rPr lang="zh-CN" altLang="en-US" smtClean="0"/>
              <a:t>3</a:t>
            </a:fld>
            <a:endParaRPr lang="zh-CN" altLang="en-US"/>
          </a:p>
        </p:txBody>
      </p:sp>
      <p:grpSp>
        <p:nvGrpSpPr>
          <p:cNvPr id="40" name="组合 39">
            <a:extLst>
              <a:ext uri="{FF2B5EF4-FFF2-40B4-BE49-F238E27FC236}">
                <a16:creationId xmlns:a16="http://schemas.microsoft.com/office/drawing/2014/main" id="{BEC1CD3E-FB76-4181-90A4-E49DA0680873}"/>
              </a:ext>
            </a:extLst>
          </p:cNvPr>
          <p:cNvGrpSpPr/>
          <p:nvPr/>
        </p:nvGrpSpPr>
        <p:grpSpPr>
          <a:xfrm>
            <a:off x="292269" y="1766302"/>
            <a:ext cx="3616342" cy="2867553"/>
            <a:chOff x="292269" y="1766302"/>
            <a:chExt cx="3616342" cy="2867553"/>
          </a:xfrm>
        </p:grpSpPr>
        <p:sp>
          <p:nvSpPr>
            <p:cNvPr id="5" name="椭圆 4">
              <a:extLst>
                <a:ext uri="{FF2B5EF4-FFF2-40B4-BE49-F238E27FC236}">
                  <a16:creationId xmlns:a16="http://schemas.microsoft.com/office/drawing/2014/main" id="{02218238-0B9E-4186-87F2-48A761A2D71D}"/>
                </a:ext>
              </a:extLst>
            </p:cNvPr>
            <p:cNvSpPr/>
            <p:nvPr/>
          </p:nvSpPr>
          <p:spPr>
            <a:xfrm>
              <a:off x="1756185" y="176630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6" name="椭圆 5">
              <a:extLst>
                <a:ext uri="{FF2B5EF4-FFF2-40B4-BE49-F238E27FC236}">
                  <a16:creationId xmlns:a16="http://schemas.microsoft.com/office/drawing/2014/main" id="{28355ABD-B9B8-4EE6-BF2D-A3693213CFC5}"/>
                </a:ext>
              </a:extLst>
            </p:cNvPr>
            <p:cNvSpPr/>
            <p:nvPr/>
          </p:nvSpPr>
          <p:spPr>
            <a:xfrm>
              <a:off x="545053"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7" name="椭圆 6">
              <a:extLst>
                <a:ext uri="{FF2B5EF4-FFF2-40B4-BE49-F238E27FC236}">
                  <a16:creationId xmlns:a16="http://schemas.microsoft.com/office/drawing/2014/main" id="{54FD7C72-9852-4440-A43D-BCE1B2652C56}"/>
                </a:ext>
              </a:extLst>
            </p:cNvPr>
            <p:cNvSpPr/>
            <p:nvPr/>
          </p:nvSpPr>
          <p:spPr>
            <a:xfrm>
              <a:off x="3080272"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8" name="椭圆 7">
              <a:extLst>
                <a:ext uri="{FF2B5EF4-FFF2-40B4-BE49-F238E27FC236}">
                  <a16:creationId xmlns:a16="http://schemas.microsoft.com/office/drawing/2014/main" id="{B20BEAEC-C3A3-420A-991E-A25F1CA5820B}"/>
                </a:ext>
              </a:extLst>
            </p:cNvPr>
            <p:cNvSpPr/>
            <p:nvPr/>
          </p:nvSpPr>
          <p:spPr>
            <a:xfrm>
              <a:off x="1756185" y="4052943"/>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7DFC78B6-FB8A-42C2-9969-00B28DF890EC}"/>
                </a:ext>
              </a:extLst>
            </p:cNvPr>
            <p:cNvCxnSpPr>
              <a:stCxn id="5" idx="3"/>
              <a:endCxn id="6" idx="0"/>
            </p:cNvCxnSpPr>
            <p:nvPr/>
          </p:nvCxnSpPr>
          <p:spPr>
            <a:xfrm flipH="1">
              <a:off x="959223" y="2262141"/>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6ADA58C-1E8B-4D20-962B-FDD4E8764052}"/>
                </a:ext>
              </a:extLst>
            </p:cNvPr>
            <p:cNvCxnSpPr>
              <a:stCxn id="5" idx="5"/>
              <a:endCxn id="7" idx="0"/>
            </p:cNvCxnSpPr>
            <p:nvPr/>
          </p:nvCxnSpPr>
          <p:spPr>
            <a:xfrm>
              <a:off x="2463217" y="2262141"/>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ECEC4B4E-F35F-40DD-893C-31337A662EDF}"/>
                </a:ext>
              </a:extLst>
            </p:cNvPr>
            <p:cNvCxnSpPr>
              <a:stCxn id="6" idx="4"/>
              <a:endCxn id="8" idx="1"/>
            </p:cNvCxnSpPr>
            <p:nvPr/>
          </p:nvCxnSpPr>
          <p:spPr>
            <a:xfrm>
              <a:off x="959223" y="3540289"/>
              <a:ext cx="918269" cy="597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7C80586-2481-4211-B9F7-95ABC8DFBCF3}"/>
                </a:ext>
              </a:extLst>
            </p:cNvPr>
            <p:cNvCxnSpPr>
              <a:cxnSpLocks/>
              <a:stCxn id="7" idx="4"/>
              <a:endCxn id="8" idx="7"/>
            </p:cNvCxnSpPr>
            <p:nvPr/>
          </p:nvCxnSpPr>
          <p:spPr>
            <a:xfrm flipH="1">
              <a:off x="2463217" y="3540289"/>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1E997E5-C384-4AC1-A293-BDBDA9576001}"/>
                </a:ext>
              </a:extLst>
            </p:cNvPr>
            <p:cNvSpPr txBox="1"/>
            <p:nvPr/>
          </p:nvSpPr>
          <p:spPr>
            <a:xfrm>
              <a:off x="292269" y="1957165"/>
              <a:ext cx="1107996" cy="369332"/>
            </a:xfrm>
            <a:prstGeom prst="rect">
              <a:avLst/>
            </a:prstGeom>
            <a:noFill/>
          </p:spPr>
          <p:txBody>
            <a:bodyPr wrap="none" rtlCol="0">
              <a:spAutoFit/>
            </a:bodyPr>
            <a:lstStyle/>
            <a:p>
              <a:r>
                <a:rPr lang="zh-CN" altLang="en-US" dirty="0"/>
                <a:t>环状拓扑</a:t>
              </a:r>
            </a:p>
          </p:txBody>
        </p:sp>
      </p:grpSp>
      <p:cxnSp>
        <p:nvCxnSpPr>
          <p:cNvPr id="42" name="直接箭头连接符 41">
            <a:extLst>
              <a:ext uri="{FF2B5EF4-FFF2-40B4-BE49-F238E27FC236}">
                <a16:creationId xmlns:a16="http://schemas.microsoft.com/office/drawing/2014/main" id="{1B3ACF93-C457-41E1-8A7D-3875BF26BEB8}"/>
              </a:ext>
            </a:extLst>
          </p:cNvPr>
          <p:cNvCxnSpPr>
            <a:cxnSpLocks/>
          </p:cNvCxnSpPr>
          <p:nvPr/>
        </p:nvCxnSpPr>
        <p:spPr>
          <a:xfrm rot="10800000" flipH="1">
            <a:off x="914847" y="2222997"/>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945DF534-892A-45B7-B1C6-2F855C3BDE06}"/>
              </a:ext>
            </a:extLst>
          </p:cNvPr>
          <p:cNvCxnSpPr>
            <a:cxnSpLocks/>
          </p:cNvCxnSpPr>
          <p:nvPr/>
        </p:nvCxnSpPr>
        <p:spPr>
          <a:xfrm>
            <a:off x="2714994" y="227357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4F2DC12-BF92-4A7B-AE24-221C0EB12D0D}"/>
              </a:ext>
            </a:extLst>
          </p:cNvPr>
          <p:cNvCxnSpPr/>
          <p:nvPr/>
        </p:nvCxnSpPr>
        <p:spPr>
          <a:xfrm>
            <a:off x="955855" y="3683340"/>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56D05E99-9865-46A3-AC84-EC4A48B0B7E8}"/>
              </a:ext>
            </a:extLst>
          </p:cNvPr>
          <p:cNvCxnSpPr>
            <a:cxnSpLocks/>
            <a:endCxn id="5" idx="0"/>
          </p:cNvCxnSpPr>
          <p:nvPr/>
        </p:nvCxnSpPr>
        <p:spPr>
          <a:xfrm>
            <a:off x="2170354" y="139444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25782E30-8816-4982-B332-AB83F63FA462}"/>
              </a:ext>
            </a:extLst>
          </p:cNvPr>
          <p:cNvCxnSpPr/>
          <p:nvPr/>
        </p:nvCxnSpPr>
        <p:spPr>
          <a:xfrm flipH="1">
            <a:off x="2716484" y="3699643"/>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EF6E2381-3B23-485C-A96D-488553B797E7}"/>
              </a:ext>
            </a:extLst>
          </p:cNvPr>
          <p:cNvCxnSpPr>
            <a:cxnSpLocks/>
          </p:cNvCxnSpPr>
          <p:nvPr/>
        </p:nvCxnSpPr>
        <p:spPr>
          <a:xfrm rot="10800000">
            <a:off x="862309" y="3781295"/>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B2F7D393-0A70-4A07-86FB-716CD976D66A}"/>
              </a:ext>
            </a:extLst>
          </p:cNvPr>
          <p:cNvCxnSpPr>
            <a:cxnSpLocks/>
          </p:cNvCxnSpPr>
          <p:nvPr/>
        </p:nvCxnSpPr>
        <p:spPr>
          <a:xfrm rot="10800000" flipH="1">
            <a:off x="2793926" y="3793962"/>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9EF70A3-041A-469F-9FD0-DD3325B0EC12}"/>
              </a:ext>
            </a:extLst>
          </p:cNvPr>
          <p:cNvCxnSpPr>
            <a:cxnSpLocks/>
          </p:cNvCxnSpPr>
          <p:nvPr/>
        </p:nvCxnSpPr>
        <p:spPr>
          <a:xfrm rot="10800000">
            <a:off x="2793927" y="217672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A865472E-482A-4D74-83F1-B6DDBEA862D0}"/>
              </a:ext>
            </a:extLst>
          </p:cNvPr>
          <p:cNvCxnSpPr>
            <a:cxnSpLocks/>
          </p:cNvCxnSpPr>
          <p:nvPr/>
        </p:nvCxnSpPr>
        <p:spPr>
          <a:xfrm flipH="1">
            <a:off x="992289" y="2289728"/>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7B5CE6AB-CCC2-41AA-B5F4-35A3C353237A}"/>
              </a:ext>
            </a:extLst>
          </p:cNvPr>
          <p:cNvCxnSpPr>
            <a:cxnSpLocks/>
          </p:cNvCxnSpPr>
          <p:nvPr/>
        </p:nvCxnSpPr>
        <p:spPr>
          <a:xfrm rot="10800000">
            <a:off x="2015470" y="1385029"/>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7DC8A29A-5AC2-410A-9228-795965CCE6A0}"/>
              </a:ext>
            </a:extLst>
          </p:cNvPr>
          <p:cNvCxnSpPr>
            <a:cxnSpLocks/>
          </p:cNvCxnSpPr>
          <p:nvPr/>
        </p:nvCxnSpPr>
        <p:spPr>
          <a:xfrm rot="10800000">
            <a:off x="2325237" y="1395147"/>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E818A551-188B-4855-B35B-C3C87B9561BE}"/>
              </a:ext>
            </a:extLst>
          </p:cNvPr>
          <p:cNvSpPr/>
          <p:nvPr/>
        </p:nvSpPr>
        <p:spPr>
          <a:xfrm>
            <a:off x="1660911" y="2997510"/>
            <a:ext cx="1107996" cy="369332"/>
          </a:xfrm>
          <a:prstGeom prst="rect">
            <a:avLst/>
          </a:prstGeom>
        </p:spPr>
        <p:txBody>
          <a:bodyPr wrap="none">
            <a:spAutoFit/>
          </a:bodyPr>
          <a:lstStyle/>
          <a:p>
            <a:r>
              <a:rPr lang="zh-CN" altLang="en-US" dirty="0">
                <a:solidFill>
                  <a:srgbClr val="FF0000"/>
                </a:solidFill>
              </a:rPr>
              <a:t>广播风暴</a:t>
            </a:r>
            <a:endParaRPr lang="zh-CN" altLang="en-US" dirty="0"/>
          </a:p>
        </p:txBody>
      </p:sp>
      <p:grpSp>
        <p:nvGrpSpPr>
          <p:cNvPr id="65" name="组合 64">
            <a:extLst>
              <a:ext uri="{FF2B5EF4-FFF2-40B4-BE49-F238E27FC236}">
                <a16:creationId xmlns:a16="http://schemas.microsoft.com/office/drawing/2014/main" id="{D3CED981-DD91-489C-A623-FC9A1F42694F}"/>
              </a:ext>
            </a:extLst>
          </p:cNvPr>
          <p:cNvGrpSpPr/>
          <p:nvPr/>
        </p:nvGrpSpPr>
        <p:grpSpPr>
          <a:xfrm>
            <a:off x="4943156" y="1851375"/>
            <a:ext cx="3621724" cy="2867553"/>
            <a:chOff x="4943156" y="1851375"/>
            <a:chExt cx="3621724" cy="2867553"/>
          </a:xfrm>
        </p:grpSpPr>
        <p:sp>
          <p:nvSpPr>
            <p:cNvPr id="30" name="椭圆 29">
              <a:extLst>
                <a:ext uri="{FF2B5EF4-FFF2-40B4-BE49-F238E27FC236}">
                  <a16:creationId xmlns:a16="http://schemas.microsoft.com/office/drawing/2014/main" id="{79ECC798-1BD2-4C62-999D-4330EBE43244}"/>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31" name="椭圆 30">
              <a:extLst>
                <a:ext uri="{FF2B5EF4-FFF2-40B4-BE49-F238E27FC236}">
                  <a16:creationId xmlns:a16="http://schemas.microsoft.com/office/drawing/2014/main" id="{345E1F19-C484-4C95-80B6-8B56BE4796FE}"/>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32" name="椭圆 31">
              <a:extLst>
                <a:ext uri="{FF2B5EF4-FFF2-40B4-BE49-F238E27FC236}">
                  <a16:creationId xmlns:a16="http://schemas.microsoft.com/office/drawing/2014/main" id="{0DA165EE-05E4-461A-993F-F581A27B028C}"/>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33" name="椭圆 32">
              <a:extLst>
                <a:ext uri="{FF2B5EF4-FFF2-40B4-BE49-F238E27FC236}">
                  <a16:creationId xmlns:a16="http://schemas.microsoft.com/office/drawing/2014/main" id="{CA84D64D-E9F3-438B-9FD6-6180EE687AC7}"/>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34" name="直接连接符 33">
              <a:extLst>
                <a:ext uri="{FF2B5EF4-FFF2-40B4-BE49-F238E27FC236}">
                  <a16:creationId xmlns:a16="http://schemas.microsoft.com/office/drawing/2014/main" id="{F8D15283-66BF-43A6-93E7-B1B700325487}"/>
                </a:ext>
              </a:extLst>
            </p:cNvPr>
            <p:cNvCxnSpPr>
              <a:stCxn id="30" idx="3"/>
              <a:endCxn id="31"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E206941-1E48-4174-918B-6FF6AE1AC1F7}"/>
                </a:ext>
              </a:extLst>
            </p:cNvPr>
            <p:cNvCxnSpPr>
              <a:stCxn id="30" idx="5"/>
              <a:endCxn id="32"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40F4A1F2-64EE-4E52-8623-B8B09D590163}"/>
                </a:ext>
              </a:extLst>
            </p:cNvPr>
            <p:cNvCxnSpPr>
              <a:stCxn id="31" idx="4"/>
              <a:endCxn id="33"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2A02C45-EA0D-47FA-BB79-5CBD16FA70EF}"/>
                </a:ext>
              </a:extLst>
            </p:cNvPr>
            <p:cNvCxnSpPr>
              <a:cxnSpLocks/>
              <a:stCxn id="32" idx="4"/>
              <a:endCxn id="33"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7015587-9123-406A-8519-B89EFD12F837}"/>
                </a:ext>
              </a:extLst>
            </p:cNvPr>
            <p:cNvSpPr txBox="1"/>
            <p:nvPr/>
          </p:nvSpPr>
          <p:spPr>
            <a:xfrm>
              <a:off x="4943156" y="1946373"/>
              <a:ext cx="1338828" cy="369332"/>
            </a:xfrm>
            <a:prstGeom prst="rect">
              <a:avLst/>
            </a:prstGeom>
            <a:noFill/>
          </p:spPr>
          <p:txBody>
            <a:bodyPr wrap="none" rtlCol="0">
              <a:spAutoFit/>
            </a:bodyPr>
            <a:lstStyle/>
            <a:p>
              <a:r>
                <a:rPr lang="zh-CN" altLang="en-US" dirty="0"/>
                <a:t>生成树拓扑</a:t>
              </a:r>
            </a:p>
          </p:txBody>
        </p:sp>
        <p:pic>
          <p:nvPicPr>
            <p:cNvPr id="64" name="图片 63">
              <a:extLst>
                <a:ext uri="{FF2B5EF4-FFF2-40B4-BE49-F238E27FC236}">
                  <a16:creationId xmlns:a16="http://schemas.microsoft.com/office/drawing/2014/main" id="{6C038A6F-F337-4B4C-B383-F3B94CAB1C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cxnSp>
        <p:nvCxnSpPr>
          <p:cNvPr id="67" name="直接箭头连接符 66">
            <a:extLst>
              <a:ext uri="{FF2B5EF4-FFF2-40B4-BE49-F238E27FC236}">
                <a16:creationId xmlns:a16="http://schemas.microsoft.com/office/drawing/2014/main" id="{4E699B69-318F-4DA9-8FDB-ADF267B416B0}"/>
              </a:ext>
            </a:extLst>
          </p:cNvPr>
          <p:cNvCxnSpPr>
            <a:cxnSpLocks/>
            <a:endCxn id="30" idx="0"/>
          </p:cNvCxnSpPr>
          <p:nvPr/>
        </p:nvCxnSpPr>
        <p:spPr>
          <a:xfrm>
            <a:off x="6826624" y="1486604"/>
            <a:ext cx="0" cy="36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72A8802B-FF7E-482D-BE27-9EACABA49960}"/>
              </a:ext>
            </a:extLst>
          </p:cNvPr>
          <p:cNvCxnSpPr/>
          <p:nvPr/>
        </p:nvCxnSpPr>
        <p:spPr>
          <a:xfrm flipH="1">
            <a:off x="5610427" y="2326497"/>
            <a:ext cx="703132" cy="524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E0B1771A-3538-4690-8B5F-AEC15470EA82}"/>
              </a:ext>
            </a:extLst>
          </p:cNvPr>
          <p:cNvCxnSpPr>
            <a:cxnSpLocks/>
          </p:cNvCxnSpPr>
          <p:nvPr/>
        </p:nvCxnSpPr>
        <p:spPr>
          <a:xfrm>
            <a:off x="7339688" y="2299047"/>
            <a:ext cx="885280" cy="57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3F6D58EC-E701-4C48-8C6F-4437CD1F51D5}"/>
              </a:ext>
            </a:extLst>
          </p:cNvPr>
          <p:cNvCxnSpPr>
            <a:cxnSpLocks/>
          </p:cNvCxnSpPr>
          <p:nvPr/>
        </p:nvCxnSpPr>
        <p:spPr>
          <a:xfrm flipH="1">
            <a:off x="7387815" y="3748033"/>
            <a:ext cx="824356" cy="51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1D5735E4-50F5-45C1-A550-4BB842964078}"/>
              </a:ext>
            </a:extLst>
          </p:cNvPr>
          <p:cNvCxnSpPr>
            <a:cxnSpLocks/>
          </p:cNvCxnSpPr>
          <p:nvPr/>
        </p:nvCxnSpPr>
        <p:spPr>
          <a:xfrm rot="10800000">
            <a:off x="2105082" y="139141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3E19563E-7AB7-44B2-9BF8-345939350679}"/>
              </a:ext>
            </a:extLst>
          </p:cNvPr>
          <p:cNvCxnSpPr>
            <a:cxnSpLocks/>
          </p:cNvCxnSpPr>
          <p:nvPr/>
        </p:nvCxnSpPr>
        <p:spPr>
          <a:xfrm rot="10800000">
            <a:off x="2414849" y="1401531"/>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F1EBB13D-421E-4D3F-8EC5-D2C316C94A66}"/>
              </a:ext>
            </a:extLst>
          </p:cNvPr>
          <p:cNvCxnSpPr>
            <a:cxnSpLocks/>
          </p:cNvCxnSpPr>
          <p:nvPr/>
        </p:nvCxnSpPr>
        <p:spPr>
          <a:xfrm rot="10800000">
            <a:off x="1923130" y="1386830"/>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19891420-1DC3-4AD2-B85B-083EF67DDC4C}"/>
              </a:ext>
            </a:extLst>
          </p:cNvPr>
          <p:cNvCxnSpPr>
            <a:cxnSpLocks/>
          </p:cNvCxnSpPr>
          <p:nvPr/>
        </p:nvCxnSpPr>
        <p:spPr>
          <a:xfrm rot="10800000">
            <a:off x="2232897" y="1396948"/>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53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C892D-3762-4E82-B7EC-ED2A6048EC4D}"/>
              </a:ext>
            </a:extLst>
          </p:cNvPr>
          <p:cNvSpPr>
            <a:spLocks noGrp="1"/>
          </p:cNvSpPr>
          <p:nvPr>
            <p:ph type="title"/>
          </p:nvPr>
        </p:nvSpPr>
        <p:spPr/>
        <p:txBody>
          <a:bodyPr/>
          <a:lstStyle/>
          <a:p>
            <a:r>
              <a:rPr lang="zh-CN" altLang="en-US" dirty="0"/>
              <a:t>生成树的唯一性</a:t>
            </a:r>
          </a:p>
        </p:txBody>
      </p:sp>
      <p:sp>
        <p:nvSpPr>
          <p:cNvPr id="4" name="灯片编号占位符 3">
            <a:extLst>
              <a:ext uri="{FF2B5EF4-FFF2-40B4-BE49-F238E27FC236}">
                <a16:creationId xmlns:a16="http://schemas.microsoft.com/office/drawing/2014/main" id="{760CE54E-2DB6-49BB-B08E-BF5F29D35745}"/>
              </a:ext>
            </a:extLst>
          </p:cNvPr>
          <p:cNvSpPr>
            <a:spLocks noGrp="1"/>
          </p:cNvSpPr>
          <p:nvPr>
            <p:ph type="sldNum" sz="quarter" idx="11"/>
          </p:nvPr>
        </p:nvSpPr>
        <p:spPr/>
        <p:txBody>
          <a:bodyPr/>
          <a:lstStyle/>
          <a:p>
            <a:fld id="{C2EED88A-182A-4877-BD12-0DE2FB9B90B1}" type="slidenum">
              <a:rPr lang="zh-CN" altLang="en-US" smtClean="0"/>
              <a:t>4</a:t>
            </a:fld>
            <a:endParaRPr lang="zh-CN" altLang="en-US"/>
          </a:p>
        </p:txBody>
      </p:sp>
      <p:sp>
        <p:nvSpPr>
          <p:cNvPr id="6" name="椭圆 5">
            <a:extLst>
              <a:ext uri="{FF2B5EF4-FFF2-40B4-BE49-F238E27FC236}">
                <a16:creationId xmlns:a16="http://schemas.microsoft.com/office/drawing/2014/main" id="{9C5AACC7-E861-4579-B76A-3CFFDADDC13D}"/>
              </a:ext>
            </a:extLst>
          </p:cNvPr>
          <p:cNvSpPr/>
          <p:nvPr/>
        </p:nvSpPr>
        <p:spPr>
          <a:xfrm>
            <a:off x="3679961" y="2019901"/>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C512236A-C400-42A6-876B-A071938E8AC1}"/>
              </a:ext>
            </a:extLst>
          </p:cNvPr>
          <p:cNvSpPr/>
          <p:nvPr/>
        </p:nvSpPr>
        <p:spPr>
          <a:xfrm>
            <a:off x="2468829" y="321297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a:extLst>
              <a:ext uri="{FF2B5EF4-FFF2-40B4-BE49-F238E27FC236}">
                <a16:creationId xmlns:a16="http://schemas.microsoft.com/office/drawing/2014/main" id="{F8B4C810-D021-4E6A-A4ED-45D27E622DD9}"/>
              </a:ext>
            </a:extLst>
          </p:cNvPr>
          <p:cNvSpPr/>
          <p:nvPr/>
        </p:nvSpPr>
        <p:spPr>
          <a:xfrm>
            <a:off x="5004048" y="321297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a:extLst>
              <a:ext uri="{FF2B5EF4-FFF2-40B4-BE49-F238E27FC236}">
                <a16:creationId xmlns:a16="http://schemas.microsoft.com/office/drawing/2014/main" id="{A6E92360-1C6F-4D58-891E-612CD2AB7E17}"/>
              </a:ext>
            </a:extLst>
          </p:cNvPr>
          <p:cNvSpPr/>
          <p:nvPr/>
        </p:nvSpPr>
        <p:spPr>
          <a:xfrm>
            <a:off x="3679961" y="430654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61281786-B5B4-4F95-8244-0E737FA0C418}"/>
              </a:ext>
            </a:extLst>
          </p:cNvPr>
          <p:cNvCxnSpPr>
            <a:stCxn id="6" idx="3"/>
            <a:endCxn id="7" idx="0"/>
          </p:cNvCxnSpPr>
          <p:nvPr/>
        </p:nvCxnSpPr>
        <p:spPr>
          <a:xfrm flipH="1">
            <a:off x="2882999" y="2515740"/>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BAFF742-8172-4AED-9831-433546812100}"/>
              </a:ext>
            </a:extLst>
          </p:cNvPr>
          <p:cNvCxnSpPr>
            <a:stCxn id="6" idx="5"/>
            <a:endCxn id="8" idx="0"/>
          </p:cNvCxnSpPr>
          <p:nvPr/>
        </p:nvCxnSpPr>
        <p:spPr>
          <a:xfrm>
            <a:off x="4386993" y="2515740"/>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6208224-6DE3-4E16-B867-A76A31DA9DAB}"/>
              </a:ext>
            </a:extLst>
          </p:cNvPr>
          <p:cNvCxnSpPr>
            <a:stCxn id="7" idx="4"/>
            <a:endCxn id="9" idx="1"/>
          </p:cNvCxnSpPr>
          <p:nvPr/>
        </p:nvCxnSpPr>
        <p:spPr>
          <a:xfrm>
            <a:off x="2882999" y="3793888"/>
            <a:ext cx="918269" cy="59772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1B8B587-0D7F-4C49-A70E-20BAD537F529}"/>
              </a:ext>
            </a:extLst>
          </p:cNvPr>
          <p:cNvCxnSpPr>
            <a:cxnSpLocks/>
            <a:stCxn id="8" idx="4"/>
            <a:endCxn id="9" idx="7"/>
          </p:cNvCxnSpPr>
          <p:nvPr/>
        </p:nvCxnSpPr>
        <p:spPr>
          <a:xfrm flipH="1">
            <a:off x="4386993" y="3793888"/>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内容占位符 2">
            <a:extLst>
              <a:ext uri="{FF2B5EF4-FFF2-40B4-BE49-F238E27FC236}">
                <a16:creationId xmlns:a16="http://schemas.microsoft.com/office/drawing/2014/main" id="{C84064AE-D874-4B55-BDE4-9BC932828696}"/>
              </a:ext>
            </a:extLst>
          </p:cNvPr>
          <p:cNvSpPr>
            <a:spLocks noGrp="1"/>
          </p:cNvSpPr>
          <p:nvPr>
            <p:ph idx="1"/>
          </p:nvPr>
        </p:nvSpPr>
        <p:spPr>
          <a:xfrm>
            <a:off x="457200" y="1444978"/>
            <a:ext cx="8229600" cy="5034843"/>
          </a:xfrm>
        </p:spPr>
        <p:txBody>
          <a:bodyPr/>
          <a:lstStyle/>
          <a:p>
            <a:r>
              <a:rPr lang="zh-CN" altLang="en-US" dirty="0"/>
              <a:t>具有相同开销的生成树可能并不唯一</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确定唯一生成树：选择优先级最高的生成树</a:t>
            </a:r>
            <a:endParaRPr lang="en-US" altLang="zh-CN" dirty="0"/>
          </a:p>
          <a:p>
            <a:r>
              <a:rPr lang="zh-CN" altLang="en-US" dirty="0"/>
              <a:t>优先级规则</a:t>
            </a:r>
            <a:endParaRPr lang="en-US" altLang="zh-CN" dirty="0"/>
          </a:p>
          <a:p>
            <a:pPr lvl="1"/>
            <a:r>
              <a:rPr lang="zh-CN" altLang="en-US" dirty="0"/>
              <a:t>路径开销 </a:t>
            </a:r>
            <a:r>
              <a:rPr lang="en-US" altLang="zh-CN" dirty="0"/>
              <a:t>&gt; </a:t>
            </a:r>
            <a:r>
              <a:rPr lang="zh-CN" altLang="en-US" dirty="0"/>
              <a:t>所连接的节点</a:t>
            </a:r>
            <a:r>
              <a:rPr lang="en-US" altLang="zh-CN" dirty="0"/>
              <a:t>ID</a:t>
            </a:r>
            <a:r>
              <a:rPr lang="zh-CN" altLang="en-US" dirty="0"/>
              <a:t>大小 </a:t>
            </a:r>
            <a:r>
              <a:rPr lang="en-US" altLang="zh-CN" dirty="0"/>
              <a:t>&gt; </a:t>
            </a:r>
            <a:r>
              <a:rPr lang="zh-CN" altLang="en-US" dirty="0"/>
              <a:t>所连接的端口</a:t>
            </a:r>
            <a:r>
              <a:rPr lang="en-US" altLang="zh-CN" dirty="0"/>
              <a:t>ID</a:t>
            </a:r>
            <a:r>
              <a:rPr lang="zh-CN" altLang="en-US" dirty="0"/>
              <a:t>大小 </a:t>
            </a:r>
            <a:r>
              <a:rPr lang="en-US" altLang="zh-CN" dirty="0"/>
              <a:t>&gt; …</a:t>
            </a:r>
            <a:endParaRPr lang="zh-CN" altLang="en-US" dirty="0"/>
          </a:p>
        </p:txBody>
      </p:sp>
      <p:sp>
        <p:nvSpPr>
          <p:cNvPr id="17" name="矩形 16">
            <a:extLst>
              <a:ext uri="{FF2B5EF4-FFF2-40B4-BE49-F238E27FC236}">
                <a16:creationId xmlns:a16="http://schemas.microsoft.com/office/drawing/2014/main" id="{37B9C62B-68FA-438D-B8D0-74AAFCBFD749}"/>
              </a:ext>
            </a:extLst>
          </p:cNvPr>
          <p:cNvSpPr/>
          <p:nvPr/>
        </p:nvSpPr>
        <p:spPr>
          <a:xfrm>
            <a:off x="899592" y="5954890"/>
            <a:ext cx="144016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5C094BE2-43AD-4CC8-9A6E-E9709A81D23F}"/>
              </a:ext>
            </a:extLst>
          </p:cNvPr>
          <p:cNvSpPr/>
          <p:nvPr/>
        </p:nvSpPr>
        <p:spPr>
          <a:xfrm>
            <a:off x="7322834" y="5954890"/>
            <a:ext cx="63354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ADFCA31-B243-4696-9E45-1266B21B2DFB}"/>
              </a:ext>
            </a:extLst>
          </p:cNvPr>
          <p:cNvSpPr/>
          <p:nvPr/>
        </p:nvSpPr>
        <p:spPr>
          <a:xfrm>
            <a:off x="2339752" y="5954890"/>
            <a:ext cx="244827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0678D9D-2A57-4843-8525-83B8FBE39DA4}"/>
              </a:ext>
            </a:extLst>
          </p:cNvPr>
          <p:cNvSpPr/>
          <p:nvPr/>
        </p:nvSpPr>
        <p:spPr>
          <a:xfrm>
            <a:off x="4807889" y="5954890"/>
            <a:ext cx="250041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590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8" grpId="1" animBg="1"/>
      <p:bldP spid="19" grpId="1" animBg="1"/>
      <p:bldP spid="2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F73A1-B1EB-4495-A801-4070C71F18FA}"/>
              </a:ext>
            </a:extLst>
          </p:cNvPr>
          <p:cNvSpPr>
            <a:spLocks noGrp="1"/>
          </p:cNvSpPr>
          <p:nvPr>
            <p:ph type="title"/>
          </p:nvPr>
        </p:nvSpPr>
        <p:spPr/>
        <p:txBody>
          <a:bodyPr/>
          <a:lstStyle/>
          <a:p>
            <a:r>
              <a:rPr lang="zh-CN" altLang="en-US" dirty="0"/>
              <a:t>路径开销</a:t>
            </a:r>
          </a:p>
        </p:txBody>
      </p:sp>
      <p:sp>
        <p:nvSpPr>
          <p:cNvPr id="3" name="内容占位符 2">
            <a:extLst>
              <a:ext uri="{FF2B5EF4-FFF2-40B4-BE49-F238E27FC236}">
                <a16:creationId xmlns:a16="http://schemas.microsoft.com/office/drawing/2014/main" id="{855B1EB8-938B-462A-B994-73DB7CEA5283}"/>
              </a:ext>
            </a:extLst>
          </p:cNvPr>
          <p:cNvSpPr>
            <a:spLocks noGrp="1"/>
          </p:cNvSpPr>
          <p:nvPr>
            <p:ph idx="1"/>
          </p:nvPr>
        </p:nvSpPr>
        <p:spPr>
          <a:xfrm>
            <a:off x="457200" y="1444978"/>
            <a:ext cx="8229600" cy="2246897"/>
          </a:xfrm>
        </p:spPr>
        <p:txBody>
          <a:bodyPr/>
          <a:lstStyle/>
          <a:p>
            <a:r>
              <a:rPr lang="zh-CN" altLang="en-US" dirty="0"/>
              <a:t>路径开销用于衡量节点间路径的优劣</a:t>
            </a:r>
          </a:p>
          <a:p>
            <a:r>
              <a:rPr lang="zh-CN" altLang="en-US" dirty="0"/>
              <a:t>每条链路都具有开销值</a:t>
            </a:r>
            <a:endParaRPr lang="en-US" altLang="zh-CN" dirty="0"/>
          </a:p>
          <a:p>
            <a:r>
              <a:rPr lang="zh-CN" altLang="en-US" dirty="0"/>
              <a:t>路径开销等于路径上全部链路开销之和</a:t>
            </a:r>
            <a:endParaRPr lang="en-US" altLang="zh-CN" dirty="0"/>
          </a:p>
          <a:p>
            <a:pPr lvl="1"/>
            <a:r>
              <a:rPr lang="zh-CN" altLang="en-US" dirty="0"/>
              <a:t>链路开销与链路带宽相关，带宽越高，开销越小</a:t>
            </a:r>
            <a:endParaRPr lang="en-US" altLang="zh-CN" dirty="0"/>
          </a:p>
          <a:p>
            <a:endParaRPr lang="zh-CN" altLang="en-US" dirty="0"/>
          </a:p>
          <a:p>
            <a:endParaRPr lang="zh-CN" altLang="en-US" dirty="0"/>
          </a:p>
        </p:txBody>
      </p:sp>
      <p:sp>
        <p:nvSpPr>
          <p:cNvPr id="4" name="灯片编号占位符 3">
            <a:extLst>
              <a:ext uri="{FF2B5EF4-FFF2-40B4-BE49-F238E27FC236}">
                <a16:creationId xmlns:a16="http://schemas.microsoft.com/office/drawing/2014/main" id="{8CF17D7F-6EBD-4DA9-BD72-FD3535AEF612}"/>
              </a:ext>
            </a:extLst>
          </p:cNvPr>
          <p:cNvSpPr>
            <a:spLocks noGrp="1"/>
          </p:cNvSpPr>
          <p:nvPr>
            <p:ph type="sldNum" sz="quarter" idx="11"/>
          </p:nvPr>
        </p:nvSpPr>
        <p:spPr/>
        <p:txBody>
          <a:bodyPr/>
          <a:lstStyle/>
          <a:p>
            <a:fld id="{C2EED88A-182A-4877-BD12-0DE2FB9B90B1}" type="slidenum">
              <a:rPr lang="zh-CN" altLang="en-US" smtClean="0"/>
              <a:t>5</a:t>
            </a:fld>
            <a:endParaRPr lang="zh-CN" altLang="en-US"/>
          </a:p>
        </p:txBody>
      </p:sp>
      <p:grpSp>
        <p:nvGrpSpPr>
          <p:cNvPr id="6" name="组合 5">
            <a:extLst>
              <a:ext uri="{FF2B5EF4-FFF2-40B4-BE49-F238E27FC236}">
                <a16:creationId xmlns:a16="http://schemas.microsoft.com/office/drawing/2014/main" id="{6C4319F3-17B4-4F74-AD25-8C609BB87411}"/>
              </a:ext>
            </a:extLst>
          </p:cNvPr>
          <p:cNvGrpSpPr/>
          <p:nvPr/>
        </p:nvGrpSpPr>
        <p:grpSpPr>
          <a:xfrm>
            <a:off x="2339752" y="3825642"/>
            <a:ext cx="3363558" cy="1773987"/>
            <a:chOff x="5201322" y="1851375"/>
            <a:chExt cx="3363558" cy="1773987"/>
          </a:xfrm>
        </p:grpSpPr>
        <p:sp>
          <p:nvSpPr>
            <p:cNvPr id="16" name="椭圆 15">
              <a:extLst>
                <a:ext uri="{FF2B5EF4-FFF2-40B4-BE49-F238E27FC236}">
                  <a16:creationId xmlns:a16="http://schemas.microsoft.com/office/drawing/2014/main" id="{01FD7DD9-3F5A-40DF-ACB2-9AA4D8F6CF72}"/>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17" name="椭圆 16">
              <a:extLst>
                <a:ext uri="{FF2B5EF4-FFF2-40B4-BE49-F238E27FC236}">
                  <a16:creationId xmlns:a16="http://schemas.microsoft.com/office/drawing/2014/main" id="{70380906-553F-4AC7-8499-7309A0137A02}"/>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18" name="椭圆 17">
              <a:extLst>
                <a:ext uri="{FF2B5EF4-FFF2-40B4-BE49-F238E27FC236}">
                  <a16:creationId xmlns:a16="http://schemas.microsoft.com/office/drawing/2014/main" id="{67347A9F-B9AC-4132-85FB-05D12627F720}"/>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20" name="直接连接符 19">
              <a:extLst>
                <a:ext uri="{FF2B5EF4-FFF2-40B4-BE49-F238E27FC236}">
                  <a16:creationId xmlns:a16="http://schemas.microsoft.com/office/drawing/2014/main" id="{99425F3C-71E5-4892-B22E-08320046967B}"/>
                </a:ext>
              </a:extLst>
            </p:cNvPr>
            <p:cNvCxnSpPr>
              <a:stCxn id="16" idx="3"/>
              <a:endCxn id="17" idx="0"/>
            </p:cNvCxnSpPr>
            <p:nvPr/>
          </p:nvCxnSpPr>
          <p:spPr>
            <a:xfrm flipH="1">
              <a:off x="5615492" y="2347214"/>
              <a:ext cx="918269" cy="697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ACF0FDD-55CF-4ACB-931C-A2E8E5D6FFC8}"/>
                </a:ext>
              </a:extLst>
            </p:cNvPr>
            <p:cNvCxnSpPr>
              <a:stCxn id="16" idx="5"/>
              <a:endCxn id="18" idx="0"/>
            </p:cNvCxnSpPr>
            <p:nvPr/>
          </p:nvCxnSpPr>
          <p:spPr>
            <a:xfrm>
              <a:off x="7119486" y="2347214"/>
              <a:ext cx="1031225" cy="697236"/>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 name="直接连接符 25">
            <a:extLst>
              <a:ext uri="{FF2B5EF4-FFF2-40B4-BE49-F238E27FC236}">
                <a16:creationId xmlns:a16="http://schemas.microsoft.com/office/drawing/2014/main" id="{33407EB7-CA17-4BC2-A487-CACD09145EF0}"/>
              </a:ext>
            </a:extLst>
          </p:cNvPr>
          <p:cNvCxnSpPr>
            <a:cxnSpLocks/>
            <a:stCxn id="18" idx="4"/>
            <a:endCxn id="27" idx="7"/>
          </p:cNvCxnSpPr>
          <p:nvPr/>
        </p:nvCxnSpPr>
        <p:spPr>
          <a:xfrm flipH="1">
            <a:off x="4239999" y="5599629"/>
            <a:ext cx="1049142" cy="64917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0188BFE9-FAFE-4780-840F-AD4AD341BD48}"/>
              </a:ext>
            </a:extLst>
          </p:cNvPr>
          <p:cNvSpPr txBox="1"/>
          <p:nvPr/>
        </p:nvSpPr>
        <p:spPr>
          <a:xfrm>
            <a:off x="2361134" y="4209157"/>
            <a:ext cx="896849" cy="369332"/>
          </a:xfrm>
          <a:prstGeom prst="rect">
            <a:avLst/>
          </a:prstGeom>
          <a:noFill/>
        </p:spPr>
        <p:txBody>
          <a:bodyPr wrap="none" rtlCol="0">
            <a:spAutoFit/>
          </a:bodyPr>
          <a:lstStyle/>
          <a:p>
            <a:r>
              <a:rPr lang="en-US" altLang="zh-CN" dirty="0"/>
              <a:t>10Gbps</a:t>
            </a:r>
            <a:endParaRPr lang="zh-CN" altLang="en-US" dirty="0"/>
          </a:p>
        </p:txBody>
      </p:sp>
      <p:sp>
        <p:nvSpPr>
          <p:cNvPr id="30" name="文本框 29">
            <a:extLst>
              <a:ext uri="{FF2B5EF4-FFF2-40B4-BE49-F238E27FC236}">
                <a16:creationId xmlns:a16="http://schemas.microsoft.com/office/drawing/2014/main" id="{1D4EF726-634F-40DF-A1B5-1B019CE8F16C}"/>
              </a:ext>
            </a:extLst>
          </p:cNvPr>
          <p:cNvSpPr txBox="1"/>
          <p:nvPr/>
        </p:nvSpPr>
        <p:spPr>
          <a:xfrm>
            <a:off x="4789144" y="4198076"/>
            <a:ext cx="896849" cy="369332"/>
          </a:xfrm>
          <a:prstGeom prst="rect">
            <a:avLst/>
          </a:prstGeom>
          <a:noFill/>
        </p:spPr>
        <p:txBody>
          <a:bodyPr wrap="none" rtlCol="0">
            <a:spAutoFit/>
          </a:bodyPr>
          <a:lstStyle/>
          <a:p>
            <a:r>
              <a:rPr lang="en-US" altLang="zh-CN" dirty="0"/>
              <a:t>10Gbps</a:t>
            </a:r>
            <a:endParaRPr lang="zh-CN" altLang="en-US" dirty="0"/>
          </a:p>
        </p:txBody>
      </p:sp>
      <p:sp>
        <p:nvSpPr>
          <p:cNvPr id="31" name="文本框 30">
            <a:extLst>
              <a:ext uri="{FF2B5EF4-FFF2-40B4-BE49-F238E27FC236}">
                <a16:creationId xmlns:a16="http://schemas.microsoft.com/office/drawing/2014/main" id="{65931BA0-56AB-4B76-8D35-90E588432980}"/>
              </a:ext>
            </a:extLst>
          </p:cNvPr>
          <p:cNvSpPr txBox="1"/>
          <p:nvPr/>
        </p:nvSpPr>
        <p:spPr>
          <a:xfrm>
            <a:off x="2442983" y="5811209"/>
            <a:ext cx="779829" cy="369332"/>
          </a:xfrm>
          <a:prstGeom prst="rect">
            <a:avLst/>
          </a:prstGeom>
          <a:noFill/>
        </p:spPr>
        <p:txBody>
          <a:bodyPr wrap="square" rtlCol="0">
            <a:spAutoFit/>
          </a:bodyPr>
          <a:lstStyle/>
          <a:p>
            <a:r>
              <a:rPr lang="en-US" altLang="zh-CN" dirty="0"/>
              <a:t>1Gbps</a:t>
            </a:r>
            <a:endParaRPr lang="zh-CN" altLang="en-US" dirty="0"/>
          </a:p>
        </p:txBody>
      </p:sp>
      <p:cxnSp>
        <p:nvCxnSpPr>
          <p:cNvPr id="33" name="连接符: 曲线 32">
            <a:extLst>
              <a:ext uri="{FF2B5EF4-FFF2-40B4-BE49-F238E27FC236}">
                <a16:creationId xmlns:a16="http://schemas.microsoft.com/office/drawing/2014/main" id="{4B794DE5-13EE-44B4-8E2E-7B887AF331D4}"/>
              </a:ext>
            </a:extLst>
          </p:cNvPr>
          <p:cNvCxnSpPr>
            <a:cxnSpLocks/>
          </p:cNvCxnSpPr>
          <p:nvPr/>
        </p:nvCxnSpPr>
        <p:spPr>
          <a:xfrm rot="10800000" flipV="1">
            <a:off x="3506699" y="4113674"/>
            <a:ext cx="2505462" cy="648072"/>
          </a:xfrm>
          <a:prstGeom prst="curvedConnector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连接符: 曲线 34">
            <a:extLst>
              <a:ext uri="{FF2B5EF4-FFF2-40B4-BE49-F238E27FC236}">
                <a16:creationId xmlns:a16="http://schemas.microsoft.com/office/drawing/2014/main" id="{13959583-1C25-49F7-9667-796FF9BB0B0B}"/>
              </a:ext>
            </a:extLst>
          </p:cNvPr>
          <p:cNvCxnSpPr>
            <a:cxnSpLocks/>
          </p:cNvCxnSpPr>
          <p:nvPr/>
        </p:nvCxnSpPr>
        <p:spPr>
          <a:xfrm rot="10800000" flipV="1">
            <a:off x="5048938" y="4209157"/>
            <a:ext cx="963222" cy="552588"/>
          </a:xfrm>
          <a:prstGeom prst="curvedConnector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B9D4F0E0-53B4-48A7-A263-6B19858411E6}"/>
              </a:ext>
            </a:extLst>
          </p:cNvPr>
          <p:cNvSpPr txBox="1"/>
          <p:nvPr/>
        </p:nvSpPr>
        <p:spPr>
          <a:xfrm>
            <a:off x="6116335" y="3970565"/>
            <a:ext cx="826508" cy="369332"/>
          </a:xfrm>
          <a:prstGeom prst="rect">
            <a:avLst/>
          </a:prstGeom>
          <a:noFill/>
        </p:spPr>
        <p:txBody>
          <a:bodyPr wrap="none" rtlCol="0">
            <a:spAutoFit/>
          </a:bodyPr>
          <a:lstStyle/>
          <a:p>
            <a:r>
              <a:rPr lang="en-US" altLang="zh-CN" dirty="0"/>
              <a:t>Cost: 2</a:t>
            </a:r>
            <a:endParaRPr lang="zh-CN" altLang="en-US" dirty="0"/>
          </a:p>
        </p:txBody>
      </p:sp>
      <p:sp>
        <p:nvSpPr>
          <p:cNvPr id="39" name="文本框 38">
            <a:extLst>
              <a:ext uri="{FF2B5EF4-FFF2-40B4-BE49-F238E27FC236}">
                <a16:creationId xmlns:a16="http://schemas.microsoft.com/office/drawing/2014/main" id="{D62F9990-6EC9-40DB-99B1-DF013882933B}"/>
              </a:ext>
            </a:extLst>
          </p:cNvPr>
          <p:cNvSpPr txBox="1"/>
          <p:nvPr/>
        </p:nvSpPr>
        <p:spPr>
          <a:xfrm>
            <a:off x="1889370" y="6488668"/>
            <a:ext cx="943528" cy="369332"/>
          </a:xfrm>
          <a:prstGeom prst="rect">
            <a:avLst/>
          </a:prstGeom>
          <a:noFill/>
        </p:spPr>
        <p:txBody>
          <a:bodyPr wrap="square" rtlCol="0">
            <a:spAutoFit/>
          </a:bodyPr>
          <a:lstStyle/>
          <a:p>
            <a:r>
              <a:rPr lang="en-US" altLang="zh-CN" dirty="0"/>
              <a:t>Cost: 20</a:t>
            </a:r>
            <a:endParaRPr lang="zh-CN" altLang="en-US" dirty="0"/>
          </a:p>
        </p:txBody>
      </p:sp>
      <p:cxnSp>
        <p:nvCxnSpPr>
          <p:cNvPr id="40" name="连接符: 曲线 39">
            <a:extLst>
              <a:ext uri="{FF2B5EF4-FFF2-40B4-BE49-F238E27FC236}">
                <a16:creationId xmlns:a16="http://schemas.microsoft.com/office/drawing/2014/main" id="{D2334EFE-3919-4739-BA0E-C460786A8BEF}"/>
              </a:ext>
            </a:extLst>
          </p:cNvPr>
          <p:cNvCxnSpPr>
            <a:cxnSpLocks/>
          </p:cNvCxnSpPr>
          <p:nvPr/>
        </p:nvCxnSpPr>
        <p:spPr>
          <a:xfrm rot="5400000" flipH="1" flipV="1">
            <a:off x="2670708" y="6172163"/>
            <a:ext cx="378194" cy="292865"/>
          </a:xfrm>
          <a:prstGeom prst="curvedConnector3">
            <a:avLst>
              <a:gd name="adj1" fmla="val 21816"/>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62A15581-8552-458B-B779-88A49F82EDD5}"/>
              </a:ext>
            </a:extLst>
          </p:cNvPr>
          <p:cNvSpPr/>
          <p:nvPr/>
        </p:nvSpPr>
        <p:spPr>
          <a:xfrm>
            <a:off x="3532967" y="6163728"/>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32" name="直接连接符 31">
            <a:extLst>
              <a:ext uri="{FF2B5EF4-FFF2-40B4-BE49-F238E27FC236}">
                <a16:creationId xmlns:a16="http://schemas.microsoft.com/office/drawing/2014/main" id="{CF22EE2C-8839-44FF-9A48-FF1306D528A6}"/>
              </a:ext>
            </a:extLst>
          </p:cNvPr>
          <p:cNvCxnSpPr>
            <a:cxnSpLocks/>
            <a:stCxn id="27" idx="1"/>
            <a:endCxn id="17" idx="4"/>
          </p:cNvCxnSpPr>
          <p:nvPr/>
        </p:nvCxnSpPr>
        <p:spPr>
          <a:xfrm flipH="1" flipV="1">
            <a:off x="2753922" y="5599629"/>
            <a:ext cx="900352" cy="6491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9E0785A6-3036-4C2B-A1A1-1C2B965AB697}"/>
              </a:ext>
            </a:extLst>
          </p:cNvPr>
          <p:cNvCxnSpPr>
            <a:cxnSpLocks/>
          </p:cNvCxnSpPr>
          <p:nvPr/>
        </p:nvCxnSpPr>
        <p:spPr>
          <a:xfrm rot="5400000">
            <a:off x="4650700" y="4590228"/>
            <a:ext cx="1699712" cy="1111582"/>
          </a:xfrm>
          <a:prstGeom prst="curvedConnector3">
            <a:avLst>
              <a:gd name="adj1" fmla="val 100497"/>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D82CD8AB-F463-4E49-91F3-06C21E0C1FAB}"/>
              </a:ext>
            </a:extLst>
          </p:cNvPr>
          <p:cNvSpPr txBox="1"/>
          <p:nvPr/>
        </p:nvSpPr>
        <p:spPr>
          <a:xfrm>
            <a:off x="4671510" y="5987468"/>
            <a:ext cx="896849" cy="369332"/>
          </a:xfrm>
          <a:prstGeom prst="rect">
            <a:avLst/>
          </a:prstGeom>
          <a:noFill/>
        </p:spPr>
        <p:txBody>
          <a:bodyPr wrap="none" rtlCol="0">
            <a:spAutoFit/>
          </a:bodyPr>
          <a:lstStyle/>
          <a:p>
            <a:r>
              <a:rPr lang="en-US" altLang="zh-CN" dirty="0"/>
              <a:t>10Gbps</a:t>
            </a:r>
            <a:endParaRPr lang="zh-CN" altLang="en-US" dirty="0"/>
          </a:p>
        </p:txBody>
      </p:sp>
    </p:spTree>
    <p:extLst>
      <p:ext uri="{BB962C8B-B14F-4D97-AF65-F5344CB8AC3E}">
        <p14:creationId xmlns:p14="http://schemas.microsoft.com/office/powerpoint/2010/main" val="204880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EA934-C70A-40F6-9DCF-C84A9C95AD2E}"/>
              </a:ext>
            </a:extLst>
          </p:cNvPr>
          <p:cNvSpPr>
            <a:spLocks noGrp="1"/>
          </p:cNvSpPr>
          <p:nvPr>
            <p:ph type="title"/>
          </p:nvPr>
        </p:nvSpPr>
        <p:spPr/>
        <p:txBody>
          <a:bodyPr/>
          <a:lstStyle/>
          <a:p>
            <a:r>
              <a:rPr lang="zh-CN" altLang="en-US" dirty="0"/>
              <a:t>节点</a:t>
            </a:r>
            <a:r>
              <a:rPr lang="en-US" altLang="zh-CN" dirty="0"/>
              <a:t>ID</a:t>
            </a:r>
            <a:r>
              <a:rPr lang="zh-CN" altLang="en-US" dirty="0"/>
              <a:t>和端口</a:t>
            </a:r>
            <a:r>
              <a:rPr lang="en-US" altLang="zh-CN" dirty="0"/>
              <a:t>ID</a:t>
            </a:r>
            <a:endParaRPr lang="zh-CN" altLang="en-US" dirty="0"/>
          </a:p>
        </p:txBody>
      </p:sp>
      <p:sp>
        <p:nvSpPr>
          <p:cNvPr id="3" name="内容占位符 2">
            <a:extLst>
              <a:ext uri="{FF2B5EF4-FFF2-40B4-BE49-F238E27FC236}">
                <a16:creationId xmlns:a16="http://schemas.microsoft.com/office/drawing/2014/main" id="{965DF781-5F4E-4A8A-8EA6-0710CA860281}"/>
              </a:ext>
            </a:extLst>
          </p:cNvPr>
          <p:cNvSpPr>
            <a:spLocks noGrp="1"/>
          </p:cNvSpPr>
          <p:nvPr>
            <p:ph idx="1"/>
          </p:nvPr>
        </p:nvSpPr>
        <p:spPr/>
        <p:txBody>
          <a:bodyPr/>
          <a:lstStyle/>
          <a:p>
            <a:r>
              <a:rPr lang="zh-CN" altLang="en-US" dirty="0"/>
              <a:t>节点</a:t>
            </a:r>
            <a:r>
              <a:rPr lang="en-US" altLang="zh-CN" dirty="0"/>
              <a:t>ID</a:t>
            </a:r>
            <a:r>
              <a:rPr lang="zh-CN" altLang="en-US" dirty="0"/>
              <a:t>是一个</a:t>
            </a:r>
            <a:r>
              <a:rPr lang="en-US" altLang="zh-CN" dirty="0"/>
              <a:t>64</a:t>
            </a:r>
            <a:r>
              <a:rPr lang="zh-CN" altLang="en-US" dirty="0"/>
              <a:t>位整数</a:t>
            </a:r>
            <a:endParaRPr lang="en-US" altLang="zh-CN" dirty="0"/>
          </a:p>
          <a:p>
            <a:pPr lvl="1"/>
            <a:r>
              <a:rPr lang="zh-CN" altLang="en-US" dirty="0"/>
              <a:t>前</a:t>
            </a:r>
            <a:r>
              <a:rPr lang="en-US" altLang="zh-CN" dirty="0"/>
              <a:t>2</a:t>
            </a:r>
            <a:r>
              <a:rPr lang="zh-CN" altLang="en-US" dirty="0"/>
              <a:t>字节为优先级，每个节点可以独立设置优先级，默认为</a:t>
            </a:r>
            <a:r>
              <a:rPr lang="en-US" altLang="zh-CN" dirty="0"/>
              <a:t>32768</a:t>
            </a:r>
          </a:p>
          <a:p>
            <a:pPr lvl="1"/>
            <a:r>
              <a:rPr lang="zh-CN" altLang="en-US" dirty="0"/>
              <a:t>后</a:t>
            </a:r>
            <a:r>
              <a:rPr lang="en-US" altLang="zh-CN" dirty="0"/>
              <a:t>6</a:t>
            </a:r>
            <a:r>
              <a:rPr lang="zh-CN" altLang="en-US" dirty="0"/>
              <a:t>字节为节点第一个端口的</a:t>
            </a:r>
            <a:r>
              <a:rPr lang="en-US" altLang="zh-CN" dirty="0"/>
              <a:t>MAC</a:t>
            </a:r>
            <a:r>
              <a:rPr lang="zh-CN" altLang="en-US" dirty="0"/>
              <a:t>地址</a:t>
            </a:r>
            <a:endParaRPr lang="en-US" altLang="zh-CN" dirty="0"/>
          </a:p>
          <a:p>
            <a:pPr lvl="1"/>
            <a:endParaRPr lang="en-US" altLang="zh-CN" dirty="0"/>
          </a:p>
          <a:p>
            <a:pPr lvl="1"/>
            <a:endParaRPr lang="en-US" altLang="zh-CN" dirty="0"/>
          </a:p>
          <a:p>
            <a:endParaRPr lang="en-US" altLang="zh-CN" dirty="0"/>
          </a:p>
          <a:p>
            <a:r>
              <a:rPr lang="zh-CN" altLang="en-US" dirty="0"/>
              <a:t>端口</a:t>
            </a:r>
            <a:r>
              <a:rPr lang="en-US" altLang="zh-CN" dirty="0"/>
              <a:t>ID</a:t>
            </a:r>
            <a:r>
              <a:rPr lang="zh-CN" altLang="en-US" dirty="0"/>
              <a:t>是一个</a:t>
            </a:r>
            <a:r>
              <a:rPr lang="en-US" altLang="zh-CN" dirty="0"/>
              <a:t>16</a:t>
            </a:r>
            <a:r>
              <a:rPr lang="zh-CN" altLang="en-US" dirty="0"/>
              <a:t>位整数</a:t>
            </a:r>
            <a:endParaRPr lang="en-US" altLang="zh-CN" dirty="0"/>
          </a:p>
          <a:p>
            <a:pPr lvl="1"/>
            <a:r>
              <a:rPr lang="zh-CN" altLang="en-US" dirty="0"/>
              <a:t>前</a:t>
            </a:r>
            <a:r>
              <a:rPr lang="en-US" altLang="zh-CN" dirty="0"/>
              <a:t>1</a:t>
            </a:r>
            <a:r>
              <a:rPr lang="zh-CN" altLang="en-US" dirty="0"/>
              <a:t>字节为优先级，可独立设置，默认为</a:t>
            </a:r>
            <a:r>
              <a:rPr lang="en-US" altLang="zh-CN" dirty="0"/>
              <a:t>128</a:t>
            </a:r>
          </a:p>
          <a:p>
            <a:pPr lvl="1"/>
            <a:r>
              <a:rPr lang="zh-CN" altLang="en-US" dirty="0"/>
              <a:t>后</a:t>
            </a:r>
            <a:r>
              <a:rPr lang="en-US" altLang="zh-CN" dirty="0"/>
              <a:t>1</a:t>
            </a:r>
            <a:r>
              <a:rPr lang="zh-CN" altLang="en-US" dirty="0"/>
              <a:t>字节标识该端口的序号</a:t>
            </a:r>
            <a:endParaRPr lang="en-US" altLang="zh-CN" dirty="0"/>
          </a:p>
          <a:p>
            <a:pPr lvl="1"/>
            <a:r>
              <a:rPr lang="zh-CN" altLang="en-US" dirty="0"/>
              <a:t>例如，</a:t>
            </a:r>
            <a:r>
              <a:rPr lang="en-US" altLang="zh-CN" dirty="0"/>
              <a:t>0x8001</a:t>
            </a:r>
            <a:r>
              <a:rPr lang="zh-CN" altLang="en-US" dirty="0"/>
              <a:t>为第一个端口，优先级是</a:t>
            </a:r>
            <a:r>
              <a:rPr lang="en-US" altLang="zh-CN" dirty="0"/>
              <a:t>0x80(128)</a:t>
            </a:r>
          </a:p>
          <a:p>
            <a:pPr lvl="1"/>
            <a:endParaRPr lang="zh-CN" altLang="en-US" dirty="0"/>
          </a:p>
        </p:txBody>
      </p:sp>
      <p:sp>
        <p:nvSpPr>
          <p:cNvPr id="4" name="灯片编号占位符 3">
            <a:extLst>
              <a:ext uri="{FF2B5EF4-FFF2-40B4-BE49-F238E27FC236}">
                <a16:creationId xmlns:a16="http://schemas.microsoft.com/office/drawing/2014/main" id="{F2064E20-E44F-469F-928C-0BE2962FA438}"/>
              </a:ext>
            </a:extLst>
          </p:cNvPr>
          <p:cNvSpPr>
            <a:spLocks noGrp="1"/>
          </p:cNvSpPr>
          <p:nvPr>
            <p:ph type="sldNum" sz="quarter" idx="11"/>
          </p:nvPr>
        </p:nvSpPr>
        <p:spPr/>
        <p:txBody>
          <a:bodyPr/>
          <a:lstStyle/>
          <a:p>
            <a:fld id="{C2EED88A-182A-4877-BD12-0DE2FB9B90B1}" type="slidenum">
              <a:rPr lang="zh-CN" altLang="en-US" smtClean="0"/>
              <a:t>6</a:t>
            </a:fld>
            <a:endParaRPr lang="zh-CN" altLang="en-US"/>
          </a:p>
        </p:txBody>
      </p:sp>
      <p:pic>
        <p:nvPicPr>
          <p:cNvPr id="5" name="图片 4">
            <a:extLst>
              <a:ext uri="{FF2B5EF4-FFF2-40B4-BE49-F238E27FC236}">
                <a16:creationId xmlns:a16="http://schemas.microsoft.com/office/drawing/2014/main" id="{DF7F0AD1-9157-4F8A-8D99-57879B45EB0E}"/>
              </a:ext>
            </a:extLst>
          </p:cNvPr>
          <p:cNvPicPr>
            <a:picLocks noChangeAspect="1"/>
          </p:cNvPicPr>
          <p:nvPr/>
        </p:nvPicPr>
        <p:blipFill>
          <a:blip r:embed="rId2"/>
          <a:stretch>
            <a:fillRect/>
          </a:stretch>
        </p:blipFill>
        <p:spPr>
          <a:xfrm>
            <a:off x="1403648" y="3140968"/>
            <a:ext cx="5680038" cy="1024269"/>
          </a:xfrm>
          <a:prstGeom prst="rect">
            <a:avLst/>
          </a:prstGeom>
        </p:spPr>
      </p:pic>
    </p:spTree>
    <p:extLst>
      <p:ext uri="{BB962C8B-B14F-4D97-AF65-F5344CB8AC3E}">
        <p14:creationId xmlns:p14="http://schemas.microsoft.com/office/powerpoint/2010/main" val="236149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5F455-E81A-42AB-BBFA-9290911EB282}"/>
              </a:ext>
            </a:extLst>
          </p:cNvPr>
          <p:cNvSpPr>
            <a:spLocks noGrp="1"/>
          </p:cNvSpPr>
          <p:nvPr>
            <p:ph type="title"/>
          </p:nvPr>
        </p:nvSpPr>
        <p:spPr/>
        <p:txBody>
          <a:bodyPr/>
          <a:lstStyle/>
          <a:p>
            <a:r>
              <a:rPr lang="zh-CN" altLang="en-US" dirty="0"/>
              <a:t>生成树中的术语</a:t>
            </a:r>
          </a:p>
        </p:txBody>
      </p:sp>
      <p:sp>
        <p:nvSpPr>
          <p:cNvPr id="4" name="灯片编号占位符 3">
            <a:extLst>
              <a:ext uri="{FF2B5EF4-FFF2-40B4-BE49-F238E27FC236}">
                <a16:creationId xmlns:a16="http://schemas.microsoft.com/office/drawing/2014/main" id="{CCB1AE2F-1446-4BC6-B489-B358A0B28EE3}"/>
              </a:ext>
            </a:extLst>
          </p:cNvPr>
          <p:cNvSpPr>
            <a:spLocks noGrp="1"/>
          </p:cNvSpPr>
          <p:nvPr>
            <p:ph type="sldNum" sz="quarter" idx="11"/>
          </p:nvPr>
        </p:nvSpPr>
        <p:spPr/>
        <p:txBody>
          <a:bodyPr/>
          <a:lstStyle/>
          <a:p>
            <a:fld id="{C2EED88A-182A-4877-BD12-0DE2FB9B90B1}" type="slidenum">
              <a:rPr lang="zh-CN" altLang="en-US" smtClean="0"/>
              <a:t>7</a:t>
            </a:fld>
            <a:endParaRPr lang="zh-CN" altLang="en-US"/>
          </a:p>
        </p:txBody>
      </p:sp>
      <p:grpSp>
        <p:nvGrpSpPr>
          <p:cNvPr id="5" name="组合 4">
            <a:extLst>
              <a:ext uri="{FF2B5EF4-FFF2-40B4-BE49-F238E27FC236}">
                <a16:creationId xmlns:a16="http://schemas.microsoft.com/office/drawing/2014/main" id="{F49F26C8-30C6-47AE-8A32-7A29047C2ACD}"/>
              </a:ext>
            </a:extLst>
          </p:cNvPr>
          <p:cNvGrpSpPr/>
          <p:nvPr/>
        </p:nvGrpSpPr>
        <p:grpSpPr>
          <a:xfrm>
            <a:off x="398030" y="1694982"/>
            <a:ext cx="3363558" cy="3804263"/>
            <a:chOff x="5201322" y="914665"/>
            <a:chExt cx="3363558" cy="3804263"/>
          </a:xfrm>
        </p:grpSpPr>
        <p:sp>
          <p:nvSpPr>
            <p:cNvPr id="6" name="椭圆 5">
              <a:extLst>
                <a:ext uri="{FF2B5EF4-FFF2-40B4-BE49-F238E27FC236}">
                  <a16:creationId xmlns:a16="http://schemas.microsoft.com/office/drawing/2014/main" id="{F6AB5390-1EE9-4621-9E6C-A3B525241B3F}"/>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6B1976FB-E6F5-4D6A-BF15-A19BFFF30F39}"/>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a:extLst>
                <a:ext uri="{FF2B5EF4-FFF2-40B4-BE49-F238E27FC236}">
                  <a16:creationId xmlns:a16="http://schemas.microsoft.com/office/drawing/2014/main" id="{92DE95B3-23E4-4D17-AC58-9FCD5844154F}"/>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a:extLst>
                <a:ext uri="{FF2B5EF4-FFF2-40B4-BE49-F238E27FC236}">
                  <a16:creationId xmlns:a16="http://schemas.microsoft.com/office/drawing/2014/main" id="{D094BECA-EC82-4F81-9531-7669A1A11DE8}"/>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568F87B8-B0E6-4367-A8B1-ABDB2F0971E2}"/>
                </a:ext>
              </a:extLst>
            </p:cNvPr>
            <p:cNvCxnSpPr>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41F3204-F0C1-46EA-A1EA-4CE5DC4D26DA}"/>
                </a:ext>
              </a:extLst>
            </p:cNvPr>
            <p:cNvCxnSpPr>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6BF3BC0-2AD3-4CEA-A43E-BB4366D7D241}"/>
                </a:ext>
              </a:extLst>
            </p:cNvPr>
            <p:cNvCxnSpPr>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688400B-072D-42B7-B59B-1200492C6822}"/>
                </a:ext>
              </a:extLst>
            </p:cNvPr>
            <p:cNvCxnSpPr>
              <a:cxnSpLocks/>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FFEF37B-3713-4521-9D45-F3B99A4D5F84}"/>
                </a:ext>
              </a:extLst>
            </p:cNvPr>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p>
          </p:txBody>
        </p:sp>
        <p:pic>
          <p:nvPicPr>
            <p:cNvPr id="15" name="图片 14">
              <a:extLst>
                <a:ext uri="{FF2B5EF4-FFF2-40B4-BE49-F238E27FC236}">
                  <a16:creationId xmlns:a16="http://schemas.microsoft.com/office/drawing/2014/main" id="{495BAC26-CCF7-46E4-AC47-623AD989CD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7" name="文本框 26">
            <a:extLst>
              <a:ext uri="{FF2B5EF4-FFF2-40B4-BE49-F238E27FC236}">
                <a16:creationId xmlns:a16="http://schemas.microsoft.com/office/drawing/2014/main" id="{95328452-F224-4A11-8433-6A770DA66918}"/>
              </a:ext>
            </a:extLst>
          </p:cNvPr>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8" name="内容占位符 2">
            <a:extLst>
              <a:ext uri="{FF2B5EF4-FFF2-40B4-BE49-F238E27FC236}">
                <a16:creationId xmlns:a16="http://schemas.microsoft.com/office/drawing/2014/main" id="{63F4D5EB-EB1A-4158-9B9F-AFA9B13CC217}"/>
              </a:ext>
            </a:extLst>
          </p:cNvPr>
          <p:cNvSpPr>
            <a:spLocks noGrp="1"/>
          </p:cNvSpPr>
          <p:nvPr>
            <p:ph idx="1"/>
          </p:nvPr>
        </p:nvSpPr>
        <p:spPr>
          <a:xfrm>
            <a:off x="3933144" y="1557934"/>
            <a:ext cx="5210855" cy="5034843"/>
          </a:xfrm>
        </p:spPr>
        <p:txBody>
          <a:bodyPr/>
          <a:lstStyle/>
          <a:p>
            <a:pPr>
              <a:lnSpc>
                <a:spcPct val="140000"/>
              </a:lnSpc>
            </a:pPr>
            <a:r>
              <a:rPr lang="zh-CN" altLang="en-US" sz="2000" dirty="0"/>
              <a:t>根节点</a:t>
            </a:r>
            <a:r>
              <a:rPr lang="en-US" altLang="zh-CN" sz="2000" dirty="0"/>
              <a:t>(Root Switch)</a:t>
            </a:r>
          </a:p>
          <a:p>
            <a:pPr lvl="1">
              <a:lnSpc>
                <a:spcPct val="140000"/>
              </a:lnSpc>
            </a:pPr>
            <a:r>
              <a:rPr lang="zh-CN" altLang="en-US" sz="1600" dirty="0"/>
              <a:t>一个网络中只有一个根节点</a:t>
            </a:r>
            <a:endParaRPr lang="en-US" altLang="zh-CN" sz="1600" dirty="0"/>
          </a:p>
          <a:p>
            <a:pPr lvl="1">
              <a:lnSpc>
                <a:spcPct val="140000"/>
              </a:lnSpc>
            </a:pPr>
            <a:r>
              <a:rPr lang="en-US" altLang="zh-CN" sz="1600" dirty="0"/>
              <a:t>ID</a:t>
            </a:r>
            <a:r>
              <a:rPr lang="zh-CN" altLang="en-US" sz="1600" dirty="0"/>
              <a:t>最小的交换机作为根节点</a:t>
            </a:r>
            <a:endParaRPr lang="en-US" altLang="zh-CN" sz="1600" dirty="0"/>
          </a:p>
          <a:p>
            <a:pPr>
              <a:lnSpc>
                <a:spcPct val="140000"/>
              </a:lnSpc>
            </a:pPr>
            <a:r>
              <a:rPr lang="zh-CN" altLang="en-US" sz="2000" dirty="0">
                <a:solidFill>
                  <a:srgbClr val="00B050"/>
                </a:solidFill>
              </a:rPr>
              <a:t>根端口</a:t>
            </a:r>
            <a:r>
              <a:rPr lang="en-US" altLang="zh-CN" sz="2000" dirty="0"/>
              <a:t>(</a:t>
            </a:r>
            <a:r>
              <a:rPr lang="en-US" altLang="zh-CN" sz="2000" dirty="0">
                <a:solidFill>
                  <a:srgbClr val="00B050"/>
                </a:solidFill>
              </a:rPr>
              <a:t>Root Port, RP</a:t>
            </a:r>
            <a:r>
              <a:rPr lang="en-US" altLang="zh-CN" sz="2000" dirty="0"/>
              <a:t>)</a:t>
            </a:r>
          </a:p>
          <a:p>
            <a:pPr lvl="1">
              <a:lnSpc>
                <a:spcPct val="140000"/>
              </a:lnSpc>
            </a:pPr>
            <a:r>
              <a:rPr lang="zh-CN" altLang="en-US" sz="1600" dirty="0"/>
              <a:t>除根节点以外，每个节点有一个根端口</a:t>
            </a:r>
            <a:endParaRPr lang="en-US" altLang="zh-CN" sz="1600" dirty="0"/>
          </a:p>
          <a:p>
            <a:pPr lvl="1">
              <a:lnSpc>
                <a:spcPct val="140000"/>
              </a:lnSpc>
            </a:pPr>
            <a:r>
              <a:rPr lang="zh-CN" altLang="en-US" sz="1600" dirty="0"/>
              <a:t>节点通过根端口连接到根节点，</a:t>
            </a:r>
            <a:r>
              <a:rPr lang="zh-CN" altLang="en-US" sz="1600" dirty="0">
                <a:solidFill>
                  <a:srgbClr val="FF0000"/>
                </a:solidFill>
              </a:rPr>
              <a:t>根端口是一个节点到根节点路径开销最小的端口</a:t>
            </a:r>
          </a:p>
          <a:p>
            <a:pPr>
              <a:lnSpc>
                <a:spcPct val="140000"/>
              </a:lnSpc>
            </a:pPr>
            <a:r>
              <a:rPr lang="zh-CN" altLang="en-US" sz="2000" dirty="0">
                <a:solidFill>
                  <a:srgbClr val="FF0000"/>
                </a:solidFill>
              </a:rPr>
              <a:t>指定端口</a:t>
            </a:r>
            <a:r>
              <a:rPr lang="en-US" altLang="zh-CN" sz="2000" dirty="0"/>
              <a:t>(</a:t>
            </a:r>
            <a:r>
              <a:rPr lang="en-US" altLang="zh-CN" sz="2000" dirty="0">
                <a:solidFill>
                  <a:srgbClr val="FF0000"/>
                </a:solidFill>
              </a:rPr>
              <a:t>Designated Port, DP</a:t>
            </a:r>
            <a:r>
              <a:rPr lang="en-US" altLang="zh-CN" sz="2000" dirty="0"/>
              <a:t>)</a:t>
            </a:r>
          </a:p>
          <a:p>
            <a:pPr lvl="1">
              <a:lnSpc>
                <a:spcPct val="140000"/>
              </a:lnSpc>
            </a:pPr>
            <a:r>
              <a:rPr lang="zh-CN" altLang="en-US" sz="1600" dirty="0"/>
              <a:t>每个网段</a:t>
            </a:r>
            <a:r>
              <a:rPr lang="en-US" altLang="zh-CN" sz="1600" dirty="0"/>
              <a:t>(segment</a:t>
            </a:r>
            <a:r>
              <a:rPr lang="zh-CN" altLang="en-US" sz="1600" dirty="0"/>
              <a:t>，一跳可达，本实验中等同于链路</a:t>
            </a:r>
            <a:r>
              <a:rPr lang="en-US" altLang="zh-CN" sz="1600" dirty="0"/>
              <a:t>)</a:t>
            </a:r>
            <a:r>
              <a:rPr lang="zh-CN" altLang="en-US" sz="1600" dirty="0"/>
              <a:t>有一个指定端口</a:t>
            </a:r>
            <a:endParaRPr lang="en-US" altLang="zh-CN" sz="1600" dirty="0"/>
          </a:p>
          <a:p>
            <a:pPr lvl="1">
              <a:lnSpc>
                <a:spcPct val="140000"/>
              </a:lnSpc>
            </a:pPr>
            <a:r>
              <a:rPr lang="zh-CN" altLang="en-US" sz="1600" dirty="0">
                <a:solidFill>
                  <a:srgbClr val="FF0000"/>
                </a:solidFill>
              </a:rPr>
              <a:t>指定端口为网段</a:t>
            </a:r>
            <a:r>
              <a:rPr lang="en-US" altLang="zh-CN" sz="1600" dirty="0">
                <a:solidFill>
                  <a:srgbClr val="FF0000"/>
                </a:solidFill>
              </a:rPr>
              <a:t>(segment)</a:t>
            </a:r>
            <a:r>
              <a:rPr lang="zh-CN" altLang="en-US" sz="1600" dirty="0">
                <a:solidFill>
                  <a:srgbClr val="FF0000"/>
                </a:solidFill>
              </a:rPr>
              <a:t>中到根节点开销最小的端口</a:t>
            </a:r>
            <a:r>
              <a:rPr lang="zh-CN" altLang="en-US" sz="1600" dirty="0"/>
              <a:t>，用于在网段内发送</a:t>
            </a:r>
            <a:r>
              <a:rPr lang="en-US" altLang="zh-CN" sz="1600" dirty="0"/>
              <a:t>STP</a:t>
            </a:r>
            <a:r>
              <a:rPr lang="zh-CN" altLang="en-US" sz="1600" dirty="0"/>
              <a:t>消息</a:t>
            </a:r>
            <a:endParaRPr lang="en-US" altLang="zh-CN" sz="1600" dirty="0"/>
          </a:p>
          <a:p>
            <a:pPr>
              <a:lnSpc>
                <a:spcPct val="140000"/>
              </a:lnSpc>
            </a:pPr>
            <a:r>
              <a:rPr lang="zh-CN" altLang="en-US" sz="2000" dirty="0">
                <a:solidFill>
                  <a:schemeClr val="accent1">
                    <a:lumMod val="75000"/>
                  </a:schemeClr>
                </a:solidFill>
              </a:rPr>
              <a:t>其他端口</a:t>
            </a:r>
            <a:r>
              <a:rPr lang="en-US" altLang="zh-CN" sz="2000" dirty="0"/>
              <a:t>(</a:t>
            </a:r>
            <a:r>
              <a:rPr lang="en-US" altLang="zh-CN" sz="2000" dirty="0">
                <a:solidFill>
                  <a:schemeClr val="accent1">
                    <a:lumMod val="75000"/>
                  </a:schemeClr>
                </a:solidFill>
              </a:rPr>
              <a:t>Alternate Port, AP</a:t>
            </a:r>
            <a:r>
              <a:rPr lang="en-US" altLang="zh-CN" sz="2000" dirty="0"/>
              <a:t>)</a:t>
            </a:r>
          </a:p>
          <a:p>
            <a:pPr lvl="1">
              <a:lnSpc>
                <a:spcPct val="140000"/>
              </a:lnSpc>
            </a:pPr>
            <a:r>
              <a:rPr lang="zh-CN" altLang="en-US" sz="1600" dirty="0"/>
              <a:t>剩余的端口为其他端口，不参与构建生成树拓扑</a:t>
            </a:r>
            <a:endParaRPr lang="en-US" altLang="zh-CN" sz="1600" dirty="0"/>
          </a:p>
          <a:p>
            <a:pPr>
              <a:lnSpc>
                <a:spcPct val="140000"/>
              </a:lnSpc>
            </a:pPr>
            <a:endParaRPr lang="zh-CN" altLang="en-US" sz="2000" dirty="0"/>
          </a:p>
        </p:txBody>
      </p:sp>
      <p:sp>
        <p:nvSpPr>
          <p:cNvPr id="30" name="矩形 29">
            <a:extLst>
              <a:ext uri="{FF2B5EF4-FFF2-40B4-BE49-F238E27FC236}">
                <a16:creationId xmlns:a16="http://schemas.microsoft.com/office/drawing/2014/main" id="{FDF7B851-D0AD-4811-A123-526B687E0FB0}"/>
              </a:ext>
            </a:extLst>
          </p:cNvPr>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1" name="矩形 30">
            <a:extLst>
              <a:ext uri="{FF2B5EF4-FFF2-40B4-BE49-F238E27FC236}">
                <a16:creationId xmlns:a16="http://schemas.microsoft.com/office/drawing/2014/main" id="{CE6810D3-F99C-4316-980A-A2BEF74F2A08}"/>
              </a:ext>
            </a:extLst>
          </p:cNvPr>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2" name="矩形 31">
            <a:extLst>
              <a:ext uri="{FF2B5EF4-FFF2-40B4-BE49-F238E27FC236}">
                <a16:creationId xmlns:a16="http://schemas.microsoft.com/office/drawing/2014/main" id="{89D3A06E-4456-4BDD-9985-6BE378BECAD6}"/>
              </a:ext>
            </a:extLst>
          </p:cNvPr>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3" name="文本框 32">
            <a:extLst>
              <a:ext uri="{FF2B5EF4-FFF2-40B4-BE49-F238E27FC236}">
                <a16:creationId xmlns:a16="http://schemas.microsoft.com/office/drawing/2014/main" id="{C5A061A8-35FD-47EE-815D-DF6A0BA8F5E1}"/>
              </a:ext>
            </a:extLst>
          </p:cNvPr>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4" name="文本框 33">
            <a:extLst>
              <a:ext uri="{FF2B5EF4-FFF2-40B4-BE49-F238E27FC236}">
                <a16:creationId xmlns:a16="http://schemas.microsoft.com/office/drawing/2014/main" id="{DCEF2BF7-3DC1-4DD2-BADD-C401AFAA3390}"/>
              </a:ext>
            </a:extLst>
          </p:cNvPr>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5" name="文本框 34">
            <a:extLst>
              <a:ext uri="{FF2B5EF4-FFF2-40B4-BE49-F238E27FC236}">
                <a16:creationId xmlns:a16="http://schemas.microsoft.com/office/drawing/2014/main" id="{616D9D58-E601-4AC2-9DDD-87F6D961B513}"/>
              </a:ext>
            </a:extLst>
          </p:cNvPr>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6" name="文本框 35">
            <a:extLst>
              <a:ext uri="{FF2B5EF4-FFF2-40B4-BE49-F238E27FC236}">
                <a16:creationId xmlns:a16="http://schemas.microsoft.com/office/drawing/2014/main" id="{14A1947B-6963-415F-92F1-4E52D31C7B3A}"/>
              </a:ext>
            </a:extLst>
          </p:cNvPr>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7" name="矩形 36">
            <a:extLst>
              <a:ext uri="{FF2B5EF4-FFF2-40B4-BE49-F238E27FC236}">
                <a16:creationId xmlns:a16="http://schemas.microsoft.com/office/drawing/2014/main" id="{D2A9574D-4426-40A5-83EA-4E7A1FE503FB}"/>
              </a:ext>
            </a:extLst>
          </p:cNvPr>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spTree>
    <p:extLst>
      <p:ext uri="{BB962C8B-B14F-4D97-AF65-F5344CB8AC3E}">
        <p14:creationId xmlns:p14="http://schemas.microsoft.com/office/powerpoint/2010/main" val="261843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1" grpId="0"/>
      <p:bldP spid="32" grpId="0"/>
      <p:bldP spid="33" grpId="0"/>
      <p:bldP spid="34" grpId="0"/>
      <p:bldP spid="35" grpId="0"/>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140C1-60FB-4DFC-86BC-A1A119519B81}"/>
              </a:ext>
            </a:extLst>
          </p:cNvPr>
          <p:cNvSpPr>
            <a:spLocks noGrp="1"/>
          </p:cNvSpPr>
          <p:nvPr>
            <p:ph type="title"/>
          </p:nvPr>
        </p:nvSpPr>
        <p:spPr/>
        <p:txBody>
          <a:bodyPr/>
          <a:lstStyle/>
          <a:p>
            <a:r>
              <a:rPr lang="zh-CN" altLang="en-US" dirty="0"/>
              <a:t>配置消息</a:t>
            </a:r>
            <a:r>
              <a:rPr lang="en-US" altLang="zh-CN" dirty="0"/>
              <a:t>(BPDU Config)</a:t>
            </a:r>
            <a:endParaRPr lang="zh-CN" altLang="en-US" dirty="0"/>
          </a:p>
        </p:txBody>
      </p:sp>
      <p:sp>
        <p:nvSpPr>
          <p:cNvPr id="3" name="内容占位符 2">
            <a:extLst>
              <a:ext uri="{FF2B5EF4-FFF2-40B4-BE49-F238E27FC236}">
                <a16:creationId xmlns:a16="http://schemas.microsoft.com/office/drawing/2014/main" id="{312F1D10-0FFB-4697-9DCC-E94A3775C206}"/>
              </a:ext>
            </a:extLst>
          </p:cNvPr>
          <p:cNvSpPr>
            <a:spLocks noGrp="1"/>
          </p:cNvSpPr>
          <p:nvPr>
            <p:ph idx="1"/>
          </p:nvPr>
        </p:nvSpPr>
        <p:spPr/>
        <p:txBody>
          <a:bodyPr/>
          <a:lstStyle/>
          <a:p>
            <a:r>
              <a:rPr lang="zh-CN" altLang="en-US" dirty="0"/>
              <a:t>节点通过交换</a:t>
            </a:r>
            <a:r>
              <a:rPr lang="en-US" altLang="zh-CN" dirty="0"/>
              <a:t>Config</a:t>
            </a:r>
            <a:r>
              <a:rPr lang="zh-CN" altLang="en-US" dirty="0"/>
              <a:t>消息获取路径及优先级等信息</a:t>
            </a:r>
          </a:p>
          <a:p>
            <a:r>
              <a:rPr lang="zh-CN" altLang="en-US" dirty="0"/>
              <a:t>每个端口独立生成</a:t>
            </a:r>
            <a:r>
              <a:rPr lang="en-US" altLang="zh-CN" dirty="0"/>
              <a:t>Config</a:t>
            </a:r>
            <a:r>
              <a:rPr lang="zh-CN" altLang="en-US" dirty="0"/>
              <a:t>消息</a:t>
            </a:r>
            <a:endParaRPr lang="en-US" altLang="zh-CN" dirty="0"/>
          </a:p>
          <a:p>
            <a:pPr lvl="1"/>
            <a:r>
              <a:rPr lang="zh-CN" altLang="en-US" dirty="0"/>
              <a:t>包括自己的节点</a:t>
            </a:r>
            <a:r>
              <a:rPr lang="en-US" altLang="zh-CN" dirty="0"/>
              <a:t>ID</a:t>
            </a:r>
            <a:r>
              <a:rPr lang="zh-CN" altLang="en-US" dirty="0"/>
              <a:t>、发送端口</a:t>
            </a:r>
            <a:r>
              <a:rPr lang="en-US" altLang="zh-CN" dirty="0"/>
              <a:t>ID</a:t>
            </a:r>
            <a:r>
              <a:rPr lang="zh-CN" altLang="en-US" dirty="0"/>
              <a:t>，自己认为的根节点</a:t>
            </a:r>
            <a:r>
              <a:rPr lang="en-US" altLang="zh-CN" dirty="0"/>
              <a:t>ID</a:t>
            </a:r>
            <a:r>
              <a:rPr lang="zh-CN" altLang="en-US" dirty="0"/>
              <a:t>，以及到根节点的路径和开销</a:t>
            </a:r>
            <a:endParaRPr lang="en-US" altLang="zh-CN" dirty="0"/>
          </a:p>
          <a:p>
            <a:r>
              <a:rPr lang="en-US" altLang="zh-CN" dirty="0"/>
              <a:t>Config</a:t>
            </a:r>
            <a:r>
              <a:rPr lang="zh-CN" altLang="en-US" dirty="0"/>
              <a:t>消息基于二层组播方式发送，目的地址为</a:t>
            </a:r>
            <a:r>
              <a:rPr lang="en-US" altLang="zh-CN" dirty="0">
                <a:solidFill>
                  <a:srgbClr val="FF0000"/>
                </a:solidFill>
              </a:rPr>
              <a:t>01-80-C2</a:t>
            </a:r>
            <a:r>
              <a:rPr lang="en-US" altLang="zh-CN" dirty="0"/>
              <a:t>-00-00-00</a:t>
            </a:r>
          </a:p>
          <a:p>
            <a:r>
              <a:rPr lang="en-US" altLang="zh-CN" dirty="0"/>
              <a:t>Config</a:t>
            </a:r>
            <a:r>
              <a:rPr lang="zh-CN" altLang="en-US" dirty="0"/>
              <a:t>消息由根节点周期发出，发送周期为</a:t>
            </a:r>
            <a:r>
              <a:rPr lang="en-US" altLang="zh-CN" dirty="0"/>
              <a:t>Hello Time</a:t>
            </a:r>
            <a:endParaRPr lang="zh-CN" altLang="en-US" dirty="0"/>
          </a:p>
          <a:p>
            <a:r>
              <a:rPr lang="en-US" altLang="zh-CN" dirty="0"/>
              <a:t>Config</a:t>
            </a:r>
            <a:r>
              <a:rPr lang="zh-CN" altLang="en-US" dirty="0"/>
              <a:t>消息老化时间为</a:t>
            </a:r>
            <a:r>
              <a:rPr lang="en-US" altLang="zh-CN" dirty="0"/>
              <a:t>Max Age</a:t>
            </a:r>
            <a:endParaRPr lang="zh-CN" altLang="en-US" dirty="0"/>
          </a:p>
        </p:txBody>
      </p:sp>
      <p:sp>
        <p:nvSpPr>
          <p:cNvPr id="4" name="灯片编号占位符 3">
            <a:extLst>
              <a:ext uri="{FF2B5EF4-FFF2-40B4-BE49-F238E27FC236}">
                <a16:creationId xmlns:a16="http://schemas.microsoft.com/office/drawing/2014/main" id="{BCF1BFDB-2594-45E0-8424-BC58F6703C9F}"/>
              </a:ext>
            </a:extLst>
          </p:cNvPr>
          <p:cNvSpPr>
            <a:spLocks noGrp="1"/>
          </p:cNvSpPr>
          <p:nvPr>
            <p:ph type="sldNum" sz="quarter" idx="11"/>
          </p:nvPr>
        </p:nvSpPr>
        <p:spPr/>
        <p:txBody>
          <a:bodyPr/>
          <a:lstStyle/>
          <a:p>
            <a:fld id="{C2EED88A-182A-4877-BD12-0DE2FB9B90B1}" type="slidenum">
              <a:rPr lang="zh-CN" altLang="en-US" smtClean="0"/>
              <a:t>8</a:t>
            </a:fld>
            <a:endParaRPr lang="zh-CN" altLang="en-US"/>
          </a:p>
        </p:txBody>
      </p:sp>
    </p:spTree>
    <p:extLst>
      <p:ext uri="{BB962C8B-B14F-4D97-AF65-F5344CB8AC3E}">
        <p14:creationId xmlns:p14="http://schemas.microsoft.com/office/powerpoint/2010/main" val="7962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73944-DFEF-41C5-B701-EB46E9BF62D5}"/>
              </a:ext>
            </a:extLst>
          </p:cNvPr>
          <p:cNvSpPr>
            <a:spLocks noGrp="1"/>
          </p:cNvSpPr>
          <p:nvPr>
            <p:ph type="title"/>
          </p:nvPr>
        </p:nvSpPr>
        <p:spPr/>
        <p:txBody>
          <a:bodyPr/>
          <a:lstStyle/>
          <a:p>
            <a:r>
              <a:rPr lang="zh-CN" altLang="en-US" dirty="0"/>
              <a:t>生成树原理 </a:t>
            </a:r>
            <a:r>
              <a:rPr lang="en-US" altLang="zh-CN" dirty="0"/>
              <a:t>– </a:t>
            </a:r>
            <a:r>
              <a:rPr lang="zh-CN" altLang="en-US" dirty="0"/>
              <a:t>根节点的选择</a:t>
            </a:r>
          </a:p>
        </p:txBody>
      </p:sp>
      <p:sp>
        <p:nvSpPr>
          <p:cNvPr id="3" name="内容占位符 2">
            <a:extLst>
              <a:ext uri="{FF2B5EF4-FFF2-40B4-BE49-F238E27FC236}">
                <a16:creationId xmlns:a16="http://schemas.microsoft.com/office/drawing/2014/main" id="{64A89547-870F-41B2-999C-8837D98233C3}"/>
              </a:ext>
            </a:extLst>
          </p:cNvPr>
          <p:cNvSpPr>
            <a:spLocks noGrp="1"/>
          </p:cNvSpPr>
          <p:nvPr>
            <p:ph idx="1"/>
          </p:nvPr>
        </p:nvSpPr>
        <p:spPr/>
        <p:txBody>
          <a:bodyPr/>
          <a:lstStyle/>
          <a:p>
            <a:r>
              <a:rPr lang="zh-CN" altLang="en-US" dirty="0"/>
              <a:t>初始状态</a:t>
            </a:r>
            <a:endParaRPr lang="en-US" altLang="zh-CN" dirty="0"/>
          </a:p>
          <a:p>
            <a:pPr lvl="1"/>
            <a:r>
              <a:rPr lang="zh-CN" altLang="en-US" dirty="0"/>
              <a:t>所有节点都认为自己是根节点</a:t>
            </a:r>
            <a:endParaRPr lang="en-US" altLang="zh-CN" dirty="0"/>
          </a:p>
          <a:p>
            <a:pPr lvl="1"/>
            <a:endParaRPr lang="en-US" altLang="zh-CN" dirty="0"/>
          </a:p>
          <a:p>
            <a:r>
              <a:rPr lang="zh-CN" altLang="en-US" dirty="0"/>
              <a:t>选择根节点</a:t>
            </a:r>
            <a:endParaRPr lang="en-US" altLang="zh-CN" dirty="0"/>
          </a:p>
          <a:p>
            <a:pPr lvl="1"/>
            <a:r>
              <a:rPr lang="zh-CN" altLang="en-US" dirty="0"/>
              <a:t>每个节点周期性向外发送</a:t>
            </a:r>
            <a:r>
              <a:rPr lang="en-US" altLang="zh-CN" dirty="0"/>
              <a:t>Config</a:t>
            </a:r>
            <a:r>
              <a:rPr lang="zh-CN" altLang="en-US" dirty="0"/>
              <a:t>消息</a:t>
            </a:r>
            <a:endParaRPr lang="en-US" altLang="zh-CN" dirty="0"/>
          </a:p>
          <a:p>
            <a:pPr lvl="1"/>
            <a:r>
              <a:rPr lang="zh-CN" altLang="en-US" dirty="0"/>
              <a:t>如果收到</a:t>
            </a:r>
            <a:r>
              <a:rPr lang="en-US" altLang="zh-CN" dirty="0"/>
              <a:t>Config</a:t>
            </a:r>
            <a:r>
              <a:rPr lang="zh-CN" altLang="en-US" dirty="0"/>
              <a:t>消息中的根节点</a:t>
            </a:r>
            <a:r>
              <a:rPr lang="en-US" altLang="zh-CN" dirty="0"/>
              <a:t>ID</a:t>
            </a:r>
            <a:r>
              <a:rPr lang="zh-CN" altLang="en-US" dirty="0"/>
              <a:t>比自己认为的根节点</a:t>
            </a:r>
            <a:r>
              <a:rPr lang="en-US" altLang="zh-CN" dirty="0"/>
              <a:t>ID</a:t>
            </a:r>
            <a:r>
              <a:rPr lang="zh-CN" altLang="en-US" dirty="0"/>
              <a:t>小，将自己认为的根节点更新为消息中的根节点，并转发该</a:t>
            </a:r>
            <a:r>
              <a:rPr lang="en-US" altLang="zh-CN" dirty="0"/>
              <a:t>Config</a:t>
            </a:r>
            <a:r>
              <a:rPr lang="zh-CN" altLang="en-US" dirty="0"/>
              <a:t>消息</a:t>
            </a:r>
            <a:endParaRPr lang="en-US" altLang="zh-CN" dirty="0"/>
          </a:p>
          <a:p>
            <a:pPr lvl="1"/>
            <a:r>
              <a:rPr lang="zh-CN" altLang="en-US" dirty="0"/>
              <a:t>一直迭代下去，直到所有节点认为的根节点是同一节点</a:t>
            </a:r>
          </a:p>
        </p:txBody>
      </p:sp>
      <p:sp>
        <p:nvSpPr>
          <p:cNvPr id="4" name="灯片编号占位符 3">
            <a:extLst>
              <a:ext uri="{FF2B5EF4-FFF2-40B4-BE49-F238E27FC236}">
                <a16:creationId xmlns:a16="http://schemas.microsoft.com/office/drawing/2014/main" id="{CDE63A72-8FB1-42F3-9082-42528311E241}"/>
              </a:ext>
            </a:extLst>
          </p:cNvPr>
          <p:cNvSpPr>
            <a:spLocks noGrp="1"/>
          </p:cNvSpPr>
          <p:nvPr>
            <p:ph type="sldNum" sz="quarter" idx="11"/>
          </p:nvPr>
        </p:nvSpPr>
        <p:spPr/>
        <p:txBody>
          <a:bodyPr/>
          <a:lstStyle/>
          <a:p>
            <a:fld id="{C2EED88A-182A-4877-BD12-0DE2FB9B90B1}" type="slidenum">
              <a:rPr lang="zh-CN" altLang="en-US" smtClean="0"/>
              <a:t>9</a:t>
            </a:fld>
            <a:endParaRPr lang="zh-CN" altLang="en-US"/>
          </a:p>
        </p:txBody>
      </p:sp>
    </p:spTree>
    <p:extLst>
      <p:ext uri="{BB962C8B-B14F-4D97-AF65-F5344CB8AC3E}">
        <p14:creationId xmlns:p14="http://schemas.microsoft.com/office/powerpoint/2010/main" val="3719826772"/>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课程说明.pptx" id="{B9ADF701-FE58-4069-9A01-30DDDCE0387D}" vid="{4D9EAFEB-2A80-4F7C-87E5-D06D9FD037E4}"/>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课程说明.pptx" id="{B9ADF701-FE58-4069-9A01-30DDDCE0387D}" vid="{42EE4706-34F4-4854-9D48-225527D7AD86}"/>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计算机网络课程模板</Template>
  <TotalTime>25477</TotalTime>
  <Words>3035</Words>
  <Application>Microsoft Office PowerPoint</Application>
  <PresentationFormat>全屏显示(4:3)</PresentationFormat>
  <Paragraphs>376</Paragraphs>
  <Slides>28</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28</vt:i4>
      </vt:variant>
    </vt:vector>
  </HeadingPairs>
  <TitlesOfParts>
    <vt:vector size="37" baseType="lpstr">
      <vt:lpstr>黑体</vt:lpstr>
      <vt:lpstr>Arial</vt:lpstr>
      <vt:lpstr>Arial Black</vt:lpstr>
      <vt:lpstr>Calibri</vt:lpstr>
      <vt:lpstr>Courier New</vt:lpstr>
      <vt:lpstr>Times New Roman</vt:lpstr>
      <vt:lpstr>Wingdings</vt:lpstr>
      <vt:lpstr>Pixel</vt:lpstr>
      <vt:lpstr>自定义设计方案</vt:lpstr>
      <vt:lpstr>生成树机制实验</vt:lpstr>
      <vt:lpstr>提纲</vt:lpstr>
      <vt:lpstr>生成树拓扑</vt:lpstr>
      <vt:lpstr>生成树的唯一性</vt:lpstr>
      <vt:lpstr>路径开销</vt:lpstr>
      <vt:lpstr>节点ID和端口ID</vt:lpstr>
      <vt:lpstr>生成树中的术语</vt:lpstr>
      <vt:lpstr>配置消息(BPDU Config)</vt:lpstr>
      <vt:lpstr>生成树原理 – 根节点的选择</vt:lpstr>
      <vt:lpstr>生成树原理 – 端口状态的选择</vt:lpstr>
      <vt:lpstr>生成树机制 – 基本结构 (1)</vt:lpstr>
      <vt:lpstr>生成树机制 – 基本结构(2)</vt:lpstr>
      <vt:lpstr>生成树机制 – 初始化</vt:lpstr>
      <vt:lpstr>生成树机制 – 节点主动发送Config消息</vt:lpstr>
      <vt:lpstr>生成树机制 – 处理Config消息</vt:lpstr>
      <vt:lpstr>一、Config之间的优先级比较</vt:lpstr>
      <vt:lpstr>二、更新节点状态</vt:lpstr>
      <vt:lpstr>三、更新端口的Config</vt:lpstr>
      <vt:lpstr>处理Config消息的例子</vt:lpstr>
      <vt:lpstr>生成树协议格式</vt:lpstr>
      <vt:lpstr>生成树协议字段含义</vt:lpstr>
      <vt:lpstr>生成树协议数据包示例</vt:lpstr>
      <vt:lpstr>本实验与标准STP的差别</vt:lpstr>
      <vt:lpstr>实验内容</vt:lpstr>
      <vt:lpstr>实验流程</vt:lpstr>
      <vt:lpstr>实验结果示例</vt:lpstr>
      <vt:lpstr>提示</vt:lpstr>
      <vt:lpstr>附件文件列表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Qinghua</dc:creator>
  <cp:lastModifiedBy>Qinghua Wu</cp:lastModifiedBy>
  <cp:revision>2845</cp:revision>
  <dcterms:created xsi:type="dcterms:W3CDTF">2017-02-15T05:09:36Z</dcterms:created>
  <dcterms:modified xsi:type="dcterms:W3CDTF">2020-10-21T13:22:56Z</dcterms:modified>
</cp:coreProperties>
</file>