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56" r:id="rId3"/>
    <p:sldId id="279" r:id="rId4"/>
    <p:sldId id="287" r:id="rId5"/>
    <p:sldId id="288" r:id="rId6"/>
    <p:sldId id="289" r:id="rId7"/>
    <p:sldId id="290" r:id="rId8"/>
    <p:sldId id="296" r:id="rId9"/>
    <p:sldId id="297" r:id="rId10"/>
    <p:sldId id="299" r:id="rId11"/>
    <p:sldId id="300" r:id="rId12"/>
    <p:sldId id="292" r:id="rId13"/>
    <p:sldId id="293" r:id="rId14"/>
    <p:sldId id="294" r:id="rId15"/>
    <p:sldId id="301" r:id="rId16"/>
    <p:sldId id="303" r:id="rId17"/>
    <p:sldId id="304" r:id="rId18"/>
    <p:sldId id="305" r:id="rId19"/>
    <p:sldId id="307" r:id="rId20"/>
    <p:sldId id="308" r:id="rId21"/>
    <p:sldId id="295" r:id="rId22"/>
    <p:sldId id="302" r:id="rId23"/>
    <p:sldId id="309" r:id="rId24"/>
    <p:sldId id="310" r:id="rId25"/>
    <p:sldId id="311" r:id="rId26"/>
    <p:sldId id="298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79"/>
            <p14:sldId id="287"/>
            <p14:sldId id="288"/>
            <p14:sldId id="289"/>
            <p14:sldId id="290"/>
            <p14:sldId id="296"/>
            <p14:sldId id="297"/>
            <p14:sldId id="299"/>
            <p14:sldId id="300"/>
            <p14:sldId id="292"/>
            <p14:sldId id="293"/>
            <p14:sldId id="294"/>
            <p14:sldId id="301"/>
            <p14:sldId id="303"/>
            <p14:sldId id="304"/>
            <p14:sldId id="305"/>
            <p14:sldId id="307"/>
            <p14:sldId id="308"/>
            <p14:sldId id="295"/>
            <p14:sldId id="302"/>
            <p14:sldId id="309"/>
            <p14:sldId id="310"/>
            <p14:sldId id="311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2020-11-25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2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年秋季学期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  <a:t>2020-11-25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  <a:t>2020-11-25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  <a:t>2020-11-25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  <a:t>2020-11-25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  <a:t>2020-11-25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  <a:t>2020-11-25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  <a:t>2020-11-25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  <a:t>2020-11-25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  <a:t>2020-11-25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  <a:t>2020-11-25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  <a:t>2020-11-25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535C263B-628B-44C8-BB09-84B3DE21A649}" type="datetime1">
              <a:rPr lang="zh-CN" altLang="en-US" smtClean="0"/>
              <a:t>2020-11-25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2020-11-25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网络路由实验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689D8-5D05-4523-BD38-AD673D1C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相关数据结构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B19EFB-FC2D-4AFC-88A2-7F9CD862A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C53053-7FDA-461F-B19D-6CA6E63D14F5}"/>
              </a:ext>
            </a:extLst>
          </p:cNvPr>
          <p:cNvSpPr/>
          <p:nvPr/>
        </p:nvSpPr>
        <p:spPr>
          <a:xfrm>
            <a:off x="457200" y="1582341"/>
            <a:ext cx="803587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list;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nbr_id;         // neighbor ID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nbr_ip;         // neighbor IP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nbr_mask;       // neighbor mask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u8      alive;          // alive for #(seconds)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mospf_nbr_t;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5042C8-9C64-49A7-9759-79EA78BF0D67}"/>
              </a:ext>
            </a:extLst>
          </p:cNvPr>
          <p:cNvSpPr/>
          <p:nvPr/>
        </p:nvSpPr>
        <p:spPr>
          <a:xfrm>
            <a:off x="524359" y="4035494"/>
            <a:ext cx="78757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list;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rid;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router which sends the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seq;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sequence number of the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nadv;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number of advertisement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mospf_lsa *array;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// (network, mask, rid)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mospf_db_entry_t;</a:t>
            </a:r>
          </a:p>
        </p:txBody>
      </p:sp>
    </p:spTree>
    <p:extLst>
      <p:ext uri="{BB962C8B-B14F-4D97-AF65-F5344CB8AC3E}">
        <p14:creationId xmlns:p14="http://schemas.microsoft.com/office/powerpoint/2010/main" val="321055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C9188-7AB8-4E8C-8F55-79FAA87C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协议格式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A1AB5-714A-480F-B7DB-336FB484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811561"/>
          </a:xfrm>
        </p:spPr>
        <p:txBody>
          <a:bodyPr/>
          <a:lstStyle/>
          <a:p>
            <a:r>
              <a:rPr lang="en-US" altLang="zh-CN" dirty="0" err="1"/>
              <a:t>ip</a:t>
            </a:r>
            <a:r>
              <a:rPr lang="en-US" altLang="zh-CN" dirty="0"/>
              <a:t> protocol number: 90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D85C4F-F499-4A4C-9464-BD1C5F4756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EDF023-030B-4C7B-8B1F-79A51F949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38" y="2814397"/>
            <a:ext cx="4251250" cy="11843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A4339BF-28F6-45DE-8356-00C40879AA14}"/>
              </a:ext>
            </a:extLst>
          </p:cNvPr>
          <p:cNvSpPr txBox="1"/>
          <p:nvPr/>
        </p:nvSpPr>
        <p:spPr>
          <a:xfrm>
            <a:off x="2076670" y="239912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mOSPF Header</a:t>
            </a:r>
            <a:endParaRPr lang="zh-CN" altLang="en-US" b="1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A8105C8-27C2-48DB-A118-463FF750383C}"/>
              </a:ext>
            </a:extLst>
          </p:cNvPr>
          <p:cNvSpPr/>
          <p:nvPr/>
        </p:nvSpPr>
        <p:spPr>
          <a:xfrm rot="11933300">
            <a:off x="1533824" y="2695576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F8B1EA-0723-44C7-B4A1-933433CC2F15}"/>
              </a:ext>
            </a:extLst>
          </p:cNvPr>
          <p:cNvSpPr txBox="1"/>
          <p:nvPr/>
        </p:nvSpPr>
        <p:spPr>
          <a:xfrm>
            <a:off x="265479" y="2539801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Version: 2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E57CFC5-7578-49A7-BDF3-37DBC75E9D82}"/>
              </a:ext>
            </a:extLst>
          </p:cNvPr>
          <p:cNvSpPr/>
          <p:nvPr/>
        </p:nvSpPr>
        <p:spPr>
          <a:xfrm rot="19677822">
            <a:off x="4113975" y="2602598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6204BC-09D3-4EEB-A172-BA434C79CF23}"/>
              </a:ext>
            </a:extLst>
          </p:cNvPr>
          <p:cNvSpPr txBox="1"/>
          <p:nvPr/>
        </p:nvSpPr>
        <p:spPr>
          <a:xfrm>
            <a:off x="4881286" y="2220594"/>
            <a:ext cx="251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Type: 1 -&gt; Hello; 4 -&gt; LSU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7B5F429A-7B29-4A0A-9F96-682016F9982C}"/>
              </a:ext>
            </a:extLst>
          </p:cNvPr>
          <p:cNvSpPr/>
          <p:nvPr/>
        </p:nvSpPr>
        <p:spPr>
          <a:xfrm rot="21274577">
            <a:off x="6138079" y="2803304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19F64C-156F-4454-B391-902AFE15F17F}"/>
              </a:ext>
            </a:extLst>
          </p:cNvPr>
          <p:cNvSpPr txBox="1"/>
          <p:nvPr/>
        </p:nvSpPr>
        <p:spPr>
          <a:xfrm>
            <a:off x="7009058" y="2655456"/>
            <a:ext cx="204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Length of mOSPF message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3B63D212-8193-42ED-8457-DD050A41B232}"/>
              </a:ext>
            </a:extLst>
          </p:cNvPr>
          <p:cNvSpPr/>
          <p:nvPr/>
        </p:nvSpPr>
        <p:spPr>
          <a:xfrm rot="10800000">
            <a:off x="1555181" y="3135321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11369C-36E6-4B1C-9DFD-068F0107B3C7}"/>
              </a:ext>
            </a:extLst>
          </p:cNvPr>
          <p:cNvSpPr txBox="1"/>
          <p:nvPr/>
        </p:nvSpPr>
        <p:spPr>
          <a:xfrm>
            <a:off x="0" y="2978621"/>
            <a:ext cx="174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 of router which generates this message</a:t>
            </a:r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39AB6D17-6905-4451-B07C-C18D8D813167}"/>
              </a:ext>
            </a:extLst>
          </p:cNvPr>
          <p:cNvSpPr/>
          <p:nvPr/>
        </p:nvSpPr>
        <p:spPr>
          <a:xfrm>
            <a:off x="6196191" y="3415796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92E1B16-547A-4BC6-B357-8289A2A26CCB}"/>
              </a:ext>
            </a:extLst>
          </p:cNvPr>
          <p:cNvSpPr txBox="1"/>
          <p:nvPr/>
        </p:nvSpPr>
        <p:spPr>
          <a:xfrm>
            <a:off x="6920727" y="3349950"/>
            <a:ext cx="20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to 0.0.0.0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F46EDE4D-7D65-46C7-BE03-40D5ACD4B679}"/>
              </a:ext>
            </a:extLst>
          </p:cNvPr>
          <p:cNvSpPr/>
          <p:nvPr/>
        </p:nvSpPr>
        <p:spPr>
          <a:xfrm rot="8854932">
            <a:off x="2525397" y="4053757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901AE8C-78A0-4C34-B6F4-050484726023}"/>
              </a:ext>
            </a:extLst>
          </p:cNvPr>
          <p:cNvSpPr txBox="1"/>
          <p:nvPr/>
        </p:nvSpPr>
        <p:spPr>
          <a:xfrm>
            <a:off x="1084373" y="4416796"/>
            <a:ext cx="294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checksum of mOSPF message</a:t>
            </a:r>
            <a:endParaRPr lang="zh-CN" altLang="en-US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70678CE8-FEA2-4369-A1B6-4DD1C877841B}"/>
              </a:ext>
            </a:extLst>
          </p:cNvPr>
          <p:cNvSpPr/>
          <p:nvPr/>
        </p:nvSpPr>
        <p:spPr>
          <a:xfrm rot="1008027">
            <a:off x="5973575" y="3896727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A69E4F-639A-4A12-BDA1-877C28856149}"/>
              </a:ext>
            </a:extLst>
          </p:cNvPr>
          <p:cNvSpPr txBox="1"/>
          <p:nvPr/>
        </p:nvSpPr>
        <p:spPr>
          <a:xfrm>
            <a:off x="6389737" y="4199741"/>
            <a:ext cx="100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to 0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CCEAA10-3A85-4DFC-A4EF-BE0E277248D6}"/>
              </a:ext>
            </a:extLst>
          </p:cNvPr>
          <p:cNvSpPr txBox="1"/>
          <p:nvPr/>
        </p:nvSpPr>
        <p:spPr>
          <a:xfrm>
            <a:off x="1229532" y="5263252"/>
            <a:ext cx="580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 (protocol: 90) &lt;&lt; mOSPF Header (type: 1) &lt;&lt; mOSPF hello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736515F-F482-4BF8-9E06-C3CFE9AA2D4B}"/>
              </a:ext>
            </a:extLst>
          </p:cNvPr>
          <p:cNvSpPr txBox="1"/>
          <p:nvPr/>
        </p:nvSpPr>
        <p:spPr>
          <a:xfrm>
            <a:off x="1229532" y="5838610"/>
            <a:ext cx="568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 (protocol: 90) &lt;&lt; mOSPF Header (type: 4) &lt;&lt; mOSPF LSU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51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FA055-F5B3-4AA7-8121-724EF2A3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协议格式（续）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DB87E9-3DFC-4BF1-862B-B3F57B4085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10C1C9-0AB4-4A4A-ABA4-886C33281404}"/>
              </a:ext>
            </a:extLst>
          </p:cNvPr>
          <p:cNvSpPr txBox="1"/>
          <p:nvPr/>
        </p:nvSpPr>
        <p:spPr>
          <a:xfrm>
            <a:off x="1648226" y="181958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mOSPF Hello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9246C9-A182-48F1-8537-057C4E21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26" y="2212096"/>
            <a:ext cx="4464789" cy="6292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4CBB3B-BC29-42D1-9330-3002279D5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8331" y="4193313"/>
            <a:ext cx="4097175" cy="17055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15819A-7B37-4A40-AF8F-738D843A70CA}"/>
              </a:ext>
            </a:extLst>
          </p:cNvPr>
          <p:cNvSpPr txBox="1"/>
          <p:nvPr/>
        </p:nvSpPr>
        <p:spPr>
          <a:xfrm>
            <a:off x="2624030" y="3806980"/>
            <a:ext cx="127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mOSPF LSU</a:t>
            </a:r>
            <a:endParaRPr lang="zh-CN" altLang="en-US" b="1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AC53304-3F29-4963-BA25-0B37BA67555D}"/>
              </a:ext>
            </a:extLst>
          </p:cNvPr>
          <p:cNvSpPr/>
          <p:nvPr/>
        </p:nvSpPr>
        <p:spPr>
          <a:xfrm rot="20258620">
            <a:off x="4299977" y="2166523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DF5C29-3FC6-412D-9B39-714F9C271192}"/>
              </a:ext>
            </a:extLst>
          </p:cNvPr>
          <p:cNvSpPr txBox="1"/>
          <p:nvPr/>
        </p:nvSpPr>
        <p:spPr>
          <a:xfrm>
            <a:off x="3600774" y="1483493"/>
            <a:ext cx="312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 mask of the interface which generates this message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E9BA43-0B68-43CD-A45E-18E99D7B1CAF}"/>
              </a:ext>
            </a:extLst>
          </p:cNvPr>
          <p:cNvSpPr txBox="1"/>
          <p:nvPr/>
        </p:nvSpPr>
        <p:spPr>
          <a:xfrm>
            <a:off x="2138767" y="3031043"/>
            <a:ext cx="29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interval between hellos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4D3F9DD-CD0A-4689-AE84-D65499489025}"/>
              </a:ext>
            </a:extLst>
          </p:cNvPr>
          <p:cNvSpPr/>
          <p:nvPr/>
        </p:nvSpPr>
        <p:spPr>
          <a:xfrm rot="8726265">
            <a:off x="2606859" y="2856013"/>
            <a:ext cx="505499" cy="206006"/>
          </a:xfrm>
          <a:prstGeom prst="rightArrow">
            <a:avLst>
              <a:gd name="adj1" fmla="val 5238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A2B2F99-03C5-4548-985C-F94F3B2F2092}"/>
              </a:ext>
            </a:extLst>
          </p:cNvPr>
          <p:cNvSpPr/>
          <p:nvPr/>
        </p:nvSpPr>
        <p:spPr>
          <a:xfrm>
            <a:off x="5917771" y="2620717"/>
            <a:ext cx="533153" cy="2206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FD409B-FC23-495A-A91C-F24B7F0203D5}"/>
              </a:ext>
            </a:extLst>
          </p:cNvPr>
          <p:cNvSpPr txBox="1"/>
          <p:nvPr/>
        </p:nvSpPr>
        <p:spPr>
          <a:xfrm>
            <a:off x="6638852" y="2589684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to 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3483EE-DD20-4C13-B914-5C080A453D54}"/>
              </a:ext>
            </a:extLst>
          </p:cNvPr>
          <p:cNvSpPr txBox="1"/>
          <p:nvPr/>
        </p:nvSpPr>
        <p:spPr>
          <a:xfrm>
            <a:off x="46340" y="3806980"/>
            <a:ext cx="188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 number of this LSU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FCDB6C9-4F8C-4CE9-9D35-4832659BA160}"/>
              </a:ext>
            </a:extLst>
          </p:cNvPr>
          <p:cNvSpPr/>
          <p:nvPr/>
        </p:nvSpPr>
        <p:spPr>
          <a:xfrm rot="11679718">
            <a:off x="1947855" y="4127033"/>
            <a:ext cx="505499" cy="206006"/>
          </a:xfrm>
          <a:prstGeom prst="rightArrow">
            <a:avLst>
              <a:gd name="adj1" fmla="val 5238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FABA51D-0EB0-4D04-93A8-6F6F999D042B}"/>
              </a:ext>
            </a:extLst>
          </p:cNvPr>
          <p:cNvSpPr txBox="1"/>
          <p:nvPr/>
        </p:nvSpPr>
        <p:spPr>
          <a:xfrm>
            <a:off x="5543228" y="3647312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Time-to-live of this message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FD4CB8A-9CD3-46D1-A368-FA3EFD493899}"/>
              </a:ext>
            </a:extLst>
          </p:cNvPr>
          <p:cNvSpPr/>
          <p:nvPr/>
        </p:nvSpPr>
        <p:spPr>
          <a:xfrm rot="20258620">
            <a:off x="5063433" y="3940420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47C395-B165-4664-A34A-1FB1CED65354}"/>
              </a:ext>
            </a:extLst>
          </p:cNvPr>
          <p:cNvSpPr txBox="1"/>
          <p:nvPr/>
        </p:nvSpPr>
        <p:spPr>
          <a:xfrm>
            <a:off x="353164" y="4690365"/>
            <a:ext cx="226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network of a neighbor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4ADDF4-0280-48A6-9DFE-E7DC683AD37D}"/>
              </a:ext>
            </a:extLst>
          </p:cNvPr>
          <p:cNvSpPr txBox="1"/>
          <p:nvPr/>
        </p:nvSpPr>
        <p:spPr>
          <a:xfrm>
            <a:off x="332336" y="5010244"/>
            <a:ext cx="234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 mask of a neighbor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C2E161-AF66-448B-98DF-9071458C4663}"/>
              </a:ext>
            </a:extLst>
          </p:cNvPr>
          <p:cNvSpPr txBox="1"/>
          <p:nvPr/>
        </p:nvSpPr>
        <p:spPr>
          <a:xfrm>
            <a:off x="332336" y="5309035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router id of a neighbor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4ED1106C-09D5-4B44-90E5-7D8C903777CF}"/>
              </a:ext>
            </a:extLst>
          </p:cNvPr>
          <p:cNvSpPr/>
          <p:nvPr/>
        </p:nvSpPr>
        <p:spPr>
          <a:xfrm>
            <a:off x="6624895" y="4534758"/>
            <a:ext cx="360591" cy="2283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9D02972-9565-43DC-AD10-F18ADB28B1FA}"/>
              </a:ext>
            </a:extLst>
          </p:cNvPr>
          <p:cNvSpPr txBox="1"/>
          <p:nvPr/>
        </p:nvSpPr>
        <p:spPr>
          <a:xfrm>
            <a:off x="6982642" y="4483389"/>
            <a:ext cx="215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number of neighbors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73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B72AA-5778-411A-812A-0BF57FA1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与</a:t>
            </a:r>
            <a:r>
              <a:rPr lang="en-US" altLang="zh-CN" dirty="0"/>
              <a:t>OSPFv2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22A2B-94BF-405E-A718-7AAC4001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ip</a:t>
            </a:r>
            <a:r>
              <a:rPr lang="en-US" altLang="zh-CN" dirty="0"/>
              <a:t> protocol number </a:t>
            </a:r>
            <a:r>
              <a:rPr lang="zh-CN" altLang="en-US" dirty="0"/>
              <a:t>不同</a:t>
            </a:r>
            <a:endParaRPr lang="en-US" altLang="zh-CN" dirty="0"/>
          </a:p>
          <a:p>
            <a:pPr lvl="1"/>
            <a:r>
              <a:rPr lang="en-US" altLang="zh-CN" dirty="0"/>
              <a:t>OSPFv2</a:t>
            </a:r>
            <a:r>
              <a:rPr lang="zh-CN" altLang="en-US" dirty="0"/>
              <a:t>的</a:t>
            </a:r>
            <a:r>
              <a:rPr lang="en-US" altLang="zh-CN" dirty="0"/>
              <a:t>protocol number</a:t>
            </a:r>
            <a:r>
              <a:rPr lang="zh-CN" altLang="en-US" dirty="0"/>
              <a:t>为</a:t>
            </a:r>
            <a:r>
              <a:rPr lang="en-US" altLang="zh-CN" dirty="0"/>
              <a:t>89</a:t>
            </a:r>
            <a:endParaRPr lang="zh-CN" altLang="en-US" dirty="0"/>
          </a:p>
          <a:p>
            <a:r>
              <a:rPr lang="en-US" altLang="zh-CN" dirty="0"/>
              <a:t>mOSPF</a:t>
            </a:r>
            <a:r>
              <a:rPr lang="zh-CN" altLang="en-US" dirty="0"/>
              <a:t>对数据包格式进行了适当简化</a:t>
            </a:r>
          </a:p>
          <a:p>
            <a:r>
              <a:rPr lang="en-US" altLang="zh-CN" dirty="0"/>
              <a:t>OSPFv2</a:t>
            </a:r>
            <a:r>
              <a:rPr lang="zh-CN" altLang="en-US" dirty="0"/>
              <a:t>基于可靠洪泛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LSU</a:t>
            </a:r>
            <a:r>
              <a:rPr lang="zh-CN" altLang="en-US" dirty="0"/>
              <a:t>数据包后需要回复</a:t>
            </a:r>
            <a:r>
              <a:rPr lang="en-US" altLang="zh-CN" dirty="0"/>
              <a:t>ACK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有更多的消息类型</a:t>
            </a:r>
            <a:endParaRPr lang="en-US" altLang="zh-CN" dirty="0"/>
          </a:p>
          <a:p>
            <a:pPr lvl="1"/>
            <a:r>
              <a:rPr lang="zh-CN" altLang="en-US" dirty="0"/>
              <a:t>例如，链路状态数据库</a:t>
            </a:r>
            <a:r>
              <a:rPr lang="en-US" altLang="zh-CN" dirty="0"/>
              <a:t>Summary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有安全认证机制（鉴别）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67CF66-CC29-4142-B8B5-EC5DAF9BB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0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CBF8-547B-4854-8B41-B57F59C4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mOSPF</a:t>
            </a:r>
            <a:r>
              <a:rPr lang="zh-CN" altLang="en-US" dirty="0"/>
              <a:t>解析脚本加入</a:t>
            </a:r>
            <a:r>
              <a:rPr lang="en-US" altLang="zh-CN" dirty="0"/>
              <a:t>Wireshark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EB08D-2B7C-4A21-ACBB-19E6FEA5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</a:t>
            </a:r>
            <a:r>
              <a:rPr lang="en-US" altLang="zh-CN" dirty="0"/>
              <a:t>wireshark</a:t>
            </a:r>
            <a:r>
              <a:rPr lang="zh-CN" altLang="en-US" dirty="0"/>
              <a:t>解析插件的存储路径</a:t>
            </a:r>
            <a:endParaRPr lang="en-US" altLang="zh-CN" dirty="0"/>
          </a:p>
          <a:p>
            <a:pPr lvl="1"/>
            <a:r>
              <a:rPr lang="zh-CN" altLang="en-US" dirty="0"/>
              <a:t>菜单中打开</a:t>
            </a:r>
            <a:r>
              <a:rPr lang="en-US" altLang="zh-CN" dirty="0"/>
              <a:t>Help -&gt; About Wireshark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 err="1"/>
              <a:t>mospf.lua</a:t>
            </a:r>
            <a:r>
              <a:rPr lang="zh-CN" altLang="en-US" dirty="0"/>
              <a:t>文件放到该目录下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FE3E97-2C97-4608-99DC-7CFE1B15CB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8168B8-E2D2-4464-849D-5491FBEF6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895"/>
          <a:stretch/>
        </p:blipFill>
        <p:spPr>
          <a:xfrm>
            <a:off x="1840019" y="2735242"/>
            <a:ext cx="4875621" cy="23248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B3482EB-6188-4999-90DE-183DBEFB92F6}"/>
              </a:ext>
            </a:extLst>
          </p:cNvPr>
          <p:cNvSpPr/>
          <p:nvPr/>
        </p:nvSpPr>
        <p:spPr>
          <a:xfrm>
            <a:off x="1761483" y="4137482"/>
            <a:ext cx="5200299" cy="291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13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EEB1D-E7C2-4324-88B1-892C2B73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网络路由计算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9AFA4-FCA1-4AF1-A1FF-D29BEAC459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B08E49F-0D5F-4467-8648-A5F19FA93A66}"/>
              </a:ext>
            </a:extLst>
          </p:cNvPr>
          <p:cNvGrpSpPr/>
          <p:nvPr/>
        </p:nvGrpSpPr>
        <p:grpSpPr>
          <a:xfrm>
            <a:off x="251230" y="1838322"/>
            <a:ext cx="8716547" cy="2761807"/>
            <a:chOff x="251230" y="1838322"/>
            <a:chExt cx="8716547" cy="276180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56C6154-9B64-4146-A442-39C8F100E72F}"/>
                </a:ext>
              </a:extLst>
            </p:cNvPr>
            <p:cNvSpPr/>
            <p:nvPr/>
          </p:nvSpPr>
          <p:spPr>
            <a:xfrm>
              <a:off x="429740" y="28917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A5B70B0-F3FB-49ED-B0B1-86CF18BD9841}"/>
                </a:ext>
              </a:extLst>
            </p:cNvPr>
            <p:cNvSpPr/>
            <p:nvPr/>
          </p:nvSpPr>
          <p:spPr>
            <a:xfrm>
              <a:off x="7648216" y="288341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989C90F-BC4C-437E-A4C6-51643A7A9BAE}"/>
                </a:ext>
              </a:extLst>
            </p:cNvPr>
            <p:cNvSpPr txBox="1"/>
            <p:nvPr/>
          </p:nvSpPr>
          <p:spPr>
            <a:xfrm>
              <a:off x="251230" y="2523558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FE70535-D310-45CF-88C7-C873EDA07F73}"/>
                </a:ext>
              </a:extLst>
            </p:cNvPr>
            <p:cNvSpPr txBox="1"/>
            <p:nvPr/>
          </p:nvSpPr>
          <p:spPr>
            <a:xfrm>
              <a:off x="7584065" y="2431383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10.0.6.22/24</a:t>
              </a:r>
              <a:endParaRPr lang="zh-CN" altLang="en-US" dirty="0"/>
            </a:p>
          </p:txBody>
        </p:sp>
        <p:sp>
          <p:nvSpPr>
            <p:cNvPr id="9" name="圆角矩形 27">
              <a:extLst>
                <a:ext uri="{FF2B5EF4-FFF2-40B4-BE49-F238E27FC236}">
                  <a16:creationId xmlns:a16="http://schemas.microsoft.com/office/drawing/2014/main" id="{AECEA42B-30C6-4872-B053-31653911D079}"/>
                </a:ext>
              </a:extLst>
            </p:cNvPr>
            <p:cNvSpPr/>
            <p:nvPr/>
          </p:nvSpPr>
          <p:spPr>
            <a:xfrm>
              <a:off x="2053626" y="2891769"/>
              <a:ext cx="1054740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1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E4150AB-89AC-48A8-ADD8-96B3750F7845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1419443" y="3192983"/>
              <a:ext cx="634183" cy="83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BDF6CD5-FB2D-48D4-A36F-E7EB1DD0A80D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7035454" y="3184626"/>
              <a:ext cx="6127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E1E9807-6CB4-47DD-A20D-4DDFB01C0079}"/>
                </a:ext>
              </a:extLst>
            </p:cNvPr>
            <p:cNvSpPr txBox="1"/>
            <p:nvPr/>
          </p:nvSpPr>
          <p:spPr>
            <a:xfrm>
              <a:off x="1316400" y="350143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10.0.1.1/24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31E445E-2B0A-4D2D-8E86-EEC1034F3EC8}"/>
                </a:ext>
              </a:extLst>
            </p:cNvPr>
            <p:cNvSpPr txBox="1"/>
            <p:nvPr/>
          </p:nvSpPr>
          <p:spPr>
            <a:xfrm>
              <a:off x="2620833" y="250572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10.0.2.1/24</a:t>
              </a:r>
              <a:endParaRPr lang="zh-CN" altLang="en-US" dirty="0"/>
            </a:p>
          </p:txBody>
        </p:sp>
        <p:sp>
          <p:nvSpPr>
            <p:cNvPr id="14" name="圆角矩形 27">
              <a:extLst>
                <a:ext uri="{FF2B5EF4-FFF2-40B4-BE49-F238E27FC236}">
                  <a16:creationId xmlns:a16="http://schemas.microsoft.com/office/drawing/2014/main" id="{F5FBBE28-2F05-4C49-848D-FA89E5314595}"/>
                </a:ext>
              </a:extLst>
            </p:cNvPr>
            <p:cNvSpPr/>
            <p:nvPr/>
          </p:nvSpPr>
          <p:spPr>
            <a:xfrm>
              <a:off x="4026022" y="3879847"/>
              <a:ext cx="1091955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3</a:t>
              </a:r>
              <a:endParaRPr lang="zh-CN" altLang="en-US" dirty="0"/>
            </a:p>
          </p:txBody>
        </p:sp>
        <p:sp>
          <p:nvSpPr>
            <p:cNvPr id="15" name="圆角矩形 27">
              <a:extLst>
                <a:ext uri="{FF2B5EF4-FFF2-40B4-BE49-F238E27FC236}">
                  <a16:creationId xmlns:a16="http://schemas.microsoft.com/office/drawing/2014/main" id="{363FF90E-EB2F-48BD-A7FD-DAA31CE250E4}"/>
                </a:ext>
              </a:extLst>
            </p:cNvPr>
            <p:cNvSpPr/>
            <p:nvPr/>
          </p:nvSpPr>
          <p:spPr>
            <a:xfrm>
              <a:off x="4026021" y="1862974"/>
              <a:ext cx="1091955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2</a:t>
              </a:r>
              <a:endParaRPr lang="zh-CN" altLang="en-US" dirty="0"/>
            </a:p>
          </p:txBody>
        </p:sp>
        <p:sp>
          <p:nvSpPr>
            <p:cNvPr id="16" name="圆角矩形 27">
              <a:extLst>
                <a:ext uri="{FF2B5EF4-FFF2-40B4-BE49-F238E27FC236}">
                  <a16:creationId xmlns:a16="http://schemas.microsoft.com/office/drawing/2014/main" id="{5A9A0B73-010F-44B4-99AD-BFCFC68492A7}"/>
                </a:ext>
              </a:extLst>
            </p:cNvPr>
            <p:cNvSpPr/>
            <p:nvPr/>
          </p:nvSpPr>
          <p:spPr>
            <a:xfrm>
              <a:off x="5993060" y="2875055"/>
              <a:ext cx="1042394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4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79D42D8-4D6C-43AD-BED8-583593E22CED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 flipV="1">
              <a:off x="3108366" y="2172545"/>
              <a:ext cx="917655" cy="10287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2912C7B-DCA6-4D21-B256-507EEBC20CA8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3108366" y="3201340"/>
              <a:ext cx="917656" cy="988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8087EC8-6A1E-4387-99A1-4EAEFEEA600E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 flipV="1">
              <a:off x="5117976" y="2172545"/>
              <a:ext cx="875084" cy="10120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4EAFD7E-EDCE-4AAC-8A3B-957956FF1672}"/>
                </a:ext>
              </a:extLst>
            </p:cNvPr>
            <p:cNvCxnSpPr>
              <a:cxnSpLocks/>
              <a:stCxn id="16" idx="1"/>
              <a:endCxn id="14" idx="3"/>
            </p:cNvCxnSpPr>
            <p:nvPr/>
          </p:nvCxnSpPr>
          <p:spPr>
            <a:xfrm flipH="1">
              <a:off x="5117977" y="3184626"/>
              <a:ext cx="875083" cy="1004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2AA6508-58ED-4073-98C9-3BD427067609}"/>
                </a:ext>
              </a:extLst>
            </p:cNvPr>
            <p:cNvSpPr txBox="1"/>
            <p:nvPr/>
          </p:nvSpPr>
          <p:spPr>
            <a:xfrm>
              <a:off x="2620834" y="352130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10.0.3.1/24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2919DAD-A8C3-4CAD-921B-0B8072A45072}"/>
                </a:ext>
              </a:extLst>
            </p:cNvPr>
            <p:cNvSpPr txBox="1"/>
            <p:nvPr/>
          </p:nvSpPr>
          <p:spPr>
            <a:xfrm>
              <a:off x="2745409" y="1909149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10.0.2.2/24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09B1999-F79C-4C9B-9C53-A65409AC5C88}"/>
                </a:ext>
              </a:extLst>
            </p:cNvPr>
            <p:cNvSpPr txBox="1"/>
            <p:nvPr/>
          </p:nvSpPr>
          <p:spPr>
            <a:xfrm>
              <a:off x="5147583" y="259409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10.0.4.4/24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34EC5BC-EAE1-4667-9698-785D6CDC5E4F}"/>
                </a:ext>
              </a:extLst>
            </p:cNvPr>
            <p:cNvSpPr txBox="1"/>
            <p:nvPr/>
          </p:nvSpPr>
          <p:spPr>
            <a:xfrm>
              <a:off x="5088206" y="34292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10.0.5.4/24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82527EE-1CDA-4175-A25F-9ED1EF069D78}"/>
                </a:ext>
              </a:extLst>
            </p:cNvPr>
            <p:cNvSpPr txBox="1"/>
            <p:nvPr/>
          </p:nvSpPr>
          <p:spPr>
            <a:xfrm>
              <a:off x="6573634" y="3446710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10.0.6.4/24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004D06F-EBB9-42D7-83B7-6B3B9699D949}"/>
                </a:ext>
              </a:extLst>
            </p:cNvPr>
            <p:cNvSpPr txBox="1"/>
            <p:nvPr/>
          </p:nvSpPr>
          <p:spPr>
            <a:xfrm>
              <a:off x="2782795" y="423079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10.0.3.3/24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85FB1E5-3F04-4929-9D52-40C76C7D281D}"/>
                </a:ext>
              </a:extLst>
            </p:cNvPr>
            <p:cNvSpPr txBox="1"/>
            <p:nvPr/>
          </p:nvSpPr>
          <p:spPr>
            <a:xfrm>
              <a:off x="4967144" y="423079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10.0.5.3/24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E32A0F3-01FA-405A-966D-4CC389ED0F5B}"/>
                </a:ext>
              </a:extLst>
            </p:cNvPr>
            <p:cNvSpPr txBox="1"/>
            <p:nvPr/>
          </p:nvSpPr>
          <p:spPr>
            <a:xfrm>
              <a:off x="4929757" y="1838322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10.0.4.2/24</a:t>
              </a:r>
              <a:endParaRPr lang="zh-CN" altLang="en-US" dirty="0"/>
            </a:p>
          </p:txBody>
        </p:sp>
      </p:grp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8F2A45B7-6EB9-41C3-9365-20E97241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59876"/>
            <a:ext cx="8229600" cy="1519945"/>
          </a:xfrm>
        </p:spPr>
        <p:txBody>
          <a:bodyPr/>
          <a:lstStyle/>
          <a:p>
            <a:r>
              <a:rPr lang="zh-CN" altLang="en-US" sz="2200" dirty="0"/>
              <a:t>不同节点经过交换链路状态信息，获得一致性链路状态数据库</a:t>
            </a:r>
            <a:endParaRPr lang="en-US" altLang="zh-CN" sz="2200" dirty="0"/>
          </a:p>
          <a:p>
            <a:r>
              <a:rPr lang="zh-CN" altLang="en-US" sz="2200" dirty="0"/>
              <a:t>每个节点独立计算路由条目，从而保证网络的可达性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41477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D3BE2-B9EC-4265-B596-ED2CEBA2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77E9B-42C2-439E-9D1C-23A9B6F73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11" y="3622193"/>
            <a:ext cx="8229600" cy="88882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网络路由条目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(destination, mask) -&gt; (gateway, output interface)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7E9A6B-5A46-4E1F-9DBC-B7DA20794F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AF0551-B045-4E66-8FB5-74ACC88C23CE}"/>
              </a:ext>
            </a:extLst>
          </p:cNvPr>
          <p:cNvSpPr txBox="1"/>
          <p:nvPr/>
        </p:nvSpPr>
        <p:spPr>
          <a:xfrm>
            <a:off x="310142" y="4611160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到本地网络的转发条目</a:t>
            </a:r>
            <a:endParaRPr lang="en-US" altLang="zh-CN" b="1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03841761-E913-4442-AE18-D74F38D26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84494"/>
              </p:ext>
            </p:extLst>
          </p:nvPr>
        </p:nvGraphicFramePr>
        <p:xfrm>
          <a:off x="13163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>
                  <a:extLst>
                    <a:ext uri="{9D8B030D-6E8A-4147-A177-3AD203B41FA5}">
                      <a16:colId xmlns:a16="http://schemas.microsoft.com/office/drawing/2014/main" val="281895933"/>
                    </a:ext>
                  </a:extLst>
                </a:gridCol>
                <a:gridCol w="1079715">
                  <a:extLst>
                    <a:ext uri="{9D8B030D-6E8A-4147-A177-3AD203B41FA5}">
                      <a16:colId xmlns:a16="http://schemas.microsoft.com/office/drawing/2014/main" val="157424836"/>
                    </a:ext>
                  </a:extLst>
                </a:gridCol>
                <a:gridCol w="1053886">
                  <a:extLst>
                    <a:ext uri="{9D8B030D-6E8A-4147-A177-3AD203B41FA5}">
                      <a16:colId xmlns:a16="http://schemas.microsoft.com/office/drawing/2014/main" val="299150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10.0.1.0/24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3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10.0.2.0/24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10.0.3.0/24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72485"/>
                  </a:ext>
                </a:extLst>
              </a:tr>
            </a:tbl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01F98052-D797-4D37-B090-3674F801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34" y="1368675"/>
            <a:ext cx="6976924" cy="2253518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5CDCB88B-FF62-43EA-BC48-10768ED069A6}"/>
              </a:ext>
            </a:extLst>
          </p:cNvPr>
          <p:cNvSpPr txBox="1"/>
          <p:nvPr/>
        </p:nvSpPr>
        <p:spPr>
          <a:xfrm>
            <a:off x="4889892" y="4611160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到其他网络的路由条目</a:t>
            </a:r>
            <a:endParaRPr lang="en-US" altLang="zh-CN" b="1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549B4A9-27EC-40DF-BE53-AED9BDD93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803479"/>
              </p:ext>
            </p:extLst>
          </p:nvPr>
        </p:nvGraphicFramePr>
        <p:xfrm>
          <a:off x="488989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>
                  <a:extLst>
                    <a:ext uri="{9D8B030D-6E8A-4147-A177-3AD203B41FA5}">
                      <a16:colId xmlns:a16="http://schemas.microsoft.com/office/drawing/2014/main" val="281895933"/>
                    </a:ext>
                  </a:extLst>
                </a:gridCol>
                <a:gridCol w="1079715">
                  <a:extLst>
                    <a:ext uri="{9D8B030D-6E8A-4147-A177-3AD203B41FA5}">
                      <a16:colId xmlns:a16="http://schemas.microsoft.com/office/drawing/2014/main" val="157424836"/>
                    </a:ext>
                  </a:extLst>
                </a:gridCol>
                <a:gridCol w="1053886">
                  <a:extLst>
                    <a:ext uri="{9D8B030D-6E8A-4147-A177-3AD203B41FA5}">
                      <a16:colId xmlns:a16="http://schemas.microsoft.com/office/drawing/2014/main" val="299150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10.0.4.0/24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3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10.0.5.0/24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10.0.6.0/24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7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56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5D686-4283-4C0D-8C3E-70524EE0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路由计算过程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3585C8-2B1A-4BB1-BBFF-61FB7B22A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51E784-E087-474A-BB87-4CCFA792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80" y="1704331"/>
            <a:ext cx="3647764" cy="1178213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2585DF1F-6930-4605-AEE4-69A4603FFF50}"/>
              </a:ext>
            </a:extLst>
          </p:cNvPr>
          <p:cNvSpPr/>
          <p:nvPr/>
        </p:nvSpPr>
        <p:spPr>
          <a:xfrm>
            <a:off x="2329912" y="3157966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5D1D522-2110-485D-BEA2-E684F2D0B523}"/>
              </a:ext>
            </a:extLst>
          </p:cNvPr>
          <p:cNvGrpSpPr/>
          <p:nvPr/>
        </p:nvGrpSpPr>
        <p:grpSpPr>
          <a:xfrm>
            <a:off x="1298324" y="3448188"/>
            <a:ext cx="2398971" cy="1277034"/>
            <a:chOff x="861714" y="3545876"/>
            <a:chExt cx="2398971" cy="127703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35E9796-19BD-478C-A458-449F2A668E0F}"/>
                </a:ext>
              </a:extLst>
            </p:cNvPr>
            <p:cNvSpPr/>
            <p:nvPr/>
          </p:nvSpPr>
          <p:spPr>
            <a:xfrm>
              <a:off x="1198536" y="4076054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162D888-C8C3-4D68-8DC5-4A0A1530132A}"/>
                </a:ext>
              </a:extLst>
            </p:cNvPr>
            <p:cNvCxnSpPr>
              <a:cxnSpLocks/>
              <a:stCxn id="7" idx="5"/>
              <a:endCxn id="10" idx="2"/>
            </p:cNvCxnSpPr>
            <p:nvPr/>
          </p:nvCxnSpPr>
          <p:spPr>
            <a:xfrm>
              <a:off x="1357279" y="4248026"/>
              <a:ext cx="590341" cy="321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6BBFBAC-DABD-4CB9-81F8-AD93BC38D06E}"/>
                </a:ext>
              </a:extLst>
            </p:cNvPr>
            <p:cNvSpPr/>
            <p:nvPr/>
          </p:nvSpPr>
          <p:spPr>
            <a:xfrm>
              <a:off x="1947620" y="4468678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CBD775C-2A06-4152-8DE5-B8C680CD7B41}"/>
                </a:ext>
              </a:extLst>
            </p:cNvPr>
            <p:cNvSpPr/>
            <p:nvPr/>
          </p:nvSpPr>
          <p:spPr>
            <a:xfrm>
              <a:off x="1947620" y="3733254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73E52EC-F3BA-4F39-B645-1CC16CC90773}"/>
                </a:ext>
              </a:extLst>
            </p:cNvPr>
            <p:cNvCxnSpPr>
              <a:cxnSpLocks/>
              <a:stCxn id="7" idx="7"/>
              <a:endCxn id="11" idx="2"/>
            </p:cNvCxnSpPr>
            <p:nvPr/>
          </p:nvCxnSpPr>
          <p:spPr>
            <a:xfrm flipV="1">
              <a:off x="1357279" y="3833993"/>
              <a:ext cx="590341" cy="271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BB4CF1C-1EEF-469E-9E29-10A0FBE1FF04}"/>
                </a:ext>
              </a:extLst>
            </p:cNvPr>
            <p:cNvSpPr/>
            <p:nvPr/>
          </p:nvSpPr>
          <p:spPr>
            <a:xfrm>
              <a:off x="2745784" y="4105560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16C5D7C-C035-4A9B-9BA8-DA2021379AC1}"/>
                </a:ext>
              </a:extLst>
            </p:cNvPr>
            <p:cNvCxnSpPr>
              <a:stCxn id="11" idx="6"/>
              <a:endCxn id="17" idx="1"/>
            </p:cNvCxnSpPr>
            <p:nvPr/>
          </p:nvCxnSpPr>
          <p:spPr>
            <a:xfrm>
              <a:off x="2133599" y="3833993"/>
              <a:ext cx="639421" cy="301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B904A04-966B-4748-A9C8-B41B8A67B35F}"/>
                </a:ext>
              </a:extLst>
            </p:cNvPr>
            <p:cNvCxnSpPr>
              <a:cxnSpLocks/>
              <a:stCxn id="10" idx="6"/>
              <a:endCxn id="17" idx="3"/>
            </p:cNvCxnSpPr>
            <p:nvPr/>
          </p:nvCxnSpPr>
          <p:spPr>
            <a:xfrm flipV="1">
              <a:off x="2133599" y="4277532"/>
              <a:ext cx="639421" cy="291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68DC3AA-2D08-4B83-8D99-1B6B5D85F375}"/>
                </a:ext>
              </a:extLst>
            </p:cNvPr>
            <p:cNvSpPr txBox="1"/>
            <p:nvPr/>
          </p:nvSpPr>
          <p:spPr>
            <a:xfrm>
              <a:off x="861714" y="3992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4AE2331-9D27-4CD5-9DA3-A2255349178B}"/>
                </a:ext>
              </a:extLst>
            </p:cNvPr>
            <p:cNvSpPr txBox="1"/>
            <p:nvPr/>
          </p:nvSpPr>
          <p:spPr>
            <a:xfrm>
              <a:off x="1652449" y="35458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88B076F-8F2D-4B18-8BF0-0A5AB8C4430E}"/>
                </a:ext>
              </a:extLst>
            </p:cNvPr>
            <p:cNvSpPr txBox="1"/>
            <p:nvPr/>
          </p:nvSpPr>
          <p:spPr>
            <a:xfrm>
              <a:off x="2168735" y="44535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DAA9E77-3C13-4C29-89E8-973740F36019}"/>
                </a:ext>
              </a:extLst>
            </p:cNvPr>
            <p:cNvSpPr txBox="1"/>
            <p:nvPr/>
          </p:nvSpPr>
          <p:spPr>
            <a:xfrm>
              <a:off x="2958999" y="40216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0DE13D6-C946-4748-9B2A-AF0BC721D917}"/>
              </a:ext>
            </a:extLst>
          </p:cNvPr>
          <p:cNvSpPr txBox="1"/>
          <p:nvPr/>
        </p:nvSpPr>
        <p:spPr>
          <a:xfrm>
            <a:off x="826080" y="5153669"/>
            <a:ext cx="33576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Prev</a:t>
            </a:r>
            <a:r>
              <a:rPr lang="en-US" altLang="zh-CN" dirty="0"/>
              <a:t> Node: 0-&gt;-1, 1-&gt;0, 2-&gt;0, 3-&gt;1</a:t>
            </a:r>
            <a:endParaRPr lang="zh-CN" altLang="en-US" dirty="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073F5F8E-816E-43F6-BC07-6EE4A9A188B8}"/>
              </a:ext>
            </a:extLst>
          </p:cNvPr>
          <p:cNvSpPr/>
          <p:nvPr/>
        </p:nvSpPr>
        <p:spPr>
          <a:xfrm>
            <a:off x="2314165" y="4773079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8922F963-04D6-4E59-B191-09ECB04547AF}"/>
              </a:ext>
            </a:extLst>
          </p:cNvPr>
          <p:cNvSpPr/>
          <p:nvPr/>
        </p:nvSpPr>
        <p:spPr>
          <a:xfrm>
            <a:off x="2309320" y="5680938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6759BB-CB92-4511-BB7A-40E04AEF160B}"/>
              </a:ext>
            </a:extLst>
          </p:cNvPr>
          <p:cNvSpPr txBox="1"/>
          <p:nvPr/>
        </p:nvSpPr>
        <p:spPr>
          <a:xfrm>
            <a:off x="577841" y="6123837"/>
            <a:ext cx="38960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RT Entry: 10.0.4.0/24 -&gt; (10.0.2.2,</a:t>
            </a:r>
            <a:r>
              <a:rPr lang="zh-CN" altLang="en-US" dirty="0"/>
              <a:t> </a:t>
            </a:r>
            <a:r>
              <a:rPr lang="en-US" altLang="zh-CN" dirty="0"/>
              <a:t>eth1)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21CE8A6-878C-4861-8052-588D2F26AB8B}"/>
              </a:ext>
            </a:extLst>
          </p:cNvPr>
          <p:cNvSpPr txBox="1"/>
          <p:nvPr/>
        </p:nvSpPr>
        <p:spPr>
          <a:xfrm>
            <a:off x="5047281" y="3157966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将链路状态数据库抽象成图拓扑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475C6AC-D64F-4273-97B6-9F0ECE416EEB}"/>
              </a:ext>
            </a:extLst>
          </p:cNvPr>
          <p:cNvSpPr txBox="1"/>
          <p:nvPr/>
        </p:nvSpPr>
        <p:spPr>
          <a:xfrm>
            <a:off x="5042854" y="4655594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计算最短路径（前一跳节点）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4E080E8-695F-4007-BE8F-7962A1014606}"/>
              </a:ext>
            </a:extLst>
          </p:cNvPr>
          <p:cNvSpPr txBox="1"/>
          <p:nvPr/>
        </p:nvSpPr>
        <p:spPr>
          <a:xfrm>
            <a:off x="5042854" y="5622195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根据最短路径生成网络路由</a:t>
            </a:r>
          </a:p>
        </p:txBody>
      </p:sp>
    </p:spTree>
    <p:extLst>
      <p:ext uri="{BB962C8B-B14F-4D97-AF65-F5344CB8AC3E}">
        <p14:creationId xmlns:p14="http://schemas.microsoft.com/office/powerpoint/2010/main" val="185133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E3EE-40A4-42FE-982E-91AC9B9E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CD504-E4D2-471C-9214-78B472BDE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09286"/>
          </a:xfrm>
        </p:spPr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Dijkstra</a:t>
            </a:r>
            <a:r>
              <a:rPr lang="zh-CN" altLang="en-US" sz="2000" dirty="0"/>
              <a:t>算法计算源节点到其它节点的最短路径和相应前一跳节点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5AF00D-F313-4BCF-A647-388C6B467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23176E-E60A-4F0D-AD54-5C82A7623FA2}"/>
              </a:ext>
            </a:extLst>
          </p:cNvPr>
          <p:cNvSpPr txBox="1"/>
          <p:nvPr/>
        </p:nvSpPr>
        <p:spPr>
          <a:xfrm>
            <a:off x="1147024" y="2154265"/>
            <a:ext cx="697338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INT_MAX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visited[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false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-1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 = 0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range(num):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visited,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visited[u] = true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v in range(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visited[v] == false &amp;&amp; graph[u][v] &gt; 0 &amp;&amp; \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+ graph[u][v]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+ graph[u][v]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 = u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597A143-72D4-4F38-8D30-C9FCAA1B8C59}"/>
              </a:ext>
            </a:extLst>
          </p:cNvPr>
          <p:cNvCxnSpPr>
            <a:cxnSpLocks/>
          </p:cNvCxnSpPr>
          <p:nvPr/>
        </p:nvCxnSpPr>
        <p:spPr>
          <a:xfrm flipH="1">
            <a:off x="5199771" y="3838414"/>
            <a:ext cx="529436" cy="33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87B6826-CA0D-4541-9D41-9EA8E72B0568}"/>
              </a:ext>
            </a:extLst>
          </p:cNvPr>
          <p:cNvSpPr txBox="1"/>
          <p:nvPr/>
        </p:nvSpPr>
        <p:spPr>
          <a:xfrm>
            <a:off x="5577620" y="3084641"/>
            <a:ext cx="294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在未访问的节点中，选取离已访问节点最近的那个</a:t>
            </a:r>
          </a:p>
        </p:txBody>
      </p:sp>
    </p:spTree>
    <p:extLst>
      <p:ext uri="{BB962C8B-B14F-4D97-AF65-F5344CB8AC3E}">
        <p14:creationId xmlns:p14="http://schemas.microsoft.com/office/powerpoint/2010/main" val="208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E7EAE-0CDD-40DC-AE3E-DD741DF8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根据最短路径生成路由表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8C05D-D2F8-400F-B8F6-B74E77044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5330"/>
            <a:ext cx="8229600" cy="723253"/>
          </a:xfrm>
        </p:spPr>
        <p:txBody>
          <a:bodyPr/>
          <a:lstStyle/>
          <a:p>
            <a:r>
              <a:rPr lang="zh-CN" altLang="en-US" dirty="0"/>
              <a:t>路由计算与最短路径算法的不同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6A9313-F43B-44A5-A9CC-CDE9E1BD5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6551E6-8516-47E9-9033-7158D4960FD3}"/>
              </a:ext>
            </a:extLst>
          </p:cNvPr>
          <p:cNvGraphicFramePr>
            <a:graphicFrameLocks noGrp="1"/>
          </p:cNvGraphicFramePr>
          <p:nvPr/>
        </p:nvGraphicFramePr>
        <p:xfrm>
          <a:off x="1278610" y="2252420"/>
          <a:ext cx="6586779" cy="1903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026">
                  <a:extLst>
                    <a:ext uri="{9D8B030D-6E8A-4147-A177-3AD203B41FA5}">
                      <a16:colId xmlns:a16="http://schemas.microsoft.com/office/drawing/2014/main" val="3009593579"/>
                    </a:ext>
                  </a:extLst>
                </a:gridCol>
                <a:gridCol w="2593383">
                  <a:extLst>
                    <a:ext uri="{9D8B030D-6E8A-4147-A177-3AD203B41FA5}">
                      <a16:colId xmlns:a16="http://schemas.microsoft.com/office/drawing/2014/main" val="2834587920"/>
                    </a:ext>
                  </a:extLst>
                </a:gridCol>
                <a:gridCol w="2717370">
                  <a:extLst>
                    <a:ext uri="{9D8B030D-6E8A-4147-A177-3AD203B41FA5}">
                      <a16:colId xmlns:a16="http://schemas.microsoft.com/office/drawing/2014/main" val="3351546295"/>
                    </a:ext>
                  </a:extLst>
                </a:gridCol>
              </a:tblGrid>
              <a:tr h="63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最短路径算法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路由计算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926836"/>
                  </a:ext>
                </a:extLst>
              </a:tr>
              <a:tr h="634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计算到每个节点的路径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计算到每个网络的路由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676120"/>
                  </a:ext>
                </a:extLst>
              </a:tr>
              <a:tr h="634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结果形式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路径长度和前一跳节点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下一跳网关和转发端口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180233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E810523-6A17-4270-8E60-EEA6079D2249}"/>
              </a:ext>
            </a:extLst>
          </p:cNvPr>
          <p:cNvSpPr txBox="1">
            <a:spLocks/>
          </p:cNvSpPr>
          <p:nvPr/>
        </p:nvSpPr>
        <p:spPr bwMode="auto">
          <a:xfrm>
            <a:off x="457200" y="4155611"/>
            <a:ext cx="8229600" cy="235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由最短路径到路由表项</a:t>
            </a:r>
            <a:endParaRPr lang="en-US" altLang="zh-CN" kern="0" dirty="0"/>
          </a:p>
          <a:p>
            <a:pPr lvl="1"/>
            <a:r>
              <a:rPr lang="zh-CN" altLang="en-US" kern="0" dirty="0"/>
              <a:t>按照路径长度从小到大依次遍历每个节点</a:t>
            </a:r>
            <a:endParaRPr lang="en-US" altLang="zh-CN" kern="0" dirty="0"/>
          </a:p>
          <a:p>
            <a:pPr lvl="2"/>
            <a:r>
              <a:rPr lang="zh-CN" altLang="en-US" kern="0" dirty="0"/>
              <a:t>对于节点端口对应的每个网络，如果该网络对应的路由未被计算过</a:t>
            </a:r>
            <a:endParaRPr lang="en-US" altLang="zh-CN" kern="0" dirty="0"/>
          </a:p>
          <a:p>
            <a:pPr lvl="3"/>
            <a:r>
              <a:rPr lang="zh-CN" altLang="en-US" kern="0" dirty="0"/>
              <a:t>查找从源节点到该节点的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下一跳节点</a:t>
            </a:r>
            <a:endParaRPr lang="en-US" altLang="zh-CN" kern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zh-CN" altLang="en-US" kern="0" dirty="0"/>
              <a:t>确定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下一跳网关地址</a:t>
            </a:r>
            <a:r>
              <a:rPr lang="zh-CN" altLang="en-US" kern="0" dirty="0"/>
              <a:t>、源节点的转发端口</a:t>
            </a:r>
          </a:p>
        </p:txBody>
      </p:sp>
    </p:spTree>
    <p:extLst>
      <p:ext uri="{BB962C8B-B14F-4D97-AF65-F5344CB8AC3E}">
        <p14:creationId xmlns:p14="http://schemas.microsoft.com/office/powerpoint/2010/main" val="12184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04DB3-7540-4F45-92A6-1B117CE4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E8248-2971-45BB-A0BF-FFA311F0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网络路由</a:t>
            </a:r>
            <a:endParaRPr lang="en-US" altLang="zh-CN" dirty="0"/>
          </a:p>
          <a:p>
            <a:pPr lvl="1"/>
            <a:r>
              <a:rPr lang="zh-CN" altLang="en-US" dirty="0"/>
              <a:t>网络转发与网络路由</a:t>
            </a:r>
            <a:endParaRPr lang="en-US" altLang="zh-CN" dirty="0"/>
          </a:p>
          <a:p>
            <a:pPr lvl="1"/>
            <a:r>
              <a:rPr lang="zh-CN" altLang="en-US" dirty="0"/>
              <a:t>基于链路状态的路由机制</a:t>
            </a:r>
            <a:endParaRPr lang="en-US" altLang="zh-CN" dirty="0"/>
          </a:p>
          <a:p>
            <a:pPr lvl="2"/>
            <a:r>
              <a:rPr lang="zh-CN" altLang="en-US" dirty="0"/>
              <a:t>构建一致性链路状态数据库</a:t>
            </a:r>
            <a:endParaRPr lang="en-US" altLang="zh-CN" dirty="0"/>
          </a:p>
          <a:p>
            <a:pPr lvl="3"/>
            <a:r>
              <a:rPr lang="zh-CN" altLang="en-US" dirty="0"/>
              <a:t>邻居发现与管理</a:t>
            </a:r>
            <a:endParaRPr lang="en-US" altLang="zh-CN" dirty="0"/>
          </a:p>
          <a:p>
            <a:pPr lvl="3"/>
            <a:r>
              <a:rPr lang="zh-CN" altLang="en-US" dirty="0"/>
              <a:t>链路状态信息洪泛</a:t>
            </a:r>
            <a:endParaRPr lang="en-US" altLang="zh-CN" dirty="0"/>
          </a:p>
          <a:p>
            <a:pPr lvl="2"/>
            <a:r>
              <a:rPr lang="zh-CN" altLang="en-US" dirty="0"/>
              <a:t>网络路由计算</a:t>
            </a:r>
            <a:endParaRPr lang="en-US" altLang="zh-CN" dirty="0"/>
          </a:p>
          <a:p>
            <a:pPr lvl="3"/>
            <a:r>
              <a:rPr lang="zh-CN" altLang="en-US" dirty="0"/>
              <a:t>最短路径算法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9039FE-B336-47FE-911C-D2ED16DA02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2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43DDB-B2A8-407C-A9F8-748BFBDF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74F3A-2026-43AA-B617-E8399C95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基于已有代码框架，实现路由器生成和处理</a:t>
            </a:r>
            <a:r>
              <a:rPr lang="en-US" altLang="zh-CN" dirty="0"/>
              <a:t>mOSPF Hello/LSU</a:t>
            </a:r>
            <a:r>
              <a:rPr lang="zh-CN" altLang="en-US" dirty="0"/>
              <a:t>消息的相关操作，构建一致性链路状态数据库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运行实验</a:t>
            </a:r>
            <a:endParaRPr lang="en-US" altLang="zh-CN" dirty="0"/>
          </a:p>
          <a:p>
            <a:pPr lvl="1"/>
            <a:r>
              <a:rPr lang="zh-CN" altLang="en-US" dirty="0"/>
              <a:t>运行网络拓扑</a:t>
            </a:r>
            <a:r>
              <a:rPr lang="en-US" altLang="zh-CN" dirty="0"/>
              <a:t>(topo.py)</a:t>
            </a:r>
          </a:p>
          <a:p>
            <a:pPr lvl="1"/>
            <a:r>
              <a:rPr lang="zh-CN" altLang="en-US" dirty="0"/>
              <a:t>在各个路由器节点上执行</a:t>
            </a:r>
            <a:r>
              <a:rPr lang="en-US" altLang="zh-CN" dirty="0"/>
              <a:t>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./</a:t>
            </a:r>
            <a:r>
              <a:rPr lang="en-US" altLang="zh-CN" dirty="0" err="1"/>
              <a:t>mospfd</a:t>
            </a:r>
            <a:r>
              <a:rPr lang="zh-CN" altLang="en-US" dirty="0"/>
              <a:t>，使得各个节点生成一致的链路状态数据库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454FCA-86D5-4EA2-8C7F-636DD7ACC1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80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2EA5F-4766-4B7E-B263-32BE0200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9006A8-C339-4CDD-AD9A-C388616DCC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74532F-0D9A-4ECA-BE61-6E5E487F176B}"/>
              </a:ext>
            </a:extLst>
          </p:cNvPr>
          <p:cNvSpPr/>
          <p:nvPr/>
        </p:nvSpPr>
        <p:spPr>
          <a:xfrm>
            <a:off x="454793" y="2297555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1A79CB-C641-423D-BA4A-804E2E36B968}"/>
              </a:ext>
            </a:extLst>
          </p:cNvPr>
          <p:cNvSpPr/>
          <p:nvPr/>
        </p:nvSpPr>
        <p:spPr>
          <a:xfrm>
            <a:off x="7673269" y="2289198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598C88-E5ED-41F4-B5ED-C5C5DE72117C}"/>
              </a:ext>
            </a:extLst>
          </p:cNvPr>
          <p:cNvSpPr txBox="1"/>
          <p:nvPr/>
        </p:nvSpPr>
        <p:spPr>
          <a:xfrm>
            <a:off x="276283" y="192934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10.0.1.11/24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8C0DAE-75DA-4A5C-AFA4-06C10AF12E38}"/>
              </a:ext>
            </a:extLst>
          </p:cNvPr>
          <p:cNvSpPr txBox="1"/>
          <p:nvPr/>
        </p:nvSpPr>
        <p:spPr>
          <a:xfrm>
            <a:off x="7303088" y="309509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10.0.6.22/24</a:t>
            </a:r>
            <a:endParaRPr lang="zh-CN" altLang="en-US" dirty="0"/>
          </a:p>
        </p:txBody>
      </p:sp>
      <p:sp>
        <p:nvSpPr>
          <p:cNvPr id="9" name="圆角矩形 27">
            <a:extLst>
              <a:ext uri="{FF2B5EF4-FFF2-40B4-BE49-F238E27FC236}">
                <a16:creationId xmlns:a16="http://schemas.microsoft.com/office/drawing/2014/main" id="{60FDC0E9-6BA6-440C-9675-7DC507901453}"/>
              </a:ext>
            </a:extLst>
          </p:cNvPr>
          <p:cNvSpPr/>
          <p:nvPr/>
        </p:nvSpPr>
        <p:spPr>
          <a:xfrm>
            <a:off x="2078679" y="2297555"/>
            <a:ext cx="1054740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1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DA2AB49-4D02-445B-9D59-A33EA9E6D6D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44496" y="2598769"/>
            <a:ext cx="634183" cy="8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0B15BF3-8E6C-4481-B144-33F9532B04C3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7060507" y="2590412"/>
            <a:ext cx="6127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55B1B55-4ACC-487C-9330-32B3B1781FF1}"/>
              </a:ext>
            </a:extLst>
          </p:cNvPr>
          <p:cNvSpPr txBox="1"/>
          <p:nvPr/>
        </p:nvSpPr>
        <p:spPr>
          <a:xfrm>
            <a:off x="1341453" y="290721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6B33B1-864D-4DB9-84CB-AC22A4E6C4AC}"/>
              </a:ext>
            </a:extLst>
          </p:cNvPr>
          <p:cNvSpPr txBox="1"/>
          <p:nvPr/>
        </p:nvSpPr>
        <p:spPr>
          <a:xfrm>
            <a:off x="2645886" y="191150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14" name="圆角矩形 27">
            <a:extLst>
              <a:ext uri="{FF2B5EF4-FFF2-40B4-BE49-F238E27FC236}">
                <a16:creationId xmlns:a16="http://schemas.microsoft.com/office/drawing/2014/main" id="{A101922D-1DB8-42AA-8411-AB4F45E40B78}"/>
              </a:ext>
            </a:extLst>
          </p:cNvPr>
          <p:cNvSpPr/>
          <p:nvPr/>
        </p:nvSpPr>
        <p:spPr>
          <a:xfrm>
            <a:off x="4051075" y="3285633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3</a:t>
            </a:r>
            <a:endParaRPr lang="zh-CN" altLang="en-US" dirty="0"/>
          </a:p>
        </p:txBody>
      </p:sp>
      <p:sp>
        <p:nvSpPr>
          <p:cNvPr id="15" name="圆角矩形 27">
            <a:extLst>
              <a:ext uri="{FF2B5EF4-FFF2-40B4-BE49-F238E27FC236}">
                <a16:creationId xmlns:a16="http://schemas.microsoft.com/office/drawing/2014/main" id="{6EFE9DAF-C974-4D3F-9CA7-6AC8E07D5E36}"/>
              </a:ext>
            </a:extLst>
          </p:cNvPr>
          <p:cNvSpPr/>
          <p:nvPr/>
        </p:nvSpPr>
        <p:spPr>
          <a:xfrm>
            <a:off x="4051074" y="1268760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2</a:t>
            </a:r>
            <a:endParaRPr lang="zh-CN" altLang="en-US" dirty="0"/>
          </a:p>
        </p:txBody>
      </p:sp>
      <p:sp>
        <p:nvSpPr>
          <p:cNvPr id="16" name="圆角矩形 27">
            <a:extLst>
              <a:ext uri="{FF2B5EF4-FFF2-40B4-BE49-F238E27FC236}">
                <a16:creationId xmlns:a16="http://schemas.microsoft.com/office/drawing/2014/main" id="{8F411B0A-5017-4C3D-A622-CA36952975FB}"/>
              </a:ext>
            </a:extLst>
          </p:cNvPr>
          <p:cNvSpPr/>
          <p:nvPr/>
        </p:nvSpPr>
        <p:spPr>
          <a:xfrm>
            <a:off x="6018113" y="2280841"/>
            <a:ext cx="1042394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4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C695842-8DA4-4184-BED0-7C0A5BD19697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133419" y="1578331"/>
            <a:ext cx="917655" cy="1028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69E466D-D46D-4BB2-89D4-8D93010831C9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133419" y="2607126"/>
            <a:ext cx="917656" cy="98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4D96AEE-1DEF-48F4-9DDD-8AF7EFFE820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5143029" y="1578331"/>
            <a:ext cx="875084" cy="1012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6A5F704-589C-4D98-BCEF-BE035B32FDEB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flipH="1">
            <a:off x="5143030" y="2590412"/>
            <a:ext cx="875083" cy="1004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A34A378-E29F-46C2-A178-AA680815FF14}"/>
              </a:ext>
            </a:extLst>
          </p:cNvPr>
          <p:cNvSpPr txBox="1"/>
          <p:nvPr/>
        </p:nvSpPr>
        <p:spPr>
          <a:xfrm>
            <a:off x="2645887" y="292709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2FC5BAA-A427-4FF7-9A58-87670D089159}"/>
              </a:ext>
            </a:extLst>
          </p:cNvPr>
          <p:cNvSpPr txBox="1"/>
          <p:nvPr/>
        </p:nvSpPr>
        <p:spPr>
          <a:xfrm>
            <a:off x="2770462" y="1314935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10.0.2.2/24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4FC7CB4-F8DB-4463-B6EB-DED6A2CD314F}"/>
              </a:ext>
            </a:extLst>
          </p:cNvPr>
          <p:cNvSpPr txBox="1"/>
          <p:nvPr/>
        </p:nvSpPr>
        <p:spPr>
          <a:xfrm>
            <a:off x="5524498" y="18178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10.0.4.4/24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7072273-7B7F-44C4-831A-1A2767CD9C85}"/>
              </a:ext>
            </a:extLst>
          </p:cNvPr>
          <p:cNvSpPr/>
          <p:nvPr/>
        </p:nvSpPr>
        <p:spPr>
          <a:xfrm>
            <a:off x="1655206" y="1774730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7323C88-3A79-44F9-A99B-0ACDDC922622}"/>
              </a:ext>
            </a:extLst>
          </p:cNvPr>
          <p:cNvSpPr/>
          <p:nvPr/>
        </p:nvSpPr>
        <p:spPr>
          <a:xfrm>
            <a:off x="3512602" y="2870522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C026D4B-1BE9-463C-BC13-82D25D6D987B}"/>
              </a:ext>
            </a:extLst>
          </p:cNvPr>
          <p:cNvSpPr/>
          <p:nvPr/>
        </p:nvSpPr>
        <p:spPr>
          <a:xfrm>
            <a:off x="3564806" y="717418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18E4F1C-8B4B-4608-827A-B889A6C28478}"/>
              </a:ext>
            </a:extLst>
          </p:cNvPr>
          <p:cNvSpPr/>
          <p:nvPr/>
        </p:nvSpPr>
        <p:spPr>
          <a:xfrm>
            <a:off x="5463859" y="1855517"/>
            <a:ext cx="2024935" cy="1550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131F62-622F-4FB2-90EA-F576CAAF9A75}"/>
              </a:ext>
            </a:extLst>
          </p:cNvPr>
          <p:cNvSpPr/>
          <p:nvPr/>
        </p:nvSpPr>
        <p:spPr>
          <a:xfrm>
            <a:off x="1" y="4620844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R1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MOSPF Database entries: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10.0.3.3   10.0.3.0   255.255.255.0   10.0.1.1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10.0.3.3   10.0.5.0   255.255.255.0   10.0.4.4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10.0.2.2   10.0.2.0   255.255.255.0   10.0.1.1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10.0.2.2   10.0.4.0   255.255.255.0   10.0.4.4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10.0.4.4   10.0.4.0   255.255.255.0   10.0.2.2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10.0.4.4   10.0.5.0   255.255.255.0   10.0.3.3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10.0.4.4   10.0.6.0   255.255.255.0   0.0.0.0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7FF651F-22BE-4106-824B-9EE5833022CB}"/>
              </a:ext>
            </a:extLst>
          </p:cNvPr>
          <p:cNvSpPr/>
          <p:nvPr/>
        </p:nvSpPr>
        <p:spPr>
          <a:xfrm>
            <a:off x="4611631" y="4620844"/>
            <a:ext cx="44738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R2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MOSPF Database entries: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10.0.4.4   10.0.4.0   255.255.255.0   10.0.2.2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10.0.4.4   10.0.5.0   255.255.255.0   10.0.3.3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10.0.4.4   10.0.6.0   255.255.255.0   0.0.0.0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10.0.1.1   10.0.1.0   255.255.255.0   0.0.0.0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10.0.1.1   10.0.2.0   255.255.255.0   10.0.2.2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10.0.1.1   10.0.3.0   255.255.255.0   10.0.3.3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10.0.3.3   10.0.3.0   255.255.255.0   10.0.1.1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10.0.3.3   10.0.5.0   255.255.255.0   10.0.4.4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4C40D7D-1C9C-4742-B8E6-820AFD42AF0F}"/>
              </a:ext>
            </a:extLst>
          </p:cNvPr>
          <p:cNvCxnSpPr/>
          <p:nvPr/>
        </p:nvCxnSpPr>
        <p:spPr>
          <a:xfrm>
            <a:off x="65965" y="5205909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9AC5048-E882-4177-9FD1-972E71B46D8F}"/>
              </a:ext>
            </a:extLst>
          </p:cNvPr>
          <p:cNvCxnSpPr/>
          <p:nvPr/>
        </p:nvCxnSpPr>
        <p:spPr>
          <a:xfrm>
            <a:off x="65965" y="5593921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A164E73-555C-4532-AB1D-3CE88696812D}"/>
              </a:ext>
            </a:extLst>
          </p:cNvPr>
          <p:cNvCxnSpPr/>
          <p:nvPr/>
        </p:nvCxnSpPr>
        <p:spPr>
          <a:xfrm>
            <a:off x="65965" y="6133399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F0D152-E0F8-462C-B620-8D31CB248813}"/>
              </a:ext>
            </a:extLst>
          </p:cNvPr>
          <p:cNvCxnSpPr/>
          <p:nvPr/>
        </p:nvCxnSpPr>
        <p:spPr>
          <a:xfrm>
            <a:off x="4694375" y="5400064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1866AB8-0A41-49C1-A79B-A697F1ED0083}"/>
              </a:ext>
            </a:extLst>
          </p:cNvPr>
          <p:cNvCxnSpPr/>
          <p:nvPr/>
        </p:nvCxnSpPr>
        <p:spPr>
          <a:xfrm>
            <a:off x="4717196" y="5945152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74614AA-C1C4-4874-8A54-5D11F064BDC3}"/>
              </a:ext>
            </a:extLst>
          </p:cNvPr>
          <p:cNvCxnSpPr/>
          <p:nvPr/>
        </p:nvCxnSpPr>
        <p:spPr>
          <a:xfrm>
            <a:off x="4694375" y="6326620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644C0E5-E98C-4456-9FAB-26E5CA444FE4}"/>
              </a:ext>
            </a:extLst>
          </p:cNvPr>
          <p:cNvSpPr txBox="1"/>
          <p:nvPr/>
        </p:nvSpPr>
        <p:spPr>
          <a:xfrm>
            <a:off x="58540" y="6268781"/>
            <a:ext cx="457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RID            Network      Mask                 Neighbor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943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43DDB-B2A8-407C-A9F8-748BFBDF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74F3A-2026-43AA-B617-E8399C95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基于实验一，实现路由器计算路由表项的相关操作</a:t>
            </a:r>
            <a:endParaRPr lang="en-US" altLang="zh-CN" dirty="0"/>
          </a:p>
          <a:p>
            <a:r>
              <a:rPr lang="zh-CN" altLang="en-US" dirty="0"/>
              <a:t>运行实验</a:t>
            </a:r>
            <a:endParaRPr lang="en-US" altLang="zh-CN" dirty="0"/>
          </a:p>
          <a:p>
            <a:pPr lvl="1"/>
            <a:r>
              <a:rPr lang="zh-CN" altLang="en-US" dirty="0"/>
              <a:t>运行网络拓扑</a:t>
            </a:r>
            <a:r>
              <a:rPr lang="en-US" altLang="zh-CN" dirty="0"/>
              <a:t>(topo.py)</a:t>
            </a:r>
          </a:p>
          <a:p>
            <a:pPr lvl="1"/>
            <a:r>
              <a:rPr lang="zh-CN" altLang="en-US" dirty="0"/>
              <a:t>在各个路由器节点上执行</a:t>
            </a:r>
            <a:r>
              <a:rPr lang="en-US" altLang="zh-CN" dirty="0"/>
              <a:t>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./</a:t>
            </a:r>
            <a:r>
              <a:rPr lang="en-US" altLang="zh-CN" dirty="0" err="1"/>
              <a:t>mospfd</a:t>
            </a:r>
            <a:r>
              <a:rPr lang="zh-CN" altLang="en-US" dirty="0"/>
              <a:t>，使得各个节点生成一致的链路状态数据库</a:t>
            </a:r>
            <a:endParaRPr lang="en-US" altLang="zh-CN" dirty="0"/>
          </a:p>
          <a:p>
            <a:pPr lvl="1"/>
            <a:r>
              <a:rPr lang="zh-CN" altLang="en-US" dirty="0"/>
              <a:t>等待一段时间后，每个节点生成完整的路由表项</a:t>
            </a:r>
            <a:endParaRPr lang="en-US" altLang="zh-CN" dirty="0"/>
          </a:p>
          <a:p>
            <a:pPr lvl="1"/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</a:t>
            </a:r>
            <a:r>
              <a:rPr lang="en-US" altLang="zh-CN" dirty="0"/>
              <a:t>ping/traceroute</a:t>
            </a:r>
            <a:r>
              <a:rPr lang="zh-CN" altLang="en-US" dirty="0"/>
              <a:t>节点</a:t>
            </a:r>
            <a:r>
              <a:rPr lang="en-US" altLang="zh-CN" dirty="0"/>
              <a:t>h2</a:t>
            </a:r>
          </a:p>
          <a:p>
            <a:pPr lvl="1"/>
            <a:r>
              <a:rPr lang="zh-CN" altLang="en-US" dirty="0"/>
              <a:t>关掉某节点或链路，等一段时间后，再次用</a:t>
            </a:r>
            <a:r>
              <a:rPr lang="en-US" altLang="zh-CN" dirty="0"/>
              <a:t>h1</a:t>
            </a:r>
            <a:r>
              <a:rPr lang="zh-CN" altLang="en-US" dirty="0"/>
              <a:t>去</a:t>
            </a:r>
            <a:r>
              <a:rPr lang="en-US" altLang="zh-CN" dirty="0"/>
              <a:t>traceroute</a:t>
            </a:r>
            <a:r>
              <a:rPr lang="zh-CN" altLang="en-US" dirty="0"/>
              <a:t>节点</a:t>
            </a:r>
            <a:r>
              <a:rPr lang="en-US" altLang="zh-CN" dirty="0"/>
              <a:t>h2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454FCA-86D5-4EA2-8C7F-636DD7ACC1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609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FAB03-813D-4C04-A432-AFCE2E3E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0A531E-4C83-476F-BDEC-2666649FA0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00BEE3-6EEC-4A7B-A5E0-7A54E3172FE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04"/>
          <a:stretch/>
        </p:blipFill>
        <p:spPr bwMode="auto">
          <a:xfrm>
            <a:off x="734970" y="1927113"/>
            <a:ext cx="7509539" cy="35244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6438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BB30A-AC40-435C-94F1-B3E2C3D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25D1D-D2DA-4F7D-BC2C-328248AF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两次</a:t>
            </a:r>
            <a:r>
              <a:rPr lang="en-US" altLang="zh-CN" dirty="0"/>
              <a:t>traceroute</a:t>
            </a:r>
            <a:r>
              <a:rPr lang="zh-CN" altLang="en-US" dirty="0"/>
              <a:t>之间尽量间隔在</a:t>
            </a:r>
            <a:r>
              <a:rPr lang="en-US" altLang="zh-CN" dirty="0"/>
              <a:t>5</a:t>
            </a:r>
            <a:r>
              <a:rPr lang="zh-CN" altLang="en-US" dirty="0"/>
              <a:t>秒以上，否则会导致</a:t>
            </a:r>
            <a:r>
              <a:rPr lang="en-US" altLang="zh-CN" dirty="0"/>
              <a:t>traceroute</a:t>
            </a:r>
            <a:r>
              <a:rPr lang="zh-CN" altLang="en-US" dirty="0"/>
              <a:t>出错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实验初始化时，会从内核中读入到本地网络的路由条目</a:t>
            </a:r>
            <a:endParaRPr lang="en-US" altLang="zh-CN" dirty="0"/>
          </a:p>
          <a:p>
            <a:pPr lvl="1"/>
            <a:r>
              <a:rPr lang="zh-CN" altLang="en-US" dirty="0"/>
              <a:t>更新路由表时需要注意区分这些条目和计算生成的路由条目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4FBE5C-6B90-406C-BF24-7634BC52F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63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DE4E6-C6DC-44B4-B7BD-B5D9401F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F3668-CD0C-4AFB-AE59-E03836040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7492"/>
            <a:ext cx="8579555" cy="5442329"/>
          </a:xfrm>
        </p:spPr>
        <p:txBody>
          <a:bodyPr/>
          <a:lstStyle/>
          <a:p>
            <a:r>
              <a:rPr lang="en-US" altLang="zh-CN" sz="1800" dirty="0"/>
              <a:t>include</a:t>
            </a:r>
          </a:p>
          <a:p>
            <a:r>
              <a:rPr lang="en-US" altLang="zh-CN" sz="1800" dirty="0" err="1"/>
              <a:t>ip.c</a:t>
            </a:r>
            <a:endParaRPr lang="en-US" altLang="zh-CN" sz="1800" dirty="0"/>
          </a:p>
          <a:p>
            <a:r>
              <a:rPr lang="en-US" altLang="zh-CN" sz="1800" dirty="0" err="1"/>
              <a:t>libipstack</a:t>
            </a:r>
            <a:r>
              <a:rPr lang="en-US" altLang="zh-CN" sz="1800" dirty="0"/>
              <a:t>(32).a		# </a:t>
            </a:r>
            <a:r>
              <a:rPr lang="zh-CN" altLang="en-US" sz="1800" dirty="0"/>
              <a:t>与</a:t>
            </a:r>
            <a:r>
              <a:rPr lang="en-US" altLang="zh-CN" sz="1800" dirty="0"/>
              <a:t>09-router</a:t>
            </a:r>
            <a:r>
              <a:rPr lang="zh-CN" altLang="en-US" sz="1800" dirty="0"/>
              <a:t>编译出的库相同，可以直接拷贝过来用；也</a:t>
            </a:r>
            <a:r>
              <a:rPr lang="en-US" altLang="zh-CN" sz="1800" dirty="0"/>
              <a:t>			# </a:t>
            </a:r>
            <a:r>
              <a:rPr lang="zh-CN" altLang="en-US" sz="1800" dirty="0"/>
              <a:t>可直接利用本附件中的文件，如果是</a:t>
            </a:r>
            <a:r>
              <a:rPr lang="en-US" altLang="zh-CN" sz="1800" dirty="0"/>
              <a:t>32</a:t>
            </a:r>
            <a:r>
              <a:rPr lang="zh-CN" altLang="en-US" sz="1800" dirty="0"/>
              <a:t>位机器，需要</a:t>
            </a:r>
            <a:r>
              <a:rPr lang="en-US" altLang="zh-CN" sz="1800" dirty="0"/>
              <a:t>				# </a:t>
            </a:r>
            <a:r>
              <a:rPr lang="zh-CN" altLang="en-US" sz="1800" dirty="0"/>
              <a:t>删掉</a:t>
            </a:r>
            <a:r>
              <a:rPr lang="en-US" altLang="zh-CN" sz="1800" dirty="0" err="1"/>
              <a:t>libipstack.a</a:t>
            </a:r>
            <a:r>
              <a:rPr lang="zh-CN" altLang="en-US" sz="1800" dirty="0"/>
              <a:t>，并将</a:t>
            </a:r>
            <a:r>
              <a:rPr lang="en-US" altLang="zh-CN" sz="1800" dirty="0"/>
              <a:t>libipstack32.a</a:t>
            </a:r>
            <a:r>
              <a:rPr lang="zh-CN" altLang="en-US" sz="1800" dirty="0"/>
              <a:t>重命名为</a:t>
            </a:r>
            <a:r>
              <a:rPr lang="en-US" altLang="zh-CN" sz="1800" dirty="0" err="1"/>
              <a:t>libipstack.a</a:t>
            </a:r>
            <a:endParaRPr lang="en-US" altLang="zh-CN" sz="1800" dirty="0"/>
          </a:p>
          <a:p>
            <a:r>
              <a:rPr lang="en-US" altLang="zh-CN" sz="1800" dirty="0" err="1"/>
              <a:t>main.c</a:t>
            </a:r>
            <a:endParaRPr lang="en-US" altLang="zh-CN" sz="1800" dirty="0"/>
          </a:p>
          <a:p>
            <a:r>
              <a:rPr lang="en-US" altLang="zh-CN" sz="1800" dirty="0" err="1"/>
              <a:t>Makefile</a:t>
            </a:r>
            <a:endParaRPr lang="en-US" altLang="zh-CN" sz="1800" dirty="0"/>
          </a:p>
          <a:p>
            <a:r>
              <a:rPr lang="en-US" altLang="zh-CN" sz="1800" dirty="0" err="1"/>
              <a:t>mospf_daemon.c</a:t>
            </a:r>
            <a:r>
              <a:rPr lang="en-US" altLang="zh-CN" sz="1800" dirty="0"/>
              <a:t>		# </a:t>
            </a:r>
            <a:r>
              <a:rPr lang="zh-CN" altLang="en-US" sz="1800" dirty="0"/>
              <a:t>处理</a:t>
            </a:r>
            <a:r>
              <a:rPr lang="en-US" altLang="zh-CN" sz="1800" dirty="0"/>
              <a:t>Hello</a:t>
            </a:r>
            <a:r>
              <a:rPr lang="zh-CN" altLang="en-US" sz="1800" dirty="0"/>
              <a:t>、</a:t>
            </a:r>
            <a:r>
              <a:rPr lang="en-US" altLang="zh-CN" sz="1800" dirty="0"/>
              <a:t>LSU</a:t>
            </a:r>
            <a:r>
              <a:rPr lang="zh-CN" altLang="en-US" sz="1800" dirty="0"/>
              <a:t>数据包</a:t>
            </a:r>
            <a:endParaRPr lang="en-US" altLang="zh-CN" sz="1800" dirty="0"/>
          </a:p>
          <a:p>
            <a:r>
              <a:rPr lang="en-US" altLang="zh-CN" sz="1800" dirty="0" err="1"/>
              <a:t>mospf_database.c</a:t>
            </a:r>
            <a:r>
              <a:rPr lang="en-US" altLang="zh-CN" sz="1800" dirty="0"/>
              <a:t>		# </a:t>
            </a:r>
            <a:r>
              <a:rPr lang="zh-CN" altLang="en-US" sz="1800" dirty="0"/>
              <a:t>链路状态数据库相关函数</a:t>
            </a:r>
            <a:endParaRPr lang="en-US" altLang="zh-CN" sz="1800" dirty="0"/>
          </a:p>
          <a:p>
            <a:r>
              <a:rPr lang="en-US" altLang="zh-CN" sz="1800" dirty="0" err="1"/>
              <a:t>mospf_proto.c</a:t>
            </a:r>
            <a:r>
              <a:rPr lang="en-US" altLang="zh-CN" sz="1800" dirty="0"/>
              <a:t>			# mOSPF</a:t>
            </a:r>
            <a:r>
              <a:rPr lang="zh-CN" altLang="en-US" sz="1800" dirty="0"/>
              <a:t>协议函数</a:t>
            </a:r>
            <a:endParaRPr lang="en-US" altLang="zh-CN" sz="1800" dirty="0"/>
          </a:p>
          <a:p>
            <a:r>
              <a:rPr lang="en-US" altLang="zh-CN" sz="1800" dirty="0" err="1"/>
              <a:t>mospfd</a:t>
            </a:r>
            <a:r>
              <a:rPr lang="en-US" altLang="zh-CN" sz="1800" dirty="0"/>
              <a:t>-reference(.32)		# </a:t>
            </a:r>
            <a:r>
              <a:rPr lang="zh-CN" altLang="en-US" sz="1800" dirty="0"/>
              <a:t>参考实现</a:t>
            </a:r>
            <a:r>
              <a:rPr lang="en-US" altLang="zh-CN" sz="1800" dirty="0"/>
              <a:t>	</a:t>
            </a:r>
          </a:p>
          <a:p>
            <a:r>
              <a:rPr lang="en-US" altLang="zh-CN" sz="1800" dirty="0"/>
              <a:t>scripts</a:t>
            </a:r>
          </a:p>
          <a:p>
            <a:r>
              <a:rPr lang="en-US" altLang="zh-CN" sz="1800" dirty="0"/>
              <a:t>topo.py			# topo</a:t>
            </a:r>
            <a:r>
              <a:rPr lang="zh-CN" altLang="en-US" sz="1800" dirty="0"/>
              <a:t>文件</a:t>
            </a:r>
            <a:endParaRPr lang="en-US" altLang="zh-CN" sz="1800" dirty="0"/>
          </a:p>
          <a:p>
            <a:r>
              <a:rPr lang="en-US" altLang="zh-CN" sz="1800" dirty="0"/>
              <a:t>wireshark			# </a:t>
            </a:r>
            <a:r>
              <a:rPr lang="zh-CN" altLang="en-US" sz="1800" dirty="0"/>
              <a:t>解析</a:t>
            </a:r>
            <a:r>
              <a:rPr lang="en-US" altLang="zh-CN" sz="1800" dirty="0"/>
              <a:t>mOSPF</a:t>
            </a:r>
            <a:r>
              <a:rPr lang="zh-CN" altLang="en-US" sz="1800" dirty="0"/>
              <a:t>协议的</a:t>
            </a:r>
            <a:r>
              <a:rPr lang="en-US" altLang="zh-CN" sz="1800" dirty="0"/>
              <a:t>wireshark</a:t>
            </a:r>
            <a:r>
              <a:rPr lang="zh-CN" altLang="en-US" sz="1800" dirty="0"/>
              <a:t>脚本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FEAF2-0CF9-4FCE-9482-A7A632311D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2452A-FBC9-4D36-B14F-74BFA800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网络转发与网络路由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7C557-7E6D-4DB2-B15B-9C6D8C39F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F4377A-2DC0-4ECC-8223-75A18D69A3AE}"/>
              </a:ext>
            </a:extLst>
          </p:cNvPr>
          <p:cNvSpPr/>
          <p:nvPr/>
        </p:nvSpPr>
        <p:spPr>
          <a:xfrm>
            <a:off x="454793" y="2780696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0FAA17-9134-4F22-A597-D60D4B4AE143}"/>
              </a:ext>
            </a:extLst>
          </p:cNvPr>
          <p:cNvSpPr/>
          <p:nvPr/>
        </p:nvSpPr>
        <p:spPr>
          <a:xfrm>
            <a:off x="7673269" y="2772339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2BB46C-ECC9-4103-A3FD-934258F765D5}"/>
              </a:ext>
            </a:extLst>
          </p:cNvPr>
          <p:cNvSpPr txBox="1"/>
          <p:nvPr/>
        </p:nvSpPr>
        <p:spPr>
          <a:xfrm>
            <a:off x="276283" y="241248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10.0.1.11/24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3590CE-755D-4E1A-A0FD-D20FA6D95C4E}"/>
              </a:ext>
            </a:extLst>
          </p:cNvPr>
          <p:cNvSpPr txBox="1"/>
          <p:nvPr/>
        </p:nvSpPr>
        <p:spPr>
          <a:xfrm>
            <a:off x="7303088" y="357823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10.0.6.22/24</a:t>
            </a:r>
            <a:endParaRPr lang="zh-CN" altLang="en-US" dirty="0"/>
          </a:p>
        </p:txBody>
      </p:sp>
      <p:sp>
        <p:nvSpPr>
          <p:cNvPr id="12" name="圆角矩形 27">
            <a:extLst>
              <a:ext uri="{FF2B5EF4-FFF2-40B4-BE49-F238E27FC236}">
                <a16:creationId xmlns:a16="http://schemas.microsoft.com/office/drawing/2014/main" id="{E29BACF3-EBEE-4272-9738-79C2A2A481F6}"/>
              </a:ext>
            </a:extLst>
          </p:cNvPr>
          <p:cNvSpPr/>
          <p:nvPr/>
        </p:nvSpPr>
        <p:spPr>
          <a:xfrm>
            <a:off x="2078679" y="2780696"/>
            <a:ext cx="1054740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1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CEB6ADA-694F-4E05-A631-9D4D58C22F9F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444496" y="3081910"/>
            <a:ext cx="634183" cy="8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B34CE93-5192-45E9-990E-75F850DB3C7A}"/>
              </a:ext>
            </a:extLst>
          </p:cNvPr>
          <p:cNvCxnSpPr>
            <a:cxnSpLocks/>
            <a:stCxn id="31" idx="3"/>
            <a:endCxn id="7" idx="1"/>
          </p:cNvCxnSpPr>
          <p:nvPr/>
        </p:nvCxnSpPr>
        <p:spPr>
          <a:xfrm>
            <a:off x="7060507" y="3073553"/>
            <a:ext cx="6127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84626AA-F770-40F7-B636-E49025FF3FB7}"/>
              </a:ext>
            </a:extLst>
          </p:cNvPr>
          <p:cNvSpPr txBox="1"/>
          <p:nvPr/>
        </p:nvSpPr>
        <p:spPr>
          <a:xfrm>
            <a:off x="1341453" y="339036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3F82F95-D6CA-4185-AE83-E6546FAFA843}"/>
              </a:ext>
            </a:extLst>
          </p:cNvPr>
          <p:cNvSpPr txBox="1"/>
          <p:nvPr/>
        </p:nvSpPr>
        <p:spPr>
          <a:xfrm>
            <a:off x="2645886" y="239465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29" name="圆角矩形 27">
            <a:extLst>
              <a:ext uri="{FF2B5EF4-FFF2-40B4-BE49-F238E27FC236}">
                <a16:creationId xmlns:a16="http://schemas.microsoft.com/office/drawing/2014/main" id="{E9DC06B4-18F4-4032-93A1-33C378AEDD9A}"/>
              </a:ext>
            </a:extLst>
          </p:cNvPr>
          <p:cNvSpPr/>
          <p:nvPr/>
        </p:nvSpPr>
        <p:spPr>
          <a:xfrm>
            <a:off x="4051075" y="3768774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3</a:t>
            </a:r>
            <a:endParaRPr lang="zh-CN" altLang="en-US" dirty="0"/>
          </a:p>
        </p:txBody>
      </p:sp>
      <p:sp>
        <p:nvSpPr>
          <p:cNvPr id="30" name="圆角矩形 27">
            <a:extLst>
              <a:ext uri="{FF2B5EF4-FFF2-40B4-BE49-F238E27FC236}">
                <a16:creationId xmlns:a16="http://schemas.microsoft.com/office/drawing/2014/main" id="{05228407-8F37-44A1-9D55-41C264D229EF}"/>
              </a:ext>
            </a:extLst>
          </p:cNvPr>
          <p:cNvSpPr/>
          <p:nvPr/>
        </p:nvSpPr>
        <p:spPr>
          <a:xfrm>
            <a:off x="4051074" y="1751901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2</a:t>
            </a:r>
            <a:endParaRPr lang="zh-CN" altLang="en-US" dirty="0"/>
          </a:p>
        </p:txBody>
      </p:sp>
      <p:sp>
        <p:nvSpPr>
          <p:cNvPr id="31" name="圆角矩形 27">
            <a:extLst>
              <a:ext uri="{FF2B5EF4-FFF2-40B4-BE49-F238E27FC236}">
                <a16:creationId xmlns:a16="http://schemas.microsoft.com/office/drawing/2014/main" id="{E0859B39-65A5-4FC4-8790-B5D90B340587}"/>
              </a:ext>
            </a:extLst>
          </p:cNvPr>
          <p:cNvSpPr/>
          <p:nvPr/>
        </p:nvSpPr>
        <p:spPr>
          <a:xfrm>
            <a:off x="6018113" y="2763982"/>
            <a:ext cx="1042394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4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C079E8F-5521-4E93-9BEB-429B59C5F87C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 flipV="1">
            <a:off x="3133419" y="2061472"/>
            <a:ext cx="917655" cy="1028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11A5B19-FCAA-48D9-9F60-C71CC021ABE8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>
            <a:off x="3133419" y="3090267"/>
            <a:ext cx="917656" cy="98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A138053-8926-4109-880E-67B8DCBAD1A0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 flipV="1">
            <a:off x="5143029" y="2061472"/>
            <a:ext cx="875084" cy="1012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42C0B20-C9D7-41E4-BF85-172FE0C24CCD}"/>
              </a:ext>
            </a:extLst>
          </p:cNvPr>
          <p:cNvCxnSpPr>
            <a:cxnSpLocks/>
            <a:stCxn id="31" idx="1"/>
            <a:endCxn id="29" idx="3"/>
          </p:cNvCxnSpPr>
          <p:nvPr/>
        </p:nvCxnSpPr>
        <p:spPr>
          <a:xfrm flipH="1">
            <a:off x="5143030" y="3073553"/>
            <a:ext cx="875083" cy="1004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A375F32-45E3-415D-BB83-938D294FC4F0}"/>
              </a:ext>
            </a:extLst>
          </p:cNvPr>
          <p:cNvSpPr txBox="1"/>
          <p:nvPr/>
        </p:nvSpPr>
        <p:spPr>
          <a:xfrm>
            <a:off x="2645887" y="34102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58BDF3A-5CAE-49B8-882D-44D3AB3CEA9A}"/>
              </a:ext>
            </a:extLst>
          </p:cNvPr>
          <p:cNvSpPr txBox="1"/>
          <p:nvPr/>
        </p:nvSpPr>
        <p:spPr>
          <a:xfrm>
            <a:off x="310142" y="4611160"/>
            <a:ext cx="309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自动生成的转发条目</a:t>
            </a:r>
            <a:endParaRPr lang="en-US" altLang="zh-CN" b="1" dirty="0"/>
          </a:p>
        </p:txBody>
      </p: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93039BA1-E7BB-4B07-B3A0-1444B0519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97618"/>
              </p:ext>
            </p:extLst>
          </p:nvPr>
        </p:nvGraphicFramePr>
        <p:xfrm>
          <a:off x="13163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>
                  <a:extLst>
                    <a:ext uri="{9D8B030D-6E8A-4147-A177-3AD203B41FA5}">
                      <a16:colId xmlns:a16="http://schemas.microsoft.com/office/drawing/2014/main" val="281895933"/>
                    </a:ext>
                  </a:extLst>
                </a:gridCol>
                <a:gridCol w="1079715">
                  <a:extLst>
                    <a:ext uri="{9D8B030D-6E8A-4147-A177-3AD203B41FA5}">
                      <a16:colId xmlns:a16="http://schemas.microsoft.com/office/drawing/2014/main" val="157424836"/>
                    </a:ext>
                  </a:extLst>
                </a:gridCol>
                <a:gridCol w="1053886">
                  <a:extLst>
                    <a:ext uri="{9D8B030D-6E8A-4147-A177-3AD203B41FA5}">
                      <a16:colId xmlns:a16="http://schemas.microsoft.com/office/drawing/2014/main" val="299150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10.0.1.0/24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3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10.0.2.0/24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10.0.3.0/24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72485"/>
                  </a:ext>
                </a:extLst>
              </a:tr>
            </a:tbl>
          </a:graphicData>
        </a:graphic>
      </p:graphicFrame>
      <p:sp>
        <p:nvSpPr>
          <p:cNvPr id="71" name="文本框 70">
            <a:extLst>
              <a:ext uri="{FF2B5EF4-FFF2-40B4-BE49-F238E27FC236}">
                <a16:creationId xmlns:a16="http://schemas.microsoft.com/office/drawing/2014/main" id="{982E4EB9-F490-4F5E-9778-B8E91C5031F1}"/>
              </a:ext>
            </a:extLst>
          </p:cNvPr>
          <p:cNvSpPr txBox="1"/>
          <p:nvPr/>
        </p:nvSpPr>
        <p:spPr>
          <a:xfrm>
            <a:off x="4304970" y="4634944"/>
            <a:ext cx="446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为了使</a:t>
            </a:r>
            <a:r>
              <a:rPr lang="en-US" altLang="zh-CN" dirty="0"/>
              <a:t>H1</a:t>
            </a:r>
            <a:r>
              <a:rPr lang="zh-CN" altLang="en-US" dirty="0"/>
              <a:t>的数据包能够到达</a:t>
            </a:r>
            <a:r>
              <a:rPr lang="en-US" altLang="zh-CN" dirty="0"/>
              <a:t>H2</a:t>
            </a:r>
            <a:r>
              <a:rPr lang="zh-CN" altLang="en-US" dirty="0"/>
              <a:t>，还需要如下转发条目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66745D4-F66E-4911-99C3-FCBB3984B223}"/>
              </a:ext>
            </a:extLst>
          </p:cNvPr>
          <p:cNvSpPr txBox="1"/>
          <p:nvPr/>
        </p:nvSpPr>
        <p:spPr>
          <a:xfrm>
            <a:off x="4830306" y="5363935"/>
            <a:ext cx="321472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R1: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10.0.6.0/24 -&gt; 10.0.2.2, eth1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R2: 10.0.6.0/24 -&gt; 10.0.4.4, eth1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R4: 10.0.6.0/24 -&gt; 0.0.0.0, eth2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FCE2DBC-BA7C-43F0-9E44-DDC489BC49DA}"/>
              </a:ext>
            </a:extLst>
          </p:cNvPr>
          <p:cNvSpPr txBox="1"/>
          <p:nvPr/>
        </p:nvSpPr>
        <p:spPr>
          <a:xfrm>
            <a:off x="2770462" y="17980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10.0.2.2/24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D3B8953-C2BE-4353-968D-1D273B7969AE}"/>
              </a:ext>
            </a:extLst>
          </p:cNvPr>
          <p:cNvSpPr txBox="1"/>
          <p:nvPr/>
        </p:nvSpPr>
        <p:spPr>
          <a:xfrm>
            <a:off x="5524498" y="230101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10.0.4.4/24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1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80F26-FB89-43F2-9860-679C0CD9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基于链路状态的路由机制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FFEFA-0C06-409A-ADA1-8215B720B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链路状态：</a:t>
            </a:r>
            <a:endParaRPr lang="en-US" altLang="zh-CN" dirty="0"/>
          </a:p>
          <a:p>
            <a:pPr lvl="1"/>
            <a:r>
              <a:rPr lang="zh-CN" altLang="en-US" dirty="0"/>
              <a:t>路由器端口及其与邻近路由器之间关系的描述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基于链路状态的路由机制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每个节点通告自己的链路状态信息，从而构建完整的拓扑信息</a:t>
            </a:r>
            <a:endParaRPr lang="en-US" altLang="zh-CN" dirty="0"/>
          </a:p>
          <a:p>
            <a:pPr lvl="2"/>
            <a:r>
              <a:rPr lang="zh-CN" altLang="en-US" dirty="0"/>
              <a:t>通过可靠的洪泛机制，每个节点学习到的拓扑都相同</a:t>
            </a:r>
            <a:endParaRPr lang="en-US" altLang="zh-CN" dirty="0"/>
          </a:p>
          <a:p>
            <a:pPr lvl="1"/>
            <a:r>
              <a:rPr lang="zh-CN" altLang="en-US" dirty="0"/>
              <a:t>每个节点单独计算到其它节点的最短路径，生成路由表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Dijkstra</a:t>
            </a:r>
            <a:r>
              <a:rPr lang="zh-CN" altLang="en-US" dirty="0"/>
              <a:t>算法，计算到每个网络的最短路径（下一跳节点）</a:t>
            </a:r>
            <a:endParaRPr lang="en-US" altLang="zh-CN" dirty="0"/>
          </a:p>
          <a:p>
            <a:pPr lvl="1"/>
            <a:r>
              <a:rPr lang="zh-CN" altLang="en-US" dirty="0"/>
              <a:t>当网络拓扑发生变动时，重新执行上述两步骤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754862-FD7C-45F8-997A-BF66231B7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4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75DF3-93F2-4608-A1A7-A1A9D2D7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一致性链路状态数据库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4226F-6CDA-480B-91D8-119FFF233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每个节点创建链路状态数据包 </a:t>
            </a:r>
            <a:r>
              <a:rPr lang="en-US" altLang="zh-CN" dirty="0"/>
              <a:t>LSU (Link State Update)</a:t>
            </a:r>
          </a:p>
          <a:p>
            <a:pPr lvl="1"/>
            <a:r>
              <a:rPr lang="zh-CN" altLang="en-US" dirty="0"/>
              <a:t>创建该</a:t>
            </a:r>
            <a:r>
              <a:rPr lang="en-US" altLang="zh-CN" dirty="0"/>
              <a:t>LSU</a:t>
            </a:r>
            <a:r>
              <a:rPr lang="zh-CN" altLang="en-US" dirty="0"/>
              <a:t>的节点标识（</a:t>
            </a:r>
            <a:r>
              <a:rPr lang="en-US" altLang="zh-CN" dirty="0"/>
              <a:t>RID,</a:t>
            </a:r>
            <a:r>
              <a:rPr lang="zh-CN" altLang="en-US" dirty="0"/>
              <a:t> 一般为路由器第</a:t>
            </a:r>
            <a:r>
              <a:rPr lang="en-US" altLang="zh-CN" dirty="0"/>
              <a:t>1</a:t>
            </a:r>
            <a:r>
              <a:rPr lang="zh-CN" altLang="en-US" dirty="0"/>
              <a:t>个端口的</a:t>
            </a:r>
            <a:r>
              <a:rPr lang="en-US" altLang="zh-CN" dirty="0"/>
              <a:t>IP</a:t>
            </a:r>
            <a:r>
              <a:rPr lang="zh-CN" altLang="en-US" dirty="0"/>
              <a:t>地址）</a:t>
            </a:r>
            <a:endParaRPr lang="en-US" altLang="zh-CN" dirty="0"/>
          </a:p>
          <a:p>
            <a:pPr lvl="1"/>
            <a:r>
              <a:rPr lang="zh-CN" altLang="en-US" dirty="0"/>
              <a:t>该节点的相邻节点列表（网络地址和对端节点标识）</a:t>
            </a:r>
            <a:endParaRPr lang="en-US" altLang="zh-CN" dirty="0"/>
          </a:p>
          <a:p>
            <a:pPr lvl="1"/>
            <a:r>
              <a:rPr lang="zh-CN" altLang="en-US" dirty="0"/>
              <a:t>序列号，用于区分不同的链路状态更新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扩散链路状态</a:t>
            </a:r>
            <a:endParaRPr lang="en-US" altLang="zh-CN" dirty="0"/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B</a:t>
            </a:r>
            <a:r>
              <a:rPr lang="zh-CN" altLang="en-US" dirty="0"/>
              <a:t>收到来自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LSU</a:t>
            </a:r>
            <a:r>
              <a:rPr lang="zh-CN" altLang="en-US" dirty="0"/>
              <a:t>数据包后：</a:t>
            </a:r>
            <a:endParaRPr lang="en-US" altLang="zh-CN" dirty="0"/>
          </a:p>
          <a:p>
            <a:pPr lvl="2"/>
            <a:r>
              <a:rPr lang="zh-CN" altLang="en-US" dirty="0"/>
              <a:t>如果之前没有保存对应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LSU</a:t>
            </a:r>
            <a:r>
              <a:rPr lang="zh-CN" altLang="en-US" dirty="0"/>
              <a:t>，则保存</a:t>
            </a:r>
            <a:endParaRPr lang="en-US" altLang="zh-CN" dirty="0"/>
          </a:p>
          <a:p>
            <a:pPr lvl="2"/>
            <a:r>
              <a:rPr lang="zh-CN" altLang="en-US" dirty="0"/>
              <a:t>如果之前有保存，新副本的序列号更大，则更新</a:t>
            </a:r>
            <a:endParaRPr lang="en-US" altLang="zh-CN" dirty="0"/>
          </a:p>
          <a:p>
            <a:pPr lvl="2"/>
            <a:r>
              <a:rPr lang="zh-CN" altLang="en-US" dirty="0"/>
              <a:t>保存或更新后，向除</a:t>
            </a:r>
            <a:r>
              <a:rPr lang="en-US" altLang="zh-CN" dirty="0"/>
              <a:t>A</a:t>
            </a:r>
            <a:r>
              <a:rPr lang="zh-CN" altLang="en-US" dirty="0"/>
              <a:t>以外的所有邻居节点继续扩散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BCEF8F-D6FB-47FE-94C5-B5E3869BD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40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53C06-52EF-4F41-B95D-FFBCC1FD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一致性链路状态数据库的例子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D8CF77-C720-490A-BB5D-6CFA830E4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8337C04-A32F-4EA8-9583-F952FA98FD0F}"/>
              </a:ext>
            </a:extLst>
          </p:cNvPr>
          <p:cNvGrpSpPr/>
          <p:nvPr/>
        </p:nvGrpSpPr>
        <p:grpSpPr>
          <a:xfrm>
            <a:off x="661528" y="1454305"/>
            <a:ext cx="3367528" cy="1797914"/>
            <a:chOff x="1755786" y="934125"/>
            <a:chExt cx="3367528" cy="1797914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62AB1D3-6DE0-407A-B6BE-B481EC893886}"/>
                </a:ext>
              </a:extLst>
            </p:cNvPr>
            <p:cNvSpPr/>
            <p:nvPr/>
          </p:nvSpPr>
          <p:spPr>
            <a:xfrm>
              <a:off x="2187577" y="1605187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4279B03-82DA-42E8-892D-3F29C93778A1}"/>
                </a:ext>
              </a:extLst>
            </p:cNvPr>
            <p:cNvSpPr/>
            <p:nvPr/>
          </p:nvSpPr>
          <p:spPr>
            <a:xfrm>
              <a:off x="3011377" y="934125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3D3A32F-EAAF-4488-A16B-D70707029C69}"/>
                </a:ext>
              </a:extLst>
            </p:cNvPr>
            <p:cNvSpPr/>
            <p:nvPr/>
          </p:nvSpPr>
          <p:spPr>
            <a:xfrm>
              <a:off x="3011377" y="2386599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73F9B2B-DBB8-4C99-BCA7-16099BD2108E}"/>
                </a:ext>
              </a:extLst>
            </p:cNvPr>
            <p:cNvSpPr/>
            <p:nvPr/>
          </p:nvSpPr>
          <p:spPr>
            <a:xfrm>
              <a:off x="3865380" y="1612745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DA2447F-9AE7-464E-B8A9-21AE27219F8C}"/>
                </a:ext>
              </a:extLst>
            </p:cNvPr>
            <p:cNvSpPr/>
            <p:nvPr/>
          </p:nvSpPr>
          <p:spPr>
            <a:xfrm>
              <a:off x="4788034" y="1617198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B28889B-F735-46D9-8379-9FE2EF40D4DA}"/>
                </a:ext>
              </a:extLst>
            </p:cNvPr>
            <p:cNvCxnSpPr>
              <a:cxnSpLocks/>
              <a:stCxn id="62" idx="7"/>
              <a:endCxn id="63" idx="2"/>
            </p:cNvCxnSpPr>
            <p:nvPr/>
          </p:nvCxnSpPr>
          <p:spPr>
            <a:xfrm flipV="1">
              <a:off x="2473756" y="1106845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80EF8DEC-4294-4599-8C9B-A7474E2925DF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2473756" y="1900038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989FFABE-15B8-4ED9-BDBE-C709CFE1781C}"/>
                </a:ext>
              </a:extLst>
            </p:cNvPr>
            <p:cNvCxnSpPr>
              <a:cxnSpLocks/>
              <a:stCxn id="64" idx="7"/>
              <a:endCxn id="65" idx="3"/>
            </p:cNvCxnSpPr>
            <p:nvPr/>
          </p:nvCxnSpPr>
          <p:spPr>
            <a:xfrm flipV="1">
              <a:off x="3297556" y="1907596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EFCE9D3D-E242-4161-9820-6674981729B2}"/>
                </a:ext>
              </a:extLst>
            </p:cNvPr>
            <p:cNvCxnSpPr>
              <a:cxnSpLocks/>
              <a:stCxn id="63" idx="6"/>
              <a:endCxn id="65" idx="1"/>
            </p:cNvCxnSpPr>
            <p:nvPr/>
          </p:nvCxnSpPr>
          <p:spPr>
            <a:xfrm>
              <a:off x="3346657" y="1106845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99A7868A-053D-4DC0-8F57-AA62A35DD8CE}"/>
                </a:ext>
              </a:extLst>
            </p:cNvPr>
            <p:cNvCxnSpPr>
              <a:stCxn id="65" idx="6"/>
              <a:endCxn id="66" idx="2"/>
            </p:cNvCxnSpPr>
            <p:nvPr/>
          </p:nvCxnSpPr>
          <p:spPr>
            <a:xfrm>
              <a:off x="4200660" y="1785465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5A84C38F-E1F7-4E48-BD6B-F2594A774C42}"/>
                </a:ext>
              </a:extLst>
            </p:cNvPr>
            <p:cNvCxnSpPr>
              <a:cxnSpLocks/>
            </p:cNvCxnSpPr>
            <p:nvPr/>
          </p:nvCxnSpPr>
          <p:spPr>
            <a:xfrm>
              <a:off x="1755786" y="1777907"/>
              <a:ext cx="43179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9A270D19-993B-4D17-ABFF-D5A91A05AD9A}"/>
              </a:ext>
            </a:extLst>
          </p:cNvPr>
          <p:cNvSpPr txBox="1"/>
          <p:nvPr/>
        </p:nvSpPr>
        <p:spPr>
          <a:xfrm>
            <a:off x="1093319" y="3411063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1</a:t>
            </a:r>
            <a:r>
              <a:rPr lang="zh-CN" altLang="en-US" dirty="0">
                <a:ea typeface="楷体" panose="02010609060101010101" pitchFamily="49" charset="-122"/>
              </a:rPr>
              <a:t>、某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到达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节点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03A08E1-08D4-4FD4-B016-DFDFF544EAA9}"/>
              </a:ext>
            </a:extLst>
          </p:cNvPr>
          <p:cNvSpPr txBox="1"/>
          <p:nvPr/>
        </p:nvSpPr>
        <p:spPr>
          <a:xfrm>
            <a:off x="6022083" y="3433405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2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r>
              <a:rPr lang="zh-CN" altLang="en-US" dirty="0">
                <a:ea typeface="楷体" panose="02010609060101010101" pitchFamily="49" charset="-122"/>
              </a:rPr>
              <a:t>和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1DD518E-64E5-428F-AB68-8EAF7134D866}"/>
              </a:ext>
            </a:extLst>
          </p:cNvPr>
          <p:cNvSpPr txBox="1"/>
          <p:nvPr/>
        </p:nvSpPr>
        <p:spPr>
          <a:xfrm>
            <a:off x="1104279" y="588790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3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r>
              <a:rPr lang="zh-CN" altLang="en-US" dirty="0">
                <a:ea typeface="楷体" panose="02010609060101010101" pitchFamily="49" charset="-122"/>
              </a:rPr>
              <a:t>和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D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CADE6E8-C0D6-4761-9CE4-4B8988AB5AE4}"/>
              </a:ext>
            </a:extLst>
          </p:cNvPr>
          <p:cNvSpPr txBox="1"/>
          <p:nvPr/>
        </p:nvSpPr>
        <p:spPr>
          <a:xfrm>
            <a:off x="6047397" y="585584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4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D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E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7" name="右箭头 66">
            <a:extLst>
              <a:ext uri="{FF2B5EF4-FFF2-40B4-BE49-F238E27FC236}">
                <a16:creationId xmlns:a16="http://schemas.microsoft.com/office/drawing/2014/main" id="{D3DB913D-290D-4509-8E82-9DEF7DBDEE6C}"/>
              </a:ext>
            </a:extLst>
          </p:cNvPr>
          <p:cNvSpPr/>
          <p:nvPr/>
        </p:nvSpPr>
        <p:spPr>
          <a:xfrm>
            <a:off x="4483790" y="2305645"/>
            <a:ext cx="508000" cy="2800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 67">
            <a:extLst>
              <a:ext uri="{FF2B5EF4-FFF2-40B4-BE49-F238E27FC236}">
                <a16:creationId xmlns:a16="http://schemas.microsoft.com/office/drawing/2014/main" id="{2E015426-04DD-4D52-A686-ACCBAAC200B8}"/>
              </a:ext>
            </a:extLst>
          </p:cNvPr>
          <p:cNvSpPr/>
          <p:nvPr/>
        </p:nvSpPr>
        <p:spPr>
          <a:xfrm>
            <a:off x="4417750" y="4697028"/>
            <a:ext cx="508000" cy="2800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右箭头 68">
            <a:extLst>
              <a:ext uri="{FF2B5EF4-FFF2-40B4-BE49-F238E27FC236}">
                <a16:creationId xmlns:a16="http://schemas.microsoft.com/office/drawing/2014/main" id="{518F6FFF-D372-4041-A3B4-FA78ED5F529D}"/>
              </a:ext>
            </a:extLst>
          </p:cNvPr>
          <p:cNvSpPr/>
          <p:nvPr/>
        </p:nvSpPr>
        <p:spPr>
          <a:xfrm rot="8672168">
            <a:off x="4094962" y="3544340"/>
            <a:ext cx="960019" cy="36793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240F5C69-DFBD-442B-BFA7-002D6208AE72}"/>
              </a:ext>
            </a:extLst>
          </p:cNvPr>
          <p:cNvGrpSpPr/>
          <p:nvPr/>
        </p:nvGrpSpPr>
        <p:grpSpPr>
          <a:xfrm>
            <a:off x="5892175" y="1504894"/>
            <a:ext cx="2935737" cy="1797914"/>
            <a:chOff x="6986433" y="984714"/>
            <a:chExt cx="2935737" cy="1797914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7DAD3D8-46E4-4AB6-9FC5-E389DDC8D70F}"/>
                </a:ext>
              </a:extLst>
            </p:cNvPr>
            <p:cNvSpPr/>
            <p:nvPr/>
          </p:nvSpPr>
          <p:spPr>
            <a:xfrm>
              <a:off x="6986433" y="1655776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022B842-0035-4224-9E69-DC09C88FEC12}"/>
                </a:ext>
              </a:extLst>
            </p:cNvPr>
            <p:cNvSpPr/>
            <p:nvPr/>
          </p:nvSpPr>
          <p:spPr>
            <a:xfrm>
              <a:off x="7810233" y="984714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055CD32C-AFE8-4AA9-BF6C-58F9DBC3AB2B}"/>
                </a:ext>
              </a:extLst>
            </p:cNvPr>
            <p:cNvSpPr/>
            <p:nvPr/>
          </p:nvSpPr>
          <p:spPr>
            <a:xfrm>
              <a:off x="7810233" y="2437188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65217EE8-467E-4CF9-A096-FE55EC95DC77}"/>
                </a:ext>
              </a:extLst>
            </p:cNvPr>
            <p:cNvSpPr/>
            <p:nvPr/>
          </p:nvSpPr>
          <p:spPr>
            <a:xfrm>
              <a:off x="8664236" y="1663334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0E640A5-E7E5-42AE-AD5F-18E9A7E0161F}"/>
                </a:ext>
              </a:extLst>
            </p:cNvPr>
            <p:cNvSpPr/>
            <p:nvPr/>
          </p:nvSpPr>
          <p:spPr>
            <a:xfrm>
              <a:off x="9586890" y="1667787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87702F9-F1A0-45AB-BC6F-99162C83AEFF}"/>
                </a:ext>
              </a:extLst>
            </p:cNvPr>
            <p:cNvCxnSpPr>
              <a:cxnSpLocks/>
              <a:stCxn id="81" idx="7"/>
              <a:endCxn id="82" idx="2"/>
            </p:cNvCxnSpPr>
            <p:nvPr/>
          </p:nvCxnSpPr>
          <p:spPr>
            <a:xfrm flipV="1">
              <a:off x="7272612" y="1157434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32B18B09-5991-496E-B25C-AD641FDD95B1}"/>
                </a:ext>
              </a:extLst>
            </p:cNvPr>
            <p:cNvCxnSpPr>
              <a:cxnSpLocks/>
              <a:stCxn id="81" idx="5"/>
              <a:endCxn id="83" idx="1"/>
            </p:cNvCxnSpPr>
            <p:nvPr/>
          </p:nvCxnSpPr>
          <p:spPr>
            <a:xfrm>
              <a:off x="7272612" y="1950627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D6BA0CF-611C-4A6C-AFFF-DEA821CE89B1}"/>
                </a:ext>
              </a:extLst>
            </p:cNvPr>
            <p:cNvCxnSpPr>
              <a:cxnSpLocks/>
              <a:stCxn id="83" idx="7"/>
              <a:endCxn id="84" idx="3"/>
            </p:cNvCxnSpPr>
            <p:nvPr/>
          </p:nvCxnSpPr>
          <p:spPr>
            <a:xfrm flipV="1">
              <a:off x="8096412" y="1958185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96F48D1D-3842-44CC-9276-B92CCBE1D4B4}"/>
                </a:ext>
              </a:extLst>
            </p:cNvPr>
            <p:cNvCxnSpPr>
              <a:cxnSpLocks/>
              <a:stCxn id="82" idx="6"/>
              <a:endCxn id="84" idx="1"/>
            </p:cNvCxnSpPr>
            <p:nvPr/>
          </p:nvCxnSpPr>
          <p:spPr>
            <a:xfrm>
              <a:off x="8145513" y="1157434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34A8BE9A-85D9-4194-82B0-8FFEB90175D4}"/>
                </a:ext>
              </a:extLst>
            </p:cNvPr>
            <p:cNvCxnSpPr>
              <a:stCxn id="84" idx="6"/>
              <a:endCxn id="85" idx="2"/>
            </p:cNvCxnSpPr>
            <p:nvPr/>
          </p:nvCxnSpPr>
          <p:spPr>
            <a:xfrm>
              <a:off x="8999516" y="1836054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80041893-016A-4F8B-AED9-5751CD7D9F77}"/>
                </a:ext>
              </a:extLst>
            </p:cNvPr>
            <p:cNvCxnSpPr>
              <a:cxnSpLocks/>
            </p:cNvCxnSpPr>
            <p:nvPr/>
          </p:nvCxnSpPr>
          <p:spPr>
            <a:xfrm>
              <a:off x="7198643" y="2172903"/>
              <a:ext cx="438463" cy="3976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034739E5-6BCD-42E5-895A-AEE19ADB4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5358" y="1065776"/>
              <a:ext cx="431635" cy="4333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14237A0E-7E87-4ECC-A0FE-394DFE87BEE7}"/>
              </a:ext>
            </a:extLst>
          </p:cNvPr>
          <p:cNvGrpSpPr/>
          <p:nvPr/>
        </p:nvGrpSpPr>
        <p:grpSpPr>
          <a:xfrm>
            <a:off x="1079894" y="3980913"/>
            <a:ext cx="2935737" cy="1797914"/>
            <a:chOff x="2174152" y="3460733"/>
            <a:chExt cx="2935737" cy="1797914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FBC7794F-12DF-46F4-8D08-E0FFB6E37F3C}"/>
                </a:ext>
              </a:extLst>
            </p:cNvPr>
            <p:cNvSpPr/>
            <p:nvPr/>
          </p:nvSpPr>
          <p:spPr>
            <a:xfrm>
              <a:off x="2174152" y="4131795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5BEFB743-21AD-48E8-876A-E09A7C9F9FD8}"/>
                </a:ext>
              </a:extLst>
            </p:cNvPr>
            <p:cNvSpPr/>
            <p:nvPr/>
          </p:nvSpPr>
          <p:spPr>
            <a:xfrm>
              <a:off x="2997952" y="346073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5C4C672-F44A-48B8-8A89-21E4588A16CD}"/>
                </a:ext>
              </a:extLst>
            </p:cNvPr>
            <p:cNvSpPr/>
            <p:nvPr/>
          </p:nvSpPr>
          <p:spPr>
            <a:xfrm>
              <a:off x="2997952" y="4913207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10925E2-3D88-4DB2-859D-66A82BB9EC17}"/>
                </a:ext>
              </a:extLst>
            </p:cNvPr>
            <p:cNvSpPr/>
            <p:nvPr/>
          </p:nvSpPr>
          <p:spPr>
            <a:xfrm>
              <a:off x="3851955" y="413935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1584D70-EE42-4126-BAE2-3EB725EBEED5}"/>
                </a:ext>
              </a:extLst>
            </p:cNvPr>
            <p:cNvSpPr/>
            <p:nvPr/>
          </p:nvSpPr>
          <p:spPr>
            <a:xfrm>
              <a:off x="4774609" y="4143806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E2A24EBE-212D-4930-BCB3-64B5CC26C175}"/>
                </a:ext>
              </a:extLst>
            </p:cNvPr>
            <p:cNvCxnSpPr>
              <a:cxnSpLocks/>
              <a:stCxn id="94" idx="7"/>
              <a:endCxn id="95" idx="2"/>
            </p:cNvCxnSpPr>
            <p:nvPr/>
          </p:nvCxnSpPr>
          <p:spPr>
            <a:xfrm flipV="1">
              <a:off x="2460331" y="3633453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885299E-321A-49B4-8662-288CF95AA0D5}"/>
                </a:ext>
              </a:extLst>
            </p:cNvPr>
            <p:cNvCxnSpPr>
              <a:cxnSpLocks/>
              <a:stCxn id="94" idx="5"/>
              <a:endCxn id="96" idx="1"/>
            </p:cNvCxnSpPr>
            <p:nvPr/>
          </p:nvCxnSpPr>
          <p:spPr>
            <a:xfrm>
              <a:off x="2460331" y="4426646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145A4D3A-0538-4684-8824-FFDF071C25D3}"/>
                </a:ext>
              </a:extLst>
            </p:cNvPr>
            <p:cNvCxnSpPr>
              <a:cxnSpLocks/>
              <a:stCxn id="96" idx="7"/>
              <a:endCxn id="97" idx="3"/>
            </p:cNvCxnSpPr>
            <p:nvPr/>
          </p:nvCxnSpPr>
          <p:spPr>
            <a:xfrm flipV="1">
              <a:off x="3284131" y="4434204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4C71331C-1D51-4D10-9A50-19B65FDBFE8B}"/>
                </a:ext>
              </a:extLst>
            </p:cNvPr>
            <p:cNvCxnSpPr>
              <a:cxnSpLocks/>
              <a:stCxn id="95" idx="6"/>
              <a:endCxn id="97" idx="1"/>
            </p:cNvCxnSpPr>
            <p:nvPr/>
          </p:nvCxnSpPr>
          <p:spPr>
            <a:xfrm>
              <a:off x="3333232" y="3633453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D9AAFF1-92DE-48B3-9F8D-87755961755D}"/>
                </a:ext>
              </a:extLst>
            </p:cNvPr>
            <p:cNvCxnSpPr>
              <a:stCxn id="97" idx="6"/>
              <a:endCxn id="98" idx="2"/>
            </p:cNvCxnSpPr>
            <p:nvPr/>
          </p:nvCxnSpPr>
          <p:spPr>
            <a:xfrm>
              <a:off x="4187235" y="4312073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49DBFDFE-3C0E-4346-8F35-017606A762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0037" y="4611694"/>
              <a:ext cx="480892" cy="4288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5F11DE8A-C285-4E9B-BC4D-E2F516D7E785}"/>
                </a:ext>
              </a:extLst>
            </p:cNvPr>
            <p:cNvCxnSpPr>
              <a:cxnSpLocks/>
            </p:cNvCxnSpPr>
            <p:nvPr/>
          </p:nvCxnSpPr>
          <p:spPr>
            <a:xfrm>
              <a:off x="3531289" y="3597786"/>
              <a:ext cx="443844" cy="427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624BC3C-0AD0-409D-B0DB-75A8D2625631}"/>
              </a:ext>
            </a:extLst>
          </p:cNvPr>
          <p:cNvGrpSpPr/>
          <p:nvPr/>
        </p:nvGrpSpPr>
        <p:grpSpPr>
          <a:xfrm>
            <a:off x="5701871" y="4026800"/>
            <a:ext cx="2935737" cy="1797914"/>
            <a:chOff x="6796129" y="3506620"/>
            <a:chExt cx="2935737" cy="1797914"/>
          </a:xfrm>
        </p:grpSpPr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2609DFCB-BE6B-47D1-9CBF-1FD2A1E8B14F}"/>
                </a:ext>
              </a:extLst>
            </p:cNvPr>
            <p:cNvSpPr/>
            <p:nvPr/>
          </p:nvSpPr>
          <p:spPr>
            <a:xfrm>
              <a:off x="6796129" y="4177682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A10593F0-AECD-4A8F-96C7-227AEE7D8B7D}"/>
                </a:ext>
              </a:extLst>
            </p:cNvPr>
            <p:cNvSpPr/>
            <p:nvPr/>
          </p:nvSpPr>
          <p:spPr>
            <a:xfrm>
              <a:off x="7619929" y="3506620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7D7CFCD2-32DF-4017-8842-F665C30E8227}"/>
                </a:ext>
              </a:extLst>
            </p:cNvPr>
            <p:cNvSpPr/>
            <p:nvPr/>
          </p:nvSpPr>
          <p:spPr>
            <a:xfrm>
              <a:off x="7619929" y="4959094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1C8066E1-287C-4482-AFF5-2DDC6F3AF837}"/>
                </a:ext>
              </a:extLst>
            </p:cNvPr>
            <p:cNvSpPr/>
            <p:nvPr/>
          </p:nvSpPr>
          <p:spPr>
            <a:xfrm>
              <a:off x="8473932" y="4185240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BAFDB03F-261F-42CB-8367-7E6822E91222}"/>
                </a:ext>
              </a:extLst>
            </p:cNvPr>
            <p:cNvSpPr/>
            <p:nvPr/>
          </p:nvSpPr>
          <p:spPr>
            <a:xfrm>
              <a:off x="9396586" y="418969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55FECBAE-489A-4C5A-8CE9-11CA8CC53CDD}"/>
                </a:ext>
              </a:extLst>
            </p:cNvPr>
            <p:cNvCxnSpPr>
              <a:cxnSpLocks/>
              <a:stCxn id="107" idx="7"/>
              <a:endCxn id="108" idx="2"/>
            </p:cNvCxnSpPr>
            <p:nvPr/>
          </p:nvCxnSpPr>
          <p:spPr>
            <a:xfrm flipV="1">
              <a:off x="7082308" y="3679340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51C58714-12F3-4410-BFFF-EFF5766A642F}"/>
                </a:ext>
              </a:extLst>
            </p:cNvPr>
            <p:cNvCxnSpPr>
              <a:cxnSpLocks/>
              <a:stCxn id="107" idx="5"/>
              <a:endCxn id="109" idx="1"/>
            </p:cNvCxnSpPr>
            <p:nvPr/>
          </p:nvCxnSpPr>
          <p:spPr>
            <a:xfrm>
              <a:off x="7082308" y="4472533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8FB16CA1-3F4A-4212-969C-016AAACA6F2E}"/>
                </a:ext>
              </a:extLst>
            </p:cNvPr>
            <p:cNvCxnSpPr>
              <a:cxnSpLocks/>
              <a:stCxn id="109" idx="7"/>
              <a:endCxn id="110" idx="3"/>
            </p:cNvCxnSpPr>
            <p:nvPr/>
          </p:nvCxnSpPr>
          <p:spPr>
            <a:xfrm flipV="1">
              <a:off x="7906108" y="4480091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C35201D2-0904-4787-9B6E-85B2E8645B7B}"/>
                </a:ext>
              </a:extLst>
            </p:cNvPr>
            <p:cNvCxnSpPr>
              <a:cxnSpLocks/>
              <a:stCxn id="108" idx="6"/>
              <a:endCxn id="110" idx="1"/>
            </p:cNvCxnSpPr>
            <p:nvPr/>
          </p:nvCxnSpPr>
          <p:spPr>
            <a:xfrm>
              <a:off x="7955209" y="3679340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1CC60197-3BE2-496C-98E5-07C72D1AE40A}"/>
                </a:ext>
              </a:extLst>
            </p:cNvPr>
            <p:cNvCxnSpPr>
              <a:stCxn id="110" idx="6"/>
              <a:endCxn id="111" idx="2"/>
            </p:cNvCxnSpPr>
            <p:nvPr/>
          </p:nvCxnSpPr>
          <p:spPr>
            <a:xfrm>
              <a:off x="8809212" y="4357960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696F9EFB-553B-405A-A8B0-386F0305B553}"/>
                </a:ext>
              </a:extLst>
            </p:cNvPr>
            <p:cNvCxnSpPr>
              <a:cxnSpLocks/>
            </p:cNvCxnSpPr>
            <p:nvPr/>
          </p:nvCxnSpPr>
          <p:spPr>
            <a:xfrm>
              <a:off x="8858723" y="4571839"/>
              <a:ext cx="53786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CD3E5B5-BB79-4B3F-8CF9-2C0DEC982A2B}"/>
              </a:ext>
            </a:extLst>
          </p:cNvPr>
          <p:cNvSpPr/>
          <p:nvPr/>
        </p:nvSpPr>
        <p:spPr>
          <a:xfrm>
            <a:off x="1262720" y="6296508"/>
            <a:ext cx="6731779" cy="504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注意：该图与</a:t>
            </a:r>
            <a:r>
              <a:rPr lang="en-US" altLang="zh-CN" sz="2000" dirty="0">
                <a:solidFill>
                  <a:schemeClr val="tx1"/>
                </a:solidFill>
              </a:rPr>
              <a:t>P3</a:t>
            </a:r>
            <a:r>
              <a:rPr lang="zh-CN" altLang="en-US" sz="2000" dirty="0">
                <a:solidFill>
                  <a:schemeClr val="tx1"/>
                </a:solidFill>
              </a:rPr>
              <a:t>中拓扑无关，只有路由器会参与网络路由</a:t>
            </a:r>
          </a:p>
        </p:txBody>
      </p:sp>
    </p:spTree>
    <p:extLst>
      <p:ext uri="{BB962C8B-B14F-4D97-AF65-F5344CB8AC3E}">
        <p14:creationId xmlns:p14="http://schemas.microsoft.com/office/powerpoint/2010/main" val="316935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 animBg="1"/>
      <p:bldP spid="78" grpId="0" animBg="1"/>
      <p:bldP spid="79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8C1E5-53E5-43CF-9BEB-DBE9750C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链路状态数据库：邻居发现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F9B22-F5C0-4A68-8D0A-8F95CBA4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每个节点周期性（</a:t>
            </a:r>
            <a:r>
              <a:rPr lang="en-US" altLang="zh-CN" dirty="0"/>
              <a:t> hello-interval 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秒）宣告自己的存在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mOSPF Hello</a:t>
            </a:r>
            <a:r>
              <a:rPr lang="zh-CN" altLang="en-US" dirty="0"/>
              <a:t>消息，包括节点</a:t>
            </a:r>
            <a:r>
              <a:rPr lang="en-US" altLang="zh-CN" dirty="0"/>
              <a:t>ID, </a:t>
            </a:r>
            <a:r>
              <a:rPr lang="zh-CN" altLang="en-US" dirty="0"/>
              <a:t>端口的子网掩码</a:t>
            </a:r>
            <a:endParaRPr lang="en-US" altLang="zh-CN" dirty="0"/>
          </a:p>
          <a:p>
            <a:pPr lvl="1"/>
            <a:r>
              <a:rPr lang="zh-CN" altLang="en-US" dirty="0"/>
              <a:t>目的</a:t>
            </a:r>
            <a:r>
              <a:rPr lang="en-US" altLang="zh-CN" dirty="0"/>
              <a:t>IP</a:t>
            </a:r>
            <a:r>
              <a:rPr lang="zh-CN" altLang="en-US" dirty="0"/>
              <a:t>地址为</a:t>
            </a:r>
            <a:r>
              <a:rPr lang="en-US" altLang="zh-CN" dirty="0"/>
              <a:t>224.0.0.5</a:t>
            </a:r>
            <a:r>
              <a:rPr lang="zh-CN" altLang="en-US" dirty="0"/>
              <a:t>，目的</a:t>
            </a:r>
            <a:r>
              <a:rPr lang="en-US" altLang="zh-CN" dirty="0"/>
              <a:t>MAC</a:t>
            </a:r>
            <a:r>
              <a:rPr lang="zh-CN" altLang="en-US" dirty="0"/>
              <a:t>地址为</a:t>
            </a:r>
            <a:r>
              <a:rPr lang="en-US" altLang="zh-CN" dirty="0"/>
              <a:t>01:00:5E:00:00:05</a:t>
            </a:r>
          </a:p>
          <a:p>
            <a:endParaRPr lang="en-US" altLang="zh-CN" dirty="0"/>
          </a:p>
          <a:p>
            <a:r>
              <a:rPr lang="zh-CN" altLang="en-US" dirty="0"/>
              <a:t>节点收到</a:t>
            </a:r>
            <a:r>
              <a:rPr lang="en-US" altLang="zh-CN" dirty="0"/>
              <a:t>mOSPF Hello</a:t>
            </a:r>
            <a:r>
              <a:rPr lang="zh-CN" altLang="en-US" dirty="0"/>
              <a:t>消息后</a:t>
            </a:r>
            <a:endParaRPr lang="en-US" altLang="zh-CN" dirty="0"/>
          </a:p>
          <a:p>
            <a:pPr lvl="1"/>
            <a:r>
              <a:rPr lang="zh-CN" altLang="en-US" dirty="0"/>
              <a:t>如果发送该消息的节点不在邻居列表中，添加至邻居列表</a:t>
            </a:r>
            <a:endParaRPr lang="en-US" altLang="zh-CN" dirty="0"/>
          </a:p>
          <a:p>
            <a:pPr lvl="1"/>
            <a:r>
              <a:rPr lang="zh-CN" altLang="en-US" dirty="0"/>
              <a:t>如果已存在，更新其达到时间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邻居列表老化操作（</a:t>
            </a:r>
            <a:r>
              <a:rPr lang="en-US" altLang="zh-CN" dirty="0"/>
              <a:t>Timeout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如果列表中的节点在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hello-interval</a:t>
            </a:r>
            <a:r>
              <a:rPr lang="zh-CN" altLang="en-US" dirty="0"/>
              <a:t>时间内未更新，则将其删除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E81BF-DFC9-46E1-BA79-EA1A1FD54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0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E3A20-B91B-4BCF-981D-B695799E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8513761" cy="811560"/>
          </a:xfrm>
        </p:spPr>
        <p:txBody>
          <a:bodyPr/>
          <a:lstStyle/>
          <a:p>
            <a:r>
              <a:rPr lang="zh-CN" altLang="en-US" dirty="0"/>
              <a:t>链路状态数据库：链路状态的扩散和更新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F4FA0-D7BA-462C-A54A-AAD7F81C8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150" y="1444978"/>
            <a:ext cx="8513762" cy="5053978"/>
          </a:xfrm>
        </p:spPr>
        <p:txBody>
          <a:bodyPr/>
          <a:lstStyle/>
          <a:p>
            <a:r>
              <a:rPr lang="zh-CN" altLang="en-US" sz="1800" dirty="0"/>
              <a:t>生成并洪泛链路状态</a:t>
            </a:r>
            <a:endParaRPr lang="en-US" altLang="zh-CN" sz="1800" dirty="0"/>
          </a:p>
          <a:p>
            <a:pPr lvl="1"/>
            <a:r>
              <a:rPr lang="zh-CN" altLang="en-US" sz="1600" dirty="0"/>
              <a:t>当节点邻居列表发生变动时，或超过</a:t>
            </a:r>
            <a:r>
              <a:rPr lang="en-US" altLang="zh-CN" sz="1600" dirty="0" err="1"/>
              <a:t>lsu</a:t>
            </a:r>
            <a:r>
              <a:rPr lang="en-US" altLang="zh-CN" sz="1600" dirty="0"/>
              <a:t> interval (30</a:t>
            </a:r>
            <a:r>
              <a:rPr lang="zh-CN" altLang="en-US" sz="1600" dirty="0"/>
              <a:t>秒</a:t>
            </a:r>
            <a:r>
              <a:rPr lang="en-US" altLang="zh-CN" sz="1600" dirty="0"/>
              <a:t>)</a:t>
            </a:r>
            <a:r>
              <a:rPr lang="zh-CN" altLang="en-US" sz="1600" dirty="0"/>
              <a:t>未发送过链路状态信息时</a:t>
            </a:r>
            <a:endParaRPr lang="en-US" altLang="zh-CN" sz="1600" dirty="0"/>
          </a:p>
          <a:p>
            <a:pPr lvl="1"/>
            <a:r>
              <a:rPr lang="zh-CN" altLang="en-US" sz="1600" dirty="0"/>
              <a:t>向每个邻居节点发送链路状态信息</a:t>
            </a:r>
            <a:endParaRPr lang="en-US" altLang="zh-CN" sz="1600" dirty="0"/>
          </a:p>
          <a:p>
            <a:pPr lvl="2"/>
            <a:r>
              <a:rPr lang="zh-CN" altLang="en-US" sz="1400" dirty="0"/>
              <a:t>包含该节点</a:t>
            </a:r>
            <a:r>
              <a:rPr lang="en-US" altLang="zh-CN" sz="1400" dirty="0"/>
              <a:t>ID (mOSPF Header)</a:t>
            </a:r>
            <a:r>
              <a:rPr lang="zh-CN" altLang="en-US" sz="1400" dirty="0"/>
              <a:t>、邻居节点</a:t>
            </a:r>
            <a:r>
              <a:rPr lang="en-US" altLang="zh-CN" sz="1400" dirty="0"/>
              <a:t>ID</a:t>
            </a:r>
            <a:r>
              <a:rPr lang="zh-CN" altLang="en-US" sz="1400" dirty="0"/>
              <a:t>、网络和掩码 </a:t>
            </a:r>
            <a:r>
              <a:rPr lang="en-US" altLang="zh-CN" sz="1400" dirty="0"/>
              <a:t>(mOSPF LSU)</a:t>
            </a:r>
          </a:p>
          <a:p>
            <a:pPr lvl="3"/>
            <a:r>
              <a:rPr lang="zh-CN" altLang="en-US" sz="1400" dirty="0">
                <a:solidFill>
                  <a:srgbClr val="FF0000"/>
                </a:solidFill>
              </a:rPr>
              <a:t>当端口没有相邻路由器（例如</a:t>
            </a:r>
            <a:r>
              <a:rPr lang="en-US" altLang="zh-CN" sz="1400" dirty="0">
                <a:solidFill>
                  <a:srgbClr val="FF0000"/>
                </a:solidFill>
              </a:rPr>
              <a:t>r1-eth0, r4-eth2</a:t>
            </a:r>
            <a:r>
              <a:rPr lang="zh-CN" altLang="en-US" sz="1400" dirty="0">
                <a:solidFill>
                  <a:srgbClr val="FF0000"/>
                </a:solidFill>
              </a:rPr>
              <a:t>）时，也要表达该网络，邻居节点</a:t>
            </a:r>
            <a:r>
              <a:rPr lang="en-US" altLang="zh-CN" sz="1400" dirty="0">
                <a:solidFill>
                  <a:srgbClr val="FF0000"/>
                </a:solidFill>
              </a:rPr>
              <a:t>ID</a:t>
            </a:r>
            <a:r>
              <a:rPr lang="zh-CN" altLang="en-US" sz="1400" dirty="0">
                <a:solidFill>
                  <a:srgbClr val="FF0000"/>
                </a:solidFill>
              </a:rPr>
              <a:t>为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</a:p>
          <a:p>
            <a:pPr lvl="2"/>
            <a:r>
              <a:rPr lang="zh-CN" altLang="en-US" sz="1400" dirty="0"/>
              <a:t>序列号</a:t>
            </a:r>
            <a:r>
              <a:rPr lang="en-US" altLang="zh-CN" sz="1400" dirty="0"/>
              <a:t>(sequence number)</a:t>
            </a:r>
            <a:r>
              <a:rPr lang="zh-CN" altLang="en-US" sz="1400" dirty="0"/>
              <a:t>，每次生成链路状态信息时加</a:t>
            </a:r>
            <a:r>
              <a:rPr lang="en-US" altLang="zh-CN" sz="1400" dirty="0"/>
              <a:t>1</a:t>
            </a:r>
          </a:p>
          <a:p>
            <a:pPr lvl="2"/>
            <a:r>
              <a:rPr lang="zh-CN" altLang="en-US" sz="1400" dirty="0"/>
              <a:t>目的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地址为邻居节点相应端口的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地址，目的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地址为该端口的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</a:t>
            </a:r>
            <a:endParaRPr lang="en-US" altLang="zh-CN" sz="1400" dirty="0"/>
          </a:p>
          <a:p>
            <a:r>
              <a:rPr lang="zh-CN" altLang="en-US" sz="1800" dirty="0"/>
              <a:t>收到链路状态信息后</a:t>
            </a:r>
            <a:endParaRPr lang="en-US" altLang="zh-CN" sz="1800" dirty="0"/>
          </a:p>
          <a:p>
            <a:pPr lvl="1"/>
            <a:r>
              <a:rPr lang="zh-CN" altLang="en-US" sz="1600" dirty="0"/>
              <a:t>如果之前未收到该节点的链路状态信息，或者该信息的序列号更大，则更新链路状态数据库</a:t>
            </a:r>
            <a:endParaRPr lang="en-US" altLang="zh-CN" sz="1600" dirty="0"/>
          </a:p>
          <a:p>
            <a:pPr lvl="1"/>
            <a:r>
              <a:rPr lang="en-US" altLang="zh-CN" sz="1600" dirty="0"/>
              <a:t>TTL</a:t>
            </a:r>
            <a:r>
              <a:rPr lang="zh-CN" altLang="en-US" sz="1600" dirty="0"/>
              <a:t>减</a:t>
            </a:r>
            <a:r>
              <a:rPr lang="en-US" altLang="zh-CN" sz="1600" dirty="0"/>
              <a:t>1</a:t>
            </a:r>
            <a:r>
              <a:rPr lang="zh-CN" altLang="en-US" sz="1600" dirty="0"/>
              <a:t>，如果</a:t>
            </a:r>
            <a:r>
              <a:rPr lang="en-US" altLang="zh-CN" sz="1600" dirty="0"/>
              <a:t>TTL</a:t>
            </a:r>
            <a:r>
              <a:rPr lang="zh-CN" altLang="en-US" sz="1600" dirty="0"/>
              <a:t>值大于</a:t>
            </a:r>
            <a:r>
              <a:rPr lang="en-US" altLang="zh-CN" sz="1600" dirty="0"/>
              <a:t>0</a:t>
            </a:r>
            <a:r>
              <a:rPr lang="zh-CN" altLang="en-US" sz="1600" dirty="0"/>
              <a:t>，则向除该端口以外的端口转发该消息</a:t>
            </a:r>
            <a:endParaRPr lang="en-US" altLang="zh-CN" sz="1600" dirty="0"/>
          </a:p>
          <a:p>
            <a:r>
              <a:rPr lang="zh-CN" altLang="en-US" sz="1800" dirty="0"/>
              <a:t>处理节点失效问题</a:t>
            </a:r>
            <a:endParaRPr lang="en-US" altLang="zh-CN" sz="1800" dirty="0"/>
          </a:p>
          <a:p>
            <a:pPr lvl="1"/>
            <a:r>
              <a:rPr lang="zh-CN" altLang="en-US" sz="1400" dirty="0"/>
              <a:t>当数据库中一个节点的链路状态超过</a:t>
            </a:r>
            <a:r>
              <a:rPr lang="en-US" altLang="zh-CN" sz="1400" dirty="0"/>
              <a:t>40</a:t>
            </a:r>
            <a:r>
              <a:rPr lang="zh-CN" altLang="en-US" sz="1400" dirty="0"/>
              <a:t>秒未更新时，表明该节点已失效，将对应条目删除</a:t>
            </a:r>
            <a:endParaRPr lang="en-US" altLang="zh-CN" sz="14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7A7330-5F4B-4A16-A26A-D240632003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11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52A04-1784-47FC-AAC3-BA75DC4B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4C17C2-0402-4809-962D-9E315A3234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8B7CDF-C37F-4FA1-B0B9-8F69C148EE3A}"/>
              </a:ext>
            </a:extLst>
          </p:cNvPr>
          <p:cNvSpPr/>
          <p:nvPr/>
        </p:nvSpPr>
        <p:spPr>
          <a:xfrm>
            <a:off x="450981" y="1622181"/>
            <a:ext cx="83769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…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area_id;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set to 0.0.0.0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router_id;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set to the IP address of 1</a:t>
            </a:r>
            <a:r>
              <a:rPr lang="en-US" altLang="zh-CN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sequence_num;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sequence number of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lsuint;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LSU interval, set to 30 seconds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ustack_t;</a:t>
            </a:r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extern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ustack_t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*instance;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C0EA7E-E64B-476F-9EEB-A42BE7B73B46}"/>
              </a:ext>
            </a:extLst>
          </p:cNvPr>
          <p:cNvSpPr/>
          <p:nvPr/>
        </p:nvSpPr>
        <p:spPr>
          <a:xfrm>
            <a:off x="450981" y="4650327"/>
            <a:ext cx="85857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   … …</a:t>
            </a:r>
          </a:p>
          <a:p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hell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hello interval, 5 seconds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num_nbr;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number of neighbors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nbr_list;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// list of neighbors -&gt;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mospf_nbr_t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iface_info_t;</a:t>
            </a:r>
          </a:p>
        </p:txBody>
      </p:sp>
    </p:spTree>
    <p:extLst>
      <p:ext uri="{BB962C8B-B14F-4D97-AF65-F5344CB8AC3E}">
        <p14:creationId xmlns:p14="http://schemas.microsoft.com/office/powerpoint/2010/main" val="3351942073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19077</TotalTime>
  <Words>2535</Words>
  <Application>Microsoft Office PowerPoint</Application>
  <PresentationFormat>全屏显示(4:3)</PresentationFormat>
  <Paragraphs>381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网络路由实验</vt:lpstr>
      <vt:lpstr>提纲</vt:lpstr>
      <vt:lpstr>网络转发与网络路由</vt:lpstr>
      <vt:lpstr>基于链路状态的路由机制</vt:lpstr>
      <vt:lpstr>一致性链路状态数据库</vt:lpstr>
      <vt:lpstr>一致性链路状态数据库的例子</vt:lpstr>
      <vt:lpstr>链路状态数据库：邻居发现</vt:lpstr>
      <vt:lpstr>链路状态数据库：链路状态的扩散和更新</vt:lpstr>
      <vt:lpstr>相关数据结构</vt:lpstr>
      <vt:lpstr>相关数据结构</vt:lpstr>
      <vt:lpstr>mOSPF协议格式</vt:lpstr>
      <vt:lpstr>mOSPF协议格式（续）</vt:lpstr>
      <vt:lpstr>mOSPF与OSPFv2的区别</vt:lpstr>
      <vt:lpstr>将mOSPF解析脚本加入Wireshark</vt:lpstr>
      <vt:lpstr>网络路由计算</vt:lpstr>
      <vt:lpstr>路由条目</vt:lpstr>
      <vt:lpstr>路由计算过程</vt:lpstr>
      <vt:lpstr>计算最短路径</vt:lpstr>
      <vt:lpstr>根据最短路径生成路由表</vt:lpstr>
      <vt:lpstr>实验内容一</vt:lpstr>
      <vt:lpstr>实验结果示例</vt:lpstr>
      <vt:lpstr>实验内容二</vt:lpstr>
      <vt:lpstr>实验结果示例</vt:lpstr>
      <vt:lpstr>实验注意事项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2314</cp:revision>
  <dcterms:created xsi:type="dcterms:W3CDTF">2017-02-15T05:09:36Z</dcterms:created>
  <dcterms:modified xsi:type="dcterms:W3CDTF">2020-11-25T09:22:35Z</dcterms:modified>
</cp:coreProperties>
</file>